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5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x="18288000" cy="10287000"/>
  <p:notesSz cx="6858000" cy="9144000"/>
  <p:embeddedFontLst>
    <p:embeddedFont>
      <p:font typeface="Now Heavy" charset="1" panose="00000A00000000000000"/>
      <p:regular r:id="rId58"/>
    </p:embeddedFont>
    <p:embeddedFont>
      <p:font typeface="Now" charset="1" panose="00000500000000000000"/>
      <p:regular r:id="rId59"/>
    </p:embeddedFont>
    <p:embeddedFont>
      <p:font typeface="Libre Franklin Semi-Bold" charset="1" panose="00000700000000000000"/>
      <p:regular r:id="rId60"/>
    </p:embeddedFont>
    <p:embeddedFont>
      <p:font typeface="Now Bold" charset="1" panose="00000800000000000000"/>
      <p:regular r:id="rId68"/>
    </p:embeddedFont>
    <p:embeddedFont>
      <p:font typeface="Arimo" charset="1" panose="020B0604020202020204"/>
      <p:regular r:id="rId73"/>
    </p:embeddedFont>
    <p:embeddedFont>
      <p:font typeface="Poppins Bold" charset="1" panose="00000800000000000000"/>
      <p:regular r:id="rId90"/>
    </p:embeddedFont>
    <p:embeddedFont>
      <p:font typeface="Now Medium" charset="1" panose="00000600000000000000"/>
      <p:regular r:id="rId9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00" Target="notesSlides/notesSlide37.xml" Type="http://schemas.openxmlformats.org/officeDocument/2006/relationships/notesSlide"/><Relationship Id="rId101" Target="notesSlides/notesSlide38.xml" Type="http://schemas.openxmlformats.org/officeDocument/2006/relationships/notesSlide"/><Relationship Id="rId102" Target="notesSlides/notesSlide39.xml" Type="http://schemas.openxmlformats.org/officeDocument/2006/relationships/notesSlide"/><Relationship Id="rId103" Target="notesSlides/notesSlide40.xml" Type="http://schemas.openxmlformats.org/officeDocument/2006/relationships/notesSlide"/><Relationship Id="rId104" Target="notesSlides/notesSlide41.xml" Type="http://schemas.openxmlformats.org/officeDocument/2006/relationships/notesSlide"/><Relationship Id="rId105" Target="notesSlides/notesSlide42.xml" Type="http://schemas.openxmlformats.org/officeDocument/2006/relationships/notesSlide"/><Relationship Id="rId106" Target="notesSlides/notesSlide43.xml" Type="http://schemas.openxmlformats.org/officeDocument/2006/relationships/note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notesMasters/notesMaster1.xml" Type="http://schemas.openxmlformats.org/officeDocument/2006/relationships/notesMaster"/><Relationship Id="rId56" Target="theme/theme2.xml" Type="http://schemas.openxmlformats.org/officeDocument/2006/relationships/theme"/><Relationship Id="rId57" Target="notesSlides/notesSlide1.xml" Type="http://schemas.openxmlformats.org/officeDocument/2006/relationships/notesSlide"/><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61" Target="notesSlides/notesSlide2.xml" Type="http://schemas.openxmlformats.org/officeDocument/2006/relationships/notesSlide"/><Relationship Id="rId62" Target="notesSlides/notesSlide3.xml" Type="http://schemas.openxmlformats.org/officeDocument/2006/relationships/notesSlide"/><Relationship Id="rId63" Target="notesSlides/notesSlide4.xml" Type="http://schemas.openxmlformats.org/officeDocument/2006/relationships/notesSlide"/><Relationship Id="rId64" Target="notesSlides/notesSlide5.xml" Type="http://schemas.openxmlformats.org/officeDocument/2006/relationships/notesSlide"/><Relationship Id="rId65" Target="notesSlides/notesSlide6.xml" Type="http://schemas.openxmlformats.org/officeDocument/2006/relationships/notesSlide"/><Relationship Id="rId66" Target="notesSlides/notesSlide7.xml" Type="http://schemas.openxmlformats.org/officeDocument/2006/relationships/notesSlide"/><Relationship Id="rId67" Target="notesSlides/notesSlide8.xml" Type="http://schemas.openxmlformats.org/officeDocument/2006/relationships/notesSlide"/><Relationship Id="rId68" Target="fonts/font68.fntdata" Type="http://schemas.openxmlformats.org/officeDocument/2006/relationships/font"/><Relationship Id="rId69" Target="notesSlides/notesSlide9.xml" Type="http://schemas.openxmlformats.org/officeDocument/2006/relationships/notesSlide"/><Relationship Id="rId7" Target="slides/slide2.xml" Type="http://schemas.openxmlformats.org/officeDocument/2006/relationships/slide"/><Relationship Id="rId70" Target="notesSlides/notesSlide10.xml" Type="http://schemas.openxmlformats.org/officeDocument/2006/relationships/notesSlide"/><Relationship Id="rId71" Target="notesSlides/notesSlide11.xml" Type="http://schemas.openxmlformats.org/officeDocument/2006/relationships/notesSlide"/><Relationship Id="rId72" Target="notesSlides/notesSlide12.xml" Type="http://schemas.openxmlformats.org/officeDocument/2006/relationships/notesSlide"/><Relationship Id="rId73" Target="fonts/font73.fntdata" Type="http://schemas.openxmlformats.org/officeDocument/2006/relationships/font"/><Relationship Id="rId74" Target="notesSlides/notesSlide13.xml" Type="http://schemas.openxmlformats.org/officeDocument/2006/relationships/notesSlide"/><Relationship Id="rId75" Target="notesSlides/notesSlide14.xml" Type="http://schemas.openxmlformats.org/officeDocument/2006/relationships/notesSlide"/><Relationship Id="rId76" Target="notesSlides/notesSlide15.xml" Type="http://schemas.openxmlformats.org/officeDocument/2006/relationships/notesSlide"/><Relationship Id="rId77" Target="notesSlides/notesSlide16.xml" Type="http://schemas.openxmlformats.org/officeDocument/2006/relationships/notesSlide"/><Relationship Id="rId78" Target="notesSlides/notesSlide17.xml" Type="http://schemas.openxmlformats.org/officeDocument/2006/relationships/notesSlide"/><Relationship Id="rId79" Target="notesSlides/notesSlide18.xml" Type="http://schemas.openxmlformats.org/officeDocument/2006/relationships/notesSlide"/><Relationship Id="rId8" Target="slides/slide3.xml" Type="http://schemas.openxmlformats.org/officeDocument/2006/relationships/slide"/><Relationship Id="rId80" Target="notesSlides/notesSlide19.xml" Type="http://schemas.openxmlformats.org/officeDocument/2006/relationships/notesSlide"/><Relationship Id="rId81" Target="notesSlides/notesSlide20.xml" Type="http://schemas.openxmlformats.org/officeDocument/2006/relationships/notesSlide"/><Relationship Id="rId82" Target="notesSlides/notesSlide21.xml" Type="http://schemas.openxmlformats.org/officeDocument/2006/relationships/notesSlide"/><Relationship Id="rId83" Target="notesSlides/notesSlide22.xml" Type="http://schemas.openxmlformats.org/officeDocument/2006/relationships/notesSlide"/><Relationship Id="rId84" Target="notesSlides/notesSlide23.xml" Type="http://schemas.openxmlformats.org/officeDocument/2006/relationships/notesSlide"/><Relationship Id="rId85" Target="notesSlides/notesSlide24.xml" Type="http://schemas.openxmlformats.org/officeDocument/2006/relationships/notesSlide"/><Relationship Id="rId86" Target="notesSlides/notesSlide25.xml" Type="http://schemas.openxmlformats.org/officeDocument/2006/relationships/notesSlide"/><Relationship Id="rId87" Target="notesSlides/notesSlide26.xml" Type="http://schemas.openxmlformats.org/officeDocument/2006/relationships/notesSlide"/><Relationship Id="rId88" Target="notesSlides/notesSlide27.xml" Type="http://schemas.openxmlformats.org/officeDocument/2006/relationships/notesSlide"/><Relationship Id="rId89" Target="notesSlides/notesSlide28.xml" Type="http://schemas.openxmlformats.org/officeDocument/2006/relationships/notesSlide"/><Relationship Id="rId9" Target="slides/slide4.xml" Type="http://schemas.openxmlformats.org/officeDocument/2006/relationships/slide"/><Relationship Id="rId90" Target="fonts/font90.fntdata" Type="http://schemas.openxmlformats.org/officeDocument/2006/relationships/font"/><Relationship Id="rId91" Target="notesSlides/notesSlide29.xml" Type="http://schemas.openxmlformats.org/officeDocument/2006/relationships/notesSlide"/><Relationship Id="rId92" Target="notesSlides/notesSlide30.xml" Type="http://schemas.openxmlformats.org/officeDocument/2006/relationships/notesSlide"/><Relationship Id="rId93" Target="notesSlides/notesSlide31.xml" Type="http://schemas.openxmlformats.org/officeDocument/2006/relationships/notesSlide"/><Relationship Id="rId94" Target="fonts/font94.fntdata" Type="http://schemas.openxmlformats.org/officeDocument/2006/relationships/font"/><Relationship Id="rId95" Target="notesSlides/notesSlide32.xml" Type="http://schemas.openxmlformats.org/officeDocument/2006/relationships/notesSlide"/><Relationship Id="rId96" Target="notesSlides/notesSlide33.xml" Type="http://schemas.openxmlformats.org/officeDocument/2006/relationships/notesSlide"/><Relationship Id="rId97" Target="notesSlides/notesSlide34.xml" Type="http://schemas.openxmlformats.org/officeDocument/2006/relationships/notesSlide"/><Relationship Id="rId98" Target="notesSlides/notesSlide35.xml" Type="http://schemas.openxmlformats.org/officeDocument/2006/relationships/notesSlide"/><Relationship Id="rId99" Target="notesSlides/notesSlide36.xml" Type="http://schemas.openxmlformats.org/officeDocument/2006/relationships/note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2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8.xml" Type="http://schemas.openxmlformats.org/officeDocument/2006/relationships/slide"/></Relationships>
</file>

<file path=ppt/notesSlides/_rels/notesSlide2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1.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3.xml" Type="http://schemas.openxmlformats.org/officeDocument/2006/relationships/slide"/></Relationships>
</file>

<file path=ppt/notesSlides/_rels/notesSlide3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_rels/notesSlide3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_rels/notesSlide3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8.xml" Type="http://schemas.openxmlformats.org/officeDocument/2006/relationships/slide"/></Relationships>
</file>

<file path=ppt/notesSlides/_rels/notesSlide3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0.xml" Type="http://schemas.openxmlformats.org/officeDocument/2006/relationships/slide"/></Relationships>
</file>

<file path=ppt/notesSlides/_rels/notesSlide3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1.xml" Type="http://schemas.openxmlformats.org/officeDocument/2006/relationships/slide"/></Relationships>
</file>

<file path=ppt/notesSlides/_rels/notesSlide3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2.xml" Type="http://schemas.openxmlformats.org/officeDocument/2006/relationships/slide"/></Relationships>
</file>

<file path=ppt/notesSlides/_rels/notesSlide3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3.xml" Type="http://schemas.openxmlformats.org/officeDocument/2006/relationships/slide"/></Relationships>
</file>

<file path=ppt/notesSlides/_rels/notesSlide3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4.xml" Type="http://schemas.openxmlformats.org/officeDocument/2006/relationships/slide"/></Relationships>
</file>

<file path=ppt/notesSlides/_rels/notesSlide3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6.xml" Type="http://schemas.openxmlformats.org/officeDocument/2006/relationships/slide"/></Relationships>
</file>

<file path=ppt/notesSlides/_rels/notesSlide4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7.xml" Type="http://schemas.openxmlformats.org/officeDocument/2006/relationships/slide"/></Relationships>
</file>

<file path=ppt/notesSlides/_rels/notesSlide4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8.xml" Type="http://schemas.openxmlformats.org/officeDocument/2006/relationships/slide"/></Relationships>
</file>

<file path=ppt/notesSlides/_rels/notesSlide4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9.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Introductions</a:t>
            </a:r>
          </a:p>
          <a:p>
            <a:r>
              <a:rPr lang="en-US"/>
              <a:t/>
            </a:r>
          </a:p>
          <a:p>
            <a:r>
              <a:rPr lang="en-US"/>
              <a:t>Housekeeping:</a:t>
            </a:r>
          </a:p>
          <a:p>
            <a:r>
              <a:rPr lang="en-US"/>
              <a:t/>
            </a:r>
          </a:p>
          <a:p>
            <a:r>
              <a:rPr lang="en-US"/>
              <a:t>Alonzo - Begin Recording!</a:t>
            </a:r>
          </a:p>
          <a:p>
            <a:r>
              <a:rPr lang="en-US"/>
              <a:t/>
            </a:r>
          </a:p>
          <a:p>
            <a:r>
              <a:rPr lang="en-US"/>
              <a:t>We are recording this webinar and will share afterwards</a:t>
            </a:r>
          </a:p>
          <a:p>
            <a:r>
              <a:rPr lang="en-US"/>
              <a:t/>
            </a:r>
          </a:p>
          <a:p>
            <a:r>
              <a:rPr lang="en-US"/>
              <a:t>There will be time for Q &amp; A at end</a:t>
            </a:r>
          </a:p>
          <a:p>
            <a:r>
              <a:rPr lang="en-US"/>
              <a:t/>
            </a:r>
          </a:p>
          <a:p>
            <a:r>
              <a:rPr lang="en-US"/>
              <a:t>Please drop Questions into Chat Box</a:t>
            </a:r>
          </a:p>
          <a:p>
            <a:r>
              <a:rPr lang="en-US"/>
              <a:t/>
            </a:r>
          </a:p>
          <a:p>
            <a:r>
              <a:rPr lang="en-US"/>
              <a:t>Chat will be monitored during workshop</a:t>
            </a:r>
          </a:p>
          <a:p>
            <a:r>
              <a:rPr lang="en-US"/>
              <a:t/>
            </a:r>
          </a:p>
          <a:p>
            <a:r>
              <a:rPr lang="en-US"/>
              <a:t>Alonzo - Monitor Zoom, Chat, Tech issues, Waiting room, Audio/Video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Section Break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
            </a:r>
          </a:p>
          <a:p>
            <a:r>
              <a:rPr lang="en-US"/>
              <a:t>Process Steps</a:t>
            </a:r>
          </a:p>
          <a:p>
            <a:r>
              <a:rPr lang="en-US"/>
              <a:t/>
            </a:r>
          </a:p>
          <a:p>
            <a:r>
              <a:rPr lang="en-US"/>
              <a:t>Reminder to have discussions with area VP first</a:t>
            </a:r>
          </a:p>
          <a:p>
            <a:r>
              <a:rPr lang="en-US"/>
              <a:t/>
            </a:r>
          </a:p>
          <a:p>
            <a:r>
              <a:rPr lang="en-US"/>
              <a:t>Supervisor approval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Section Break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Section Break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Section Break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Sign in sheet for PD day.</a:t>
            </a:r>
          </a:p>
          <a:p>
            <a:r>
              <a:rPr lang="en-US"/>
              <a:t/>
            </a:r>
          </a:p>
          <a:p>
            <a:r>
              <a:rPr lang="en-US"/>
              <a:t/>
            </a:r>
          </a:p>
          <a:p>
            <a:r>
              <a:rPr lang="en-US"/>
              <a:t>"In an effort to better track our metrics and measure impact, we have created sign in QR codes for each breakout session. Attendees only need to go to the form, enter their name and SMC email address, then select the workshop they are attending from a list of all workshops at that time slot"</a:t>
            </a:r>
          </a:p>
          <a:p>
            <a:r>
              <a:rPr lang="en-US"/>
              <a:t/>
            </a:r>
          </a:p>
          <a:p>
            <a:r>
              <a:rPr lang="en-US"/>
              <a:t>In person can scan the QR code with phone and enter information. </a:t>
            </a:r>
          </a:p>
          <a:p>
            <a:r>
              <a:rPr lang="en-US"/>
              <a:t/>
            </a:r>
          </a:p>
          <a:p>
            <a:r>
              <a:rPr lang="en-US"/>
              <a:t>Alonzo drop link into chat:</a:t>
            </a:r>
          </a:p>
          <a:p>
            <a:r>
              <a:rPr lang="en-US"/>
              <a:t/>
            </a:r>
          </a:p>
          <a:p>
            <a:r>
              <a:rPr lang="en-US"/>
              <a:t>https://docs.google.com/forms/d/e/1FAIpQLSdCusAGMnnDUyOra16LH0NsamUmU6Opl8Q25vFRbgCWOqsLGQ/viewform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template spreadsheet that is available on the website for use</a:t>
            </a:r>
          </a:p>
          <a:p>
            <a:r>
              <a:rPr lang="en-US"/>
              <a:t/>
            </a:r>
          </a:p>
          <a:p>
            <a:r>
              <a:rPr lang="en-US"/>
              <a:t>Based on SMC &amp; Chancellor’s Office object codes</a:t>
            </a:r>
          </a:p>
          <a:p>
            <a:r>
              <a:rPr lang="en-US"/>
              <a:t/>
            </a:r>
          </a:p>
          <a:p>
            <a:r>
              <a:rPr lang="en-US"/>
              <a:t>Aligns with NOVA online system budget section for programs and projects</a:t>
            </a:r>
          </a:p>
          <a:p>
            <a:r>
              <a:rPr lang="en-US"/>
              <a:t/>
            </a:r>
          </a:p>
          <a:p>
            <a:r>
              <a:rPr lang="en-US"/>
              <a:t>Screenshot here</a:t>
            </a:r>
          </a:p>
          <a:p>
            <a:r>
              <a:rPr lang="en-US"/>
              <a:t/>
            </a:r>
          </a:p>
          <a:p>
            <a:r>
              <a:rPr lang="en-US"/>
              <a:t>Grant Budgets Should:</a:t>
            </a:r>
          </a:p>
          <a:p>
            <a:r>
              <a:rPr lang="en-US"/>
              <a:t/>
            </a:r>
          </a:p>
          <a:p>
            <a:r>
              <a:rPr lang="en-US"/>
              <a:t>Be based on the period of performance for the grant</a:t>
            </a:r>
          </a:p>
          <a:p>
            <a:r>
              <a:rPr lang="en-US"/>
              <a:t>If it is a multi-year grant, budget per year</a:t>
            </a:r>
          </a:p>
          <a:p>
            <a:r>
              <a:rPr lang="en-US"/>
              <a:t>Based on proposed activities and planned expenditures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template spreadsheet that is available on the website for use</a:t>
            </a:r>
          </a:p>
          <a:p>
            <a:r>
              <a:rPr lang="en-US"/>
              <a:t/>
            </a:r>
          </a:p>
          <a:p>
            <a:r>
              <a:rPr lang="en-US"/>
              <a:t>Based on SMC &amp; Chancellor’s Office object codes</a:t>
            </a:r>
          </a:p>
          <a:p>
            <a:r>
              <a:rPr lang="en-US"/>
              <a:t/>
            </a:r>
          </a:p>
          <a:p>
            <a:r>
              <a:rPr lang="en-US"/>
              <a:t>Aligns with NOVA online system budget section for programs and projects</a:t>
            </a:r>
          </a:p>
          <a:p>
            <a:r>
              <a:rPr lang="en-US"/>
              <a:t/>
            </a:r>
          </a:p>
          <a:p>
            <a:r>
              <a:rPr lang="en-US"/>
              <a:t>Screenshot here</a:t>
            </a:r>
          </a:p>
          <a:p>
            <a:r>
              <a:rPr lang="en-US"/>
              <a:t/>
            </a:r>
          </a:p>
          <a:p>
            <a:r>
              <a:rPr lang="en-US"/>
              <a:t>Grant Budgets Should:</a:t>
            </a:r>
          </a:p>
          <a:p>
            <a:r>
              <a:rPr lang="en-US"/>
              <a:t/>
            </a:r>
          </a:p>
          <a:p>
            <a:r>
              <a:rPr lang="en-US"/>
              <a:t>Be based on the period of performance for the grant</a:t>
            </a:r>
          </a:p>
          <a:p>
            <a:r>
              <a:rPr lang="en-US"/>
              <a:t>If it is a multi-year grant, budget per year</a:t>
            </a:r>
          </a:p>
          <a:p>
            <a:r>
              <a:rPr lang="en-US"/>
              <a:t>Based on proposed activities and planned expenditures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p>
          <a:p>
            <a:r>
              <a:rPr lang="en-US"/>
              <a:t>Tracy</a:t>
            </a:r>
          </a:p>
          <a:p>
            <a:r>
              <a:rPr lang="en-US"/>
              <a:t/>
            </a:r>
          </a:p>
          <a:p>
            <a:r>
              <a:rPr lang="en-US"/>
              <a:t>Agenda</a:t>
            </a:r>
          </a:p>
          <a:p>
            <a:r>
              <a:rPr lang="en-US"/>
              <a:t>-Objectives of workshop</a:t>
            </a:r>
          </a:p>
          <a:p>
            <a:r>
              <a:rPr lang="en-US"/>
              <a:t>-Workshop topic areas</a:t>
            </a:r>
          </a:p>
          <a:p>
            <a:r>
              <a:rPr lang="en-US"/>
              <a:t>- Q &amp; A  - There will be time for Q &amp; A at end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template spreadsheet that is available on the website for use</a:t>
            </a:r>
          </a:p>
          <a:p>
            <a:r>
              <a:rPr lang="en-US"/>
              <a:t/>
            </a:r>
          </a:p>
          <a:p>
            <a:r>
              <a:rPr lang="en-US"/>
              <a:t>Based on SMC &amp; Chancellor’s Office object codes</a:t>
            </a:r>
          </a:p>
          <a:p>
            <a:r>
              <a:rPr lang="en-US"/>
              <a:t/>
            </a:r>
          </a:p>
          <a:p>
            <a:r>
              <a:rPr lang="en-US"/>
              <a:t>Aligns with NOVA online system budget section for programs and projects</a:t>
            </a:r>
          </a:p>
          <a:p>
            <a:r>
              <a:rPr lang="en-US"/>
              <a:t/>
            </a:r>
          </a:p>
          <a:p>
            <a:r>
              <a:rPr lang="en-US"/>
              <a:t>Screenshot here</a:t>
            </a:r>
          </a:p>
          <a:p>
            <a:r>
              <a:rPr lang="en-US"/>
              <a:t/>
            </a:r>
          </a:p>
          <a:p>
            <a:r>
              <a:rPr lang="en-US"/>
              <a:t>Grant Budgets Should:</a:t>
            </a:r>
          </a:p>
          <a:p>
            <a:r>
              <a:rPr lang="en-US"/>
              <a:t/>
            </a:r>
          </a:p>
          <a:p>
            <a:r>
              <a:rPr lang="en-US"/>
              <a:t>Be based on the period of performance for the grant</a:t>
            </a:r>
          </a:p>
          <a:p>
            <a:r>
              <a:rPr lang="en-US"/>
              <a:t>If it is a multi-year grant, budget per year</a:t>
            </a:r>
          </a:p>
          <a:p>
            <a:r>
              <a:rPr lang="en-US"/>
              <a:t>Based on proposed activities and planned expenditures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NANE</a:t>
            </a:r>
          </a:p>
          <a:p>
            <a:r>
              <a:rPr lang="en-US"/>
              <a:t/>
            </a:r>
          </a:p>
          <a:p>
            <a:r>
              <a:rPr lang="en-US"/>
              <a:t>"For budget estimates for new grant applications, Veronica would be the contact."</a:t>
            </a:r>
          </a:p>
          <a:p>
            <a:r>
              <a:rPr lang="en-US"/>
              <a:t/>
            </a:r>
          </a:p>
          <a:p>
            <a:r>
              <a:rPr lang="en-US"/>
              <a:t> "If questions come up regarding activities for a new grant proposal, they can contact Ann Le or Irma Haro.</a:t>
            </a:r>
          </a:p>
          <a:p>
            <a:r>
              <a:rPr lang="en-US"/>
              <a:t/>
            </a:r>
          </a:p>
          <a:p>
            <a:r>
              <a:rPr lang="en-US"/>
              <a:t>Indirect Rate reminder as of Spring 2025 is 15% of direct costs</a:t>
            </a:r>
          </a:p>
          <a:p>
            <a:r>
              <a:rPr lang="en-US"/>
              <a:t/>
            </a:r>
          </a:p>
          <a:p>
            <a:r>
              <a:rPr lang="en-US"/>
              <a:t>Compliance CFR section</a:t>
            </a:r>
          </a:p>
          <a:p>
            <a:r>
              <a:rPr lang="en-US"/>
              <a:t/>
            </a:r>
          </a:p>
          <a:p>
            <a:r>
              <a:rPr lang="en-US"/>
              <a:t>indirect cost rate under 2 CFR 200 allows recipients and subrecipients without a current Federal negotiated indirect cost rate to elect to charge a de minimis rate of up to 15% of modified total direct costs (MTDC).</a:t>
            </a:r>
          </a:p>
          <a:p>
            <a:r>
              <a:rPr lang="en-US"/>
              <a:t/>
            </a:r>
          </a:p>
          <a:p>
            <a:r>
              <a:rPr lang="en-US"/>
              <a:t>Link: https://www.ecfr.gov/current/title-2/subtitle-A/chapter-II/part-200/subpart-E/subject-group-ECFRd93f2a98b1f6455/section-200.414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2-3 minute walk through grants.gov</a:t>
            </a:r>
          </a:p>
          <a:p>
            <a:r>
              <a:rPr lang="en-US"/>
              <a:t/>
            </a:r>
          </a:p>
          <a:p>
            <a:r>
              <a:rPr lang="en-US"/>
              <a:t>classic search</a:t>
            </a:r>
          </a:p>
          <a:p>
            <a:r>
              <a:rPr lang="en-US"/>
              <a:t/>
            </a:r>
          </a:p>
          <a:p>
            <a:r>
              <a:rPr lang="en-US"/>
              <a:t>select NSF, Education</a:t>
            </a:r>
          </a:p>
          <a:p>
            <a:r>
              <a:rPr lang="en-US"/>
              <a:t/>
            </a:r>
          </a:p>
          <a:p>
            <a:r>
              <a:rPr lang="en-US"/>
              <a:t>https://grants.gov/search-grants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Section Break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NANE</a:t>
            </a:r>
          </a:p>
          <a:p>
            <a:r>
              <a:rPr lang="en-US"/>
              <a:t/>
            </a:r>
          </a:p>
          <a:p>
            <a:r>
              <a:rPr lang="en-US"/>
              <a:t>Grant Solicitations</a:t>
            </a:r>
          </a:p>
          <a:p>
            <a:r>
              <a:rPr lang="en-US"/>
              <a:t/>
            </a:r>
          </a:p>
          <a:p>
            <a:r>
              <a:rPr lang="en-US"/>
              <a:t>https://admin.smc.edu/administration/grant-development/grant-solicitations.php</a:t>
            </a:r>
          </a:p>
          <a:p>
            <a:r>
              <a:rPr lang="en-US"/>
              <a:t/>
            </a:r>
          </a:p>
          <a:p>
            <a:r>
              <a:rPr lang="en-US"/>
              <a:t>Can be found on SMC Grants Office Website</a:t>
            </a:r>
          </a:p>
          <a:p>
            <a:r>
              <a:rPr lang="en-US"/>
              <a:t>Navigate to left panel </a:t>
            </a:r>
          </a:p>
          <a:p>
            <a:r>
              <a:rPr lang="en-US"/>
              <a:t/>
            </a:r>
          </a:p>
          <a:p>
            <a:r>
              <a:rPr lang="en-US"/>
              <a:t>Click and are able to search by areas and or can filter by funder type.</a:t>
            </a:r>
          </a:p>
          <a:p>
            <a:r>
              <a:rPr lang="en-US"/>
              <a:t/>
            </a:r>
          </a:p>
          <a:p>
            <a:r>
              <a:rPr lang="en-US"/>
              <a:t>Example walk through of an upcoming opportunity.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
            </a:r>
          </a:p>
          <a:p>
            <a:r>
              <a:rPr lang="en-US"/>
              <a:t>Objective of Workshop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Sign in sheet for PD day.</a:t>
            </a:r>
          </a:p>
          <a:p>
            <a:r>
              <a:rPr lang="en-US"/>
              <a:t/>
            </a:r>
          </a:p>
          <a:p>
            <a:r>
              <a:rPr lang="en-US"/>
              <a:t/>
            </a:r>
          </a:p>
          <a:p>
            <a:r>
              <a:rPr lang="en-US"/>
              <a:t>"In an effort to better track our metrics and measure impact, we have created sign in QR codes for each breakout session. Attendees only need to go to the form, enter their name and SMC email address, then select the workshop they are attending from a list of all workshops at that time slot"</a:t>
            </a:r>
          </a:p>
          <a:p>
            <a:r>
              <a:rPr lang="en-US"/>
              <a:t/>
            </a:r>
          </a:p>
          <a:p>
            <a:r>
              <a:rPr lang="en-US"/>
              <a:t>In person can scan the QR code with phone and enter information. </a:t>
            </a:r>
          </a:p>
          <a:p>
            <a:r>
              <a:rPr lang="en-US"/>
              <a:t/>
            </a:r>
          </a:p>
          <a:p>
            <a:r>
              <a:rPr lang="en-US"/>
              <a:t>Alonzo drop link into chat:</a:t>
            </a:r>
          </a:p>
          <a:p>
            <a:r>
              <a:rPr lang="en-US"/>
              <a:t/>
            </a:r>
          </a:p>
          <a:p>
            <a:r>
              <a:rPr lang="en-US"/>
              <a:t>https://docs.google.com/forms/d/e/1FAIpQLSdCusAGMnnDUyOra16LH0NsamUmU6Opl8Q25vFRbgCWOqsLGQ/viewform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Nane to monitor Chat Box for Questions/Comments and will read aloud in order</a:t>
            </a:r>
          </a:p>
          <a:p>
            <a:r>
              <a:rPr lang="en-US"/>
              <a:t/>
            </a:r>
          </a:p>
          <a:p>
            <a:r>
              <a:rPr lang="en-US"/>
              <a:t>TRACY &amp; NANE responses to any questions</a:t>
            </a:r>
          </a:p>
          <a:p>
            <a:r>
              <a:rPr lang="en-US"/>
              <a:t/>
            </a:r>
          </a:p>
          <a:p>
            <a:r>
              <a:rPr lang="en-US"/>
              <a:t>Q &amp; A time last 5 minutes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Additional Resources</a:t>
            </a:r>
          </a:p>
          <a:p>
            <a:r>
              <a:rPr lang="en-US"/>
              <a:t/>
            </a:r>
          </a:p>
          <a:p>
            <a:r>
              <a:rPr lang="en-US"/>
              <a:t>SMC Grants Office</a:t>
            </a:r>
          </a:p>
          <a:p>
            <a:r>
              <a:rPr lang="en-US"/>
              <a:t/>
            </a:r>
          </a:p>
          <a:p>
            <a:r>
              <a:rPr lang="en-US"/>
              <a:t>SMC Solicitations Page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Thank you slide with contact information.</a:t>
            </a:r>
          </a:p>
          <a:p>
            <a:r>
              <a:rPr lang="en-US"/>
              <a:t/>
            </a:r>
          </a:p>
          <a:p>
            <a:r>
              <a:rPr lang="en-US"/>
              <a:t>Please reach out for 1 on 1 and/or additional training requests.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Tracy/Nane</a:t>
            </a:r>
          </a:p>
          <a:p>
            <a:r>
              <a:rPr lang="en-US"/>
              <a:t/>
            </a:r>
          </a:p>
          <a:p>
            <a:r>
              <a:rPr lang="en-US"/>
              <a:t>Alonzo to do Poll Questions via Zoom Chat Box.</a:t>
            </a:r>
          </a:p>
          <a:p>
            <a:r>
              <a:rPr lang="en-US"/>
              <a:t/>
            </a:r>
          </a:p>
          <a:p>
            <a:r>
              <a:rPr lang="en-US"/>
              <a:t/>
            </a:r>
          </a:p>
          <a:p>
            <a:r>
              <a:rPr lang="en-US"/>
              <a:t>#1 – What is your role at SMC?</a:t>
            </a:r>
          </a:p>
          <a:p>
            <a:r>
              <a:rPr lang="en-US"/>
              <a:t>-Administrator/Manager  </a:t>
            </a:r>
          </a:p>
          <a:p>
            <a:r>
              <a:rPr lang="en-US"/>
              <a:t>-Classified Professional </a:t>
            </a:r>
          </a:p>
          <a:p>
            <a:r>
              <a:rPr lang="en-US"/>
              <a:t>-Faculty </a:t>
            </a:r>
          </a:p>
          <a:p>
            <a:r>
              <a:rPr lang="en-US"/>
              <a:t/>
            </a:r>
          </a:p>
          <a:p>
            <a:r>
              <a:rPr lang="en-US"/>
              <a:t/>
            </a:r>
          </a:p>
          <a:p>
            <a:r>
              <a:rPr lang="en-US"/>
              <a:t>#2 – Have you ever written a grant application before? </a:t>
            </a:r>
          </a:p>
          <a:p>
            <a:r>
              <a:rPr lang="en-US"/>
              <a:t> - Yes </a:t>
            </a:r>
          </a:p>
          <a:p>
            <a:r>
              <a:rPr lang="en-US"/>
              <a:t>- No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Terminology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Tracy</a:t>
            </a:r>
          </a:p>
          <a:p>
            <a:r>
              <a:rPr lang="en-US"/>
              <a:t/>
            </a:r>
          </a:p>
          <a:p>
            <a:r>
              <a:rPr lang="en-US"/>
              <a:t>Supplant vs. Supplement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a grant?</a:t>
            </a:r>
          </a:p>
          <a:p>
            <a:r>
              <a:rPr lang="en-US"/>
              <a:t/>
            </a:r>
          </a:p>
          <a:p>
            <a:r>
              <a:rPr lang="en-US"/>
              <a:t>SMC policies on Grants includes:</a:t>
            </a:r>
          </a:p>
          <a:p>
            <a:r>
              <a:rPr lang="en-US"/>
              <a:t/>
            </a:r>
          </a:p>
          <a:p>
            <a:r>
              <a:rPr lang="en-US"/>
              <a:t>Awards = SMC is the Lead </a:t>
            </a:r>
          </a:p>
          <a:p>
            <a:r>
              <a:rPr lang="en-US"/>
              <a:t>Contracts = SMC agrees to perform work based on a scope</a:t>
            </a:r>
          </a:p>
          <a:p>
            <a:r>
              <a:rPr lang="en-US"/>
              <a:t/>
            </a:r>
          </a:p>
          <a:p>
            <a:r>
              <a:rPr lang="en-US"/>
              <a:t>Subaward Agreements via MOU</a:t>
            </a:r>
          </a:p>
          <a:p>
            <a:r>
              <a:rPr lang="en-US"/>
              <a:t>Subcontracts via Lead/Prime/Host Institutions</a:t>
            </a:r>
          </a:p>
          <a:p>
            <a:r>
              <a:rPr lang="en-US"/>
              <a:t/>
            </a:r>
          </a:p>
          <a:p>
            <a:r>
              <a:rPr lang="en-US"/>
              <a:t>Sometimes there are other partnerships such as: </a:t>
            </a:r>
          </a:p>
          <a:p>
            <a:r>
              <a:rPr lang="en-US"/>
              <a:t/>
            </a:r>
          </a:p>
          <a:p>
            <a:r>
              <a:rPr lang="en-US"/>
              <a:t>Letter of Support</a:t>
            </a:r>
          </a:p>
          <a:p>
            <a:r>
              <a:rPr lang="en-US"/>
              <a:t>Letter of Partnership</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26.jpeg" Type="http://schemas.openxmlformats.org/officeDocument/2006/relationships/image"/><Relationship Id="rId9" Target="../media/image2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svg" Type="http://schemas.openxmlformats.org/officeDocument/2006/relationships/image"/><Relationship Id="rId2" Target="../notesSlides/notesSlide11.xml" Type="http://schemas.openxmlformats.org/officeDocument/2006/relationships/notesSlide"/><Relationship Id="rId3" Target="../media/image28.png" Type="http://schemas.openxmlformats.org/officeDocument/2006/relationships/image"/><Relationship Id="rId4" Target="../media/image29.svg" Type="http://schemas.openxmlformats.org/officeDocument/2006/relationships/image"/><Relationship Id="rId5" Target="../media/image5.png" Type="http://schemas.openxmlformats.org/officeDocument/2006/relationships/image"/><Relationship Id="rId6" Target="../media/image30.png" Type="http://schemas.openxmlformats.org/officeDocument/2006/relationships/image"/><Relationship Id="rId7" Target="../media/image31.svg" Type="http://schemas.openxmlformats.org/officeDocument/2006/relationships/image"/><Relationship Id="rId8" Target="../media/image32.png" Type="http://schemas.openxmlformats.org/officeDocument/2006/relationships/image"/><Relationship Id="rId9" Target="../media/image3.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7.png" Type="http://schemas.openxmlformats.org/officeDocument/2006/relationships/image"/><Relationship Id="rId11" Target="../media/image38.svg" Type="http://schemas.openxmlformats.org/officeDocument/2006/relationships/image"/><Relationship Id="rId12" Target="../media/image3.png" Type="http://schemas.openxmlformats.org/officeDocument/2006/relationships/image"/><Relationship Id="rId13" Target="../media/image4.svg" Type="http://schemas.openxmlformats.org/officeDocument/2006/relationships/image"/><Relationship Id="rId14" Target="../media/image39.png" Type="http://schemas.openxmlformats.org/officeDocument/2006/relationships/image"/><Relationship Id="rId2" Target="../notesSlides/notesSlide12.xml" Type="http://schemas.openxmlformats.org/officeDocument/2006/relationships/notesSlide"/><Relationship Id="rId3" Target="../media/image5.png" Type="http://schemas.openxmlformats.org/officeDocument/2006/relationships/image"/><Relationship Id="rId4" Target="../media/image33.png" Type="http://schemas.openxmlformats.org/officeDocument/2006/relationships/image"/><Relationship Id="rId5" Target="../media/image34.png" Type="http://schemas.openxmlformats.org/officeDocument/2006/relationships/image"/><Relationship Id="rId6" Target="../media/image35.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2" Target="../notesSlides/notesSlide13.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40.png" Type="http://schemas.openxmlformats.org/officeDocument/2006/relationships/image"/><Relationship Id="rId7" Target="../media/image41.svg" Type="http://schemas.openxmlformats.org/officeDocument/2006/relationships/image"/><Relationship Id="rId8" Target="../media/image42.png" Type="http://schemas.openxmlformats.org/officeDocument/2006/relationships/image"/><Relationship Id="rId9" Target="../media/image4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4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47.png" Type="http://schemas.openxmlformats.org/officeDocument/2006/relationships/image"/><Relationship Id="rId9" Target="../media/image48.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4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2" Target="../notesSlides/notesSlide17.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5.png" Type="http://schemas.openxmlformats.org/officeDocument/2006/relationships/image"/><Relationship Id="rId6" Target="../media/image50.png" Type="http://schemas.openxmlformats.org/officeDocument/2006/relationships/image"/><Relationship Id="rId7" Target="../media/image51.pn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6.png" Type="http://schemas.openxmlformats.org/officeDocument/2006/relationships/image"/><Relationship Id="rId11" Target="../media/image57.svg" Type="http://schemas.openxmlformats.org/officeDocument/2006/relationships/image"/><Relationship Id="rId12" Target="../media/image58.gif" Type="http://schemas.openxmlformats.org/officeDocument/2006/relationships/image"/><Relationship Id="rId2" Target="../notesSlides/notesSlide1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54.png" Type="http://schemas.openxmlformats.org/officeDocument/2006/relationships/image"/><Relationship Id="rId9" Target="../media/image55.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59.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0.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1.png" Type="http://schemas.openxmlformats.org/officeDocument/2006/relationships/image"/><Relationship Id="rId9" Target="../media/image62.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3.png" Type="http://schemas.openxmlformats.org/officeDocument/2006/relationships/image"/><Relationship Id="rId9" Target="../media/image64.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5.jpe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6.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png" Type="http://schemas.openxmlformats.org/officeDocument/2006/relationships/image"/><Relationship Id="rId11" Target="../media/image70.svg" Type="http://schemas.openxmlformats.org/officeDocument/2006/relationships/image"/><Relationship Id="rId12" Target="../media/image71.png" Type="http://schemas.openxmlformats.org/officeDocument/2006/relationships/image"/><Relationship Id="rId2" Target="../notesSlides/notesSlide2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7.png" Type="http://schemas.openxmlformats.org/officeDocument/2006/relationships/image"/><Relationship Id="rId9" Target="../media/image68.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72.png" Type="http://schemas.openxmlformats.org/officeDocument/2006/relationships/image"/><Relationship Id="rId9" Target="../media/image7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74.png" Type="http://schemas.openxmlformats.org/officeDocument/2006/relationships/image"/><Relationship Id="rId8" Target="../media/image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0.svg" Type="http://schemas.openxmlformats.org/officeDocument/2006/relationships/image"/><Relationship Id="rId11" Target="../media/image81.png" Type="http://schemas.openxmlformats.org/officeDocument/2006/relationships/image"/><Relationship Id="rId12" Target="../media/image82.svg" Type="http://schemas.openxmlformats.org/officeDocument/2006/relationships/image"/><Relationship Id="rId13" Target="../media/image44.png" Type="http://schemas.openxmlformats.org/officeDocument/2006/relationships/image"/><Relationship Id="rId14" Target="../media/image45.svg" Type="http://schemas.openxmlformats.org/officeDocument/2006/relationships/image"/><Relationship Id="rId2" Target="../notesSlides/notesSlide28.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75.png" Type="http://schemas.openxmlformats.org/officeDocument/2006/relationships/image"/><Relationship Id="rId6" Target="../media/image76.svg" Type="http://schemas.openxmlformats.org/officeDocument/2006/relationships/image"/><Relationship Id="rId7" Target="../media/image77.png" Type="http://schemas.openxmlformats.org/officeDocument/2006/relationships/image"/><Relationship Id="rId8" Target="../media/image78.svg" Type="http://schemas.openxmlformats.org/officeDocument/2006/relationships/image"/><Relationship Id="rId9" Target="../media/image79.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3.png" Type="http://schemas.openxmlformats.org/officeDocument/2006/relationships/image"/><Relationship Id="rId3" Target="../media/image84.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notesSlides/notesSlide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5.png" Type="http://schemas.openxmlformats.org/officeDocument/2006/relationships/image"/><Relationship Id="rId3" Target="../media/image86.svg" Type="http://schemas.openxmlformats.org/officeDocument/2006/relationships/image"/><Relationship Id="rId4" Target="../media/image1.png" Type="http://schemas.openxmlformats.org/officeDocument/2006/relationships/image"/><Relationship Id="rId5" Target="../media/image2.svg" Type="http://schemas.openxmlformats.org/officeDocument/2006/relationships/image"/><Relationship Id="rId6" Target="../media/image5.png" Type="http://schemas.openxmlformats.org/officeDocument/2006/relationships/image"/><Relationship Id="rId7" Target="../media/image3.png" Type="http://schemas.openxmlformats.org/officeDocument/2006/relationships/image"/><Relationship Id="rId8" Target="../media/image4.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9.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87.png" Type="http://schemas.openxmlformats.org/officeDocument/2006/relationships/image"/><Relationship Id="rId6" Target="../media/image88.png" Type="http://schemas.openxmlformats.org/officeDocument/2006/relationships/image"/><Relationship Id="rId7" Target="../media/image89.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4.png" Type="http://schemas.openxmlformats.org/officeDocument/2006/relationships/image"/><Relationship Id="rId11" Target="../media/image45.svg" Type="http://schemas.openxmlformats.org/officeDocument/2006/relationships/image"/><Relationship Id="rId2" Target="../media/image90.pn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91.png" Type="http://schemas.openxmlformats.org/officeDocument/2006/relationships/image"/><Relationship Id="rId7" Target="../media/image92.svg" Type="http://schemas.openxmlformats.org/officeDocument/2006/relationships/image"/><Relationship Id="rId8" Target="../media/image93.png" Type="http://schemas.openxmlformats.org/officeDocument/2006/relationships/image"/><Relationship Id="rId9" Target="../media/image94.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2" Target="../notesSlides/notesSlide30.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95.jpeg" Type="http://schemas.openxmlformats.org/officeDocument/2006/relationships/image"/><Relationship Id="rId6" Target="../media/image96.png" Type="http://schemas.openxmlformats.org/officeDocument/2006/relationships/image"/><Relationship Id="rId7" Target="../media/image97.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1.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5.pn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2.jpeg" Type="http://schemas.openxmlformats.org/officeDocument/2006/relationships/image"/><Relationship Id="rId2" Target="../notesSlides/notesSlide32.xml" Type="http://schemas.openxmlformats.org/officeDocument/2006/relationships/notesSlide"/><Relationship Id="rId3" Target="../media/image3.png" Type="http://schemas.openxmlformats.org/officeDocument/2006/relationships/image"/><Relationship Id="rId4" Target="../media/image4.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5.png" Type="http://schemas.openxmlformats.org/officeDocument/2006/relationships/image"/><Relationship Id="rId8" Target="../media/image100.png" Type="http://schemas.openxmlformats.org/officeDocument/2006/relationships/image"/><Relationship Id="rId9" Target="../media/image101.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 Id="rId3" Target="../media/image29.svg" Type="http://schemas.openxmlformats.org/officeDocument/2006/relationships/image"/><Relationship Id="rId4" Target="../media/image103.png" Type="http://schemas.openxmlformats.org/officeDocument/2006/relationships/image"/><Relationship Id="rId5" Target="../media/image104.svg" Type="http://schemas.openxmlformats.org/officeDocument/2006/relationships/image"/><Relationship Id="rId6" Target="../media/image105.png" Type="http://schemas.openxmlformats.org/officeDocument/2006/relationships/image"/><Relationship Id="rId7" Target="../media/image106.svg" Type="http://schemas.openxmlformats.org/officeDocument/2006/relationships/image"/><Relationship Id="rId8" Target="../media/image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7.png" Type="http://schemas.openxmlformats.org/officeDocument/2006/relationships/image"/><Relationship Id="rId5" Target="../media/image103.png" Type="http://schemas.openxmlformats.org/officeDocument/2006/relationships/image"/><Relationship Id="rId6" Target="../media/image104.svg" Type="http://schemas.openxmlformats.org/officeDocument/2006/relationships/image"/><Relationship Id="rId7" Target="../media/image5.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3.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08.jpe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109.png" Type="http://schemas.openxmlformats.org/officeDocument/2006/relationships/image"/><Relationship Id="rId5" Target="../media/image110.svg" Type="http://schemas.openxmlformats.org/officeDocument/2006/relationships/image"/><Relationship Id="rId6" Target="../media/image111.png" Type="http://schemas.openxmlformats.org/officeDocument/2006/relationships/image"/><Relationship Id="rId7" Target="../media/image112.svg" Type="http://schemas.openxmlformats.org/officeDocument/2006/relationships/image"/><Relationship Id="rId8"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0.png" Type="http://schemas.openxmlformats.org/officeDocument/2006/relationships/image"/><Relationship Id="rId9" Target="../media/image11.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4.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13.png" Type="http://schemas.openxmlformats.org/officeDocument/2006/relationships/image"/><Relationship Id="rId9" Target="../media/image114.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16.png" Type="http://schemas.openxmlformats.org/officeDocument/2006/relationships/image"/><Relationship Id="rId11" Target="../media/image117.svg" Type="http://schemas.openxmlformats.org/officeDocument/2006/relationships/image"/><Relationship Id="rId2" Target="../notesSlides/notesSlide3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15.png" Type="http://schemas.openxmlformats.org/officeDocument/2006/relationships/image"/><Relationship Id="rId9" Target="https://grants.gov/search-grants"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0.png" Type="http://schemas.openxmlformats.org/officeDocument/2006/relationships/image"/><Relationship Id="rId11" Target="../media/image121.png" Type="http://schemas.openxmlformats.org/officeDocument/2006/relationships/image"/><Relationship Id="rId2" Target="../notesSlides/notesSlide3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18.jpeg" Type="http://schemas.openxmlformats.org/officeDocument/2006/relationships/image"/><Relationship Id="rId9" Target="../media/image119.jpe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png" Type="http://schemas.openxmlformats.org/officeDocument/2006/relationships/image"/><Relationship Id="rId2" Target="../notesSlides/notesSlide37.xml" Type="http://schemas.openxmlformats.org/officeDocument/2006/relationships/notesSlide"/><Relationship Id="rId3" Target="../media/image28.png" Type="http://schemas.openxmlformats.org/officeDocument/2006/relationships/image"/><Relationship Id="rId4" Target="../media/image29.svg" Type="http://schemas.openxmlformats.org/officeDocument/2006/relationships/image"/><Relationship Id="rId5" Target="../media/image122.pn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123.png" Type="http://schemas.openxmlformats.org/officeDocument/2006/relationships/image"/><Relationship Id="rId9" Target="https://admin.smc.edu/administration/grant-development/grant-solicitations.php" TargetMode="External" Type="http://schemas.openxmlformats.org/officeDocument/2006/relationships/hyperlink"/></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24.pn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25.pn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0.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6.pn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28.svg" Type="http://schemas.openxmlformats.org/officeDocument/2006/relationships/image"/><Relationship Id="rId2" Target="../notesSlides/notesSlide41.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26.png" Type="http://schemas.openxmlformats.org/officeDocument/2006/relationships/image"/><Relationship Id="rId9" Target="../media/image127.pn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1.png" Type="http://schemas.openxmlformats.org/officeDocument/2006/relationships/image"/><Relationship Id="rId11" Target="https://admin.smc.edu/administration/grant-development/" TargetMode="External" Type="http://schemas.openxmlformats.org/officeDocument/2006/relationships/hyperlink"/><Relationship Id="rId12" Target="https://admin.smc.edu/administration/grant-development/grant-solicitations.php" TargetMode="External" Type="http://schemas.openxmlformats.org/officeDocument/2006/relationships/hyperlink"/><Relationship Id="rId2" Target="../notesSlides/notesSlide42.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29.png" Type="http://schemas.openxmlformats.org/officeDocument/2006/relationships/image"/><Relationship Id="rId9" Target="../media/image130.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svg" Type="http://schemas.openxmlformats.org/officeDocument/2006/relationships/image"/><Relationship Id="rId11" Target="../media/image5.png" Type="http://schemas.openxmlformats.org/officeDocument/2006/relationships/image"/><Relationship Id="rId2" Target="../notesSlides/notesSlide43.xml" Type="http://schemas.openxmlformats.org/officeDocument/2006/relationships/notesSlide"/><Relationship Id="rId3" Target="../media/image132.png" Type="http://schemas.openxmlformats.org/officeDocument/2006/relationships/image"/><Relationship Id="rId4" Target="../media/image133.svg" Type="http://schemas.openxmlformats.org/officeDocument/2006/relationships/image"/><Relationship Id="rId5" Target="../media/image134.png" Type="http://schemas.openxmlformats.org/officeDocument/2006/relationships/image"/><Relationship Id="rId6" Target="../media/image135.svg" Type="http://schemas.openxmlformats.org/officeDocument/2006/relationships/image"/><Relationship Id="rId7" Target="../media/image136.png" Type="http://schemas.openxmlformats.org/officeDocument/2006/relationships/image"/><Relationship Id="rId8" Target="../media/image137.svg" Type="http://schemas.openxmlformats.org/officeDocument/2006/relationships/image"/><Relationship Id="rId9"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png" Type="http://schemas.openxmlformats.org/officeDocument/2006/relationships/image"/><Relationship Id="rId11" Target="../media/image17.svg" Type="http://schemas.openxmlformats.org/officeDocument/2006/relationships/image"/><Relationship Id="rId2" Target="../notesSlides/notesSlide6.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4.png" Type="http://schemas.openxmlformats.org/officeDocument/2006/relationships/image"/><Relationship Id="rId9" Target="../media/image15.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1.png" Type="http://schemas.openxmlformats.org/officeDocument/2006/relationships/image"/><Relationship Id="rId11" Target="../media/image22.svg" Type="http://schemas.openxmlformats.org/officeDocument/2006/relationships/image"/><Relationship Id="rId2" Target="../notesSlides/notesSlide8.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5.svg" Type="http://schemas.openxmlformats.org/officeDocument/2006/relationships/image"/><Relationship Id="rId2" Target="../notesSlides/notesSlide9.xml" Type="http://schemas.openxmlformats.org/officeDocument/2006/relationships/notesSlide"/><Relationship Id="rId3" Target="../media/image1.png" Type="http://schemas.openxmlformats.org/officeDocument/2006/relationships/image"/><Relationship Id="rId4" Target="../media/image2.sv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23.png" Type="http://schemas.openxmlformats.org/officeDocument/2006/relationships/image"/><Relationship Id="rId9" Target="../media/image2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737627" y="6075564"/>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318643" y="-2937926"/>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749232" y="1084929"/>
            <a:ext cx="16789535" cy="25495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Grant Writing 101: </a:t>
            </a:r>
          </a:p>
          <a:p>
            <a:pPr algn="ctr">
              <a:lnSpc>
                <a:spcPts val="10151"/>
              </a:lnSpc>
            </a:pPr>
            <a:r>
              <a:rPr lang="en-US" b="true" sz="7250" spc="72">
                <a:solidFill>
                  <a:srgbClr val="004380"/>
                </a:solidFill>
                <a:latin typeface="Now Heavy"/>
                <a:ea typeface="Now Heavy"/>
                <a:cs typeface="Now Heavy"/>
                <a:sym typeface="Now Heavy"/>
              </a:rPr>
              <a:t>Understanding the Basics </a:t>
            </a:r>
          </a:p>
        </p:txBody>
      </p:sp>
      <p:sp>
        <p:nvSpPr>
          <p:cNvPr name="TextBox 5" id="5"/>
          <p:cNvSpPr txBox="true"/>
          <p:nvPr/>
        </p:nvSpPr>
        <p:spPr>
          <a:xfrm rot="0">
            <a:off x="4780859" y="4929901"/>
            <a:ext cx="8958569" cy="1145663"/>
          </a:xfrm>
          <a:prstGeom prst="rect">
            <a:avLst/>
          </a:prstGeom>
        </p:spPr>
        <p:txBody>
          <a:bodyPr anchor="t" rtlCol="false" tIns="0" lIns="0" bIns="0" rIns="0">
            <a:spAutoFit/>
          </a:bodyPr>
          <a:lstStyle/>
          <a:p>
            <a:pPr algn="ctr">
              <a:lnSpc>
                <a:spcPts val="4578"/>
              </a:lnSpc>
            </a:pPr>
            <a:r>
              <a:rPr lang="en-US" sz="3270" spc="32">
                <a:solidFill>
                  <a:srgbClr val="004380"/>
                </a:solidFill>
                <a:latin typeface="Now"/>
                <a:ea typeface="Now"/>
                <a:cs typeface="Now"/>
                <a:sym typeface="Now"/>
              </a:rPr>
              <a:t>Tracy Beidleman • Director of Grants</a:t>
            </a:r>
          </a:p>
          <a:p>
            <a:pPr algn="l">
              <a:lnSpc>
                <a:spcPts val="4578"/>
              </a:lnSpc>
            </a:pPr>
            <a:r>
              <a:rPr lang="en-US" sz="3270" spc="32">
                <a:solidFill>
                  <a:srgbClr val="004380"/>
                </a:solidFill>
                <a:latin typeface="Now"/>
                <a:ea typeface="Now"/>
                <a:cs typeface="Now"/>
                <a:sym typeface="Now"/>
              </a:rPr>
              <a:t>Nane Zadouri • Project Manager, Grants</a:t>
            </a:r>
          </a:p>
        </p:txBody>
      </p:sp>
      <p:grpSp>
        <p:nvGrpSpPr>
          <p:cNvPr name="Group 6" id="6"/>
          <p:cNvGrpSpPr/>
          <p:nvPr/>
        </p:nvGrpSpPr>
        <p:grpSpPr>
          <a:xfrm rot="0">
            <a:off x="13284437" y="9394035"/>
            <a:ext cx="4857090" cy="597168"/>
            <a:chOff x="0" y="0"/>
            <a:chExt cx="6476120" cy="796224"/>
          </a:xfrm>
        </p:grpSpPr>
        <p:sp>
          <p:nvSpPr>
            <p:cNvPr name="Freeform 7" id="7"/>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8" id="8"/>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9" id="9"/>
          <p:cNvSpPr txBox="true"/>
          <p:nvPr/>
        </p:nvSpPr>
        <p:spPr>
          <a:xfrm rot="0">
            <a:off x="3386515" y="6008889"/>
            <a:ext cx="11284526" cy="2898263"/>
          </a:xfrm>
          <a:prstGeom prst="rect">
            <a:avLst/>
          </a:prstGeom>
        </p:spPr>
        <p:txBody>
          <a:bodyPr anchor="t" rtlCol="false" tIns="0" lIns="0" bIns="0" rIns="0">
            <a:spAutoFit/>
          </a:bodyPr>
          <a:lstStyle/>
          <a:p>
            <a:pPr algn="ctr">
              <a:lnSpc>
                <a:spcPts val="4578"/>
              </a:lnSpc>
            </a:pPr>
          </a:p>
          <a:p>
            <a:pPr algn="ctr">
              <a:lnSpc>
                <a:spcPts val="4578"/>
              </a:lnSpc>
            </a:pPr>
            <a:r>
              <a:rPr lang="en-US" b="true" sz="3270" spc="32">
                <a:solidFill>
                  <a:srgbClr val="004380"/>
                </a:solidFill>
                <a:latin typeface="Now Heavy"/>
                <a:ea typeface="Now Heavy"/>
                <a:cs typeface="Now Heavy"/>
                <a:sym typeface="Now Heavy"/>
              </a:rPr>
              <a:t>Fall Professional Development Day </a:t>
            </a:r>
          </a:p>
          <a:p>
            <a:pPr algn="ctr">
              <a:lnSpc>
                <a:spcPts val="4578"/>
              </a:lnSpc>
            </a:pPr>
            <a:r>
              <a:rPr lang="en-US" sz="3270" spc="32">
                <a:solidFill>
                  <a:srgbClr val="004380"/>
                </a:solidFill>
                <a:latin typeface="Now"/>
                <a:ea typeface="Now"/>
                <a:cs typeface="Now"/>
                <a:sym typeface="Now"/>
              </a:rPr>
              <a:t>August 28, 2025</a:t>
            </a:r>
          </a:p>
          <a:p>
            <a:pPr algn="ctr">
              <a:lnSpc>
                <a:spcPts val="4578"/>
              </a:lnSpc>
            </a:pPr>
            <a:r>
              <a:rPr lang="en-US" sz="3270" spc="32">
                <a:solidFill>
                  <a:srgbClr val="004380"/>
                </a:solidFill>
                <a:latin typeface="Now"/>
                <a:ea typeface="Now"/>
                <a:cs typeface="Now"/>
                <a:sym typeface="Now"/>
              </a:rPr>
              <a:t>HyFlex Session - HSS 151</a:t>
            </a:r>
          </a:p>
          <a:p>
            <a:pPr algn="ctr">
              <a:lnSpc>
                <a:spcPts val="4578"/>
              </a:lnSpc>
            </a:pPr>
            <a:r>
              <a:rPr lang="en-US" sz="3270" spc="32">
                <a:solidFill>
                  <a:srgbClr val="004380"/>
                </a:solidFill>
                <a:latin typeface="Now"/>
                <a:ea typeface="Now"/>
                <a:cs typeface="Now"/>
                <a:sym typeface="Now"/>
              </a:rPr>
              <a:t>2:45 - 3:45 pm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55811" y="6146813"/>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597450" y="-2256889"/>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855811" y="9537382"/>
            <a:ext cx="4270682" cy="525071"/>
            <a:chOff x="0" y="0"/>
            <a:chExt cx="5694243" cy="700094"/>
          </a:xfrm>
        </p:grpSpPr>
        <p:sp>
          <p:nvSpPr>
            <p:cNvPr name="Freeform 5" id="5"/>
            <p:cNvSpPr/>
            <p:nvPr/>
          </p:nvSpPr>
          <p:spPr>
            <a:xfrm flipH="false" flipV="false" rot="0">
              <a:off x="1152563" y="0"/>
              <a:ext cx="805132" cy="700094"/>
            </a:xfrm>
            <a:custGeom>
              <a:avLst/>
              <a:gdLst/>
              <a:ahLst/>
              <a:cxnLst/>
              <a:rect r="r" b="b" t="t" l="l"/>
              <a:pathLst>
                <a:path h="700094" w="805132">
                  <a:moveTo>
                    <a:pt x="0" y="0"/>
                  </a:moveTo>
                  <a:lnTo>
                    <a:pt x="805132" y="0"/>
                  </a:lnTo>
                  <a:lnTo>
                    <a:pt x="805132" y="700094"/>
                  </a:lnTo>
                  <a:lnTo>
                    <a:pt x="0" y="700094"/>
                  </a:lnTo>
                  <a:lnTo>
                    <a:pt x="0" y="0"/>
                  </a:lnTo>
                  <a:close/>
                </a:path>
              </a:pathLst>
            </a:custGeom>
            <a:blipFill>
              <a:blip r:embed="rId7"/>
              <a:stretch>
                <a:fillRect l="-494" t="0" r="-494" b="0"/>
              </a:stretch>
            </a:blipFill>
          </p:spPr>
        </p:sp>
        <p:sp>
          <p:nvSpPr>
            <p:cNvPr name="TextBox 6" id="6"/>
            <p:cNvSpPr txBox="true"/>
            <p:nvPr/>
          </p:nvSpPr>
          <p:spPr>
            <a:xfrm rot="0">
              <a:off x="0" y="165661"/>
              <a:ext cx="5694243" cy="184386"/>
            </a:xfrm>
            <a:prstGeom prst="rect">
              <a:avLst/>
            </a:prstGeom>
          </p:spPr>
          <p:txBody>
            <a:bodyPr anchor="t" rtlCol="false" tIns="0" lIns="0" bIns="0" rIns="0">
              <a:spAutoFit/>
            </a:bodyPr>
            <a:lstStyle/>
            <a:p>
              <a:pPr algn="r">
                <a:lnSpc>
                  <a:spcPts val="1128"/>
                </a:lnSpc>
                <a:spcBef>
                  <a:spcPct val="0"/>
                </a:spcBef>
              </a:pPr>
              <a:r>
                <a:rPr lang="en-US" b="true" sz="805" spc="80">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2943189" y="2874982"/>
            <a:ext cx="11854132" cy="6059252"/>
          </a:xfrm>
          <a:custGeom>
            <a:avLst/>
            <a:gdLst/>
            <a:ahLst/>
            <a:cxnLst/>
            <a:rect r="r" b="b" t="t" l="l"/>
            <a:pathLst>
              <a:path h="6059252" w="11854132">
                <a:moveTo>
                  <a:pt x="0" y="0"/>
                </a:moveTo>
                <a:lnTo>
                  <a:pt x="11854132" y="0"/>
                </a:lnTo>
                <a:lnTo>
                  <a:pt x="11854132" y="6059252"/>
                </a:lnTo>
                <a:lnTo>
                  <a:pt x="0" y="6059252"/>
                </a:lnTo>
                <a:lnTo>
                  <a:pt x="0" y="0"/>
                </a:lnTo>
                <a:close/>
              </a:path>
            </a:pathLst>
          </a:custGeom>
          <a:blipFill>
            <a:blip r:embed="rId8"/>
            <a:stretch>
              <a:fillRect l="0" t="-621" r="0" b="-621"/>
            </a:stretch>
          </a:blipFill>
        </p:spPr>
      </p:sp>
      <p:sp>
        <p:nvSpPr>
          <p:cNvPr name="Freeform 8" id="8"/>
          <p:cNvSpPr/>
          <p:nvPr/>
        </p:nvSpPr>
        <p:spPr>
          <a:xfrm flipH="false" flipV="false" rot="0">
            <a:off x="11775136" y="4205120"/>
            <a:ext cx="1645090" cy="2128940"/>
          </a:xfrm>
          <a:custGeom>
            <a:avLst/>
            <a:gdLst/>
            <a:ahLst/>
            <a:cxnLst/>
            <a:rect r="r" b="b" t="t" l="l"/>
            <a:pathLst>
              <a:path h="2128940" w="1645090">
                <a:moveTo>
                  <a:pt x="0" y="0"/>
                </a:moveTo>
                <a:lnTo>
                  <a:pt x="1645090" y="0"/>
                </a:lnTo>
                <a:lnTo>
                  <a:pt x="1645090" y="2128940"/>
                </a:lnTo>
                <a:lnTo>
                  <a:pt x="0" y="2128940"/>
                </a:lnTo>
                <a:lnTo>
                  <a:pt x="0" y="0"/>
                </a:lnTo>
                <a:close/>
              </a:path>
            </a:pathLst>
          </a:custGeom>
          <a:blipFill>
            <a:blip r:embed="rId9"/>
            <a:stretch>
              <a:fillRect l="0" t="0" r="0" b="0"/>
            </a:stretch>
          </a:blipFill>
        </p:spPr>
      </p:sp>
      <p:sp>
        <p:nvSpPr>
          <p:cNvPr name="TextBox 9" id="9"/>
          <p:cNvSpPr txBox="true"/>
          <p:nvPr/>
        </p:nvSpPr>
        <p:spPr>
          <a:xfrm rot="0">
            <a:off x="1401118" y="684258"/>
            <a:ext cx="16468766"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SMC’s Grant Approval Process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330199"/>
            <a:ext cx="15526407" cy="1254126"/>
          </a:xfrm>
          <a:prstGeom prst="rect">
            <a:avLst/>
          </a:prstGeom>
        </p:spPr>
        <p:txBody>
          <a:bodyPr anchor="t" rtlCol="false" tIns="0" lIns="0" bIns="0" rIns="0">
            <a:spAutoFit/>
          </a:bodyPr>
          <a:lstStyle/>
          <a:p>
            <a:pPr algn="ctr" marL="0" indent="0" lvl="0">
              <a:lnSpc>
                <a:spcPts val="10149"/>
              </a:lnSpc>
              <a:spcBef>
                <a:spcPct val="0"/>
              </a:spcBef>
            </a:pPr>
            <a:r>
              <a:rPr lang="en-US" b="true" sz="7249" spc="72">
                <a:solidFill>
                  <a:srgbClr val="004380"/>
                </a:solidFill>
                <a:latin typeface="Now Heavy"/>
                <a:ea typeface="Now Heavy"/>
                <a:cs typeface="Now Heavy"/>
                <a:sym typeface="Now Heavy"/>
              </a:rPr>
              <a:t>Grant Development Cycle</a:t>
            </a:r>
          </a:p>
        </p:txBody>
      </p:sp>
      <p:sp>
        <p:nvSpPr>
          <p:cNvPr name="Freeform 3" id="3"/>
          <p:cNvSpPr/>
          <p:nvPr/>
        </p:nvSpPr>
        <p:spPr>
          <a:xfrm flipH="false" flipV="false" rot="0">
            <a:off x="13285986" y="7565842"/>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2929012" y="9577178"/>
            <a:ext cx="4905160" cy="597168"/>
            <a:chOff x="0" y="0"/>
            <a:chExt cx="6540214" cy="796224"/>
          </a:xfrm>
        </p:grpSpPr>
        <p:sp>
          <p:nvSpPr>
            <p:cNvPr name="Freeform 5" id="5"/>
            <p:cNvSpPr/>
            <p:nvPr/>
          </p:nvSpPr>
          <p:spPr>
            <a:xfrm flipH="false" flipV="false" rot="0">
              <a:off x="1323794" y="0"/>
              <a:ext cx="924747" cy="796224"/>
            </a:xfrm>
            <a:custGeom>
              <a:avLst/>
              <a:gdLst/>
              <a:ahLst/>
              <a:cxnLst/>
              <a:rect r="r" b="b" t="t" l="l"/>
              <a:pathLst>
                <a:path h="796224" w="924747">
                  <a:moveTo>
                    <a:pt x="0" y="0"/>
                  </a:moveTo>
                  <a:lnTo>
                    <a:pt x="924748" y="0"/>
                  </a:lnTo>
                  <a:lnTo>
                    <a:pt x="924748" y="796224"/>
                  </a:lnTo>
                  <a:lnTo>
                    <a:pt x="0" y="796224"/>
                  </a:lnTo>
                  <a:lnTo>
                    <a:pt x="0" y="0"/>
                  </a:lnTo>
                  <a:close/>
                </a:path>
              </a:pathLst>
            </a:custGeom>
            <a:blipFill>
              <a:blip r:embed="rId5"/>
              <a:stretch>
                <a:fillRect l="0" t="0" r="0" b="0"/>
              </a:stretch>
            </a:blipFill>
          </p:spPr>
        </p:sp>
        <p:sp>
          <p:nvSpPr>
            <p:cNvPr name="TextBox 6" id="6"/>
            <p:cNvSpPr txBox="true"/>
            <p:nvPr/>
          </p:nvSpPr>
          <p:spPr>
            <a:xfrm rot="0">
              <a:off x="0" y="201857"/>
              <a:ext cx="6540214"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805088" y="3614349"/>
            <a:ext cx="4384927" cy="4357522"/>
          </a:xfrm>
          <a:custGeom>
            <a:avLst/>
            <a:gdLst/>
            <a:ahLst/>
            <a:cxnLst/>
            <a:rect r="r" b="b" t="t" l="l"/>
            <a:pathLst>
              <a:path h="4357522" w="4384927">
                <a:moveTo>
                  <a:pt x="0" y="0"/>
                </a:moveTo>
                <a:lnTo>
                  <a:pt x="4384927" y="0"/>
                </a:lnTo>
                <a:lnTo>
                  <a:pt x="4384927" y="4357521"/>
                </a:lnTo>
                <a:lnTo>
                  <a:pt x="0" y="435752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070550" y="1770587"/>
            <a:ext cx="11854004" cy="8105175"/>
          </a:xfrm>
          <a:custGeom>
            <a:avLst/>
            <a:gdLst/>
            <a:ahLst/>
            <a:cxnLst/>
            <a:rect r="r" b="b" t="t" l="l"/>
            <a:pathLst>
              <a:path h="8105175" w="11854004">
                <a:moveTo>
                  <a:pt x="0" y="0"/>
                </a:moveTo>
                <a:lnTo>
                  <a:pt x="11854003" y="0"/>
                </a:lnTo>
                <a:lnTo>
                  <a:pt x="11854003" y="8105175"/>
                </a:lnTo>
                <a:lnTo>
                  <a:pt x="0" y="8105175"/>
                </a:lnTo>
                <a:lnTo>
                  <a:pt x="0" y="0"/>
                </a:lnTo>
                <a:close/>
              </a:path>
            </a:pathLst>
          </a:custGeom>
          <a:blipFill>
            <a:blip r:embed="rId8"/>
            <a:stretch>
              <a:fillRect l="0" t="0" r="0" b="0"/>
            </a:stretch>
          </a:blipFill>
        </p:spPr>
      </p:sp>
      <p:sp>
        <p:nvSpPr>
          <p:cNvPr name="TextBox 9" id="9"/>
          <p:cNvSpPr txBox="true"/>
          <p:nvPr/>
        </p:nvSpPr>
        <p:spPr>
          <a:xfrm rot="0">
            <a:off x="3615595" y="2176640"/>
            <a:ext cx="11843422" cy="656659"/>
          </a:xfrm>
          <a:prstGeom prst="rect">
            <a:avLst/>
          </a:prstGeom>
        </p:spPr>
        <p:txBody>
          <a:bodyPr anchor="t" rtlCol="false" tIns="0" lIns="0" bIns="0" rIns="0">
            <a:spAutoFit/>
          </a:bodyPr>
          <a:lstStyle/>
          <a:p>
            <a:pPr algn="l">
              <a:lnSpc>
                <a:spcPts val="5761"/>
              </a:lnSpc>
            </a:pPr>
          </a:p>
        </p:txBody>
      </p:sp>
      <p:sp>
        <p:nvSpPr>
          <p:cNvPr name="Freeform 10" id="10"/>
          <p:cNvSpPr/>
          <p:nvPr/>
        </p:nvSpPr>
        <p:spPr>
          <a:xfrm flipH="false" flipV="false" rot="0">
            <a:off x="-6073450" y="-4143746"/>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884387" y="9324752"/>
            <a:ext cx="4905160" cy="597168"/>
            <a:chOff x="0" y="0"/>
            <a:chExt cx="6540214" cy="796224"/>
          </a:xfrm>
        </p:grpSpPr>
        <p:sp>
          <p:nvSpPr>
            <p:cNvPr name="Freeform 3" id="3"/>
            <p:cNvSpPr/>
            <p:nvPr/>
          </p:nvSpPr>
          <p:spPr>
            <a:xfrm flipH="false" flipV="false" rot="0">
              <a:off x="1323794" y="0"/>
              <a:ext cx="924747" cy="796224"/>
            </a:xfrm>
            <a:custGeom>
              <a:avLst/>
              <a:gdLst/>
              <a:ahLst/>
              <a:cxnLst/>
              <a:rect r="r" b="b" t="t" l="l"/>
              <a:pathLst>
                <a:path h="796224" w="924747">
                  <a:moveTo>
                    <a:pt x="0" y="0"/>
                  </a:moveTo>
                  <a:lnTo>
                    <a:pt x="924748" y="0"/>
                  </a:lnTo>
                  <a:lnTo>
                    <a:pt x="924748" y="796224"/>
                  </a:lnTo>
                  <a:lnTo>
                    <a:pt x="0" y="796224"/>
                  </a:lnTo>
                  <a:lnTo>
                    <a:pt x="0" y="0"/>
                  </a:lnTo>
                  <a:close/>
                </a:path>
              </a:pathLst>
            </a:custGeom>
            <a:blipFill>
              <a:blip r:embed="rId3"/>
              <a:stretch>
                <a:fillRect l="0" t="0" r="0" b="0"/>
              </a:stretch>
            </a:blipFill>
          </p:spPr>
        </p:sp>
        <p:sp>
          <p:nvSpPr>
            <p:cNvPr name="TextBox 4" id="4"/>
            <p:cNvSpPr txBox="true"/>
            <p:nvPr/>
          </p:nvSpPr>
          <p:spPr>
            <a:xfrm rot="0">
              <a:off x="0" y="201857"/>
              <a:ext cx="6540214"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2023</a:t>
              </a:r>
            </a:p>
          </p:txBody>
        </p:sp>
      </p:grpSp>
      <p:sp>
        <p:nvSpPr>
          <p:cNvPr name="TextBox 5" id="5"/>
          <p:cNvSpPr txBox="true"/>
          <p:nvPr/>
        </p:nvSpPr>
        <p:spPr>
          <a:xfrm rot="0">
            <a:off x="3509035" y="2364059"/>
            <a:ext cx="1787277" cy="217170"/>
          </a:xfrm>
          <a:prstGeom prst="rect">
            <a:avLst/>
          </a:prstGeom>
        </p:spPr>
        <p:txBody>
          <a:bodyPr anchor="t" rtlCol="false" tIns="0" lIns="0" bIns="0" rIns="0">
            <a:spAutoFit/>
          </a:bodyPr>
          <a:lstStyle/>
          <a:p>
            <a:pPr algn="ctr">
              <a:lnSpc>
                <a:spcPts val="1679"/>
              </a:lnSpc>
            </a:pPr>
            <a:r>
              <a:rPr lang="en-US" sz="1200">
                <a:solidFill>
                  <a:srgbClr val="FFFFFF"/>
                </a:solidFill>
                <a:latin typeface="Arimo"/>
                <a:ea typeface="Arimo"/>
                <a:cs typeface="Arimo"/>
                <a:sym typeface="Arimo"/>
              </a:rPr>
              <a:t>Snapshot of SMC Website</a:t>
            </a:r>
          </a:p>
        </p:txBody>
      </p:sp>
      <p:sp>
        <p:nvSpPr>
          <p:cNvPr name="Freeform 6" id="6"/>
          <p:cNvSpPr/>
          <p:nvPr/>
        </p:nvSpPr>
        <p:spPr>
          <a:xfrm flipH="false" flipV="false" rot="0">
            <a:off x="390992" y="1887441"/>
            <a:ext cx="4011681" cy="6229318"/>
          </a:xfrm>
          <a:custGeom>
            <a:avLst/>
            <a:gdLst/>
            <a:ahLst/>
            <a:cxnLst/>
            <a:rect r="r" b="b" t="t" l="l"/>
            <a:pathLst>
              <a:path h="6229318" w="4011681">
                <a:moveTo>
                  <a:pt x="0" y="0"/>
                </a:moveTo>
                <a:lnTo>
                  <a:pt x="4011681" y="0"/>
                </a:lnTo>
                <a:lnTo>
                  <a:pt x="4011681" y="6229318"/>
                </a:lnTo>
                <a:lnTo>
                  <a:pt x="0" y="6229318"/>
                </a:lnTo>
                <a:lnTo>
                  <a:pt x="0" y="0"/>
                </a:lnTo>
                <a:close/>
              </a:path>
            </a:pathLst>
          </a:custGeom>
          <a:blipFill>
            <a:blip r:embed="rId4"/>
            <a:stretch>
              <a:fillRect l="0" t="0" r="-8270" b="0"/>
            </a:stretch>
          </a:blipFill>
        </p:spPr>
      </p:sp>
      <p:sp>
        <p:nvSpPr>
          <p:cNvPr name="Freeform 7" id="7"/>
          <p:cNvSpPr/>
          <p:nvPr/>
        </p:nvSpPr>
        <p:spPr>
          <a:xfrm flipH="false" flipV="false" rot="0">
            <a:off x="-56733" y="2976374"/>
            <a:ext cx="4459406" cy="1432584"/>
          </a:xfrm>
          <a:custGeom>
            <a:avLst/>
            <a:gdLst/>
            <a:ahLst/>
            <a:cxnLst/>
            <a:rect r="r" b="b" t="t" l="l"/>
            <a:pathLst>
              <a:path h="1432584" w="4459406">
                <a:moveTo>
                  <a:pt x="0" y="0"/>
                </a:moveTo>
                <a:lnTo>
                  <a:pt x="4459406" y="0"/>
                </a:lnTo>
                <a:lnTo>
                  <a:pt x="4459406" y="1432584"/>
                </a:lnTo>
                <a:lnTo>
                  <a:pt x="0" y="14325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4545789" y="7850607"/>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9" id="9"/>
          <p:cNvGrpSpPr/>
          <p:nvPr/>
        </p:nvGrpSpPr>
        <p:grpSpPr>
          <a:xfrm rot="0">
            <a:off x="14180840" y="9809276"/>
            <a:ext cx="3924045" cy="477724"/>
            <a:chOff x="0" y="0"/>
            <a:chExt cx="5232059" cy="636966"/>
          </a:xfrm>
        </p:grpSpPr>
        <p:sp>
          <p:nvSpPr>
            <p:cNvPr name="Freeform 10" id="10"/>
            <p:cNvSpPr/>
            <p:nvPr/>
          </p:nvSpPr>
          <p:spPr>
            <a:xfrm flipH="false" flipV="false" rot="0">
              <a:off x="1059013" y="0"/>
              <a:ext cx="739782" cy="636966"/>
            </a:xfrm>
            <a:custGeom>
              <a:avLst/>
              <a:gdLst/>
              <a:ahLst/>
              <a:cxnLst/>
              <a:rect r="r" b="b" t="t" l="l"/>
              <a:pathLst>
                <a:path h="636966" w="739782">
                  <a:moveTo>
                    <a:pt x="0" y="0"/>
                  </a:moveTo>
                  <a:lnTo>
                    <a:pt x="739782" y="0"/>
                  </a:lnTo>
                  <a:lnTo>
                    <a:pt x="739782" y="636966"/>
                  </a:lnTo>
                  <a:lnTo>
                    <a:pt x="0" y="636966"/>
                  </a:lnTo>
                  <a:lnTo>
                    <a:pt x="0" y="0"/>
                  </a:lnTo>
                  <a:close/>
                </a:path>
              </a:pathLst>
            </a:custGeom>
            <a:blipFill>
              <a:blip r:embed="rId3"/>
              <a:stretch>
                <a:fillRect l="0" t="0" r="0" b="0"/>
              </a:stretch>
            </a:blipFill>
          </p:spPr>
        </p:sp>
        <p:sp>
          <p:nvSpPr>
            <p:cNvPr name="TextBox 11" id="11"/>
            <p:cNvSpPr txBox="true"/>
            <p:nvPr/>
          </p:nvSpPr>
          <p:spPr>
            <a:xfrm rot="0">
              <a:off x="0" y="157672"/>
              <a:ext cx="5232059" cy="160811"/>
            </a:xfrm>
            <a:prstGeom prst="rect">
              <a:avLst/>
            </a:prstGeom>
          </p:spPr>
          <p:txBody>
            <a:bodyPr anchor="t" rtlCol="false" tIns="0" lIns="0" bIns="0" rIns="0">
              <a:spAutoFit/>
            </a:bodyPr>
            <a:lstStyle/>
            <a:p>
              <a:pPr algn="r">
                <a:lnSpc>
                  <a:spcPts val="1026"/>
                </a:lnSpc>
                <a:spcBef>
                  <a:spcPct val="0"/>
                </a:spcBef>
              </a:pPr>
              <a:r>
                <a:rPr lang="en-US" b="true" sz="733" spc="73">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12" id="12"/>
          <p:cNvSpPr/>
          <p:nvPr/>
        </p:nvSpPr>
        <p:spPr>
          <a:xfrm flipH="false" flipV="false" rot="0">
            <a:off x="4446870" y="1740148"/>
            <a:ext cx="13141451" cy="1682163"/>
          </a:xfrm>
          <a:custGeom>
            <a:avLst/>
            <a:gdLst/>
            <a:ahLst/>
            <a:cxnLst/>
            <a:rect r="r" b="b" t="t" l="l"/>
            <a:pathLst>
              <a:path h="1682163" w="13141451">
                <a:moveTo>
                  <a:pt x="0" y="0"/>
                </a:moveTo>
                <a:lnTo>
                  <a:pt x="13141451" y="0"/>
                </a:lnTo>
                <a:lnTo>
                  <a:pt x="13141451" y="1682163"/>
                </a:lnTo>
                <a:lnTo>
                  <a:pt x="0" y="1682163"/>
                </a:lnTo>
                <a:lnTo>
                  <a:pt x="0" y="0"/>
                </a:lnTo>
                <a:close/>
              </a:path>
            </a:pathLst>
          </a:custGeom>
          <a:blipFill>
            <a:blip r:embed="rId9"/>
            <a:stretch>
              <a:fillRect l="0" t="-4304" r="0" b="-67736"/>
            </a:stretch>
          </a:blipFill>
        </p:spPr>
      </p:sp>
      <p:sp>
        <p:nvSpPr>
          <p:cNvPr name="Freeform 13" id="13"/>
          <p:cNvSpPr/>
          <p:nvPr/>
        </p:nvSpPr>
        <p:spPr>
          <a:xfrm flipH="false" flipV="false" rot="0">
            <a:off x="3076815" y="7507463"/>
            <a:ext cx="1674571" cy="985904"/>
          </a:xfrm>
          <a:custGeom>
            <a:avLst/>
            <a:gdLst/>
            <a:ahLst/>
            <a:cxnLst/>
            <a:rect r="r" b="b" t="t" l="l"/>
            <a:pathLst>
              <a:path h="985904" w="1674571">
                <a:moveTo>
                  <a:pt x="0" y="0"/>
                </a:moveTo>
                <a:lnTo>
                  <a:pt x="1674571" y="0"/>
                </a:lnTo>
                <a:lnTo>
                  <a:pt x="1674571" y="985903"/>
                </a:lnTo>
                <a:lnTo>
                  <a:pt x="0" y="98590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4" id="14"/>
          <p:cNvSpPr txBox="true"/>
          <p:nvPr/>
        </p:nvSpPr>
        <p:spPr>
          <a:xfrm rot="0">
            <a:off x="137261" y="569843"/>
            <a:ext cx="18288000" cy="974724"/>
          </a:xfrm>
          <a:prstGeom prst="rect">
            <a:avLst/>
          </a:prstGeom>
        </p:spPr>
        <p:txBody>
          <a:bodyPr anchor="t" rtlCol="false" tIns="0" lIns="0" bIns="0" rIns="0">
            <a:spAutoFit/>
          </a:bodyPr>
          <a:lstStyle/>
          <a:p>
            <a:pPr algn="ctr" marL="0" indent="0" lvl="0">
              <a:lnSpc>
                <a:spcPts val="7249"/>
              </a:lnSpc>
              <a:spcBef>
                <a:spcPct val="0"/>
              </a:spcBef>
            </a:pPr>
            <a:r>
              <a:rPr lang="en-US" b="true" sz="7249" spc="72">
                <a:solidFill>
                  <a:srgbClr val="004380"/>
                </a:solidFill>
                <a:latin typeface="Now Heavy"/>
                <a:ea typeface="Now Heavy"/>
                <a:cs typeface="Now Heavy"/>
                <a:sym typeface="Now Heavy"/>
              </a:rPr>
              <a:t>SMC’s Grant-Seeking Process</a:t>
            </a:r>
          </a:p>
        </p:txBody>
      </p:sp>
      <p:sp>
        <p:nvSpPr>
          <p:cNvPr name="Freeform 15" id="15"/>
          <p:cNvSpPr/>
          <p:nvPr/>
        </p:nvSpPr>
        <p:spPr>
          <a:xfrm flipH="false" flipV="false" rot="0">
            <a:off x="-6563307" y="-4623477"/>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6" id="16"/>
          <p:cNvSpPr/>
          <p:nvPr/>
        </p:nvSpPr>
        <p:spPr>
          <a:xfrm flipH="false" flipV="false" rot="0">
            <a:off x="4751386" y="3423411"/>
            <a:ext cx="12507914" cy="5977856"/>
          </a:xfrm>
          <a:custGeom>
            <a:avLst/>
            <a:gdLst/>
            <a:ahLst/>
            <a:cxnLst/>
            <a:rect r="r" b="b" t="t" l="l"/>
            <a:pathLst>
              <a:path h="5977856" w="12507914">
                <a:moveTo>
                  <a:pt x="0" y="0"/>
                </a:moveTo>
                <a:lnTo>
                  <a:pt x="12507914" y="0"/>
                </a:lnTo>
                <a:lnTo>
                  <a:pt x="12507914" y="5977856"/>
                </a:lnTo>
                <a:lnTo>
                  <a:pt x="0" y="5977856"/>
                </a:lnTo>
                <a:lnTo>
                  <a:pt x="0" y="0"/>
                </a:lnTo>
                <a:close/>
              </a:path>
            </a:pathLst>
          </a:custGeom>
          <a:blipFill>
            <a:blip r:embed="rId14"/>
            <a:stretch>
              <a:fillRect l="0" t="-740" r="0" b="-74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658014"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3320480" y="9446390"/>
            <a:ext cx="4857090" cy="597168"/>
            <a:chOff x="0" y="0"/>
            <a:chExt cx="6476120" cy="796224"/>
          </a:xfrm>
        </p:grpSpPr>
        <p:sp>
          <p:nvSpPr>
            <p:cNvPr name="Freeform 4" id="4"/>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5"/>
              <a:stretch>
                <a:fillRect l="-494" t="0" r="-494" b="0"/>
              </a:stretch>
            </a:blipFill>
          </p:spPr>
        </p:sp>
        <p:sp>
          <p:nvSpPr>
            <p:cNvPr name="TextBox 5" id="5"/>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6" id="6"/>
          <p:cNvSpPr/>
          <p:nvPr/>
        </p:nvSpPr>
        <p:spPr>
          <a:xfrm flipH="false" flipV="false" rot="0">
            <a:off x="1930989" y="2355225"/>
            <a:ext cx="14928802" cy="7688333"/>
          </a:xfrm>
          <a:custGeom>
            <a:avLst/>
            <a:gdLst/>
            <a:ahLst/>
            <a:cxnLst/>
            <a:rect r="r" b="b" t="t" l="l"/>
            <a:pathLst>
              <a:path h="7688333" w="14928802">
                <a:moveTo>
                  <a:pt x="0" y="0"/>
                </a:moveTo>
                <a:lnTo>
                  <a:pt x="14928802" y="0"/>
                </a:lnTo>
                <a:lnTo>
                  <a:pt x="14928802" y="7688333"/>
                </a:lnTo>
                <a:lnTo>
                  <a:pt x="0" y="768833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0">
            <a:off x="8530835" y="6817829"/>
            <a:ext cx="1729110" cy="1698850"/>
          </a:xfrm>
          <a:custGeom>
            <a:avLst/>
            <a:gdLst/>
            <a:ahLst/>
            <a:cxnLst/>
            <a:rect r="r" b="b" t="t" l="l"/>
            <a:pathLst>
              <a:path h="1698850" w="1729110">
                <a:moveTo>
                  <a:pt x="0" y="0"/>
                </a:moveTo>
                <a:lnTo>
                  <a:pt x="1729109" y="0"/>
                </a:lnTo>
                <a:lnTo>
                  <a:pt x="1729109" y="1698850"/>
                </a:lnTo>
                <a:lnTo>
                  <a:pt x="0" y="169885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171314" y="548758"/>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Developing the Ideas</a:t>
            </a:r>
          </a:p>
        </p:txBody>
      </p:sp>
      <p:sp>
        <p:nvSpPr>
          <p:cNvPr name="TextBox 9" id="9"/>
          <p:cNvSpPr txBox="true"/>
          <p:nvPr/>
        </p:nvSpPr>
        <p:spPr>
          <a:xfrm rot="0">
            <a:off x="7085541" y="3688502"/>
            <a:ext cx="4622609" cy="3051175"/>
          </a:xfrm>
          <a:prstGeom prst="rect">
            <a:avLst/>
          </a:prstGeom>
        </p:spPr>
        <p:txBody>
          <a:bodyPr anchor="t" rtlCol="false" tIns="0" lIns="0" bIns="0" rIns="0">
            <a:spAutoFit/>
          </a:bodyPr>
          <a:lstStyle/>
          <a:p>
            <a:pPr algn="ctr">
              <a:lnSpc>
                <a:spcPts val="3499"/>
              </a:lnSpc>
            </a:pPr>
            <a:r>
              <a:rPr lang="en-US" sz="2499">
                <a:solidFill>
                  <a:srgbClr val="004380"/>
                </a:solidFill>
                <a:latin typeface="Now"/>
                <a:ea typeface="Now"/>
                <a:cs typeface="Now"/>
                <a:sym typeface="Now"/>
              </a:rPr>
              <a:t>What is the goal of the project/program/initiative?</a:t>
            </a:r>
          </a:p>
          <a:p>
            <a:pPr algn="ctr">
              <a:lnSpc>
                <a:spcPts val="3499"/>
              </a:lnSpc>
            </a:pPr>
          </a:p>
          <a:p>
            <a:pPr algn="ctr">
              <a:lnSpc>
                <a:spcPts val="3499"/>
              </a:lnSpc>
            </a:pPr>
            <a:r>
              <a:rPr lang="en-US" sz="2499">
                <a:solidFill>
                  <a:srgbClr val="004380"/>
                </a:solidFill>
                <a:latin typeface="Now"/>
                <a:ea typeface="Now"/>
                <a:cs typeface="Now"/>
                <a:sym typeface="Now"/>
              </a:rPr>
              <a:t>What is the innovation/transformative value of the proposal?</a:t>
            </a:r>
          </a:p>
          <a:p>
            <a:pPr algn="ctr">
              <a:lnSpc>
                <a:spcPts val="3499"/>
              </a:lnSpc>
            </a:pPr>
          </a:p>
        </p:txBody>
      </p:sp>
      <p:sp>
        <p:nvSpPr>
          <p:cNvPr name="TextBox 10" id="10"/>
          <p:cNvSpPr txBox="true"/>
          <p:nvPr/>
        </p:nvSpPr>
        <p:spPr>
          <a:xfrm rot="0">
            <a:off x="2266183" y="3237335"/>
            <a:ext cx="2692370" cy="1163320"/>
          </a:xfrm>
          <a:prstGeom prst="rect">
            <a:avLst/>
          </a:prstGeom>
        </p:spPr>
        <p:txBody>
          <a:bodyPr anchor="t" rtlCol="false" tIns="0" lIns="0" bIns="0" rIns="0">
            <a:spAutoFit/>
          </a:bodyPr>
          <a:lstStyle/>
          <a:p>
            <a:pPr algn="l">
              <a:lnSpc>
                <a:spcPts val="3079"/>
              </a:lnSpc>
            </a:pPr>
            <a:r>
              <a:rPr lang="en-US" sz="2199" spc="21">
                <a:solidFill>
                  <a:srgbClr val="004380"/>
                </a:solidFill>
                <a:latin typeface="Now"/>
                <a:ea typeface="Now"/>
                <a:cs typeface="Now"/>
                <a:sym typeface="Now"/>
              </a:rPr>
              <a:t>Who will it serve?</a:t>
            </a:r>
          </a:p>
          <a:p>
            <a:pPr algn="l">
              <a:lnSpc>
                <a:spcPts val="3079"/>
              </a:lnSpc>
            </a:pPr>
          </a:p>
          <a:p>
            <a:pPr algn="ctr">
              <a:lnSpc>
                <a:spcPts val="3079"/>
              </a:lnSpc>
            </a:pPr>
          </a:p>
        </p:txBody>
      </p:sp>
      <p:sp>
        <p:nvSpPr>
          <p:cNvPr name="TextBox 11" id="11"/>
          <p:cNvSpPr txBox="true"/>
          <p:nvPr/>
        </p:nvSpPr>
        <p:spPr>
          <a:xfrm rot="0">
            <a:off x="2152289" y="5550970"/>
            <a:ext cx="2692370" cy="1553845"/>
          </a:xfrm>
          <a:prstGeom prst="rect">
            <a:avLst/>
          </a:prstGeom>
        </p:spPr>
        <p:txBody>
          <a:bodyPr anchor="t" rtlCol="false" tIns="0" lIns="0" bIns="0" rIns="0">
            <a:spAutoFit/>
          </a:bodyPr>
          <a:lstStyle/>
          <a:p>
            <a:pPr algn="ctr">
              <a:lnSpc>
                <a:spcPts val="3079"/>
              </a:lnSpc>
            </a:pPr>
            <a:r>
              <a:rPr lang="en-US" sz="2199" spc="21">
                <a:solidFill>
                  <a:srgbClr val="004380"/>
                </a:solidFill>
                <a:latin typeface="Now"/>
                <a:ea typeface="Now"/>
                <a:cs typeface="Now"/>
                <a:sym typeface="Now"/>
              </a:rPr>
              <a:t>What is the impact to the college community?</a:t>
            </a:r>
          </a:p>
          <a:p>
            <a:pPr algn="ctr">
              <a:lnSpc>
                <a:spcPts val="3079"/>
              </a:lnSpc>
            </a:pPr>
          </a:p>
        </p:txBody>
      </p:sp>
      <p:sp>
        <p:nvSpPr>
          <p:cNvPr name="TextBox 12" id="12"/>
          <p:cNvSpPr txBox="true"/>
          <p:nvPr/>
        </p:nvSpPr>
        <p:spPr>
          <a:xfrm rot="0">
            <a:off x="2152289" y="8255130"/>
            <a:ext cx="2692370" cy="1163320"/>
          </a:xfrm>
          <a:prstGeom prst="rect">
            <a:avLst/>
          </a:prstGeom>
        </p:spPr>
        <p:txBody>
          <a:bodyPr anchor="t" rtlCol="false" tIns="0" lIns="0" bIns="0" rIns="0">
            <a:spAutoFit/>
          </a:bodyPr>
          <a:lstStyle/>
          <a:p>
            <a:pPr algn="ctr">
              <a:lnSpc>
                <a:spcPts val="3079"/>
              </a:lnSpc>
            </a:pPr>
            <a:r>
              <a:rPr lang="en-US" sz="2199" spc="21">
                <a:solidFill>
                  <a:srgbClr val="004380"/>
                </a:solidFill>
                <a:latin typeface="Now"/>
                <a:ea typeface="Now"/>
                <a:cs typeface="Now"/>
                <a:sym typeface="Now"/>
              </a:rPr>
              <a:t>What are the intended outcomes of the project?</a:t>
            </a:r>
          </a:p>
        </p:txBody>
      </p:sp>
      <p:sp>
        <p:nvSpPr>
          <p:cNvPr name="TextBox 13" id="13"/>
          <p:cNvSpPr txBox="true"/>
          <p:nvPr/>
        </p:nvSpPr>
        <p:spPr>
          <a:xfrm rot="0">
            <a:off x="13891186" y="2846810"/>
            <a:ext cx="2692370" cy="1553845"/>
          </a:xfrm>
          <a:prstGeom prst="rect">
            <a:avLst/>
          </a:prstGeom>
        </p:spPr>
        <p:txBody>
          <a:bodyPr anchor="t" rtlCol="false" tIns="0" lIns="0" bIns="0" rIns="0">
            <a:spAutoFit/>
          </a:bodyPr>
          <a:lstStyle/>
          <a:p>
            <a:pPr algn="ctr">
              <a:lnSpc>
                <a:spcPts val="3079"/>
              </a:lnSpc>
            </a:pPr>
            <a:r>
              <a:rPr lang="en-US" sz="2199" spc="21">
                <a:solidFill>
                  <a:srgbClr val="004380"/>
                </a:solidFill>
                <a:latin typeface="Now"/>
                <a:ea typeface="Now"/>
                <a:cs typeface="Now"/>
                <a:sym typeface="Now"/>
              </a:rPr>
              <a:t>What is the timeline and scope of the project?</a:t>
            </a:r>
          </a:p>
          <a:p>
            <a:pPr algn="ctr">
              <a:lnSpc>
                <a:spcPts val="3079"/>
              </a:lnSpc>
            </a:pPr>
          </a:p>
        </p:txBody>
      </p:sp>
      <p:sp>
        <p:nvSpPr>
          <p:cNvPr name="TextBox 14" id="14"/>
          <p:cNvSpPr txBox="true"/>
          <p:nvPr/>
        </p:nvSpPr>
        <p:spPr>
          <a:xfrm rot="0">
            <a:off x="13832225" y="5683897"/>
            <a:ext cx="2692370" cy="1163320"/>
          </a:xfrm>
          <a:prstGeom prst="rect">
            <a:avLst/>
          </a:prstGeom>
        </p:spPr>
        <p:txBody>
          <a:bodyPr anchor="t" rtlCol="false" tIns="0" lIns="0" bIns="0" rIns="0">
            <a:spAutoFit/>
          </a:bodyPr>
          <a:lstStyle/>
          <a:p>
            <a:pPr algn="ctr">
              <a:lnSpc>
                <a:spcPts val="3079"/>
              </a:lnSpc>
            </a:pPr>
            <a:r>
              <a:rPr lang="en-US" sz="2199" spc="21">
                <a:solidFill>
                  <a:srgbClr val="004380"/>
                </a:solidFill>
                <a:latin typeface="Now"/>
                <a:ea typeface="Now"/>
                <a:cs typeface="Now"/>
                <a:sym typeface="Now"/>
              </a:rPr>
              <a:t>What resources will be needed? </a:t>
            </a:r>
          </a:p>
          <a:p>
            <a:pPr algn="ctr">
              <a:lnSpc>
                <a:spcPts val="3079"/>
              </a:lnSpc>
            </a:pPr>
          </a:p>
        </p:txBody>
      </p:sp>
      <p:sp>
        <p:nvSpPr>
          <p:cNvPr name="TextBox 15" id="15"/>
          <p:cNvSpPr txBox="true"/>
          <p:nvPr/>
        </p:nvSpPr>
        <p:spPr>
          <a:xfrm rot="0">
            <a:off x="13950147" y="8255130"/>
            <a:ext cx="2574449" cy="2334895"/>
          </a:xfrm>
          <a:prstGeom prst="rect">
            <a:avLst/>
          </a:prstGeom>
        </p:spPr>
        <p:txBody>
          <a:bodyPr anchor="t" rtlCol="false" tIns="0" lIns="0" bIns="0" rIns="0">
            <a:spAutoFit/>
          </a:bodyPr>
          <a:lstStyle/>
          <a:p>
            <a:pPr algn="ctr">
              <a:lnSpc>
                <a:spcPts val="3079"/>
              </a:lnSpc>
            </a:pPr>
            <a:r>
              <a:rPr lang="en-US" sz="2199" spc="21">
                <a:solidFill>
                  <a:srgbClr val="004380"/>
                </a:solidFill>
                <a:latin typeface="Now"/>
                <a:ea typeface="Now"/>
                <a:cs typeface="Now"/>
                <a:sym typeface="Now"/>
              </a:rPr>
              <a:t>What happens when grant funding ends? </a:t>
            </a:r>
          </a:p>
          <a:p>
            <a:pPr algn="ctr">
              <a:lnSpc>
                <a:spcPts val="3079"/>
              </a:lnSpc>
            </a:pPr>
          </a:p>
          <a:p>
            <a:pPr algn="ctr">
              <a:lnSpc>
                <a:spcPts val="3079"/>
              </a:lnSpc>
            </a:pPr>
          </a:p>
          <a:p>
            <a:pPr algn="ctr">
              <a:lnSpc>
                <a:spcPts val="3079"/>
              </a:lnSpc>
            </a:pPr>
          </a:p>
        </p:txBody>
      </p:sp>
      <p:sp>
        <p:nvSpPr>
          <p:cNvPr name="Freeform 16" id="16"/>
          <p:cNvSpPr/>
          <p:nvPr/>
        </p:nvSpPr>
        <p:spPr>
          <a:xfrm flipH="false" flipV="false" rot="0">
            <a:off x="16859791" y="666095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889486" y="6563630"/>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324766" y="-2593191"/>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314766" y="9623336"/>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3635491" y="2222336"/>
            <a:ext cx="10205305" cy="7102416"/>
          </a:xfrm>
          <a:custGeom>
            <a:avLst/>
            <a:gdLst/>
            <a:ahLst/>
            <a:cxnLst/>
            <a:rect r="r" b="b" t="t" l="l"/>
            <a:pathLst>
              <a:path h="7102416" w="10205305">
                <a:moveTo>
                  <a:pt x="0" y="0"/>
                </a:moveTo>
                <a:lnTo>
                  <a:pt x="10205305" y="0"/>
                </a:lnTo>
                <a:lnTo>
                  <a:pt x="10205305" y="7102416"/>
                </a:lnTo>
                <a:lnTo>
                  <a:pt x="0" y="7102416"/>
                </a:lnTo>
                <a:lnTo>
                  <a:pt x="0" y="0"/>
                </a:lnTo>
                <a:close/>
              </a:path>
            </a:pathLst>
          </a:custGeom>
          <a:blipFill>
            <a:blip r:embed="rId8"/>
            <a:stretch>
              <a:fillRect l="-4458" t="0" r="0" b="0"/>
            </a:stretch>
          </a:blipFill>
        </p:spPr>
      </p:sp>
      <p:sp>
        <p:nvSpPr>
          <p:cNvPr name="TextBox 8" id="8"/>
          <p:cNvSpPr txBox="true"/>
          <p:nvPr/>
        </p:nvSpPr>
        <p:spPr>
          <a:xfrm rot="0">
            <a:off x="1407341" y="439488"/>
            <a:ext cx="16468766"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Successful Grant Writing Tips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15774" y="5956466"/>
            <a:ext cx="11609711" cy="7831278"/>
          </a:xfrm>
          <a:custGeom>
            <a:avLst/>
            <a:gdLst/>
            <a:ahLst/>
            <a:cxnLst/>
            <a:rect r="r" b="b" t="t" l="l"/>
            <a:pathLst>
              <a:path h="7831278" w="11609711">
                <a:moveTo>
                  <a:pt x="0" y="0"/>
                </a:moveTo>
                <a:lnTo>
                  <a:pt x="11609712" y="0"/>
                </a:lnTo>
                <a:lnTo>
                  <a:pt x="11609712" y="7831277"/>
                </a:lnTo>
                <a:lnTo>
                  <a:pt x="0" y="78312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973262" y="-2851734"/>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87296" y="9573520"/>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1191587" y="2422872"/>
            <a:ext cx="13609072" cy="7109002"/>
          </a:xfrm>
          <a:prstGeom prst="rect">
            <a:avLst/>
          </a:prstGeom>
        </p:spPr>
        <p:txBody>
          <a:bodyPr anchor="t" rtlCol="false" tIns="0" lIns="0" bIns="0" rIns="0">
            <a:spAutoFit/>
          </a:bodyPr>
          <a:lstStyle/>
          <a:p>
            <a:pPr algn="l" marL="662814" indent="-331407" lvl="1">
              <a:lnSpc>
                <a:spcPts val="5157"/>
              </a:lnSpc>
              <a:buFont typeface="Arial"/>
              <a:buChar char="•"/>
            </a:pPr>
            <a:r>
              <a:rPr lang="en-US" b="true" sz="3070" spc="30">
                <a:solidFill>
                  <a:srgbClr val="ED1C24"/>
                </a:solidFill>
                <a:latin typeface="Now Bold"/>
                <a:ea typeface="Now Bold"/>
                <a:cs typeface="Now Bold"/>
                <a:sym typeface="Now Bold"/>
              </a:rPr>
              <a:t>Become familiar with the program requirements</a:t>
            </a:r>
          </a:p>
          <a:p>
            <a:pPr algn="l" marL="662814" indent="-331407" lvl="1">
              <a:lnSpc>
                <a:spcPts val="5157"/>
              </a:lnSpc>
              <a:buFont typeface="Arial"/>
              <a:buChar char="•"/>
            </a:pPr>
            <a:r>
              <a:rPr lang="en-US" sz="3070" spc="30">
                <a:solidFill>
                  <a:srgbClr val="000000"/>
                </a:solidFill>
                <a:latin typeface="Now"/>
                <a:ea typeface="Now"/>
                <a:cs typeface="Now"/>
                <a:sym typeface="Now"/>
              </a:rPr>
              <a:t>Determine if the program is aligned with the mission/goals</a:t>
            </a:r>
          </a:p>
          <a:p>
            <a:pPr algn="l">
              <a:lnSpc>
                <a:spcPts val="5157"/>
              </a:lnSpc>
            </a:pPr>
            <a:r>
              <a:rPr lang="en-US" sz="3070" spc="30">
                <a:solidFill>
                  <a:srgbClr val="000000"/>
                </a:solidFill>
                <a:latin typeface="Now"/>
                <a:ea typeface="Now"/>
                <a:cs typeface="Now"/>
                <a:sym typeface="Now"/>
              </a:rPr>
              <a:t>    of the funding source</a:t>
            </a:r>
          </a:p>
          <a:p>
            <a:pPr algn="l" marL="662814" indent="-331407" lvl="1">
              <a:lnSpc>
                <a:spcPts val="5157"/>
              </a:lnSpc>
              <a:buFont typeface="Arial"/>
              <a:buChar char="•"/>
            </a:pPr>
            <a:r>
              <a:rPr lang="en-US" b="true" sz="3070" spc="30">
                <a:solidFill>
                  <a:srgbClr val="ED1C24"/>
                </a:solidFill>
                <a:latin typeface="Now Bold"/>
                <a:ea typeface="Now Bold"/>
                <a:cs typeface="Now Bold"/>
                <a:sym typeface="Now Bold"/>
              </a:rPr>
              <a:t>Tell your story</a:t>
            </a:r>
          </a:p>
          <a:p>
            <a:pPr algn="l" marL="662814" indent="-331407" lvl="1">
              <a:lnSpc>
                <a:spcPts val="5157"/>
              </a:lnSpc>
              <a:buFont typeface="Arial"/>
              <a:buChar char="•"/>
            </a:pPr>
            <a:r>
              <a:rPr lang="en-US" b="true" sz="3070" spc="30">
                <a:solidFill>
                  <a:srgbClr val="ED1C24"/>
                </a:solidFill>
                <a:latin typeface="Now Bold"/>
                <a:ea typeface="Now Bold"/>
                <a:cs typeface="Now Bold"/>
                <a:sym typeface="Now Bold"/>
              </a:rPr>
              <a:t>Pay attention to the details</a:t>
            </a:r>
          </a:p>
          <a:p>
            <a:pPr algn="l" marL="662814" indent="-331407" lvl="1">
              <a:lnSpc>
                <a:spcPts val="5157"/>
              </a:lnSpc>
              <a:buFont typeface="Arial"/>
              <a:buChar char="•"/>
            </a:pPr>
            <a:r>
              <a:rPr lang="en-US" sz="3070" spc="30">
                <a:solidFill>
                  <a:srgbClr val="000000"/>
                </a:solidFill>
                <a:latin typeface="Now"/>
                <a:ea typeface="Now"/>
                <a:cs typeface="Now"/>
                <a:sym typeface="Now"/>
              </a:rPr>
              <a:t>Seek feedback</a:t>
            </a:r>
          </a:p>
          <a:p>
            <a:pPr algn="l" marL="662814" indent="-331407" lvl="1">
              <a:lnSpc>
                <a:spcPts val="5157"/>
              </a:lnSpc>
              <a:buFont typeface="Arial"/>
              <a:buChar char="•"/>
            </a:pPr>
            <a:r>
              <a:rPr lang="en-US" sz="3070" spc="30">
                <a:solidFill>
                  <a:srgbClr val="000000"/>
                </a:solidFill>
                <a:latin typeface="Now"/>
                <a:ea typeface="Now"/>
                <a:cs typeface="Now"/>
                <a:sym typeface="Now"/>
              </a:rPr>
              <a:t>Be concise</a:t>
            </a:r>
          </a:p>
          <a:p>
            <a:pPr algn="l" marL="662814" indent="-331407" lvl="1">
              <a:lnSpc>
                <a:spcPts val="5157"/>
              </a:lnSpc>
              <a:buFont typeface="Arial"/>
              <a:buChar char="•"/>
            </a:pPr>
            <a:r>
              <a:rPr lang="en-US" sz="3070" spc="30">
                <a:solidFill>
                  <a:srgbClr val="000000"/>
                </a:solidFill>
                <a:latin typeface="Now"/>
                <a:ea typeface="Now"/>
                <a:cs typeface="Now"/>
                <a:sym typeface="Now"/>
              </a:rPr>
              <a:t>Use visual aids - charts, tables, maps, and graphs</a:t>
            </a:r>
          </a:p>
          <a:p>
            <a:pPr algn="l" marL="662814" indent="-331407" lvl="1">
              <a:lnSpc>
                <a:spcPts val="5157"/>
              </a:lnSpc>
              <a:buFont typeface="Arial"/>
              <a:buChar char="•"/>
            </a:pPr>
            <a:r>
              <a:rPr lang="en-US" sz="3070" spc="30">
                <a:solidFill>
                  <a:srgbClr val="000000"/>
                </a:solidFill>
                <a:latin typeface="Now"/>
                <a:ea typeface="Now"/>
                <a:cs typeface="Now"/>
                <a:sym typeface="Now"/>
              </a:rPr>
              <a:t>Convey enthusiasm </a:t>
            </a:r>
          </a:p>
          <a:p>
            <a:pPr algn="l" marL="662814" indent="-331407" lvl="1">
              <a:lnSpc>
                <a:spcPts val="5157"/>
              </a:lnSpc>
              <a:buFont typeface="Arial"/>
              <a:buChar char="•"/>
            </a:pPr>
            <a:r>
              <a:rPr lang="en-US" sz="3070" spc="30">
                <a:solidFill>
                  <a:srgbClr val="000000"/>
                </a:solidFill>
                <a:latin typeface="Now"/>
                <a:ea typeface="Now"/>
                <a:cs typeface="Now"/>
                <a:sym typeface="Now"/>
              </a:rPr>
              <a:t>Provide sufficient details for evaluation </a:t>
            </a:r>
          </a:p>
          <a:p>
            <a:pPr algn="l" marL="662814" indent="-331407" lvl="1">
              <a:lnSpc>
                <a:spcPts val="5157"/>
              </a:lnSpc>
              <a:buFont typeface="Arial"/>
              <a:buChar char="•"/>
            </a:pPr>
            <a:r>
              <a:rPr lang="en-US" sz="3070" spc="30">
                <a:solidFill>
                  <a:srgbClr val="000000"/>
                </a:solidFill>
                <a:latin typeface="Now"/>
                <a:ea typeface="Now"/>
                <a:cs typeface="Now"/>
                <a:sym typeface="Now"/>
              </a:rPr>
              <a:t>Use active language</a:t>
            </a:r>
          </a:p>
        </p:txBody>
      </p:sp>
      <p:sp>
        <p:nvSpPr>
          <p:cNvPr name="Freeform 8" id="8"/>
          <p:cNvSpPr/>
          <p:nvPr/>
        </p:nvSpPr>
        <p:spPr>
          <a:xfrm flipH="false" flipV="false" rot="0">
            <a:off x="12768204" y="2932990"/>
            <a:ext cx="5221569" cy="3499994"/>
          </a:xfrm>
          <a:custGeom>
            <a:avLst/>
            <a:gdLst/>
            <a:ahLst/>
            <a:cxnLst/>
            <a:rect r="r" b="b" t="t" l="l"/>
            <a:pathLst>
              <a:path h="3499994" w="5221569">
                <a:moveTo>
                  <a:pt x="0" y="0"/>
                </a:moveTo>
                <a:lnTo>
                  <a:pt x="5221570" y="0"/>
                </a:lnTo>
                <a:lnTo>
                  <a:pt x="5221570" y="3499995"/>
                </a:lnTo>
                <a:lnTo>
                  <a:pt x="0" y="349999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644808" y="649917"/>
            <a:ext cx="15614492"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Successful Grant Writing Tips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80338" y="6110038"/>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666374" y="-2666448"/>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714418" y="9639288"/>
            <a:ext cx="4457438" cy="548032"/>
            <a:chOff x="0" y="0"/>
            <a:chExt cx="5943251" cy="730709"/>
          </a:xfrm>
        </p:grpSpPr>
        <p:sp>
          <p:nvSpPr>
            <p:cNvPr name="Freeform 5" id="5"/>
            <p:cNvSpPr/>
            <p:nvPr/>
          </p:nvSpPr>
          <p:spPr>
            <a:xfrm flipH="false" flipV="false" rot="0">
              <a:off x="1202964" y="0"/>
              <a:ext cx="840340" cy="730709"/>
            </a:xfrm>
            <a:custGeom>
              <a:avLst/>
              <a:gdLst/>
              <a:ahLst/>
              <a:cxnLst/>
              <a:rect r="r" b="b" t="t" l="l"/>
              <a:pathLst>
                <a:path h="730709" w="840340">
                  <a:moveTo>
                    <a:pt x="0" y="0"/>
                  </a:moveTo>
                  <a:lnTo>
                    <a:pt x="840340" y="0"/>
                  </a:lnTo>
                  <a:lnTo>
                    <a:pt x="840340" y="730709"/>
                  </a:lnTo>
                  <a:lnTo>
                    <a:pt x="0" y="730709"/>
                  </a:lnTo>
                  <a:lnTo>
                    <a:pt x="0" y="0"/>
                  </a:lnTo>
                  <a:close/>
                </a:path>
              </a:pathLst>
            </a:custGeom>
            <a:blipFill>
              <a:blip r:embed="rId7"/>
              <a:stretch>
                <a:fillRect l="-494" t="0" r="-494" b="0"/>
              </a:stretch>
            </a:blipFill>
          </p:spPr>
        </p:sp>
        <p:sp>
          <p:nvSpPr>
            <p:cNvPr name="TextBox 6" id="6"/>
            <p:cNvSpPr txBox="true"/>
            <p:nvPr/>
          </p:nvSpPr>
          <p:spPr>
            <a:xfrm rot="0">
              <a:off x="0" y="193205"/>
              <a:ext cx="5943251" cy="172150"/>
            </a:xfrm>
            <a:prstGeom prst="rect">
              <a:avLst/>
            </a:prstGeom>
          </p:spPr>
          <p:txBody>
            <a:bodyPr anchor="t" rtlCol="false" tIns="0" lIns="0" bIns="0" rIns="0">
              <a:spAutoFit/>
            </a:bodyPr>
            <a:lstStyle/>
            <a:p>
              <a:pPr algn="r">
                <a:lnSpc>
                  <a:spcPts val="1177"/>
                </a:lnSpc>
                <a:spcBef>
                  <a:spcPct val="0"/>
                </a:spcBef>
              </a:pPr>
              <a:r>
                <a:rPr lang="en-US" b="true" sz="841" spc="84">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3391960" y="3117875"/>
            <a:ext cx="11504079" cy="5752040"/>
          </a:xfrm>
          <a:custGeom>
            <a:avLst/>
            <a:gdLst/>
            <a:ahLst/>
            <a:cxnLst/>
            <a:rect r="r" b="b" t="t" l="l"/>
            <a:pathLst>
              <a:path h="5752040" w="11504079">
                <a:moveTo>
                  <a:pt x="0" y="0"/>
                </a:moveTo>
                <a:lnTo>
                  <a:pt x="11504080" y="0"/>
                </a:lnTo>
                <a:lnTo>
                  <a:pt x="11504080" y="5752039"/>
                </a:lnTo>
                <a:lnTo>
                  <a:pt x="0" y="5752039"/>
                </a:lnTo>
                <a:lnTo>
                  <a:pt x="0" y="0"/>
                </a:lnTo>
                <a:close/>
              </a:path>
            </a:pathLst>
          </a:custGeom>
          <a:blipFill>
            <a:blip r:embed="rId8"/>
            <a:stretch>
              <a:fillRect l="0" t="0" r="0" b="0"/>
            </a:stretch>
          </a:blipFill>
        </p:spPr>
      </p:sp>
      <p:sp>
        <p:nvSpPr>
          <p:cNvPr name="TextBox 8" id="8"/>
          <p:cNvSpPr txBox="true"/>
          <p:nvPr/>
        </p:nvSpPr>
        <p:spPr>
          <a:xfrm rot="0">
            <a:off x="724162" y="407435"/>
            <a:ext cx="17563838" cy="25495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Notice of Funding Opportunity (NOFO) </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070725"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13706515" y="9513217"/>
            <a:ext cx="4435769" cy="545368"/>
            <a:chOff x="0" y="0"/>
            <a:chExt cx="5914358" cy="727157"/>
          </a:xfrm>
        </p:grpSpPr>
        <p:sp>
          <p:nvSpPr>
            <p:cNvPr name="Freeform 4" id="4"/>
            <p:cNvSpPr/>
            <p:nvPr/>
          </p:nvSpPr>
          <p:spPr>
            <a:xfrm flipH="false" flipV="false" rot="0">
              <a:off x="1197116" y="0"/>
              <a:ext cx="836255" cy="727157"/>
            </a:xfrm>
            <a:custGeom>
              <a:avLst/>
              <a:gdLst/>
              <a:ahLst/>
              <a:cxnLst/>
              <a:rect r="r" b="b" t="t" l="l"/>
              <a:pathLst>
                <a:path h="727157" w="836255">
                  <a:moveTo>
                    <a:pt x="0" y="0"/>
                  </a:moveTo>
                  <a:lnTo>
                    <a:pt x="836255" y="0"/>
                  </a:lnTo>
                  <a:lnTo>
                    <a:pt x="836255" y="727157"/>
                  </a:lnTo>
                  <a:lnTo>
                    <a:pt x="0" y="727157"/>
                  </a:lnTo>
                  <a:lnTo>
                    <a:pt x="0" y="0"/>
                  </a:lnTo>
                  <a:close/>
                </a:path>
              </a:pathLst>
            </a:custGeom>
            <a:blipFill>
              <a:blip r:embed="rId5"/>
              <a:stretch>
                <a:fillRect l="-494" t="0" r="-494" b="0"/>
              </a:stretch>
            </a:blipFill>
          </p:spPr>
        </p:sp>
        <p:sp>
          <p:nvSpPr>
            <p:cNvPr name="TextBox 5" id="5"/>
            <p:cNvSpPr txBox="true"/>
            <p:nvPr/>
          </p:nvSpPr>
          <p:spPr>
            <a:xfrm rot="0">
              <a:off x="0" y="192219"/>
              <a:ext cx="5914358" cy="171359"/>
            </a:xfrm>
            <a:prstGeom prst="rect">
              <a:avLst/>
            </a:prstGeom>
          </p:spPr>
          <p:txBody>
            <a:bodyPr anchor="t" rtlCol="false" tIns="0" lIns="0" bIns="0" rIns="0">
              <a:spAutoFit/>
            </a:bodyPr>
            <a:lstStyle/>
            <a:p>
              <a:pPr algn="r">
                <a:lnSpc>
                  <a:spcPts val="1171"/>
                </a:lnSpc>
                <a:spcBef>
                  <a:spcPct val="0"/>
                </a:spcBef>
              </a:pPr>
              <a:r>
                <a:rPr lang="en-US" b="true" sz="837" spc="83">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6" id="6"/>
          <p:cNvSpPr/>
          <p:nvPr/>
        </p:nvSpPr>
        <p:spPr>
          <a:xfrm flipH="false" flipV="false" rot="0">
            <a:off x="1444585" y="1600825"/>
            <a:ext cx="6624355" cy="8457759"/>
          </a:xfrm>
          <a:custGeom>
            <a:avLst/>
            <a:gdLst/>
            <a:ahLst/>
            <a:cxnLst/>
            <a:rect r="r" b="b" t="t" l="l"/>
            <a:pathLst>
              <a:path h="8457759" w="6624355">
                <a:moveTo>
                  <a:pt x="0" y="0"/>
                </a:moveTo>
                <a:lnTo>
                  <a:pt x="6624355" y="0"/>
                </a:lnTo>
                <a:lnTo>
                  <a:pt x="6624355" y="8457759"/>
                </a:lnTo>
                <a:lnTo>
                  <a:pt x="0" y="8457759"/>
                </a:lnTo>
                <a:lnTo>
                  <a:pt x="0" y="0"/>
                </a:lnTo>
                <a:close/>
              </a:path>
            </a:pathLst>
          </a:custGeom>
          <a:blipFill>
            <a:blip r:embed="rId6"/>
            <a:stretch>
              <a:fillRect l="-946" t="-154" r="0" b="-154"/>
            </a:stretch>
          </a:blipFill>
          <a:ln w="38100" cap="sq">
            <a:solidFill>
              <a:srgbClr val="000000"/>
            </a:solidFill>
            <a:prstDash val="solid"/>
            <a:miter/>
          </a:ln>
        </p:spPr>
      </p:sp>
      <p:sp>
        <p:nvSpPr>
          <p:cNvPr name="Freeform 7" id="7"/>
          <p:cNvSpPr/>
          <p:nvPr/>
        </p:nvSpPr>
        <p:spPr>
          <a:xfrm flipH="false" flipV="false" rot="0">
            <a:off x="9984989" y="1600825"/>
            <a:ext cx="6634334" cy="8457759"/>
          </a:xfrm>
          <a:custGeom>
            <a:avLst/>
            <a:gdLst/>
            <a:ahLst/>
            <a:cxnLst/>
            <a:rect r="r" b="b" t="t" l="l"/>
            <a:pathLst>
              <a:path h="8457759" w="6634334">
                <a:moveTo>
                  <a:pt x="0" y="0"/>
                </a:moveTo>
                <a:lnTo>
                  <a:pt x="6634334" y="0"/>
                </a:lnTo>
                <a:lnTo>
                  <a:pt x="6634334" y="8457759"/>
                </a:lnTo>
                <a:lnTo>
                  <a:pt x="0" y="8457759"/>
                </a:lnTo>
                <a:lnTo>
                  <a:pt x="0" y="0"/>
                </a:lnTo>
                <a:close/>
              </a:path>
            </a:pathLst>
          </a:custGeom>
          <a:blipFill>
            <a:blip r:embed="rId7"/>
            <a:stretch>
              <a:fillRect l="0" t="-1141" r="-1554" b="-1141"/>
            </a:stretch>
          </a:blipFill>
          <a:ln w="38100" cap="sq">
            <a:solidFill>
              <a:srgbClr val="000000"/>
            </a:solidFill>
            <a:prstDash val="solid"/>
            <a:miter/>
          </a:ln>
        </p:spPr>
      </p:sp>
      <p:sp>
        <p:nvSpPr>
          <p:cNvPr name="Freeform 8" id="8"/>
          <p:cNvSpPr/>
          <p:nvPr/>
        </p:nvSpPr>
        <p:spPr>
          <a:xfrm flipH="false" flipV="false" rot="-3643559">
            <a:off x="810273" y="8360500"/>
            <a:ext cx="923216" cy="1007477"/>
          </a:xfrm>
          <a:custGeom>
            <a:avLst/>
            <a:gdLst/>
            <a:ahLst/>
            <a:cxnLst/>
            <a:rect r="r" b="b" t="t" l="l"/>
            <a:pathLst>
              <a:path h="1007477" w="923216">
                <a:moveTo>
                  <a:pt x="0" y="0"/>
                </a:moveTo>
                <a:lnTo>
                  <a:pt x="923216" y="0"/>
                </a:lnTo>
                <a:lnTo>
                  <a:pt x="923216" y="1007477"/>
                </a:lnTo>
                <a:lnTo>
                  <a:pt x="0" y="100747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444585" y="313700"/>
            <a:ext cx="16468766"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Department of Justice NOFO</a:t>
            </a:r>
          </a:p>
        </p:txBody>
      </p:sp>
      <p:sp>
        <p:nvSpPr>
          <p:cNvPr name="Freeform 10" id="10"/>
          <p:cNvSpPr/>
          <p:nvPr/>
        </p:nvSpPr>
        <p:spPr>
          <a:xfrm flipH="false" flipV="false" rot="0">
            <a:off x="17259300" y="604754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933586" y="6006281"/>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16316"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784259" y="9654238"/>
            <a:ext cx="4354414" cy="535365"/>
            <a:chOff x="0" y="0"/>
            <a:chExt cx="5805885" cy="713820"/>
          </a:xfrm>
        </p:grpSpPr>
        <p:sp>
          <p:nvSpPr>
            <p:cNvPr name="Freeform 5" id="5"/>
            <p:cNvSpPr/>
            <p:nvPr/>
          </p:nvSpPr>
          <p:spPr>
            <a:xfrm flipH="false" flipV="false" rot="0">
              <a:off x="1175160" y="0"/>
              <a:ext cx="820918" cy="713820"/>
            </a:xfrm>
            <a:custGeom>
              <a:avLst/>
              <a:gdLst/>
              <a:ahLst/>
              <a:cxnLst/>
              <a:rect r="r" b="b" t="t" l="l"/>
              <a:pathLst>
                <a:path h="713820" w="820918">
                  <a:moveTo>
                    <a:pt x="0" y="0"/>
                  </a:moveTo>
                  <a:lnTo>
                    <a:pt x="820918" y="0"/>
                  </a:lnTo>
                  <a:lnTo>
                    <a:pt x="820918" y="713820"/>
                  </a:lnTo>
                  <a:lnTo>
                    <a:pt x="0" y="713820"/>
                  </a:lnTo>
                  <a:lnTo>
                    <a:pt x="0" y="0"/>
                  </a:lnTo>
                  <a:close/>
                </a:path>
              </a:pathLst>
            </a:custGeom>
            <a:blipFill>
              <a:blip r:embed="rId7"/>
              <a:stretch>
                <a:fillRect l="-494" t="0" r="-494" b="0"/>
              </a:stretch>
            </a:blipFill>
          </p:spPr>
        </p:sp>
        <p:sp>
          <p:nvSpPr>
            <p:cNvPr name="TextBox 6" id="6"/>
            <p:cNvSpPr txBox="true"/>
            <p:nvPr/>
          </p:nvSpPr>
          <p:spPr>
            <a:xfrm rot="0">
              <a:off x="0" y="178994"/>
              <a:ext cx="5805885" cy="177916"/>
            </a:xfrm>
            <a:prstGeom prst="rect">
              <a:avLst/>
            </a:prstGeom>
          </p:spPr>
          <p:txBody>
            <a:bodyPr anchor="t" rtlCol="false" tIns="0" lIns="0" bIns="0" rIns="0">
              <a:spAutoFit/>
            </a:bodyPr>
            <a:lstStyle/>
            <a:p>
              <a:pPr algn="r">
                <a:lnSpc>
                  <a:spcPts val="1150"/>
                </a:lnSpc>
                <a:spcBef>
                  <a:spcPct val="0"/>
                </a:spcBef>
              </a:pPr>
              <a:r>
                <a:rPr lang="en-US" b="true" sz="821" spc="82">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12704740" y="1909581"/>
            <a:ext cx="1228847" cy="1197567"/>
          </a:xfrm>
          <a:custGeom>
            <a:avLst/>
            <a:gdLst/>
            <a:ahLst/>
            <a:cxnLst/>
            <a:rect r="r" b="b" t="t" l="l"/>
            <a:pathLst>
              <a:path h="1197567" w="1228847">
                <a:moveTo>
                  <a:pt x="0" y="0"/>
                </a:moveTo>
                <a:lnTo>
                  <a:pt x="1228846" y="0"/>
                </a:lnTo>
                <a:lnTo>
                  <a:pt x="1228846" y="1197567"/>
                </a:lnTo>
                <a:lnTo>
                  <a:pt x="0" y="119756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aphicFrame>
        <p:nvGraphicFramePr>
          <p:cNvPr name="Table 8" id="8"/>
          <p:cNvGraphicFramePr>
            <a:graphicFrameLocks noGrp="true"/>
          </p:cNvGraphicFramePr>
          <p:nvPr/>
        </p:nvGraphicFramePr>
        <p:xfrm>
          <a:off x="4542168" y="1549445"/>
          <a:ext cx="8162571" cy="8372475"/>
        </p:xfrm>
        <a:graphic>
          <a:graphicData uri="http://schemas.openxmlformats.org/drawingml/2006/table">
            <a:tbl>
              <a:tblPr/>
              <a:tblGrid>
                <a:gridCol w="4738539"/>
                <a:gridCol w="3424033"/>
              </a:tblGrid>
              <a:tr h="830565">
                <a:tc>
                  <a:txBody>
                    <a:bodyPr anchor="t" rtlCol="false"/>
                    <a:lstStyle/>
                    <a:p>
                      <a:pPr algn="ctr">
                        <a:lnSpc>
                          <a:spcPts val="2462"/>
                        </a:lnSpc>
                        <a:defRPr/>
                      </a:pPr>
                      <a:r>
                        <a:rPr lang="en-US" sz="1924" b="true">
                          <a:solidFill>
                            <a:srgbClr val="FFFFFF"/>
                          </a:solidFill>
                          <a:latin typeface="Now Bold"/>
                          <a:ea typeface="Now Bold"/>
                          <a:cs typeface="Now Bold"/>
                          <a:sym typeface="Now Bold"/>
                        </a:rPr>
                        <a:t>Selection Criteria</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462"/>
                        </a:lnSpc>
                        <a:defRPr/>
                      </a:pPr>
                      <a:r>
                        <a:rPr lang="en-US" sz="1924" b="true">
                          <a:solidFill>
                            <a:srgbClr val="FFFFFF"/>
                          </a:solidFill>
                          <a:latin typeface="Now Bold"/>
                          <a:ea typeface="Now Bold"/>
                          <a:cs typeface="Now Bold"/>
                          <a:sym typeface="Now Bold"/>
                        </a:rPr>
                        <a:t>Maximum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Need for the Project</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(20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Quality of the Project Design </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(25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Quality of Project Services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(30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Quality of the Management Plan</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(15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Quality of the Project Evaluation</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(10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b="true">
                          <a:solidFill>
                            <a:srgbClr val="FFFFFF"/>
                          </a:solidFill>
                          <a:latin typeface="Now Bold"/>
                          <a:ea typeface="Now Bold"/>
                          <a:cs typeface="Now Bold"/>
                          <a:sym typeface="Now Bold"/>
                        </a:rPr>
                        <a:t>Sub Total</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b="true">
                          <a:solidFill>
                            <a:srgbClr val="FFFFFF"/>
                          </a:solidFill>
                          <a:latin typeface="Now Bold"/>
                          <a:ea typeface="Now Bold"/>
                          <a:cs typeface="Now Bold"/>
                          <a:sym typeface="Now Bold"/>
                        </a:rPr>
                        <a:t>100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Absolute Priority 1</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Absolute Priority 2</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a:solidFill>
                            <a:srgbClr val="FFFFFF"/>
                          </a:solidFill>
                          <a:latin typeface="Now"/>
                          <a:ea typeface="Now"/>
                          <a:cs typeface="Now"/>
                          <a:sym typeface="Now"/>
                        </a:rPr>
                        <a:t>Competitive Priority</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a:solidFill>
                            <a:srgbClr val="FFFFFF"/>
                          </a:solidFill>
                          <a:latin typeface="Now"/>
                          <a:ea typeface="Now"/>
                          <a:cs typeface="Now"/>
                          <a:sym typeface="Now"/>
                        </a:rPr>
                        <a:t>(Up to 10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r h="754191">
                <a:tc>
                  <a:txBody>
                    <a:bodyPr anchor="t" rtlCol="false"/>
                    <a:lstStyle/>
                    <a:p>
                      <a:pPr algn="ctr">
                        <a:lnSpc>
                          <a:spcPts val="2078"/>
                        </a:lnSpc>
                        <a:defRPr/>
                      </a:pPr>
                      <a:r>
                        <a:rPr lang="en-US" sz="1624" b="true">
                          <a:solidFill>
                            <a:srgbClr val="FFFFFF"/>
                          </a:solidFill>
                          <a:latin typeface="Now Bold"/>
                          <a:ea typeface="Now Bold"/>
                          <a:cs typeface="Now Bold"/>
                          <a:sym typeface="Now Bold"/>
                        </a:rPr>
                        <a:t>Total</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c>
                  <a:txBody>
                    <a:bodyPr anchor="t" rtlCol="false"/>
                    <a:lstStyle/>
                    <a:p>
                      <a:pPr algn="ctr">
                        <a:lnSpc>
                          <a:spcPts val="2078"/>
                        </a:lnSpc>
                        <a:defRPr/>
                      </a:pPr>
                      <a:r>
                        <a:rPr lang="en-US" sz="1624" b="true">
                          <a:solidFill>
                            <a:srgbClr val="FFFFFF"/>
                          </a:solidFill>
                          <a:latin typeface="Now Bold"/>
                          <a:ea typeface="Now Bold"/>
                          <a:cs typeface="Now Bold"/>
                          <a:sym typeface="Now Bold"/>
                        </a:rPr>
                        <a:t>(Up to 110 Points)</a:t>
                      </a:r>
                      <a:endParaRPr lang="en-US" sz="1100"/>
                    </a:p>
                  </a:txBody>
                  <a:tcPr marL="190500" marR="190500" marT="190500" marB="1905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004380"/>
                    </a:solidFill>
                  </a:tcPr>
                </a:tc>
              </a:tr>
            </a:tbl>
          </a:graphicData>
        </a:graphic>
      </p:graphicFrame>
      <p:sp>
        <p:nvSpPr>
          <p:cNvPr name="Freeform 9" id="9"/>
          <p:cNvSpPr/>
          <p:nvPr/>
        </p:nvSpPr>
        <p:spPr>
          <a:xfrm flipH="false" flipV="false" rot="0">
            <a:off x="12991942" y="2508364"/>
            <a:ext cx="4550471" cy="4236075"/>
          </a:xfrm>
          <a:custGeom>
            <a:avLst/>
            <a:gdLst/>
            <a:ahLst/>
            <a:cxnLst/>
            <a:rect r="r" b="b" t="t" l="l"/>
            <a:pathLst>
              <a:path h="4236075" w="4550471">
                <a:moveTo>
                  <a:pt x="0" y="0"/>
                </a:moveTo>
                <a:lnTo>
                  <a:pt x="4550471" y="0"/>
                </a:lnTo>
                <a:lnTo>
                  <a:pt x="4550471" y="4236075"/>
                </a:lnTo>
                <a:lnTo>
                  <a:pt x="0" y="423607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pic>
        <p:nvPicPr>
          <p:cNvPr name="Picture 10" id="10"/>
          <p:cNvPicPr>
            <a:picLocks noChangeAspect="true"/>
          </p:cNvPicPr>
          <p:nvPr/>
        </p:nvPicPr>
        <p:blipFill>
          <a:blip r:embed="rId12"/>
          <a:srcRect l="0" t="0" r="0" b="0"/>
          <a:stretch>
            <a:fillRect/>
          </a:stretch>
        </p:blipFill>
        <p:spPr>
          <a:xfrm flipH="false" flipV="false" rot="0">
            <a:off x="0" y="5735683"/>
            <a:ext cx="4944551" cy="1631702"/>
          </a:xfrm>
          <a:prstGeom prst="rect">
            <a:avLst/>
          </a:prstGeom>
        </p:spPr>
      </p:pic>
      <p:sp>
        <p:nvSpPr>
          <p:cNvPr name="TextBox 11" id="11"/>
          <p:cNvSpPr txBox="true"/>
          <p:nvPr/>
        </p:nvSpPr>
        <p:spPr>
          <a:xfrm rot="0">
            <a:off x="1291760" y="74950"/>
            <a:ext cx="16468766"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Sample Scoring Rubric</a:t>
            </a:r>
          </a:p>
        </p:txBody>
      </p:sp>
      <p:sp>
        <p:nvSpPr>
          <p:cNvPr name="TextBox 12" id="12"/>
          <p:cNvSpPr txBox="true"/>
          <p:nvPr/>
        </p:nvSpPr>
        <p:spPr>
          <a:xfrm rot="0">
            <a:off x="13538775" y="3640548"/>
            <a:ext cx="3456805" cy="1895833"/>
          </a:xfrm>
          <a:prstGeom prst="rect">
            <a:avLst/>
          </a:prstGeom>
        </p:spPr>
        <p:txBody>
          <a:bodyPr anchor="t" rtlCol="false" tIns="0" lIns="0" bIns="0" rIns="0">
            <a:spAutoFit/>
          </a:bodyPr>
          <a:lstStyle/>
          <a:p>
            <a:pPr algn="l" marL="0" indent="0" lvl="0">
              <a:lnSpc>
                <a:spcPts val="3761"/>
              </a:lnSpc>
              <a:spcBef>
                <a:spcPct val="0"/>
              </a:spcBef>
            </a:pPr>
            <a:r>
              <a:rPr lang="en-US" b="true" sz="2686" spc="37">
                <a:solidFill>
                  <a:srgbClr val="004380"/>
                </a:solidFill>
                <a:latin typeface="Now Bold"/>
                <a:ea typeface="Now Bold"/>
                <a:cs typeface="Now Bold"/>
                <a:sym typeface="Now Bold"/>
              </a:rPr>
              <a:t>Understanding the U.S. Department of Education’s (ED) Scoring System</a:t>
            </a:r>
          </a:p>
        </p:txBody>
      </p:sp>
      <p:pic>
        <p:nvPicPr>
          <p:cNvPr name="Picture 13" id="13"/>
          <p:cNvPicPr>
            <a:picLocks noChangeAspect="true"/>
          </p:cNvPicPr>
          <p:nvPr/>
        </p:nvPicPr>
        <p:blipFill>
          <a:blip r:embed="rId12"/>
          <a:srcRect l="0" t="0" r="0" b="0"/>
          <a:stretch>
            <a:fillRect/>
          </a:stretch>
        </p:blipFill>
        <p:spPr>
          <a:xfrm flipH="false" flipV="false" rot="0">
            <a:off x="0" y="8655298"/>
            <a:ext cx="4944551" cy="1631702"/>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66722" y="637136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421965" y="-2945623"/>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48151" y="9416701"/>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33007" y="3222421"/>
            <a:ext cx="6865962" cy="4557283"/>
          </a:xfrm>
          <a:custGeom>
            <a:avLst/>
            <a:gdLst/>
            <a:ahLst/>
            <a:cxnLst/>
            <a:rect r="r" b="b" t="t" l="l"/>
            <a:pathLst>
              <a:path h="4557283" w="6865962">
                <a:moveTo>
                  <a:pt x="0" y="0"/>
                </a:moveTo>
                <a:lnTo>
                  <a:pt x="6865962" y="0"/>
                </a:lnTo>
                <a:lnTo>
                  <a:pt x="6865962" y="4557282"/>
                </a:lnTo>
                <a:lnTo>
                  <a:pt x="0" y="4557282"/>
                </a:lnTo>
                <a:lnTo>
                  <a:pt x="0" y="0"/>
                </a:lnTo>
                <a:close/>
              </a:path>
            </a:pathLst>
          </a:custGeom>
          <a:blipFill>
            <a:blip r:embed="rId8"/>
            <a:stretch>
              <a:fillRect l="0" t="0" r="0" b="0"/>
            </a:stretch>
          </a:blipFill>
        </p:spPr>
      </p:sp>
      <p:sp>
        <p:nvSpPr>
          <p:cNvPr name="TextBox 8" id="8"/>
          <p:cNvSpPr txBox="true"/>
          <p:nvPr/>
        </p:nvSpPr>
        <p:spPr>
          <a:xfrm rot="0">
            <a:off x="1722035" y="699648"/>
            <a:ext cx="1589655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What are the eligibility criteria?</a:t>
            </a:r>
          </a:p>
        </p:txBody>
      </p:sp>
      <p:sp>
        <p:nvSpPr>
          <p:cNvPr name="TextBox 9" id="9"/>
          <p:cNvSpPr txBox="true"/>
          <p:nvPr/>
        </p:nvSpPr>
        <p:spPr>
          <a:xfrm rot="0">
            <a:off x="7654070" y="3188620"/>
            <a:ext cx="9605230" cy="5751195"/>
          </a:xfrm>
          <a:prstGeom prst="rect">
            <a:avLst/>
          </a:prstGeom>
        </p:spPr>
        <p:txBody>
          <a:bodyPr anchor="t" rtlCol="false" tIns="0" lIns="0" bIns="0" rIns="0">
            <a:spAutoFit/>
          </a:bodyPr>
          <a:lstStyle/>
          <a:p>
            <a:pPr algn="l" marL="651510" indent="-325755" lvl="1">
              <a:lnSpc>
                <a:spcPts val="5760"/>
              </a:lnSpc>
              <a:buFont typeface="Arial"/>
              <a:buChar char="•"/>
            </a:pPr>
            <a:r>
              <a:rPr lang="en-US" sz="3600" spc="36">
                <a:solidFill>
                  <a:srgbClr val="004380"/>
                </a:solidFill>
                <a:latin typeface="Now"/>
                <a:ea typeface="Now"/>
                <a:cs typeface="Now"/>
                <a:sym typeface="Now"/>
              </a:rPr>
              <a:t>College or Foundation 501 (c) 3</a:t>
            </a:r>
          </a:p>
          <a:p>
            <a:pPr algn="l" marL="651053" indent="-325526" lvl="1">
              <a:lnSpc>
                <a:spcPts val="5760"/>
              </a:lnSpc>
              <a:buFont typeface="Arial"/>
              <a:buChar char="•"/>
            </a:pPr>
            <a:r>
              <a:rPr lang="en-US" sz="3600" spc="36">
                <a:solidFill>
                  <a:srgbClr val="004380"/>
                </a:solidFill>
                <a:latin typeface="Now"/>
                <a:ea typeface="Now"/>
                <a:cs typeface="Now"/>
                <a:sym typeface="Now"/>
              </a:rPr>
              <a:t>Institutions of Higher Education (IHEs)</a:t>
            </a:r>
          </a:p>
          <a:p>
            <a:pPr algn="l" marL="651053" indent="-325526" lvl="1">
              <a:lnSpc>
                <a:spcPts val="5760"/>
              </a:lnSpc>
              <a:buFont typeface="Arial"/>
              <a:buChar char="•"/>
            </a:pPr>
            <a:r>
              <a:rPr lang="en-US" sz="3600" spc="36">
                <a:solidFill>
                  <a:srgbClr val="004380"/>
                </a:solidFill>
                <a:latin typeface="Now"/>
                <a:ea typeface="Now"/>
                <a:cs typeface="Now"/>
                <a:sym typeface="Now"/>
              </a:rPr>
              <a:t>Community Colleges</a:t>
            </a:r>
          </a:p>
          <a:p>
            <a:pPr algn="l" marL="651053" indent="-325526" lvl="1">
              <a:lnSpc>
                <a:spcPts val="5760"/>
              </a:lnSpc>
              <a:buFont typeface="Arial"/>
              <a:buChar char="•"/>
            </a:pPr>
            <a:r>
              <a:rPr lang="en-US" sz="3600" spc="36">
                <a:solidFill>
                  <a:srgbClr val="004380"/>
                </a:solidFill>
                <a:latin typeface="Now"/>
                <a:ea typeface="Now"/>
                <a:cs typeface="Now"/>
                <a:sym typeface="Now"/>
              </a:rPr>
              <a:t>Hispanic Serving Institutions (HSI)</a:t>
            </a:r>
          </a:p>
          <a:p>
            <a:pPr algn="l" marL="651053" indent="-325526" lvl="1">
              <a:lnSpc>
                <a:spcPts val="5760"/>
              </a:lnSpc>
              <a:buFont typeface="Arial"/>
              <a:buChar char="•"/>
            </a:pPr>
            <a:r>
              <a:rPr lang="en-US" sz="3600" spc="36">
                <a:solidFill>
                  <a:srgbClr val="004380"/>
                </a:solidFill>
                <a:latin typeface="Now"/>
                <a:ea typeface="Now"/>
                <a:cs typeface="Now"/>
                <a:sym typeface="Now"/>
              </a:rPr>
              <a:t>Minority Serving Institutions (MSI)</a:t>
            </a:r>
          </a:p>
          <a:p>
            <a:pPr algn="l">
              <a:lnSpc>
                <a:spcPts val="5760"/>
              </a:lnSpc>
            </a:pPr>
          </a:p>
          <a:p>
            <a:pPr algn="l" marL="651510" indent="-325755" lvl="1">
              <a:lnSpc>
                <a:spcPts val="5760"/>
              </a:lnSpc>
            </a:pPr>
          </a:p>
          <a:p>
            <a:pPr algn="l">
              <a:lnSpc>
                <a:spcPts val="5760"/>
              </a:lnSpc>
            </a:pP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92582" y="5886895"/>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838036" y="-2830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61595"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337183" y="4094298"/>
            <a:ext cx="5827623" cy="5827623"/>
          </a:xfrm>
          <a:custGeom>
            <a:avLst/>
            <a:gdLst/>
            <a:ahLst/>
            <a:cxnLst/>
            <a:rect r="r" b="b" t="t" l="l"/>
            <a:pathLst>
              <a:path h="5827623" w="5827623">
                <a:moveTo>
                  <a:pt x="0" y="0"/>
                </a:moveTo>
                <a:lnTo>
                  <a:pt x="5827623" y="0"/>
                </a:lnTo>
                <a:lnTo>
                  <a:pt x="5827623" y="5827622"/>
                </a:lnTo>
                <a:lnTo>
                  <a:pt x="0" y="5827622"/>
                </a:lnTo>
                <a:lnTo>
                  <a:pt x="0" y="0"/>
                </a:lnTo>
                <a:close/>
              </a:path>
            </a:pathLst>
          </a:custGeom>
          <a:blipFill>
            <a:blip r:embed="rId8"/>
            <a:stretch>
              <a:fillRect l="0" t="0" r="0" b="0"/>
            </a:stretch>
          </a:blipFill>
        </p:spPr>
      </p:sp>
      <p:sp>
        <p:nvSpPr>
          <p:cNvPr name="TextBox 8" id="8"/>
          <p:cNvSpPr txBox="true"/>
          <p:nvPr/>
        </p:nvSpPr>
        <p:spPr>
          <a:xfrm rot="0">
            <a:off x="3090977" y="628948"/>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Sign in</a:t>
            </a:r>
          </a:p>
        </p:txBody>
      </p:sp>
      <p:sp>
        <p:nvSpPr>
          <p:cNvPr name="TextBox 9" id="9"/>
          <p:cNvSpPr txBox="true"/>
          <p:nvPr/>
        </p:nvSpPr>
        <p:spPr>
          <a:xfrm rot="0">
            <a:off x="1579939" y="2213698"/>
            <a:ext cx="15342111" cy="1726692"/>
          </a:xfrm>
          <a:prstGeom prst="rect">
            <a:avLst/>
          </a:prstGeom>
        </p:spPr>
        <p:txBody>
          <a:bodyPr anchor="t" rtlCol="false" tIns="0" lIns="0" bIns="0" rIns="0">
            <a:spAutoFit/>
          </a:bodyPr>
          <a:lstStyle/>
          <a:p>
            <a:pPr algn="ctr">
              <a:lnSpc>
                <a:spcPts val="4578"/>
              </a:lnSpc>
            </a:pPr>
            <a:r>
              <a:rPr lang="en-US" sz="3270" spc="32">
                <a:solidFill>
                  <a:srgbClr val="004380"/>
                </a:solidFill>
                <a:latin typeface="Now"/>
                <a:ea typeface="Now"/>
                <a:cs typeface="Now"/>
                <a:sym typeface="Now"/>
              </a:rPr>
              <a:t>Please use this QR code and enter your name and SMC email address. </a:t>
            </a:r>
          </a:p>
          <a:p>
            <a:pPr algn="ctr">
              <a:lnSpc>
                <a:spcPts val="4578"/>
              </a:lnSpc>
            </a:pPr>
            <a:r>
              <a:rPr lang="en-US" sz="3270" spc="32">
                <a:solidFill>
                  <a:srgbClr val="004380"/>
                </a:solidFill>
                <a:latin typeface="Now"/>
                <a:ea typeface="Now"/>
                <a:cs typeface="Now"/>
                <a:sym typeface="Now"/>
              </a:rPr>
              <a:t>Select from the list: Grant Writing 101</a:t>
            </a:r>
          </a:p>
          <a:p>
            <a:pPr algn="ctr">
              <a:lnSpc>
                <a:spcPts val="4578"/>
              </a:lnSpc>
              <a:spcBef>
                <a:spcPct val="0"/>
              </a:spcBef>
            </a:pPr>
            <a:r>
              <a:rPr lang="en-US" sz="3270" spc="32">
                <a:solidFill>
                  <a:srgbClr val="004380"/>
                </a:solidFill>
                <a:latin typeface="Now"/>
                <a:ea typeface="Now"/>
                <a:cs typeface="Now"/>
                <a:sym typeface="Now"/>
              </a:rPr>
              <a:t>Thank you! </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57011" y="5824614"/>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2903437"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924237" y="3142104"/>
            <a:ext cx="5640045" cy="6122165"/>
          </a:xfrm>
          <a:custGeom>
            <a:avLst/>
            <a:gdLst/>
            <a:ahLst/>
            <a:cxnLst/>
            <a:rect r="r" b="b" t="t" l="l"/>
            <a:pathLst>
              <a:path h="6122165" w="5640045">
                <a:moveTo>
                  <a:pt x="0" y="0"/>
                </a:moveTo>
                <a:lnTo>
                  <a:pt x="5640045" y="0"/>
                </a:lnTo>
                <a:lnTo>
                  <a:pt x="5640045" y="6122165"/>
                </a:lnTo>
                <a:lnTo>
                  <a:pt x="0" y="6122165"/>
                </a:lnTo>
                <a:lnTo>
                  <a:pt x="0" y="0"/>
                </a:lnTo>
                <a:close/>
              </a:path>
            </a:pathLst>
          </a:custGeom>
          <a:blipFill>
            <a:blip r:embed="rId8"/>
            <a:stretch>
              <a:fillRect l="0" t="0" r="0" b="0"/>
            </a:stretch>
          </a:blipFill>
        </p:spPr>
      </p:sp>
      <p:sp>
        <p:nvSpPr>
          <p:cNvPr name="TextBox 8" id="8"/>
          <p:cNvSpPr txBox="true"/>
          <p:nvPr/>
        </p:nvSpPr>
        <p:spPr>
          <a:xfrm rot="0">
            <a:off x="1555178" y="620026"/>
            <a:ext cx="1589655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What is the goal? </a:t>
            </a:r>
          </a:p>
        </p:txBody>
      </p:sp>
      <p:sp>
        <p:nvSpPr>
          <p:cNvPr name="TextBox 9" id="9"/>
          <p:cNvSpPr txBox="true"/>
          <p:nvPr/>
        </p:nvSpPr>
        <p:spPr>
          <a:xfrm rot="0">
            <a:off x="6511070" y="2989704"/>
            <a:ext cx="10940664" cy="3650548"/>
          </a:xfrm>
          <a:prstGeom prst="rect">
            <a:avLst/>
          </a:prstGeom>
        </p:spPr>
        <p:txBody>
          <a:bodyPr anchor="t" rtlCol="false" tIns="0" lIns="0" bIns="0" rIns="0">
            <a:spAutoFit/>
          </a:bodyPr>
          <a:lstStyle/>
          <a:p>
            <a:pPr algn="l" marL="662709" indent="-331355" lvl="1">
              <a:lnSpc>
                <a:spcPts val="5863"/>
              </a:lnSpc>
              <a:buFont typeface="Arial"/>
              <a:buChar char="•"/>
            </a:pPr>
            <a:r>
              <a:rPr lang="en-US" sz="3664" spc="36">
                <a:solidFill>
                  <a:srgbClr val="004380"/>
                </a:solidFill>
                <a:latin typeface="Now"/>
                <a:ea typeface="Now"/>
                <a:cs typeface="Now"/>
                <a:sym typeface="Now"/>
              </a:rPr>
              <a:t>What is the purp</a:t>
            </a:r>
            <a:r>
              <a:rPr lang="en-US" sz="3664" spc="36">
                <a:solidFill>
                  <a:srgbClr val="004380"/>
                </a:solidFill>
                <a:latin typeface="Now"/>
                <a:ea typeface="Now"/>
                <a:cs typeface="Now"/>
                <a:sym typeface="Now"/>
              </a:rPr>
              <a:t>ose of the grant program?</a:t>
            </a:r>
          </a:p>
          <a:p>
            <a:pPr algn="l" marL="662709" indent="-331355" lvl="1">
              <a:lnSpc>
                <a:spcPts val="5863"/>
              </a:lnSpc>
              <a:buFont typeface="Arial"/>
              <a:buChar char="•"/>
            </a:pPr>
            <a:r>
              <a:rPr lang="en-US" sz="3664" spc="36">
                <a:solidFill>
                  <a:srgbClr val="004380"/>
                </a:solidFill>
                <a:latin typeface="Now"/>
                <a:ea typeface="Now"/>
                <a:cs typeface="Now"/>
                <a:sym typeface="Now"/>
              </a:rPr>
              <a:t>What are the priorities of the program?</a:t>
            </a:r>
          </a:p>
          <a:p>
            <a:pPr algn="l" marL="662709" indent="-331355" lvl="1">
              <a:lnSpc>
                <a:spcPts val="5863"/>
              </a:lnSpc>
              <a:buFont typeface="Arial"/>
              <a:buChar char="•"/>
            </a:pPr>
            <a:r>
              <a:rPr lang="en-US" sz="3664" spc="36">
                <a:solidFill>
                  <a:srgbClr val="004380"/>
                </a:solidFill>
                <a:latin typeface="Now"/>
                <a:ea typeface="Now"/>
                <a:cs typeface="Now"/>
                <a:sym typeface="Now"/>
              </a:rPr>
              <a:t>How does your project align with the goals of the grant program?</a:t>
            </a:r>
          </a:p>
          <a:p>
            <a:pPr algn="l">
              <a:lnSpc>
                <a:spcPts val="5863"/>
              </a:lnSpc>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09722" y="6125786"/>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321288" y="9444257"/>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6366231" y="3166505"/>
            <a:ext cx="11056659" cy="4303395"/>
          </a:xfrm>
          <a:prstGeom prst="rect">
            <a:avLst/>
          </a:prstGeom>
        </p:spPr>
        <p:txBody>
          <a:bodyPr anchor="t" rtlCol="false" tIns="0" lIns="0" bIns="0" rIns="0">
            <a:spAutoFit/>
          </a:bodyPr>
          <a:lstStyle/>
          <a:p>
            <a:pPr algn="l" marL="651053" indent="-325526" lvl="1">
              <a:lnSpc>
                <a:spcPts val="5760"/>
              </a:lnSpc>
              <a:buFont typeface="Arial"/>
              <a:buChar char="•"/>
            </a:pPr>
            <a:r>
              <a:rPr lang="en-US" sz="3600" spc="36">
                <a:solidFill>
                  <a:srgbClr val="004380"/>
                </a:solidFill>
                <a:latin typeface="Now"/>
                <a:ea typeface="Now"/>
                <a:cs typeface="Now"/>
                <a:sym typeface="Now"/>
              </a:rPr>
              <a:t>What is the t</a:t>
            </a:r>
            <a:r>
              <a:rPr lang="en-US" sz="3600" spc="36">
                <a:solidFill>
                  <a:srgbClr val="004380"/>
                </a:solidFill>
                <a:latin typeface="Now"/>
                <a:ea typeface="Now"/>
                <a:cs typeface="Now"/>
                <a:sym typeface="Now"/>
              </a:rPr>
              <a:t>otal program funding?</a:t>
            </a:r>
          </a:p>
          <a:p>
            <a:pPr algn="l" marL="651053" indent="-325526" lvl="1">
              <a:lnSpc>
                <a:spcPts val="5760"/>
              </a:lnSpc>
              <a:buFont typeface="Arial"/>
              <a:buChar char="•"/>
            </a:pPr>
            <a:r>
              <a:rPr lang="en-US" sz="3600" spc="36">
                <a:solidFill>
                  <a:srgbClr val="004380"/>
                </a:solidFill>
                <a:latin typeface="Now"/>
                <a:ea typeface="Now"/>
                <a:cs typeface="Now"/>
                <a:sym typeface="Now"/>
              </a:rPr>
              <a:t>What is the minimum/maximum award?</a:t>
            </a:r>
          </a:p>
          <a:p>
            <a:pPr algn="l" marL="651053" indent="-325526" lvl="1">
              <a:lnSpc>
                <a:spcPts val="5760"/>
              </a:lnSpc>
              <a:buFont typeface="Arial"/>
              <a:buChar char="•"/>
            </a:pPr>
            <a:r>
              <a:rPr lang="en-US" sz="3600" spc="36">
                <a:solidFill>
                  <a:srgbClr val="004380"/>
                </a:solidFill>
                <a:latin typeface="Now"/>
                <a:ea typeface="Now"/>
                <a:cs typeface="Now"/>
                <a:sym typeface="Now"/>
              </a:rPr>
              <a:t>What is the average size of the award?</a:t>
            </a:r>
          </a:p>
          <a:p>
            <a:pPr algn="l" marL="651053" indent="-325526" lvl="1">
              <a:lnSpc>
                <a:spcPts val="5760"/>
              </a:lnSpc>
              <a:buFont typeface="Arial"/>
              <a:buChar char="•"/>
            </a:pPr>
            <a:r>
              <a:rPr lang="en-US" sz="3600" spc="36">
                <a:solidFill>
                  <a:srgbClr val="004380"/>
                </a:solidFill>
                <a:latin typeface="Now"/>
                <a:ea typeface="Now"/>
                <a:cs typeface="Now"/>
                <a:sym typeface="Now"/>
              </a:rPr>
              <a:t>How many awards are planned?</a:t>
            </a:r>
          </a:p>
          <a:p>
            <a:pPr algn="l" marL="651053" indent="-325526" lvl="1">
              <a:lnSpc>
                <a:spcPts val="5760"/>
              </a:lnSpc>
              <a:buFont typeface="Arial"/>
              <a:buChar char="•"/>
            </a:pPr>
            <a:r>
              <a:rPr lang="en-US" sz="3600" spc="36">
                <a:solidFill>
                  <a:srgbClr val="004380"/>
                </a:solidFill>
                <a:latin typeface="Now"/>
                <a:ea typeface="Now"/>
                <a:cs typeface="Now"/>
                <a:sym typeface="Now"/>
              </a:rPr>
              <a:t>What is the earliest funding will be available?</a:t>
            </a:r>
          </a:p>
          <a:p>
            <a:pPr algn="l" marL="651053" indent="-325526" lvl="1">
              <a:lnSpc>
                <a:spcPts val="5760"/>
              </a:lnSpc>
              <a:buFont typeface="Arial"/>
              <a:buChar char="•"/>
            </a:pPr>
            <a:r>
              <a:rPr lang="en-US" sz="3600" spc="36">
                <a:solidFill>
                  <a:srgbClr val="004380"/>
                </a:solidFill>
                <a:latin typeface="Now"/>
                <a:ea typeface="Now"/>
                <a:cs typeface="Now"/>
                <a:sym typeface="Now"/>
              </a:rPr>
              <a:t>Matching required?</a:t>
            </a:r>
          </a:p>
        </p:txBody>
      </p:sp>
      <p:sp>
        <p:nvSpPr>
          <p:cNvPr name="Freeform 8" id="8"/>
          <p:cNvSpPr/>
          <p:nvPr/>
        </p:nvSpPr>
        <p:spPr>
          <a:xfrm flipH="false" flipV="false" rot="0">
            <a:off x="782886" y="3309380"/>
            <a:ext cx="5199973" cy="4518146"/>
          </a:xfrm>
          <a:custGeom>
            <a:avLst/>
            <a:gdLst/>
            <a:ahLst/>
            <a:cxnLst/>
            <a:rect r="r" b="b" t="t" l="l"/>
            <a:pathLst>
              <a:path h="4518146" w="5199973">
                <a:moveTo>
                  <a:pt x="0" y="0"/>
                </a:moveTo>
                <a:lnTo>
                  <a:pt x="5199974" y="0"/>
                </a:lnTo>
                <a:lnTo>
                  <a:pt x="5199974" y="4518147"/>
                </a:lnTo>
                <a:lnTo>
                  <a:pt x="0" y="45181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849429" y="807500"/>
            <a:ext cx="1589655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What is the award range?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709293" y="567785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321288" y="9444257"/>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7027292" y="3481684"/>
            <a:ext cx="9605230" cy="5027295"/>
          </a:xfrm>
          <a:prstGeom prst="rect">
            <a:avLst/>
          </a:prstGeom>
        </p:spPr>
        <p:txBody>
          <a:bodyPr anchor="t" rtlCol="false" tIns="0" lIns="0" bIns="0" rIns="0">
            <a:spAutoFit/>
          </a:bodyPr>
          <a:lstStyle/>
          <a:p>
            <a:pPr algn="l" marL="651053" indent="-325526" lvl="1">
              <a:lnSpc>
                <a:spcPts val="5760"/>
              </a:lnSpc>
              <a:buFont typeface="Arial"/>
              <a:buChar char="•"/>
            </a:pPr>
            <a:r>
              <a:rPr lang="en-US" sz="3600" spc="36">
                <a:solidFill>
                  <a:srgbClr val="004380"/>
                </a:solidFill>
                <a:latin typeface="Now"/>
                <a:ea typeface="Now"/>
                <a:cs typeface="Now"/>
                <a:sym typeface="Now"/>
              </a:rPr>
              <a:t>Attend the</a:t>
            </a:r>
            <a:r>
              <a:rPr lang="en-US" sz="3600" spc="36">
                <a:solidFill>
                  <a:srgbClr val="004380"/>
                </a:solidFill>
                <a:latin typeface="Now"/>
                <a:ea typeface="Now"/>
                <a:cs typeface="Now"/>
                <a:sym typeface="Now"/>
              </a:rPr>
              <a:t> Pre-Bidders Conference</a:t>
            </a:r>
          </a:p>
          <a:p>
            <a:pPr algn="l" marL="651053" indent="-325526" lvl="1">
              <a:lnSpc>
                <a:spcPts val="5760"/>
              </a:lnSpc>
              <a:buFont typeface="Arial"/>
              <a:buChar char="•"/>
            </a:pPr>
            <a:r>
              <a:rPr lang="en-US" sz="3600" spc="36">
                <a:solidFill>
                  <a:srgbClr val="004380"/>
                </a:solidFill>
                <a:latin typeface="Now"/>
                <a:ea typeface="Now"/>
                <a:cs typeface="Now"/>
                <a:sym typeface="Now"/>
              </a:rPr>
              <a:t>P</a:t>
            </a:r>
            <a:r>
              <a:rPr lang="en-US" sz="3600" spc="36">
                <a:solidFill>
                  <a:srgbClr val="004380"/>
                </a:solidFill>
                <a:latin typeface="Now"/>
                <a:ea typeface="Now"/>
                <a:cs typeface="Now"/>
                <a:sym typeface="Now"/>
              </a:rPr>
              <a:t>articipate in webinars</a:t>
            </a:r>
          </a:p>
          <a:p>
            <a:pPr algn="l" marL="651053" indent="-325526" lvl="1">
              <a:lnSpc>
                <a:spcPts val="5760"/>
              </a:lnSpc>
              <a:buFont typeface="Arial"/>
              <a:buChar char="•"/>
            </a:pPr>
            <a:r>
              <a:rPr lang="en-US" sz="3600" spc="36">
                <a:solidFill>
                  <a:srgbClr val="004380"/>
                </a:solidFill>
                <a:latin typeface="Now"/>
                <a:ea typeface="Now"/>
                <a:cs typeface="Now"/>
                <a:sym typeface="Now"/>
              </a:rPr>
              <a:t>Rev</a:t>
            </a:r>
            <a:r>
              <a:rPr lang="en-US" sz="3600" spc="36">
                <a:solidFill>
                  <a:srgbClr val="004380"/>
                </a:solidFill>
                <a:latin typeface="Now"/>
                <a:ea typeface="Now"/>
                <a:cs typeface="Now"/>
                <a:sym typeface="Now"/>
              </a:rPr>
              <a:t>iew prior grant awards from the specific funding agency</a:t>
            </a:r>
          </a:p>
          <a:p>
            <a:pPr algn="l" marL="651053" indent="-325526" lvl="1">
              <a:lnSpc>
                <a:spcPts val="5760"/>
              </a:lnSpc>
              <a:buFont typeface="Arial"/>
              <a:buChar char="•"/>
            </a:pPr>
            <a:r>
              <a:rPr lang="en-US" sz="3600" spc="36">
                <a:solidFill>
                  <a:srgbClr val="004380"/>
                </a:solidFill>
                <a:latin typeface="Now"/>
                <a:ea typeface="Now"/>
                <a:cs typeface="Now"/>
                <a:sym typeface="Now"/>
              </a:rPr>
              <a:t>Review program abstracts</a:t>
            </a:r>
          </a:p>
          <a:p>
            <a:pPr algn="l" marL="651053" indent="-325526" lvl="1">
              <a:lnSpc>
                <a:spcPts val="5760"/>
              </a:lnSpc>
              <a:buFont typeface="Arial"/>
              <a:buChar char="•"/>
            </a:pPr>
            <a:r>
              <a:rPr lang="en-US" sz="3600" spc="36">
                <a:solidFill>
                  <a:srgbClr val="004380"/>
                </a:solidFill>
                <a:latin typeface="Now"/>
                <a:ea typeface="Now"/>
                <a:cs typeface="Now"/>
                <a:sym typeface="Now"/>
              </a:rPr>
              <a:t>Con</a:t>
            </a:r>
            <a:r>
              <a:rPr lang="en-US" sz="3600" spc="36">
                <a:solidFill>
                  <a:srgbClr val="004380"/>
                </a:solidFill>
                <a:latin typeface="Now"/>
                <a:ea typeface="Now"/>
                <a:cs typeface="Now"/>
                <a:sym typeface="Now"/>
              </a:rPr>
              <a:t>tact the Program Manager</a:t>
            </a:r>
          </a:p>
          <a:p>
            <a:pPr algn="l">
              <a:lnSpc>
                <a:spcPts val="5760"/>
              </a:lnSpc>
            </a:pPr>
          </a:p>
        </p:txBody>
      </p:sp>
      <p:sp>
        <p:nvSpPr>
          <p:cNvPr name="Freeform 8" id="8"/>
          <p:cNvSpPr/>
          <p:nvPr/>
        </p:nvSpPr>
        <p:spPr>
          <a:xfrm flipH="false" flipV="false" rot="0">
            <a:off x="1154854" y="3255667"/>
            <a:ext cx="5201977" cy="5221558"/>
          </a:xfrm>
          <a:custGeom>
            <a:avLst/>
            <a:gdLst/>
            <a:ahLst/>
            <a:cxnLst/>
            <a:rect r="r" b="b" t="t" l="l"/>
            <a:pathLst>
              <a:path h="5221558" w="5201977">
                <a:moveTo>
                  <a:pt x="0" y="0"/>
                </a:moveTo>
                <a:lnTo>
                  <a:pt x="5201977" y="0"/>
                </a:lnTo>
                <a:lnTo>
                  <a:pt x="5201977" y="5221558"/>
                </a:lnTo>
                <a:lnTo>
                  <a:pt x="0" y="522155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1706111" y="885825"/>
            <a:ext cx="1589655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What are the resources?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37030" y="6543793"/>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798833" y="9502970"/>
            <a:ext cx="4379545" cy="538455"/>
            <a:chOff x="0" y="0"/>
            <a:chExt cx="5839394" cy="717940"/>
          </a:xfrm>
        </p:grpSpPr>
        <p:sp>
          <p:nvSpPr>
            <p:cNvPr name="Freeform 5" id="5"/>
            <p:cNvSpPr/>
            <p:nvPr/>
          </p:nvSpPr>
          <p:spPr>
            <a:xfrm flipH="false" flipV="false" rot="0">
              <a:off x="1181943" y="0"/>
              <a:ext cx="825656" cy="717940"/>
            </a:xfrm>
            <a:custGeom>
              <a:avLst/>
              <a:gdLst/>
              <a:ahLst/>
              <a:cxnLst/>
              <a:rect r="r" b="b" t="t" l="l"/>
              <a:pathLst>
                <a:path h="717940" w="825656">
                  <a:moveTo>
                    <a:pt x="0" y="0"/>
                  </a:moveTo>
                  <a:lnTo>
                    <a:pt x="825655" y="0"/>
                  </a:lnTo>
                  <a:lnTo>
                    <a:pt x="825655" y="717940"/>
                  </a:lnTo>
                  <a:lnTo>
                    <a:pt x="0" y="717940"/>
                  </a:lnTo>
                  <a:lnTo>
                    <a:pt x="0" y="0"/>
                  </a:lnTo>
                  <a:close/>
                </a:path>
              </a:pathLst>
            </a:custGeom>
            <a:blipFill>
              <a:blip r:embed="rId7"/>
              <a:stretch>
                <a:fillRect l="-494" t="0" r="-494" b="0"/>
              </a:stretch>
            </a:blipFill>
          </p:spPr>
        </p:sp>
        <p:sp>
          <p:nvSpPr>
            <p:cNvPr name="TextBox 6" id="6"/>
            <p:cNvSpPr txBox="true"/>
            <p:nvPr/>
          </p:nvSpPr>
          <p:spPr>
            <a:xfrm rot="0">
              <a:off x="0" y="180137"/>
              <a:ext cx="5839394" cy="178833"/>
            </a:xfrm>
            <a:prstGeom prst="rect">
              <a:avLst/>
            </a:prstGeom>
          </p:spPr>
          <p:txBody>
            <a:bodyPr anchor="t" rtlCol="false" tIns="0" lIns="0" bIns="0" rIns="0">
              <a:spAutoFit/>
            </a:bodyPr>
            <a:lstStyle/>
            <a:p>
              <a:pPr algn="r">
                <a:lnSpc>
                  <a:spcPts val="1156"/>
                </a:lnSpc>
                <a:spcBef>
                  <a:spcPct val="0"/>
                </a:spcBef>
              </a:pPr>
              <a:r>
                <a:rPr lang="en-US" b="true" sz="826" spc="82">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7535917" y="3390900"/>
            <a:ext cx="9605230" cy="5867400"/>
          </a:xfrm>
          <a:prstGeom prst="rect">
            <a:avLst/>
          </a:prstGeom>
        </p:spPr>
        <p:txBody>
          <a:bodyPr anchor="t" rtlCol="false" tIns="0" lIns="0" bIns="0" rIns="0">
            <a:spAutoFit/>
          </a:bodyPr>
          <a:lstStyle/>
          <a:p>
            <a:pPr algn="l" marL="542547" indent="-271273" lvl="1">
              <a:lnSpc>
                <a:spcPts val="4200"/>
              </a:lnSpc>
              <a:buFont typeface="Arial"/>
              <a:buChar char="•"/>
            </a:pPr>
            <a:r>
              <a:rPr lang="en-US" sz="3000" spc="30">
                <a:solidFill>
                  <a:srgbClr val="004380"/>
                </a:solidFill>
                <a:latin typeface="Now"/>
                <a:ea typeface="Now"/>
                <a:cs typeface="Now"/>
                <a:sym typeface="Now"/>
              </a:rPr>
              <a:t>In general, your application will include:</a:t>
            </a:r>
            <a:r>
              <a:rPr lang="en-US" sz="3000" spc="30">
                <a:solidFill>
                  <a:srgbClr val="004380"/>
                </a:solidFill>
                <a:latin typeface="Now"/>
                <a:ea typeface="Now"/>
                <a:cs typeface="Now"/>
                <a:sym typeface="Now"/>
              </a:rPr>
              <a:t> </a:t>
            </a:r>
          </a:p>
          <a:p>
            <a:pPr algn="l" marL="1295406" indent="-431802" lvl="2">
              <a:lnSpc>
                <a:spcPts val="4200"/>
              </a:lnSpc>
              <a:buFont typeface="Arial"/>
              <a:buChar char="⚬"/>
            </a:pPr>
            <a:r>
              <a:rPr lang="en-US" sz="3000" spc="30">
                <a:solidFill>
                  <a:srgbClr val="004380"/>
                </a:solidFill>
                <a:latin typeface="Now"/>
                <a:ea typeface="Now"/>
                <a:cs typeface="Now"/>
                <a:sym typeface="Now"/>
              </a:rPr>
              <a:t>Project Narrative</a:t>
            </a:r>
          </a:p>
          <a:p>
            <a:pPr algn="l" marL="1295406" indent="-431802" lvl="2">
              <a:lnSpc>
                <a:spcPts val="4200"/>
              </a:lnSpc>
              <a:buFont typeface="Arial"/>
              <a:buChar char="⚬"/>
            </a:pPr>
            <a:r>
              <a:rPr lang="en-US" sz="3000" spc="30">
                <a:solidFill>
                  <a:srgbClr val="004380"/>
                </a:solidFill>
                <a:latin typeface="Now"/>
                <a:ea typeface="Now"/>
                <a:cs typeface="Now"/>
                <a:sym typeface="Now"/>
              </a:rPr>
              <a:t>Project Budget</a:t>
            </a:r>
          </a:p>
          <a:p>
            <a:pPr algn="l" marL="1295406" indent="-431802" lvl="2">
              <a:lnSpc>
                <a:spcPts val="4200"/>
              </a:lnSpc>
              <a:buFont typeface="Arial"/>
              <a:buChar char="⚬"/>
            </a:pPr>
            <a:r>
              <a:rPr lang="en-US" sz="3000" spc="30">
                <a:solidFill>
                  <a:srgbClr val="004380"/>
                </a:solidFill>
                <a:latin typeface="Now"/>
                <a:ea typeface="Now"/>
                <a:cs typeface="Now"/>
                <a:sym typeface="Now"/>
              </a:rPr>
              <a:t>P</a:t>
            </a:r>
            <a:r>
              <a:rPr lang="en-US" sz="3000" spc="30">
                <a:solidFill>
                  <a:srgbClr val="004380"/>
                </a:solidFill>
                <a:latin typeface="Now"/>
                <a:ea typeface="Now"/>
                <a:cs typeface="Now"/>
                <a:sym typeface="Now"/>
              </a:rPr>
              <a:t>roject Timeline</a:t>
            </a:r>
          </a:p>
          <a:p>
            <a:pPr algn="l" marL="542547" indent="-271273" lvl="1">
              <a:lnSpc>
                <a:spcPts val="4200"/>
              </a:lnSpc>
              <a:buFont typeface="Arial"/>
              <a:buChar char="•"/>
            </a:pPr>
            <a:r>
              <a:rPr lang="en-US" sz="3000" spc="30">
                <a:solidFill>
                  <a:srgbClr val="004380"/>
                </a:solidFill>
                <a:latin typeface="Now"/>
                <a:ea typeface="Now"/>
                <a:cs typeface="Now"/>
                <a:sym typeface="Now"/>
              </a:rPr>
              <a:t>May include:</a:t>
            </a:r>
          </a:p>
          <a:p>
            <a:pPr algn="l" marL="1295406" indent="-431802" lvl="2">
              <a:lnSpc>
                <a:spcPts val="4200"/>
              </a:lnSpc>
              <a:buFont typeface="Arial"/>
              <a:buChar char="⚬"/>
            </a:pPr>
            <a:r>
              <a:rPr lang="en-US" sz="3000" spc="30">
                <a:solidFill>
                  <a:srgbClr val="004380"/>
                </a:solidFill>
                <a:latin typeface="Now"/>
                <a:ea typeface="Now"/>
                <a:cs typeface="Now"/>
                <a:sym typeface="Now"/>
              </a:rPr>
              <a:t>Abstract</a:t>
            </a:r>
          </a:p>
          <a:p>
            <a:pPr algn="l" marL="1295406" indent="-431802" lvl="2">
              <a:lnSpc>
                <a:spcPts val="4200"/>
              </a:lnSpc>
              <a:buFont typeface="Arial"/>
              <a:buChar char="⚬"/>
            </a:pPr>
            <a:r>
              <a:rPr lang="en-US" sz="3000" spc="30">
                <a:solidFill>
                  <a:srgbClr val="004380"/>
                </a:solidFill>
                <a:latin typeface="Now"/>
                <a:ea typeface="Now"/>
                <a:cs typeface="Now"/>
                <a:sym typeface="Now"/>
              </a:rPr>
              <a:t>Absolut</a:t>
            </a:r>
            <a:r>
              <a:rPr lang="en-US" sz="3000" spc="30">
                <a:solidFill>
                  <a:srgbClr val="004380"/>
                </a:solidFill>
                <a:latin typeface="Now"/>
                <a:ea typeface="Now"/>
                <a:cs typeface="Now"/>
                <a:sym typeface="Now"/>
              </a:rPr>
              <a:t>e</a:t>
            </a:r>
            <a:r>
              <a:rPr lang="en-US" sz="3000" spc="30">
                <a:solidFill>
                  <a:srgbClr val="004380"/>
                </a:solidFill>
                <a:latin typeface="Now"/>
                <a:ea typeface="Now"/>
                <a:cs typeface="Now"/>
                <a:sym typeface="Now"/>
              </a:rPr>
              <a:t> Priorities</a:t>
            </a:r>
          </a:p>
          <a:p>
            <a:pPr algn="l" marL="1295406" indent="-431802" lvl="2">
              <a:lnSpc>
                <a:spcPts val="4200"/>
              </a:lnSpc>
              <a:buFont typeface="Arial"/>
              <a:buChar char="⚬"/>
            </a:pPr>
            <a:r>
              <a:rPr lang="en-US" sz="3000" spc="30">
                <a:solidFill>
                  <a:srgbClr val="004380"/>
                </a:solidFill>
                <a:latin typeface="Now"/>
                <a:ea typeface="Now"/>
                <a:cs typeface="Now"/>
                <a:sym typeface="Now"/>
              </a:rPr>
              <a:t>Management Plan</a:t>
            </a:r>
          </a:p>
          <a:p>
            <a:pPr algn="l" marL="1295406" indent="-431802" lvl="2">
              <a:lnSpc>
                <a:spcPts val="4200"/>
              </a:lnSpc>
              <a:buFont typeface="Arial"/>
              <a:buChar char="⚬"/>
            </a:pPr>
            <a:r>
              <a:rPr lang="en-US" sz="3000" spc="30">
                <a:solidFill>
                  <a:srgbClr val="004380"/>
                </a:solidFill>
                <a:latin typeface="Now"/>
                <a:ea typeface="Now"/>
                <a:cs typeface="Now"/>
                <a:sym typeface="Now"/>
              </a:rPr>
              <a:t>Project Evaluation</a:t>
            </a:r>
          </a:p>
          <a:p>
            <a:pPr algn="l" marL="1295406" indent="-431802" lvl="2">
              <a:lnSpc>
                <a:spcPts val="4200"/>
              </a:lnSpc>
              <a:buFont typeface="Arial"/>
              <a:buChar char="⚬"/>
            </a:pPr>
            <a:r>
              <a:rPr lang="en-US" sz="3000" spc="30">
                <a:solidFill>
                  <a:srgbClr val="004380"/>
                </a:solidFill>
                <a:latin typeface="Now"/>
                <a:ea typeface="Now"/>
                <a:cs typeface="Now"/>
                <a:sym typeface="Now"/>
              </a:rPr>
              <a:t>Letters of Collaboration/Support</a:t>
            </a:r>
          </a:p>
          <a:p>
            <a:pPr algn="l">
              <a:lnSpc>
                <a:spcPts val="4200"/>
              </a:lnSpc>
            </a:pPr>
          </a:p>
        </p:txBody>
      </p:sp>
      <p:sp>
        <p:nvSpPr>
          <p:cNvPr name="TextBox 8" id="8"/>
          <p:cNvSpPr txBox="true"/>
          <p:nvPr/>
        </p:nvSpPr>
        <p:spPr>
          <a:xfrm rot="0">
            <a:off x="1362745" y="405784"/>
            <a:ext cx="15896555" cy="2449810"/>
          </a:xfrm>
          <a:prstGeom prst="rect">
            <a:avLst/>
          </a:prstGeom>
        </p:spPr>
        <p:txBody>
          <a:bodyPr anchor="t" rtlCol="false" tIns="0" lIns="0" bIns="0" rIns="0">
            <a:spAutoFit/>
          </a:bodyPr>
          <a:lstStyle/>
          <a:p>
            <a:pPr algn="ctr">
              <a:lnSpc>
                <a:spcPts val="9871"/>
              </a:lnSpc>
            </a:pPr>
            <a:r>
              <a:rPr lang="en-US" b="true" sz="7050" spc="70">
                <a:solidFill>
                  <a:srgbClr val="004380"/>
                </a:solidFill>
                <a:latin typeface="Now Heavy"/>
                <a:ea typeface="Now Heavy"/>
                <a:cs typeface="Now Heavy"/>
                <a:sym typeface="Now Heavy"/>
              </a:rPr>
              <a:t>Developing the Proposal:</a:t>
            </a:r>
          </a:p>
          <a:p>
            <a:pPr algn="ctr">
              <a:lnSpc>
                <a:spcPts val="9871"/>
              </a:lnSpc>
            </a:pPr>
            <a:r>
              <a:rPr lang="en-US" b="true" sz="7050" spc="70">
                <a:solidFill>
                  <a:srgbClr val="004380"/>
                </a:solidFill>
                <a:latin typeface="Now Heavy"/>
                <a:ea typeface="Now Heavy"/>
                <a:cs typeface="Now Heavy"/>
                <a:sym typeface="Now Heavy"/>
              </a:rPr>
              <a:t> Content and Application Form</a:t>
            </a:r>
          </a:p>
        </p:txBody>
      </p:sp>
      <p:sp>
        <p:nvSpPr>
          <p:cNvPr name="Freeform 9" id="9"/>
          <p:cNvSpPr/>
          <p:nvPr/>
        </p:nvSpPr>
        <p:spPr>
          <a:xfrm flipH="false" flipV="false" rot="0">
            <a:off x="220180" y="3467100"/>
            <a:ext cx="7315737" cy="5176078"/>
          </a:xfrm>
          <a:custGeom>
            <a:avLst/>
            <a:gdLst/>
            <a:ahLst/>
            <a:cxnLst/>
            <a:rect r="r" b="b" t="t" l="l"/>
            <a:pathLst>
              <a:path h="5176078" w="7315737">
                <a:moveTo>
                  <a:pt x="0" y="0"/>
                </a:moveTo>
                <a:lnTo>
                  <a:pt x="7315737" y="0"/>
                </a:lnTo>
                <a:lnTo>
                  <a:pt x="7315737" y="5176078"/>
                </a:lnTo>
                <a:lnTo>
                  <a:pt x="0" y="5176078"/>
                </a:lnTo>
                <a:lnTo>
                  <a:pt x="0" y="0"/>
                </a:lnTo>
                <a:close/>
              </a:path>
            </a:pathLst>
          </a:custGeom>
          <a:blipFill>
            <a:blip r:embed="rId8"/>
            <a:stretch>
              <a:fillRect l="-3097" t="0" r="-3097"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709293" y="567785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321288" y="9444257"/>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8104675" y="3910369"/>
            <a:ext cx="9605230" cy="4059555"/>
          </a:xfrm>
          <a:prstGeom prst="rect">
            <a:avLst/>
          </a:prstGeom>
        </p:spPr>
        <p:txBody>
          <a:bodyPr anchor="t" rtlCol="false" tIns="0" lIns="0" bIns="0" rIns="0">
            <a:spAutoFit/>
          </a:bodyPr>
          <a:lstStyle/>
          <a:p>
            <a:pPr algn="l" marL="596800" indent="-298400" lvl="1">
              <a:lnSpc>
                <a:spcPts val="4620"/>
              </a:lnSpc>
              <a:buFont typeface="Arial"/>
              <a:buChar char="•"/>
            </a:pPr>
            <a:r>
              <a:rPr lang="en-US" sz="3300" spc="33">
                <a:solidFill>
                  <a:srgbClr val="004380"/>
                </a:solidFill>
                <a:latin typeface="Now"/>
                <a:ea typeface="Now"/>
                <a:cs typeface="Now"/>
                <a:sym typeface="Now"/>
              </a:rPr>
              <a:t>Clear</a:t>
            </a:r>
          </a:p>
          <a:p>
            <a:pPr algn="l" marL="596800" indent="-298400" lvl="1">
              <a:lnSpc>
                <a:spcPts val="4620"/>
              </a:lnSpc>
              <a:buFont typeface="Arial"/>
              <a:buChar char="•"/>
            </a:pPr>
            <a:r>
              <a:rPr lang="en-US" sz="3300" spc="33">
                <a:solidFill>
                  <a:srgbClr val="004380"/>
                </a:solidFill>
                <a:latin typeface="Now"/>
                <a:ea typeface="Now"/>
                <a:cs typeface="Now"/>
                <a:sym typeface="Now"/>
              </a:rPr>
              <a:t>Concise</a:t>
            </a:r>
          </a:p>
          <a:p>
            <a:pPr algn="l" marL="596800" indent="-298400" lvl="1">
              <a:lnSpc>
                <a:spcPts val="4620"/>
              </a:lnSpc>
              <a:buFont typeface="Arial"/>
              <a:buChar char="•"/>
            </a:pPr>
            <a:r>
              <a:rPr lang="en-US" sz="3300" spc="33">
                <a:solidFill>
                  <a:srgbClr val="004380"/>
                </a:solidFill>
                <a:latin typeface="Now"/>
                <a:ea typeface="Now"/>
                <a:cs typeface="Now"/>
                <a:sym typeface="Now"/>
              </a:rPr>
              <a:t>Compelling</a:t>
            </a:r>
          </a:p>
          <a:p>
            <a:pPr algn="l" marL="596800" indent="-298400" lvl="1">
              <a:lnSpc>
                <a:spcPts val="4620"/>
              </a:lnSpc>
              <a:buFont typeface="Arial"/>
              <a:buChar char="•"/>
            </a:pPr>
            <a:r>
              <a:rPr lang="en-US" sz="3300" spc="33">
                <a:solidFill>
                  <a:srgbClr val="004380"/>
                </a:solidFill>
                <a:latin typeface="Now"/>
                <a:ea typeface="Now"/>
                <a:cs typeface="Now"/>
                <a:sym typeface="Now"/>
              </a:rPr>
              <a:t>Refl</a:t>
            </a:r>
            <a:r>
              <a:rPr lang="en-US" sz="3300" spc="33">
                <a:solidFill>
                  <a:srgbClr val="004380"/>
                </a:solidFill>
                <a:latin typeface="Now"/>
                <a:ea typeface="Now"/>
                <a:cs typeface="Now"/>
                <a:sym typeface="Now"/>
              </a:rPr>
              <a:t>ect an “Innovative” or “Transformative” Concept</a:t>
            </a:r>
          </a:p>
          <a:p>
            <a:pPr algn="l" marL="596800" indent="-298400" lvl="1">
              <a:lnSpc>
                <a:spcPts val="4620"/>
              </a:lnSpc>
              <a:buFont typeface="Arial"/>
              <a:buChar char="•"/>
            </a:pPr>
            <a:r>
              <a:rPr lang="en-US" sz="3300" spc="33">
                <a:solidFill>
                  <a:srgbClr val="004380"/>
                </a:solidFill>
                <a:latin typeface="Now"/>
                <a:ea typeface="Now"/>
                <a:cs typeface="Now"/>
                <a:sym typeface="Now"/>
              </a:rPr>
              <a:t>I</a:t>
            </a:r>
            <a:r>
              <a:rPr lang="en-US" sz="3300" spc="33">
                <a:solidFill>
                  <a:srgbClr val="004380"/>
                </a:solidFill>
                <a:latin typeface="Now"/>
                <a:ea typeface="Now"/>
                <a:cs typeface="Now"/>
                <a:sym typeface="Now"/>
              </a:rPr>
              <a:t>nclude Measurable Outcomes</a:t>
            </a:r>
          </a:p>
          <a:p>
            <a:pPr algn="l">
              <a:lnSpc>
                <a:spcPts val="4620"/>
              </a:lnSpc>
            </a:pPr>
          </a:p>
        </p:txBody>
      </p:sp>
      <p:sp>
        <p:nvSpPr>
          <p:cNvPr name="TextBox 8" id="8"/>
          <p:cNvSpPr txBox="true"/>
          <p:nvPr/>
        </p:nvSpPr>
        <p:spPr>
          <a:xfrm rot="0">
            <a:off x="1362745" y="727095"/>
            <a:ext cx="15896555" cy="25495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Developing the Proposal:</a:t>
            </a:r>
          </a:p>
          <a:p>
            <a:pPr algn="ctr">
              <a:lnSpc>
                <a:spcPts val="10151"/>
              </a:lnSpc>
            </a:pPr>
            <a:r>
              <a:rPr lang="en-US" b="true" sz="7250" spc="72">
                <a:solidFill>
                  <a:srgbClr val="004380"/>
                </a:solidFill>
                <a:latin typeface="Now Heavy"/>
                <a:ea typeface="Now Heavy"/>
                <a:cs typeface="Now Heavy"/>
                <a:sym typeface="Now Heavy"/>
              </a:rPr>
              <a:t>Project Narrative</a:t>
            </a:r>
          </a:p>
        </p:txBody>
      </p:sp>
      <p:sp>
        <p:nvSpPr>
          <p:cNvPr name="Freeform 9" id="9"/>
          <p:cNvSpPr/>
          <p:nvPr/>
        </p:nvSpPr>
        <p:spPr>
          <a:xfrm flipH="false" flipV="false" rot="0">
            <a:off x="556579" y="3866180"/>
            <a:ext cx="7247982" cy="4828968"/>
          </a:xfrm>
          <a:custGeom>
            <a:avLst/>
            <a:gdLst/>
            <a:ahLst/>
            <a:cxnLst/>
            <a:rect r="r" b="b" t="t" l="l"/>
            <a:pathLst>
              <a:path h="4828968" w="7247982">
                <a:moveTo>
                  <a:pt x="0" y="0"/>
                </a:moveTo>
                <a:lnTo>
                  <a:pt x="7247982" y="0"/>
                </a:lnTo>
                <a:lnTo>
                  <a:pt x="7247982" y="4828968"/>
                </a:lnTo>
                <a:lnTo>
                  <a:pt x="0" y="4828968"/>
                </a:lnTo>
                <a:lnTo>
                  <a:pt x="0" y="0"/>
                </a:lnTo>
                <a:close/>
              </a:path>
            </a:pathLst>
          </a:custGeom>
          <a:blipFill>
            <a:blip r:embed="rId8"/>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15774" y="5956466"/>
            <a:ext cx="11609711" cy="7831278"/>
          </a:xfrm>
          <a:custGeom>
            <a:avLst/>
            <a:gdLst/>
            <a:ahLst/>
            <a:cxnLst/>
            <a:rect r="r" b="b" t="t" l="l"/>
            <a:pathLst>
              <a:path h="7831278" w="11609711">
                <a:moveTo>
                  <a:pt x="0" y="0"/>
                </a:moveTo>
                <a:lnTo>
                  <a:pt x="11609712" y="0"/>
                </a:lnTo>
                <a:lnTo>
                  <a:pt x="11609712" y="7831277"/>
                </a:lnTo>
                <a:lnTo>
                  <a:pt x="0" y="78312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658014"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320480" y="9446390"/>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360292" y="8168148"/>
            <a:ext cx="1875410" cy="1875410"/>
          </a:xfrm>
          <a:custGeom>
            <a:avLst/>
            <a:gdLst/>
            <a:ahLst/>
            <a:cxnLst/>
            <a:rect r="r" b="b" t="t" l="l"/>
            <a:pathLst>
              <a:path h="1875410" w="1875410">
                <a:moveTo>
                  <a:pt x="0" y="0"/>
                </a:moveTo>
                <a:lnTo>
                  <a:pt x="1875410" y="0"/>
                </a:lnTo>
                <a:lnTo>
                  <a:pt x="1875410" y="1875410"/>
                </a:lnTo>
                <a:lnTo>
                  <a:pt x="0" y="187541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15295233" y="2104793"/>
            <a:ext cx="2164216" cy="2164216"/>
          </a:xfrm>
          <a:custGeom>
            <a:avLst/>
            <a:gdLst/>
            <a:ahLst/>
            <a:cxnLst/>
            <a:rect r="r" b="b" t="t" l="l"/>
            <a:pathLst>
              <a:path h="2164216" w="2164216">
                <a:moveTo>
                  <a:pt x="0" y="0"/>
                </a:moveTo>
                <a:lnTo>
                  <a:pt x="2164216" y="0"/>
                </a:lnTo>
                <a:lnTo>
                  <a:pt x="2164216" y="2164216"/>
                </a:lnTo>
                <a:lnTo>
                  <a:pt x="0" y="2164216"/>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0">
            <a:off x="1028700" y="2536525"/>
            <a:ext cx="5774125" cy="5788597"/>
          </a:xfrm>
          <a:custGeom>
            <a:avLst/>
            <a:gdLst/>
            <a:ahLst/>
            <a:cxnLst/>
            <a:rect r="r" b="b" t="t" l="l"/>
            <a:pathLst>
              <a:path h="5788597" w="5774125">
                <a:moveTo>
                  <a:pt x="0" y="0"/>
                </a:moveTo>
                <a:lnTo>
                  <a:pt x="5774125" y="0"/>
                </a:lnTo>
                <a:lnTo>
                  <a:pt x="5774125" y="5788597"/>
                </a:lnTo>
                <a:lnTo>
                  <a:pt x="0" y="5788597"/>
                </a:lnTo>
                <a:lnTo>
                  <a:pt x="0" y="0"/>
                </a:lnTo>
                <a:close/>
              </a:path>
            </a:pathLst>
          </a:custGeom>
          <a:blipFill>
            <a:blip r:embed="rId12"/>
            <a:stretch>
              <a:fillRect l="0" t="0" r="0" b="0"/>
            </a:stretch>
          </a:blipFill>
        </p:spPr>
      </p:sp>
      <p:sp>
        <p:nvSpPr>
          <p:cNvPr name="TextBox 10" id="10"/>
          <p:cNvSpPr txBox="true"/>
          <p:nvPr/>
        </p:nvSpPr>
        <p:spPr>
          <a:xfrm rot="0">
            <a:off x="1663858" y="313700"/>
            <a:ext cx="15614492"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Telling Your Story Example</a:t>
            </a:r>
          </a:p>
        </p:txBody>
      </p:sp>
      <p:sp>
        <p:nvSpPr>
          <p:cNvPr name="TextBox 11" id="11"/>
          <p:cNvSpPr txBox="true"/>
          <p:nvPr/>
        </p:nvSpPr>
        <p:spPr>
          <a:xfrm rot="0">
            <a:off x="1663858" y="4030867"/>
            <a:ext cx="5122835" cy="1806892"/>
          </a:xfrm>
          <a:prstGeom prst="rect">
            <a:avLst/>
          </a:prstGeom>
        </p:spPr>
        <p:txBody>
          <a:bodyPr anchor="t" rtlCol="false" tIns="0" lIns="0" bIns="0" rIns="0">
            <a:spAutoFit/>
          </a:bodyPr>
          <a:lstStyle/>
          <a:p>
            <a:pPr algn="ctr">
              <a:lnSpc>
                <a:spcPts val="3622"/>
              </a:lnSpc>
            </a:pPr>
            <a:r>
              <a:rPr lang="en-US" sz="2250" spc="22">
                <a:solidFill>
                  <a:srgbClr val="004380"/>
                </a:solidFill>
                <a:latin typeface="Now"/>
                <a:ea typeface="Now"/>
                <a:cs typeface="Now"/>
                <a:sym typeface="Now"/>
              </a:rPr>
              <a:t>SMC wants brand new laptops for chemistry classrooms with wireless internet data so SMC students are connected virtually to learn. </a:t>
            </a:r>
          </a:p>
        </p:txBody>
      </p:sp>
      <p:sp>
        <p:nvSpPr>
          <p:cNvPr name="Freeform 12" id="12"/>
          <p:cNvSpPr/>
          <p:nvPr/>
        </p:nvSpPr>
        <p:spPr>
          <a:xfrm flipH="false" flipV="false" rot="0">
            <a:off x="6916833" y="2104793"/>
            <a:ext cx="7621080" cy="7640181"/>
          </a:xfrm>
          <a:custGeom>
            <a:avLst/>
            <a:gdLst/>
            <a:ahLst/>
            <a:cxnLst/>
            <a:rect r="r" b="b" t="t" l="l"/>
            <a:pathLst>
              <a:path h="7640181" w="7621080">
                <a:moveTo>
                  <a:pt x="0" y="0"/>
                </a:moveTo>
                <a:lnTo>
                  <a:pt x="7621080" y="0"/>
                </a:lnTo>
                <a:lnTo>
                  <a:pt x="7621080" y="7640181"/>
                </a:lnTo>
                <a:lnTo>
                  <a:pt x="0" y="7640181"/>
                </a:lnTo>
                <a:lnTo>
                  <a:pt x="0" y="0"/>
                </a:lnTo>
                <a:close/>
              </a:path>
            </a:pathLst>
          </a:custGeom>
          <a:blipFill>
            <a:blip r:embed="rId12"/>
            <a:stretch>
              <a:fillRect l="0" t="0" r="0" b="0"/>
            </a:stretch>
          </a:blipFill>
        </p:spPr>
      </p:sp>
      <p:sp>
        <p:nvSpPr>
          <p:cNvPr name="TextBox 13" id="13"/>
          <p:cNvSpPr txBox="true"/>
          <p:nvPr/>
        </p:nvSpPr>
        <p:spPr>
          <a:xfrm rot="0">
            <a:off x="7812502" y="2988772"/>
            <a:ext cx="6473054" cy="5464557"/>
          </a:xfrm>
          <a:prstGeom prst="rect">
            <a:avLst/>
          </a:prstGeom>
        </p:spPr>
        <p:txBody>
          <a:bodyPr anchor="t" rtlCol="false" tIns="0" lIns="0" bIns="0" rIns="0">
            <a:spAutoFit/>
          </a:bodyPr>
          <a:lstStyle/>
          <a:p>
            <a:pPr algn="ctr">
              <a:lnSpc>
                <a:spcPts val="3620"/>
              </a:lnSpc>
            </a:pPr>
            <a:r>
              <a:rPr lang="en-US" sz="2248" spc="22">
                <a:solidFill>
                  <a:srgbClr val="004380"/>
                </a:solidFill>
                <a:latin typeface="Now"/>
                <a:ea typeface="Now"/>
                <a:cs typeface="Now"/>
                <a:sym typeface="Now"/>
              </a:rPr>
              <a:t>The Santa Monica College (SMC) Chemistry department seeks to enhance student learning by providing workforce ready skills lab courses. SMC is seeking funding through this grant for the purchase of a new NMR spectrometer equipment in order to provide students with the skills they will need to be ready to enter the workforce in STEM and Aquaculture Technology careers. This funding will support 200 students in the Chemistry Department and the affiliated 20 faculty using the equipment.</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999579" y="5827202"/>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751410" y="9497140"/>
            <a:ext cx="4426968" cy="544286"/>
            <a:chOff x="0" y="0"/>
            <a:chExt cx="5902623" cy="725714"/>
          </a:xfrm>
        </p:grpSpPr>
        <p:sp>
          <p:nvSpPr>
            <p:cNvPr name="Freeform 5" id="5"/>
            <p:cNvSpPr/>
            <p:nvPr/>
          </p:nvSpPr>
          <p:spPr>
            <a:xfrm flipH="false" flipV="false" rot="0">
              <a:off x="1194741" y="0"/>
              <a:ext cx="834596" cy="725714"/>
            </a:xfrm>
            <a:custGeom>
              <a:avLst/>
              <a:gdLst/>
              <a:ahLst/>
              <a:cxnLst/>
              <a:rect r="r" b="b" t="t" l="l"/>
              <a:pathLst>
                <a:path h="725714" w="834596">
                  <a:moveTo>
                    <a:pt x="0" y="0"/>
                  </a:moveTo>
                  <a:lnTo>
                    <a:pt x="834596" y="0"/>
                  </a:lnTo>
                  <a:lnTo>
                    <a:pt x="834596" y="725714"/>
                  </a:lnTo>
                  <a:lnTo>
                    <a:pt x="0" y="725714"/>
                  </a:lnTo>
                  <a:lnTo>
                    <a:pt x="0" y="0"/>
                  </a:lnTo>
                  <a:close/>
                </a:path>
              </a:pathLst>
            </a:custGeom>
            <a:blipFill>
              <a:blip r:embed="rId7"/>
              <a:stretch>
                <a:fillRect l="-494" t="0" r="-494" b="0"/>
              </a:stretch>
            </a:blipFill>
          </p:spPr>
        </p:sp>
        <p:sp>
          <p:nvSpPr>
            <p:cNvPr name="TextBox 6" id="6"/>
            <p:cNvSpPr txBox="true"/>
            <p:nvPr/>
          </p:nvSpPr>
          <p:spPr>
            <a:xfrm rot="0">
              <a:off x="0" y="191819"/>
              <a:ext cx="5902623" cy="171038"/>
            </a:xfrm>
            <a:prstGeom prst="rect">
              <a:avLst/>
            </a:prstGeom>
          </p:spPr>
          <p:txBody>
            <a:bodyPr anchor="t" rtlCol="false" tIns="0" lIns="0" bIns="0" rIns="0">
              <a:spAutoFit/>
            </a:bodyPr>
            <a:lstStyle/>
            <a:p>
              <a:pPr algn="r">
                <a:lnSpc>
                  <a:spcPts val="1169"/>
                </a:lnSpc>
                <a:spcBef>
                  <a:spcPct val="0"/>
                </a:spcBef>
              </a:pPr>
              <a:r>
                <a:rPr lang="en-US" b="true" sz="835" spc="83">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2341910" y="3718936"/>
            <a:ext cx="12825110" cy="4681165"/>
          </a:xfrm>
          <a:custGeom>
            <a:avLst/>
            <a:gdLst/>
            <a:ahLst/>
            <a:cxnLst/>
            <a:rect r="r" b="b" t="t" l="l"/>
            <a:pathLst>
              <a:path h="4681165" w="12825110">
                <a:moveTo>
                  <a:pt x="0" y="0"/>
                </a:moveTo>
                <a:lnTo>
                  <a:pt x="12825111" y="0"/>
                </a:lnTo>
                <a:lnTo>
                  <a:pt x="12825111" y="4681166"/>
                </a:lnTo>
                <a:lnTo>
                  <a:pt x="0" y="468116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1362745" y="454952"/>
            <a:ext cx="15896555" cy="25495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Developing the Proposal:</a:t>
            </a:r>
          </a:p>
          <a:p>
            <a:pPr algn="ctr">
              <a:lnSpc>
                <a:spcPts val="10151"/>
              </a:lnSpc>
            </a:pPr>
            <a:r>
              <a:rPr lang="en-US" b="true" sz="7250" spc="72">
                <a:solidFill>
                  <a:srgbClr val="004380"/>
                </a:solidFill>
                <a:latin typeface="Now Heavy"/>
                <a:ea typeface="Now Heavy"/>
                <a:cs typeface="Now Heavy"/>
                <a:sym typeface="Now Heavy"/>
              </a:rPr>
              <a:t>Project Abstract</a:t>
            </a:r>
          </a:p>
        </p:txBody>
      </p:sp>
      <p:sp>
        <p:nvSpPr>
          <p:cNvPr name="TextBox 9" id="9"/>
          <p:cNvSpPr txBox="true"/>
          <p:nvPr/>
        </p:nvSpPr>
        <p:spPr>
          <a:xfrm rot="0">
            <a:off x="2341910" y="5230184"/>
            <a:ext cx="2997472" cy="2334109"/>
          </a:xfrm>
          <a:prstGeom prst="rect">
            <a:avLst/>
          </a:prstGeom>
        </p:spPr>
        <p:txBody>
          <a:bodyPr anchor="t" rtlCol="false" tIns="0" lIns="0" bIns="0" rIns="0">
            <a:spAutoFit/>
          </a:bodyPr>
          <a:lstStyle/>
          <a:p>
            <a:pPr algn="ctr">
              <a:lnSpc>
                <a:spcPts val="3123"/>
              </a:lnSpc>
            </a:pPr>
            <a:r>
              <a:rPr lang="en-US" sz="2230">
                <a:solidFill>
                  <a:srgbClr val="000000"/>
                </a:solidFill>
                <a:latin typeface="Now"/>
                <a:ea typeface="Now"/>
                <a:cs typeface="Now"/>
                <a:sym typeface="Now"/>
              </a:rPr>
              <a:t>Provide a concise description of the proposed pr</a:t>
            </a:r>
            <a:r>
              <a:rPr lang="en-US" sz="2230">
                <a:solidFill>
                  <a:srgbClr val="000000"/>
                </a:solidFill>
                <a:latin typeface="Now"/>
                <a:ea typeface="Now"/>
                <a:cs typeface="Now"/>
                <a:sym typeface="Now"/>
              </a:rPr>
              <a:t>oject objectives, activities, and intended outcomes. </a:t>
            </a:r>
          </a:p>
        </p:txBody>
      </p:sp>
      <p:sp>
        <p:nvSpPr>
          <p:cNvPr name="TextBox 10" id="10"/>
          <p:cNvSpPr txBox="true"/>
          <p:nvPr/>
        </p:nvSpPr>
        <p:spPr>
          <a:xfrm rot="0">
            <a:off x="5698493" y="5516238"/>
            <a:ext cx="2669160" cy="1709904"/>
          </a:xfrm>
          <a:prstGeom prst="rect">
            <a:avLst/>
          </a:prstGeom>
        </p:spPr>
        <p:txBody>
          <a:bodyPr anchor="t" rtlCol="false" tIns="0" lIns="0" bIns="0" rIns="0">
            <a:spAutoFit/>
          </a:bodyPr>
          <a:lstStyle/>
          <a:p>
            <a:pPr algn="ctr">
              <a:lnSpc>
                <a:spcPts val="3403"/>
              </a:lnSpc>
            </a:pPr>
            <a:r>
              <a:rPr lang="en-US" sz="2430">
                <a:solidFill>
                  <a:srgbClr val="000000"/>
                </a:solidFill>
                <a:latin typeface="Now"/>
                <a:ea typeface="Now"/>
                <a:cs typeface="Now"/>
                <a:sym typeface="Now"/>
              </a:rPr>
              <a:t>What is the problem that your pr</a:t>
            </a:r>
            <a:r>
              <a:rPr lang="en-US" sz="2430">
                <a:solidFill>
                  <a:srgbClr val="000000"/>
                </a:solidFill>
                <a:latin typeface="Now"/>
                <a:ea typeface="Now"/>
                <a:cs typeface="Now"/>
                <a:sym typeface="Now"/>
              </a:rPr>
              <a:t>oject will try to solve?</a:t>
            </a:r>
          </a:p>
        </p:txBody>
      </p:sp>
      <p:sp>
        <p:nvSpPr>
          <p:cNvPr name="TextBox 11" id="11"/>
          <p:cNvSpPr txBox="true"/>
          <p:nvPr/>
        </p:nvSpPr>
        <p:spPr>
          <a:xfrm rot="0">
            <a:off x="8893365" y="5339042"/>
            <a:ext cx="2893009" cy="2334109"/>
          </a:xfrm>
          <a:prstGeom prst="rect">
            <a:avLst/>
          </a:prstGeom>
        </p:spPr>
        <p:txBody>
          <a:bodyPr anchor="t" rtlCol="false" tIns="0" lIns="0" bIns="0" rIns="0">
            <a:spAutoFit/>
          </a:bodyPr>
          <a:lstStyle/>
          <a:p>
            <a:pPr algn="ctr">
              <a:lnSpc>
                <a:spcPts val="3123"/>
              </a:lnSpc>
            </a:pPr>
            <a:r>
              <a:rPr lang="en-US" sz="2230">
                <a:solidFill>
                  <a:srgbClr val="000000"/>
                </a:solidFill>
                <a:latin typeface="Now"/>
                <a:ea typeface="Now"/>
                <a:cs typeface="Now"/>
                <a:sym typeface="Now"/>
              </a:rPr>
              <a:t>Why is this problem important? </a:t>
            </a:r>
          </a:p>
          <a:p>
            <a:pPr algn="ctr">
              <a:lnSpc>
                <a:spcPts val="3123"/>
              </a:lnSpc>
            </a:pPr>
            <a:r>
              <a:rPr lang="en-US" sz="2230">
                <a:solidFill>
                  <a:srgbClr val="000000"/>
                </a:solidFill>
                <a:latin typeface="Now"/>
                <a:ea typeface="Now"/>
                <a:cs typeface="Now"/>
                <a:sym typeface="Now"/>
              </a:rPr>
              <a:t>What will your pr</a:t>
            </a:r>
            <a:r>
              <a:rPr lang="en-US" sz="2230">
                <a:solidFill>
                  <a:srgbClr val="000000"/>
                </a:solidFill>
                <a:latin typeface="Now"/>
                <a:ea typeface="Now"/>
                <a:cs typeface="Now"/>
                <a:sym typeface="Now"/>
              </a:rPr>
              <a:t>oject do to try to solve the problem?</a:t>
            </a:r>
          </a:p>
          <a:p>
            <a:pPr algn="ctr">
              <a:lnSpc>
                <a:spcPts val="3123"/>
              </a:lnSpc>
            </a:pPr>
          </a:p>
        </p:txBody>
      </p:sp>
      <p:sp>
        <p:nvSpPr>
          <p:cNvPr name="TextBox 12" id="12"/>
          <p:cNvSpPr txBox="true"/>
          <p:nvPr/>
        </p:nvSpPr>
        <p:spPr>
          <a:xfrm rot="0">
            <a:off x="12310249" y="5516238"/>
            <a:ext cx="2639313" cy="1709904"/>
          </a:xfrm>
          <a:prstGeom prst="rect">
            <a:avLst/>
          </a:prstGeom>
        </p:spPr>
        <p:txBody>
          <a:bodyPr anchor="t" rtlCol="false" tIns="0" lIns="0" bIns="0" rIns="0">
            <a:spAutoFit/>
          </a:bodyPr>
          <a:lstStyle/>
          <a:p>
            <a:pPr algn="ctr">
              <a:lnSpc>
                <a:spcPts val="3403"/>
              </a:lnSpc>
            </a:pPr>
            <a:r>
              <a:rPr lang="en-US" sz="2430">
                <a:solidFill>
                  <a:srgbClr val="000000"/>
                </a:solidFill>
                <a:latin typeface="Now"/>
                <a:ea typeface="Now"/>
                <a:cs typeface="Now"/>
                <a:sym typeface="Now"/>
              </a:rPr>
              <a:t>What are the exp</a:t>
            </a:r>
            <a:r>
              <a:rPr lang="en-US" sz="2430">
                <a:solidFill>
                  <a:srgbClr val="000000"/>
                </a:solidFill>
                <a:latin typeface="Now"/>
                <a:ea typeface="Now"/>
                <a:cs typeface="Now"/>
                <a:sym typeface="Now"/>
              </a:rPr>
              <a:t>ected outcomes of your work?</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821599" y="-2938879"/>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4025784" y="7366973"/>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5422604" y="1569541"/>
            <a:ext cx="7984687" cy="8536030"/>
          </a:xfrm>
          <a:custGeom>
            <a:avLst/>
            <a:gdLst/>
            <a:ahLst/>
            <a:cxnLst/>
            <a:rect r="r" b="b" t="t" l="l"/>
            <a:pathLst>
              <a:path h="8536030" w="7984687">
                <a:moveTo>
                  <a:pt x="0" y="0"/>
                </a:moveTo>
                <a:lnTo>
                  <a:pt x="7984687" y="0"/>
                </a:lnTo>
                <a:lnTo>
                  <a:pt x="7984687" y="8536030"/>
                </a:lnTo>
                <a:lnTo>
                  <a:pt x="0" y="8536030"/>
                </a:lnTo>
                <a:lnTo>
                  <a:pt x="0" y="0"/>
                </a:lnTo>
                <a:close/>
              </a:path>
            </a:pathLst>
          </a:custGeom>
          <a:blipFill>
            <a:blip r:embed="rId7"/>
            <a:stretch>
              <a:fillRect l="0" t="0" r="0" b="-2125"/>
            </a:stretch>
          </a:blipFill>
          <a:ln w="38100" cap="sq">
            <a:solidFill>
              <a:srgbClr val="3F4E4B"/>
            </a:solidFill>
            <a:prstDash val="solid"/>
            <a:miter/>
          </a:ln>
        </p:spPr>
      </p:sp>
      <p:sp>
        <p:nvSpPr>
          <p:cNvPr name="TextBox 5" id="5"/>
          <p:cNvSpPr txBox="true"/>
          <p:nvPr/>
        </p:nvSpPr>
        <p:spPr>
          <a:xfrm rot="0">
            <a:off x="3029973" y="131188"/>
            <a:ext cx="13284076"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Project Abstract Example </a:t>
            </a:r>
          </a:p>
        </p:txBody>
      </p:sp>
      <p:sp>
        <p:nvSpPr>
          <p:cNvPr name="Freeform 6" id="6"/>
          <p:cNvSpPr/>
          <p:nvPr/>
        </p:nvSpPr>
        <p:spPr>
          <a:xfrm flipH="false" flipV="false" rot="0">
            <a:off x="5489733" y="1744881"/>
            <a:ext cx="7850428" cy="822694"/>
          </a:xfrm>
          <a:custGeom>
            <a:avLst/>
            <a:gdLst/>
            <a:ahLst/>
            <a:cxnLst/>
            <a:rect r="r" b="b" t="t" l="l"/>
            <a:pathLst>
              <a:path h="822694" w="7850428">
                <a:moveTo>
                  <a:pt x="0" y="0"/>
                </a:moveTo>
                <a:lnTo>
                  <a:pt x="7850428" y="0"/>
                </a:lnTo>
                <a:lnTo>
                  <a:pt x="7850428" y="822694"/>
                </a:lnTo>
                <a:lnTo>
                  <a:pt x="0" y="822694"/>
                </a:lnTo>
                <a:lnTo>
                  <a:pt x="0" y="0"/>
                </a:lnTo>
                <a:close/>
              </a:path>
            </a:pathLst>
          </a:custGeom>
          <a:blipFill>
            <a:blip r:embed="rId7"/>
            <a:stretch>
              <a:fillRect l="-5607" t="0" r="-5607" b="-1058643"/>
            </a:stretch>
          </a:blipFill>
        </p:spPr>
      </p:sp>
      <p:grpSp>
        <p:nvGrpSpPr>
          <p:cNvPr name="Group 7" id="7"/>
          <p:cNvGrpSpPr/>
          <p:nvPr/>
        </p:nvGrpSpPr>
        <p:grpSpPr>
          <a:xfrm rot="0">
            <a:off x="13340161" y="9689832"/>
            <a:ext cx="4857090" cy="597168"/>
            <a:chOff x="0" y="0"/>
            <a:chExt cx="6476120" cy="796224"/>
          </a:xfrm>
        </p:grpSpPr>
        <p:sp>
          <p:nvSpPr>
            <p:cNvPr name="Freeform 8" id="8"/>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8"/>
              <a:stretch>
                <a:fillRect l="-494" t="0" r="-494" b="0"/>
              </a:stretch>
            </a:blipFill>
          </p:spPr>
        </p:sp>
        <p:sp>
          <p:nvSpPr>
            <p:cNvPr name="TextBox 9" id="9"/>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05656" y="-2993491"/>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89040" y="3402277"/>
            <a:ext cx="8854960" cy="5501144"/>
          </a:xfrm>
          <a:custGeom>
            <a:avLst/>
            <a:gdLst/>
            <a:ahLst/>
            <a:cxnLst/>
            <a:rect r="r" b="b" t="t" l="l"/>
            <a:pathLst>
              <a:path h="5501144" w="8854960">
                <a:moveTo>
                  <a:pt x="0" y="0"/>
                </a:moveTo>
                <a:lnTo>
                  <a:pt x="8854960" y="0"/>
                </a:lnTo>
                <a:lnTo>
                  <a:pt x="8854960" y="5501144"/>
                </a:lnTo>
                <a:lnTo>
                  <a:pt x="0" y="55011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2464563" y="2322889"/>
            <a:ext cx="5350494" cy="1504826"/>
          </a:xfrm>
          <a:custGeom>
            <a:avLst/>
            <a:gdLst/>
            <a:ahLst/>
            <a:cxnLst/>
            <a:rect r="r" b="b" t="t" l="l"/>
            <a:pathLst>
              <a:path h="1504826" w="5350494">
                <a:moveTo>
                  <a:pt x="0" y="0"/>
                </a:moveTo>
                <a:lnTo>
                  <a:pt x="5350494" y="0"/>
                </a:lnTo>
                <a:lnTo>
                  <a:pt x="5350494" y="1504827"/>
                </a:lnTo>
                <a:lnTo>
                  <a:pt x="0" y="150482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sp>
        <p:nvSpPr>
          <p:cNvPr name="Freeform 5" id="5"/>
          <p:cNvSpPr/>
          <p:nvPr/>
        </p:nvSpPr>
        <p:spPr>
          <a:xfrm flipH="false" flipV="false" rot="0">
            <a:off x="11174114" y="2208116"/>
            <a:ext cx="5350494" cy="1504826"/>
          </a:xfrm>
          <a:custGeom>
            <a:avLst/>
            <a:gdLst/>
            <a:ahLst/>
            <a:cxnLst/>
            <a:rect r="r" b="b" t="t" l="l"/>
            <a:pathLst>
              <a:path h="1504826" w="5350494">
                <a:moveTo>
                  <a:pt x="0" y="0"/>
                </a:moveTo>
                <a:lnTo>
                  <a:pt x="5350494" y="0"/>
                </a:lnTo>
                <a:lnTo>
                  <a:pt x="5350494" y="1504826"/>
                </a:lnTo>
                <a:lnTo>
                  <a:pt x="0" y="1504826"/>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a:ln cap="sq">
            <a:noFill/>
            <a:prstDash val="solid"/>
            <a:miter/>
          </a:ln>
        </p:spPr>
      </p:sp>
      <p:sp>
        <p:nvSpPr>
          <p:cNvPr name="Freeform 6" id="6"/>
          <p:cNvSpPr/>
          <p:nvPr/>
        </p:nvSpPr>
        <p:spPr>
          <a:xfrm flipH="false" flipV="false" rot="0">
            <a:off x="9424866" y="3642302"/>
            <a:ext cx="8630843" cy="5415854"/>
          </a:xfrm>
          <a:custGeom>
            <a:avLst/>
            <a:gdLst/>
            <a:ahLst/>
            <a:cxnLst/>
            <a:rect r="r" b="b" t="t" l="l"/>
            <a:pathLst>
              <a:path h="5415854" w="8630843">
                <a:moveTo>
                  <a:pt x="0" y="0"/>
                </a:moveTo>
                <a:lnTo>
                  <a:pt x="8630843" y="0"/>
                </a:lnTo>
                <a:lnTo>
                  <a:pt x="8630843" y="5415854"/>
                </a:lnTo>
                <a:lnTo>
                  <a:pt x="0" y="541585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7" id="7"/>
          <p:cNvSpPr txBox="true"/>
          <p:nvPr/>
        </p:nvSpPr>
        <p:spPr>
          <a:xfrm rot="0">
            <a:off x="1478869" y="313700"/>
            <a:ext cx="15614492"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Pay attention to the details</a:t>
            </a:r>
          </a:p>
        </p:txBody>
      </p:sp>
      <p:sp>
        <p:nvSpPr>
          <p:cNvPr name="TextBox 8" id="8"/>
          <p:cNvSpPr txBox="true"/>
          <p:nvPr/>
        </p:nvSpPr>
        <p:spPr>
          <a:xfrm rot="0">
            <a:off x="10422483" y="4630093"/>
            <a:ext cx="7167775" cy="3750695"/>
          </a:xfrm>
          <a:prstGeom prst="rect">
            <a:avLst/>
          </a:prstGeom>
        </p:spPr>
        <p:txBody>
          <a:bodyPr anchor="t" rtlCol="false" tIns="0" lIns="0" bIns="0" rIns="0">
            <a:spAutoFit/>
          </a:bodyPr>
          <a:lstStyle/>
          <a:p>
            <a:pPr algn="just">
              <a:lnSpc>
                <a:spcPts val="2030"/>
              </a:lnSpc>
            </a:pPr>
            <a:r>
              <a:rPr lang="en-US" b="true" sz="1897" spc="18">
                <a:solidFill>
                  <a:srgbClr val="ED1C24"/>
                </a:solidFill>
                <a:latin typeface="Now Bold"/>
                <a:ea typeface="Now Bold"/>
                <a:cs typeface="Now Bold"/>
                <a:sym typeface="Now Bold"/>
              </a:rPr>
              <a:t> 1. </a:t>
            </a:r>
            <a:r>
              <a:rPr lang="en-US" b="true" sz="1897" spc="18">
                <a:solidFill>
                  <a:srgbClr val="ED1C24"/>
                </a:solidFill>
                <a:latin typeface="Now Bold"/>
                <a:ea typeface="Now Bold"/>
                <a:cs typeface="Now Bold"/>
                <a:sym typeface="Now Bold"/>
              </a:rPr>
              <a:t>Describe the current innovative EEO practice(s) you wish to enhance. </a:t>
            </a:r>
            <a:r>
              <a:rPr lang="en-US" b="true" sz="1897" spc="18">
                <a:solidFill>
                  <a:srgbClr val="004FAC"/>
                </a:solidFill>
                <a:latin typeface="Now Bold"/>
                <a:ea typeface="Now Bold"/>
                <a:cs typeface="Now Bold"/>
                <a:sym typeface="Now Bold"/>
              </a:rPr>
              <a:t>     </a:t>
            </a:r>
            <a:r>
              <a:rPr lang="en-US" b="true" sz="1897" spc="18">
                <a:solidFill>
                  <a:srgbClr val="004FAC"/>
                </a:solidFill>
                <a:latin typeface="Now Bold"/>
                <a:ea typeface="Now Bold"/>
                <a:cs typeface="Now Bold"/>
                <a:sym typeface="Now Bold"/>
              </a:rPr>
              <a:t>2. </a:t>
            </a:r>
            <a:r>
              <a:rPr lang="en-US" b="true" sz="1897" spc="18">
                <a:solidFill>
                  <a:srgbClr val="004FAC"/>
                </a:solidFill>
                <a:latin typeface="Now Bold"/>
                <a:ea typeface="Now Bold"/>
                <a:cs typeface="Now Bold"/>
                <a:sym typeface="Now Bold"/>
              </a:rPr>
              <a:t>Outline the project goal.</a:t>
            </a:r>
            <a:r>
              <a:rPr lang="en-US" b="true" sz="1897" spc="18">
                <a:solidFill>
                  <a:srgbClr val="000000"/>
                </a:solidFill>
                <a:latin typeface="Now Bold"/>
                <a:ea typeface="Now Bold"/>
                <a:cs typeface="Now Bold"/>
                <a:sym typeface="Now Bold"/>
              </a:rPr>
              <a:t> </a:t>
            </a:r>
          </a:p>
          <a:p>
            <a:pPr algn="l">
              <a:lnSpc>
                <a:spcPts val="2030"/>
              </a:lnSpc>
            </a:pPr>
          </a:p>
          <a:p>
            <a:pPr algn="l">
              <a:lnSpc>
                <a:spcPts val="2030"/>
              </a:lnSpc>
            </a:pPr>
            <a:r>
              <a:rPr lang="en-US" b="true" sz="1897" spc="18">
                <a:solidFill>
                  <a:srgbClr val="ED1C24"/>
                </a:solidFill>
                <a:latin typeface="Now Bold"/>
                <a:ea typeface="Now Bold"/>
                <a:cs typeface="Now Bold"/>
                <a:sym typeface="Now Bold"/>
              </a:rPr>
              <a:t>3. Purpose.</a:t>
            </a:r>
            <a:r>
              <a:rPr lang="en-US" b="true" sz="1897" spc="18">
                <a:solidFill>
                  <a:srgbClr val="000000"/>
                </a:solidFill>
                <a:latin typeface="Now Bold"/>
                <a:ea typeface="Now Bold"/>
                <a:cs typeface="Now Bold"/>
                <a:sym typeface="Now Bold"/>
              </a:rPr>
              <a:t>        </a:t>
            </a:r>
            <a:r>
              <a:rPr lang="en-US" b="true" sz="1897" spc="18">
                <a:solidFill>
                  <a:srgbClr val="004C98"/>
                </a:solidFill>
                <a:latin typeface="Now Bold"/>
                <a:ea typeface="Now Bold"/>
                <a:cs typeface="Now Bold"/>
                <a:sym typeface="Now Bold"/>
              </a:rPr>
              <a:t>4. Scope.</a:t>
            </a:r>
            <a:r>
              <a:rPr lang="en-US" b="true" sz="1897" spc="18">
                <a:solidFill>
                  <a:srgbClr val="000000"/>
                </a:solidFill>
                <a:latin typeface="Now Bold"/>
                <a:ea typeface="Now Bold"/>
                <a:cs typeface="Now Bold"/>
                <a:sym typeface="Now Bold"/>
              </a:rPr>
              <a:t> </a:t>
            </a:r>
          </a:p>
          <a:p>
            <a:pPr algn="l">
              <a:lnSpc>
                <a:spcPts val="2030"/>
              </a:lnSpc>
            </a:pPr>
          </a:p>
          <a:p>
            <a:pPr algn="l">
              <a:lnSpc>
                <a:spcPts val="2030"/>
              </a:lnSpc>
            </a:pPr>
            <a:r>
              <a:rPr lang="en-US" b="true" sz="1897" spc="18">
                <a:solidFill>
                  <a:srgbClr val="ED1C24"/>
                </a:solidFill>
                <a:latin typeface="Now Bold"/>
                <a:ea typeface="Now Bold"/>
                <a:cs typeface="Now Bold"/>
                <a:sym typeface="Now Bold"/>
              </a:rPr>
              <a:t>5. Highlighting the current challenges.</a:t>
            </a:r>
            <a:r>
              <a:rPr lang="en-US" b="true" sz="1897" spc="18">
                <a:solidFill>
                  <a:srgbClr val="000000"/>
                </a:solidFill>
                <a:latin typeface="Now Bold"/>
                <a:ea typeface="Now Bold"/>
                <a:cs typeface="Now Bold"/>
                <a:sym typeface="Now Bold"/>
              </a:rPr>
              <a:t> </a:t>
            </a:r>
          </a:p>
          <a:p>
            <a:pPr algn="l">
              <a:lnSpc>
                <a:spcPts val="2030"/>
              </a:lnSpc>
            </a:pPr>
          </a:p>
          <a:p>
            <a:pPr algn="l">
              <a:lnSpc>
                <a:spcPts val="2030"/>
              </a:lnSpc>
            </a:pPr>
            <a:r>
              <a:rPr lang="en-US" b="true" sz="1897" spc="18">
                <a:solidFill>
                  <a:srgbClr val="004C98"/>
                </a:solidFill>
                <a:latin typeface="Now Bold"/>
                <a:ea typeface="Now Bold"/>
                <a:cs typeface="Now Bold"/>
                <a:sym typeface="Now Bold"/>
              </a:rPr>
              <a:t>6. How the proposed intervention might improve them</a:t>
            </a:r>
            <a:r>
              <a:rPr lang="en-US" b="true" sz="1897" spc="18">
                <a:solidFill>
                  <a:srgbClr val="000000"/>
                </a:solidFill>
                <a:latin typeface="Now Bold"/>
                <a:ea typeface="Now Bold"/>
                <a:cs typeface="Now Bold"/>
                <a:sym typeface="Now Bold"/>
              </a:rPr>
              <a:t>. </a:t>
            </a:r>
          </a:p>
          <a:p>
            <a:pPr algn="l">
              <a:lnSpc>
                <a:spcPts val="2030"/>
              </a:lnSpc>
            </a:pPr>
          </a:p>
          <a:p>
            <a:pPr algn="l">
              <a:lnSpc>
                <a:spcPts val="2030"/>
              </a:lnSpc>
            </a:pPr>
          </a:p>
          <a:p>
            <a:pPr algn="l">
              <a:lnSpc>
                <a:spcPts val="2030"/>
              </a:lnSpc>
            </a:pPr>
            <a:r>
              <a:rPr lang="en-US" b="true" sz="1897" spc="18">
                <a:solidFill>
                  <a:srgbClr val="F20000"/>
                </a:solidFill>
                <a:latin typeface="Now Bold"/>
                <a:ea typeface="Now Bold"/>
                <a:cs typeface="Now Bold"/>
                <a:sym typeface="Now Bold"/>
              </a:rPr>
              <a:t>7. Include supporting data and evidence.</a:t>
            </a:r>
            <a:r>
              <a:rPr lang="en-US" b="true" sz="1897" spc="18">
                <a:solidFill>
                  <a:srgbClr val="000000"/>
                </a:solidFill>
                <a:latin typeface="Now Bold"/>
                <a:ea typeface="Now Bold"/>
                <a:cs typeface="Now Bold"/>
                <a:sym typeface="Now Bold"/>
              </a:rPr>
              <a:t> </a:t>
            </a:r>
          </a:p>
          <a:p>
            <a:pPr algn="l">
              <a:lnSpc>
                <a:spcPts val="2030"/>
              </a:lnSpc>
            </a:pPr>
          </a:p>
          <a:p>
            <a:pPr algn="l">
              <a:lnSpc>
                <a:spcPts val="1923"/>
              </a:lnSpc>
            </a:pPr>
            <a:r>
              <a:rPr lang="en-US" b="true" sz="1797" spc="17">
                <a:solidFill>
                  <a:srgbClr val="004C98"/>
                </a:solidFill>
                <a:latin typeface="Now Bold"/>
                <a:ea typeface="Now Bold"/>
                <a:cs typeface="Now Bold"/>
                <a:sym typeface="Now Bold"/>
              </a:rPr>
              <a:t>8. Justify why this program was selected</a:t>
            </a:r>
            <a:r>
              <a:rPr lang="en-US" b="true" sz="1797" spc="17">
                <a:solidFill>
                  <a:srgbClr val="000000"/>
                </a:solidFill>
                <a:latin typeface="Now Bold"/>
                <a:ea typeface="Now Bold"/>
                <a:cs typeface="Now Bold"/>
                <a:sym typeface="Now Bold"/>
              </a:rPr>
              <a:t>. </a:t>
            </a:r>
          </a:p>
          <a:p>
            <a:pPr algn="l">
              <a:lnSpc>
                <a:spcPts val="1923"/>
              </a:lnSpc>
            </a:pPr>
            <a:r>
              <a:rPr lang="en-US" b="true" sz="1797" spc="17">
                <a:solidFill>
                  <a:srgbClr val="ED1C24"/>
                </a:solidFill>
                <a:latin typeface="Now Bold"/>
                <a:ea typeface="Now Bold"/>
                <a:cs typeface="Now Bold"/>
                <a:sym typeface="Now Bold"/>
              </a:rPr>
              <a:t>9. Explain how the proposed enhancement will address EEO faculty and staff diversity needs at your institution.</a:t>
            </a:r>
          </a:p>
        </p:txBody>
      </p:sp>
      <p:sp>
        <p:nvSpPr>
          <p:cNvPr name="TextBox 9" id="9"/>
          <p:cNvSpPr txBox="true"/>
          <p:nvPr/>
        </p:nvSpPr>
        <p:spPr>
          <a:xfrm rot="0">
            <a:off x="1229857" y="4662325"/>
            <a:ext cx="7511569" cy="3896382"/>
          </a:xfrm>
          <a:prstGeom prst="rect">
            <a:avLst/>
          </a:prstGeom>
        </p:spPr>
        <p:txBody>
          <a:bodyPr anchor="t" rtlCol="false" tIns="0" lIns="0" bIns="0" rIns="0">
            <a:spAutoFit/>
          </a:bodyPr>
          <a:lstStyle/>
          <a:p>
            <a:pPr algn="l">
              <a:lnSpc>
                <a:spcPts val="3113"/>
              </a:lnSpc>
              <a:spcBef>
                <a:spcPct val="0"/>
              </a:spcBef>
            </a:pPr>
            <a:r>
              <a:rPr lang="en-US" sz="2224" spc="22">
                <a:solidFill>
                  <a:srgbClr val="004380"/>
                </a:solidFill>
                <a:latin typeface="Now"/>
                <a:ea typeface="Now"/>
                <a:cs typeface="Now"/>
                <a:sym typeface="Now"/>
              </a:rPr>
              <a:t>Prompt 2b: Describe the current innovative EEO practice(s) you wish to enhance.</a:t>
            </a:r>
          </a:p>
          <a:p>
            <a:pPr algn="l">
              <a:lnSpc>
                <a:spcPts val="3113"/>
              </a:lnSpc>
              <a:spcBef>
                <a:spcPct val="0"/>
              </a:spcBef>
            </a:pPr>
            <a:r>
              <a:rPr lang="en-US" sz="2224" spc="22">
                <a:solidFill>
                  <a:srgbClr val="004380"/>
                </a:solidFill>
                <a:latin typeface="Now"/>
                <a:ea typeface="Now"/>
                <a:cs typeface="Now"/>
                <a:sym typeface="Now"/>
              </a:rPr>
              <a:t>• Outline the project goal, purpose, and scope, highlighting the current challenges and how the proposed intervention might improve them. Include supporting data and evidence and justify why this program was selected.</a:t>
            </a:r>
          </a:p>
          <a:p>
            <a:pPr algn="l">
              <a:lnSpc>
                <a:spcPts val="3113"/>
              </a:lnSpc>
              <a:spcBef>
                <a:spcPct val="0"/>
              </a:spcBef>
            </a:pPr>
            <a:r>
              <a:rPr lang="en-US" sz="2224" spc="22">
                <a:solidFill>
                  <a:srgbClr val="004380"/>
                </a:solidFill>
                <a:latin typeface="Now"/>
                <a:ea typeface="Now"/>
                <a:cs typeface="Now"/>
                <a:sym typeface="Now"/>
              </a:rPr>
              <a:t>• Explain how the proposed enhancement will address EEO faculty and staff diversity needs at your institution.</a:t>
            </a:r>
          </a:p>
        </p:txBody>
      </p:sp>
      <p:sp>
        <p:nvSpPr>
          <p:cNvPr name="TextBox 10" id="10"/>
          <p:cNvSpPr txBox="true"/>
          <p:nvPr/>
        </p:nvSpPr>
        <p:spPr>
          <a:xfrm rot="0">
            <a:off x="2724776" y="2745582"/>
            <a:ext cx="4830068" cy="382270"/>
          </a:xfrm>
          <a:prstGeom prst="rect">
            <a:avLst/>
          </a:prstGeom>
        </p:spPr>
        <p:txBody>
          <a:bodyPr anchor="t" rtlCol="false" tIns="0" lIns="0" bIns="0" rIns="0">
            <a:spAutoFit/>
          </a:bodyPr>
          <a:lstStyle/>
          <a:p>
            <a:pPr algn="ctr">
              <a:lnSpc>
                <a:spcPts val="3079"/>
              </a:lnSpc>
              <a:spcBef>
                <a:spcPct val="0"/>
              </a:spcBef>
            </a:pPr>
            <a:r>
              <a:rPr lang="en-US" b="true" sz="2199" spc="21">
                <a:solidFill>
                  <a:srgbClr val="004380"/>
                </a:solidFill>
                <a:latin typeface="Now Bold"/>
                <a:ea typeface="Now Bold"/>
                <a:cs typeface="Now Bold"/>
                <a:sym typeface="Now Bold"/>
              </a:rPr>
              <a:t>Multi-part prompts and questions</a:t>
            </a:r>
          </a:p>
        </p:txBody>
      </p:sp>
      <p:sp>
        <p:nvSpPr>
          <p:cNvPr name="TextBox 11" id="11"/>
          <p:cNvSpPr txBox="true"/>
          <p:nvPr/>
        </p:nvSpPr>
        <p:spPr>
          <a:xfrm rot="0">
            <a:off x="11600953" y="2693032"/>
            <a:ext cx="4278669" cy="382270"/>
          </a:xfrm>
          <a:prstGeom prst="rect">
            <a:avLst/>
          </a:prstGeom>
        </p:spPr>
        <p:txBody>
          <a:bodyPr anchor="t" rtlCol="false" tIns="0" lIns="0" bIns="0" rIns="0">
            <a:spAutoFit/>
          </a:bodyPr>
          <a:lstStyle/>
          <a:p>
            <a:pPr algn="ctr">
              <a:lnSpc>
                <a:spcPts val="3079"/>
              </a:lnSpc>
              <a:spcBef>
                <a:spcPct val="0"/>
              </a:spcBef>
            </a:pPr>
            <a:r>
              <a:rPr lang="en-US" b="true" sz="2199" spc="21">
                <a:solidFill>
                  <a:srgbClr val="004380"/>
                </a:solidFill>
                <a:latin typeface="Now Bold"/>
                <a:ea typeface="Now Bold"/>
                <a:cs typeface="Now Bold"/>
                <a:sym typeface="Now Bold"/>
              </a:rPr>
              <a:t>P</a:t>
            </a:r>
            <a:r>
              <a:rPr lang="en-US" b="true" sz="2199" spc="21">
                <a:solidFill>
                  <a:srgbClr val="004380"/>
                </a:solidFill>
                <a:latin typeface="Now Bold"/>
                <a:ea typeface="Now Bold"/>
                <a:cs typeface="Now Bold"/>
                <a:sym typeface="Now Bold"/>
              </a:rPr>
              <a:t>rompt and question details</a:t>
            </a:r>
          </a:p>
        </p:txBody>
      </p:sp>
      <p:sp>
        <p:nvSpPr>
          <p:cNvPr name="Freeform 12" id="12"/>
          <p:cNvSpPr/>
          <p:nvPr/>
        </p:nvSpPr>
        <p:spPr>
          <a:xfrm flipH="false" flipV="false" rot="0">
            <a:off x="16801127" y="7028623"/>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61092" y="2239880"/>
            <a:ext cx="6932800" cy="6932800"/>
          </a:xfrm>
          <a:custGeom>
            <a:avLst/>
            <a:gdLst/>
            <a:ahLst/>
            <a:cxnLst/>
            <a:rect r="r" b="b" t="t" l="l"/>
            <a:pathLst>
              <a:path h="6932800" w="6932800">
                <a:moveTo>
                  <a:pt x="0" y="0"/>
                </a:moveTo>
                <a:lnTo>
                  <a:pt x="6932800" y="0"/>
                </a:lnTo>
                <a:lnTo>
                  <a:pt x="6932800" y="6932800"/>
                </a:lnTo>
                <a:lnTo>
                  <a:pt x="0" y="69328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4323574" y="3201905"/>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Travel</a:t>
            </a:r>
          </a:p>
        </p:txBody>
      </p:sp>
      <p:sp>
        <p:nvSpPr>
          <p:cNvPr name="TextBox 4" id="4"/>
          <p:cNvSpPr txBox="true"/>
          <p:nvPr/>
        </p:nvSpPr>
        <p:spPr>
          <a:xfrm rot="0">
            <a:off x="7982739" y="6163777"/>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Supplies</a:t>
            </a:r>
          </a:p>
        </p:txBody>
      </p:sp>
      <p:sp>
        <p:nvSpPr>
          <p:cNvPr name="TextBox 5" id="5"/>
          <p:cNvSpPr txBox="true"/>
          <p:nvPr/>
        </p:nvSpPr>
        <p:spPr>
          <a:xfrm rot="0">
            <a:off x="6572256" y="7579741"/>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Construction</a:t>
            </a:r>
          </a:p>
        </p:txBody>
      </p:sp>
      <p:sp>
        <p:nvSpPr>
          <p:cNvPr name="TextBox 6" id="6"/>
          <p:cNvSpPr txBox="true"/>
          <p:nvPr/>
        </p:nvSpPr>
        <p:spPr>
          <a:xfrm rot="0">
            <a:off x="4323574" y="7714044"/>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Contractual</a:t>
            </a:r>
          </a:p>
        </p:txBody>
      </p:sp>
      <p:sp>
        <p:nvSpPr>
          <p:cNvPr name="TextBox 7" id="7"/>
          <p:cNvSpPr txBox="true"/>
          <p:nvPr/>
        </p:nvSpPr>
        <p:spPr>
          <a:xfrm rot="0">
            <a:off x="3047559" y="4613510"/>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Fringe</a:t>
            </a:r>
          </a:p>
        </p:txBody>
      </p:sp>
      <p:sp>
        <p:nvSpPr>
          <p:cNvPr name="TextBox 8" id="8"/>
          <p:cNvSpPr txBox="true"/>
          <p:nvPr/>
        </p:nvSpPr>
        <p:spPr>
          <a:xfrm rot="0">
            <a:off x="7676182" y="4613510"/>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Personnel</a:t>
            </a:r>
          </a:p>
        </p:txBody>
      </p:sp>
      <p:sp>
        <p:nvSpPr>
          <p:cNvPr name="TextBox 9" id="9"/>
          <p:cNvSpPr txBox="true"/>
          <p:nvPr/>
        </p:nvSpPr>
        <p:spPr>
          <a:xfrm rot="0">
            <a:off x="3047559" y="6029475"/>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Other</a:t>
            </a:r>
          </a:p>
        </p:txBody>
      </p:sp>
      <p:sp>
        <p:nvSpPr>
          <p:cNvPr name="TextBox 10" id="10"/>
          <p:cNvSpPr txBox="true"/>
          <p:nvPr/>
        </p:nvSpPr>
        <p:spPr>
          <a:xfrm rot="0">
            <a:off x="6359337" y="3201905"/>
            <a:ext cx="2207852" cy="325755"/>
          </a:xfrm>
          <a:prstGeom prst="rect">
            <a:avLst/>
          </a:prstGeom>
        </p:spPr>
        <p:txBody>
          <a:bodyPr anchor="t" rtlCol="false" tIns="0" lIns="0" bIns="0" rIns="0">
            <a:spAutoFit/>
          </a:bodyPr>
          <a:lstStyle/>
          <a:p>
            <a:pPr algn="ctr">
              <a:lnSpc>
                <a:spcPts val="2520"/>
              </a:lnSpc>
            </a:pPr>
            <a:r>
              <a:rPr lang="en-US" sz="1800" b="true">
                <a:solidFill>
                  <a:srgbClr val="FFFFFF"/>
                </a:solidFill>
                <a:latin typeface="Poppins Bold"/>
                <a:ea typeface="Poppins Bold"/>
                <a:cs typeface="Poppins Bold"/>
                <a:sym typeface="Poppins Bold"/>
              </a:rPr>
              <a:t>Equipment</a:t>
            </a:r>
          </a:p>
        </p:txBody>
      </p:sp>
      <p:sp>
        <p:nvSpPr>
          <p:cNvPr name="TextBox 11" id="11"/>
          <p:cNvSpPr txBox="true"/>
          <p:nvPr/>
        </p:nvSpPr>
        <p:spPr>
          <a:xfrm rot="0">
            <a:off x="4948854" y="5019964"/>
            <a:ext cx="3033885" cy="960121"/>
          </a:xfrm>
          <a:prstGeom prst="rect">
            <a:avLst/>
          </a:prstGeom>
        </p:spPr>
        <p:txBody>
          <a:bodyPr anchor="t" rtlCol="false" tIns="0" lIns="0" bIns="0" rIns="0">
            <a:spAutoFit/>
          </a:bodyPr>
          <a:lstStyle/>
          <a:p>
            <a:pPr algn="ctr">
              <a:lnSpc>
                <a:spcPts val="3779"/>
              </a:lnSpc>
            </a:pPr>
            <a:r>
              <a:rPr lang="en-US" sz="2699" b="true">
                <a:solidFill>
                  <a:srgbClr val="004380"/>
                </a:solidFill>
                <a:latin typeface="Poppins Bold"/>
                <a:ea typeface="Poppins Bold"/>
                <a:cs typeface="Poppins Bold"/>
                <a:sym typeface="Poppins Bold"/>
              </a:rPr>
              <a:t>What’s in a </a:t>
            </a:r>
          </a:p>
          <a:p>
            <a:pPr algn="ctr">
              <a:lnSpc>
                <a:spcPts val="3779"/>
              </a:lnSpc>
            </a:pPr>
            <a:r>
              <a:rPr lang="en-US" sz="2699" b="true">
                <a:solidFill>
                  <a:srgbClr val="004380"/>
                </a:solidFill>
                <a:latin typeface="Poppins Bold"/>
                <a:ea typeface="Poppins Bold"/>
                <a:cs typeface="Poppins Bold"/>
                <a:sym typeface="Poppins Bold"/>
              </a:rPr>
              <a:t>Grant Budget?</a:t>
            </a:r>
          </a:p>
        </p:txBody>
      </p:sp>
      <p:sp>
        <p:nvSpPr>
          <p:cNvPr name="TextBox 12" id="12"/>
          <p:cNvSpPr txBox="true"/>
          <p:nvPr/>
        </p:nvSpPr>
        <p:spPr>
          <a:xfrm rot="0">
            <a:off x="10335508" y="3460985"/>
            <a:ext cx="7842062" cy="3469767"/>
          </a:xfrm>
          <a:prstGeom prst="rect">
            <a:avLst/>
          </a:prstGeom>
        </p:spPr>
        <p:txBody>
          <a:bodyPr anchor="t" rtlCol="false" tIns="0" lIns="0" bIns="0" rIns="0">
            <a:spAutoFit/>
          </a:bodyPr>
          <a:lstStyle/>
          <a:p>
            <a:pPr algn="ctr">
              <a:lnSpc>
                <a:spcPts val="4578"/>
              </a:lnSpc>
              <a:spcBef>
                <a:spcPct val="0"/>
              </a:spcBef>
            </a:pPr>
            <a:r>
              <a:rPr lang="en-US" sz="3270">
                <a:solidFill>
                  <a:srgbClr val="004380"/>
                </a:solidFill>
                <a:latin typeface="Now"/>
                <a:ea typeface="Now"/>
                <a:cs typeface="Now"/>
                <a:sym typeface="Now"/>
              </a:rPr>
              <a:t>Budget devel</a:t>
            </a:r>
            <a:r>
              <a:rPr lang="en-US" sz="3270">
                <a:solidFill>
                  <a:srgbClr val="004380"/>
                </a:solidFill>
                <a:latin typeface="Now"/>
                <a:ea typeface="Now"/>
                <a:cs typeface="Now"/>
                <a:sym typeface="Now"/>
              </a:rPr>
              <a:t>opment for grants requires working with the Budget Department</a:t>
            </a:r>
          </a:p>
          <a:p>
            <a:pPr algn="ctr">
              <a:lnSpc>
                <a:spcPts val="4578"/>
              </a:lnSpc>
              <a:spcBef>
                <a:spcPct val="0"/>
              </a:spcBef>
            </a:pPr>
          </a:p>
          <a:p>
            <a:pPr algn="ctr">
              <a:lnSpc>
                <a:spcPts val="4578"/>
              </a:lnSpc>
              <a:spcBef>
                <a:spcPct val="0"/>
              </a:spcBef>
            </a:pPr>
            <a:r>
              <a:rPr lang="en-US" sz="3270">
                <a:solidFill>
                  <a:srgbClr val="004380"/>
                </a:solidFill>
                <a:latin typeface="Now"/>
                <a:ea typeface="Now"/>
                <a:cs typeface="Now"/>
                <a:sym typeface="Now"/>
              </a:rPr>
              <a:t> Contact: Veronica Diaz, ext. 4224</a:t>
            </a:r>
          </a:p>
          <a:p>
            <a:pPr algn="ctr">
              <a:lnSpc>
                <a:spcPts val="4578"/>
              </a:lnSpc>
              <a:spcBef>
                <a:spcPct val="0"/>
              </a:spcBef>
            </a:pPr>
          </a:p>
        </p:txBody>
      </p:sp>
      <p:sp>
        <p:nvSpPr>
          <p:cNvPr name="TextBox 13" id="13"/>
          <p:cNvSpPr txBox="true"/>
          <p:nvPr/>
        </p:nvSpPr>
        <p:spPr>
          <a:xfrm rot="0">
            <a:off x="1744341" y="313700"/>
            <a:ext cx="15614492"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Developing the Budget</a:t>
            </a:r>
          </a:p>
        </p:txBody>
      </p:sp>
      <p:sp>
        <p:nvSpPr>
          <p:cNvPr name="Freeform 14" id="14"/>
          <p:cNvSpPr/>
          <p:nvPr/>
        </p:nvSpPr>
        <p:spPr>
          <a:xfrm flipH="false" flipV="false" rot="0">
            <a:off x="13515774" y="5956466"/>
            <a:ext cx="11609711" cy="7831278"/>
          </a:xfrm>
          <a:custGeom>
            <a:avLst/>
            <a:gdLst/>
            <a:ahLst/>
            <a:cxnLst/>
            <a:rect r="r" b="b" t="t" l="l"/>
            <a:pathLst>
              <a:path h="7831278" w="11609711">
                <a:moveTo>
                  <a:pt x="0" y="0"/>
                </a:moveTo>
                <a:lnTo>
                  <a:pt x="11609712" y="0"/>
                </a:lnTo>
                <a:lnTo>
                  <a:pt x="11609712" y="7831277"/>
                </a:lnTo>
                <a:lnTo>
                  <a:pt x="0" y="78312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p:nvPr/>
        </p:nvGrpSpPr>
        <p:grpSpPr>
          <a:xfrm rot="0">
            <a:off x="13320480" y="9446390"/>
            <a:ext cx="4857090" cy="597168"/>
            <a:chOff x="0" y="0"/>
            <a:chExt cx="6476120" cy="796224"/>
          </a:xfrm>
        </p:grpSpPr>
        <p:sp>
          <p:nvSpPr>
            <p:cNvPr name="Freeform 16" id="16"/>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6"/>
              <a:stretch>
                <a:fillRect l="-494" t="0" r="-494" b="0"/>
              </a:stretch>
            </a:blipFill>
          </p:spPr>
        </p:sp>
        <p:sp>
          <p:nvSpPr>
            <p:cNvPr name="TextBox 17" id="17"/>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18" id="18"/>
          <p:cNvSpPr/>
          <p:nvPr/>
        </p:nvSpPr>
        <p:spPr>
          <a:xfrm flipH="false" flipV="false" rot="0">
            <a:off x="-6502032" y="-2774686"/>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03437" y="600628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745519" y="-2866308"/>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07989"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5411026" y="2502701"/>
            <a:ext cx="7796963" cy="6797612"/>
          </a:xfrm>
          <a:prstGeom prst="rect">
            <a:avLst/>
          </a:prstGeom>
        </p:spPr>
        <p:txBody>
          <a:bodyPr anchor="t" rtlCol="false" tIns="0" lIns="0" bIns="0" rIns="0">
            <a:spAutoFit/>
          </a:bodyPr>
          <a:lstStyle/>
          <a:p>
            <a:pPr algn="l" marL="705993" indent="-352996" lvl="1">
              <a:lnSpc>
                <a:spcPts val="6049"/>
              </a:lnSpc>
              <a:buFont typeface="Arial"/>
              <a:buChar char="•"/>
            </a:pPr>
            <a:r>
              <a:rPr lang="en-US" sz="3270" spc="32">
                <a:solidFill>
                  <a:srgbClr val="004380"/>
                </a:solidFill>
                <a:latin typeface="Now"/>
                <a:ea typeface="Now"/>
                <a:cs typeface="Now"/>
                <a:sym typeface="Now"/>
              </a:rPr>
              <a:t>Objective</a:t>
            </a:r>
          </a:p>
          <a:p>
            <a:pPr algn="l" marL="705993" indent="-352996" lvl="1">
              <a:lnSpc>
                <a:spcPts val="6049"/>
              </a:lnSpc>
              <a:buFont typeface="Arial"/>
              <a:buChar char="•"/>
            </a:pPr>
            <a:r>
              <a:rPr lang="en-US" sz="3270" spc="32">
                <a:solidFill>
                  <a:srgbClr val="004380"/>
                </a:solidFill>
                <a:latin typeface="Now"/>
                <a:ea typeface="Now"/>
                <a:cs typeface="Now"/>
                <a:sym typeface="Now"/>
              </a:rPr>
              <a:t>Getting Started</a:t>
            </a:r>
          </a:p>
          <a:p>
            <a:pPr algn="l" marL="705993" indent="-352996" lvl="1">
              <a:lnSpc>
                <a:spcPts val="6049"/>
              </a:lnSpc>
              <a:buFont typeface="Arial"/>
              <a:buChar char="•"/>
            </a:pPr>
            <a:r>
              <a:rPr lang="en-US" sz="3270" spc="32">
                <a:solidFill>
                  <a:srgbClr val="004380"/>
                </a:solidFill>
                <a:latin typeface="Now"/>
                <a:ea typeface="Now"/>
                <a:cs typeface="Now"/>
                <a:sym typeface="Now"/>
              </a:rPr>
              <a:t>SMC’s Grant Approval Process</a:t>
            </a:r>
          </a:p>
          <a:p>
            <a:pPr algn="l" marL="705993" indent="-352996" lvl="1">
              <a:lnSpc>
                <a:spcPts val="6049"/>
              </a:lnSpc>
              <a:buFont typeface="Arial"/>
              <a:buChar char="•"/>
            </a:pPr>
            <a:r>
              <a:rPr lang="en-US" sz="3270" spc="32">
                <a:solidFill>
                  <a:srgbClr val="004380"/>
                </a:solidFill>
                <a:latin typeface="Now"/>
                <a:ea typeface="Now"/>
                <a:cs typeface="Now"/>
                <a:sym typeface="Now"/>
              </a:rPr>
              <a:t>Successful Grant Writing Tips</a:t>
            </a:r>
          </a:p>
          <a:p>
            <a:pPr algn="l" marL="705993" indent="-352996" lvl="1">
              <a:lnSpc>
                <a:spcPts val="6049"/>
              </a:lnSpc>
              <a:buFont typeface="Arial"/>
              <a:buChar char="•"/>
            </a:pPr>
            <a:r>
              <a:rPr lang="en-US" sz="3270" spc="32">
                <a:solidFill>
                  <a:srgbClr val="004380"/>
                </a:solidFill>
                <a:latin typeface="Now"/>
                <a:ea typeface="Now"/>
                <a:cs typeface="Now"/>
                <a:sym typeface="Now"/>
              </a:rPr>
              <a:t>Common Mistakes</a:t>
            </a:r>
          </a:p>
          <a:p>
            <a:pPr algn="l" marL="705993" indent="-352996" lvl="1">
              <a:lnSpc>
                <a:spcPts val="6049"/>
              </a:lnSpc>
              <a:buFont typeface="Arial"/>
              <a:buChar char="•"/>
            </a:pPr>
            <a:r>
              <a:rPr lang="en-US" sz="3270" spc="32">
                <a:solidFill>
                  <a:srgbClr val="004380"/>
                </a:solidFill>
                <a:latin typeface="Now"/>
                <a:ea typeface="Now"/>
                <a:cs typeface="Now"/>
                <a:sym typeface="Now"/>
              </a:rPr>
              <a:t>Researching the Funding Sources</a:t>
            </a:r>
          </a:p>
          <a:p>
            <a:pPr algn="l" marL="705993" indent="-352996" lvl="1">
              <a:lnSpc>
                <a:spcPts val="6049"/>
              </a:lnSpc>
              <a:buFont typeface="Arial"/>
              <a:buChar char="•"/>
            </a:pPr>
            <a:r>
              <a:rPr lang="en-US" sz="3270" spc="32">
                <a:solidFill>
                  <a:srgbClr val="004380"/>
                </a:solidFill>
                <a:latin typeface="Now"/>
                <a:ea typeface="Now"/>
                <a:cs typeface="Now"/>
                <a:sym typeface="Now"/>
              </a:rPr>
              <a:t>Q &amp; A</a:t>
            </a:r>
          </a:p>
          <a:p>
            <a:pPr algn="l" marL="705993" indent="-352996" lvl="1">
              <a:lnSpc>
                <a:spcPts val="6049"/>
              </a:lnSpc>
              <a:buFont typeface="Arial"/>
              <a:buChar char="•"/>
            </a:pPr>
            <a:r>
              <a:rPr lang="en-US" sz="3270" spc="32">
                <a:solidFill>
                  <a:srgbClr val="004380"/>
                </a:solidFill>
                <a:latin typeface="Now"/>
                <a:ea typeface="Now"/>
                <a:cs typeface="Now"/>
                <a:sym typeface="Now"/>
              </a:rPr>
              <a:t>Resources</a:t>
            </a:r>
          </a:p>
          <a:p>
            <a:pPr algn="l">
              <a:lnSpc>
                <a:spcPts val="6049"/>
              </a:lnSpc>
            </a:pPr>
          </a:p>
        </p:txBody>
      </p:sp>
      <p:sp>
        <p:nvSpPr>
          <p:cNvPr name="Freeform 8" id="8"/>
          <p:cNvSpPr/>
          <p:nvPr/>
        </p:nvSpPr>
        <p:spPr>
          <a:xfrm flipH="false" flipV="false" rot="0">
            <a:off x="13207989" y="1675238"/>
            <a:ext cx="4552538" cy="3252995"/>
          </a:xfrm>
          <a:custGeom>
            <a:avLst/>
            <a:gdLst/>
            <a:ahLst/>
            <a:cxnLst/>
            <a:rect r="r" b="b" t="t" l="l"/>
            <a:pathLst>
              <a:path h="3252995" w="4552538">
                <a:moveTo>
                  <a:pt x="0" y="0"/>
                </a:moveTo>
                <a:lnTo>
                  <a:pt x="4552537" y="0"/>
                </a:lnTo>
                <a:lnTo>
                  <a:pt x="4552537" y="3252996"/>
                </a:lnTo>
                <a:lnTo>
                  <a:pt x="0" y="3252996"/>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664259" y="3433198"/>
            <a:ext cx="4687644" cy="4687644"/>
          </a:xfrm>
          <a:custGeom>
            <a:avLst/>
            <a:gdLst/>
            <a:ahLst/>
            <a:cxnLst/>
            <a:rect r="r" b="b" t="t" l="l"/>
            <a:pathLst>
              <a:path h="4687644" w="4687644">
                <a:moveTo>
                  <a:pt x="0" y="0"/>
                </a:moveTo>
                <a:lnTo>
                  <a:pt x="4687644" y="0"/>
                </a:lnTo>
                <a:lnTo>
                  <a:pt x="4687644" y="4687644"/>
                </a:lnTo>
                <a:lnTo>
                  <a:pt x="0" y="4687644"/>
                </a:lnTo>
                <a:lnTo>
                  <a:pt x="0" y="0"/>
                </a:lnTo>
                <a:close/>
              </a:path>
            </a:pathLst>
          </a:custGeom>
          <a:blipFill>
            <a:blip r:embed="rId10"/>
            <a:stretch>
              <a:fillRect l="0" t="0" r="0" b="0"/>
            </a:stretch>
          </a:blipFill>
        </p:spPr>
      </p:sp>
      <p:sp>
        <p:nvSpPr>
          <p:cNvPr name="TextBox 10" id="10"/>
          <p:cNvSpPr txBox="true"/>
          <p:nvPr/>
        </p:nvSpPr>
        <p:spPr>
          <a:xfrm rot="0">
            <a:off x="3008081" y="600916"/>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Agenda</a:t>
            </a:r>
          </a:p>
        </p:txBody>
      </p:sp>
      <p:sp>
        <p:nvSpPr>
          <p:cNvPr name="TextBox 11" id="11"/>
          <p:cNvSpPr txBox="true"/>
          <p:nvPr/>
        </p:nvSpPr>
        <p:spPr>
          <a:xfrm rot="0">
            <a:off x="13813645" y="2800423"/>
            <a:ext cx="3341226" cy="964526"/>
          </a:xfrm>
          <a:prstGeom prst="rect">
            <a:avLst/>
          </a:prstGeom>
        </p:spPr>
        <p:txBody>
          <a:bodyPr anchor="t" rtlCol="false" tIns="0" lIns="0" bIns="0" rIns="0">
            <a:spAutoFit/>
          </a:bodyPr>
          <a:lstStyle/>
          <a:p>
            <a:pPr algn="ctr">
              <a:lnSpc>
                <a:spcPts val="2487"/>
              </a:lnSpc>
            </a:pPr>
            <a:r>
              <a:rPr lang="en-US" b="true" sz="1776" spc="17">
                <a:solidFill>
                  <a:srgbClr val="004380"/>
                </a:solidFill>
                <a:latin typeface="Now Heavy"/>
                <a:ea typeface="Now Heavy"/>
                <a:cs typeface="Now Heavy"/>
                <a:sym typeface="Now Heavy"/>
              </a:rPr>
              <a:t>This session is hyflex. </a:t>
            </a:r>
          </a:p>
          <a:p>
            <a:pPr algn="ctr">
              <a:lnSpc>
                <a:spcPts val="2487"/>
              </a:lnSpc>
              <a:spcBef>
                <a:spcPct val="0"/>
              </a:spcBef>
            </a:pPr>
            <a:r>
              <a:rPr lang="en-US" b="true" sz="1776" spc="17">
                <a:solidFill>
                  <a:srgbClr val="004380"/>
                </a:solidFill>
                <a:latin typeface="Now Heavy"/>
                <a:ea typeface="Now Heavy"/>
                <a:cs typeface="Now Heavy"/>
                <a:sym typeface="Now Heavy"/>
              </a:rPr>
              <a:t>We are recording and will post and share this session.</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44341" y="2292121"/>
            <a:ext cx="15514959" cy="5702758"/>
            <a:chOff x="0" y="0"/>
            <a:chExt cx="20686612" cy="7603678"/>
          </a:xfrm>
        </p:grpSpPr>
        <p:sp>
          <p:nvSpPr>
            <p:cNvPr name="Freeform 3" id="3"/>
            <p:cNvSpPr/>
            <p:nvPr/>
          </p:nvSpPr>
          <p:spPr>
            <a:xfrm flipH="false" flipV="false" rot="0">
              <a:off x="0" y="0"/>
              <a:ext cx="7869265" cy="7603678"/>
            </a:xfrm>
            <a:custGeom>
              <a:avLst/>
              <a:gdLst/>
              <a:ahLst/>
              <a:cxnLst/>
              <a:rect r="r" b="b" t="t" l="l"/>
              <a:pathLst>
                <a:path h="7603678" w="7869265">
                  <a:moveTo>
                    <a:pt x="0" y="0"/>
                  </a:moveTo>
                  <a:lnTo>
                    <a:pt x="7869265" y="0"/>
                  </a:lnTo>
                  <a:lnTo>
                    <a:pt x="7869265" y="7603678"/>
                  </a:lnTo>
                  <a:lnTo>
                    <a:pt x="0" y="76036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8626712" y="2096882"/>
              <a:ext cx="12059900" cy="4293673"/>
            </a:xfrm>
            <a:prstGeom prst="rect">
              <a:avLst/>
            </a:prstGeom>
          </p:spPr>
          <p:txBody>
            <a:bodyPr anchor="t" rtlCol="false" tIns="0" lIns="0" bIns="0" rIns="0">
              <a:spAutoFit/>
            </a:bodyPr>
            <a:lstStyle/>
            <a:p>
              <a:pPr algn="l" marL="705002" indent="-352501" lvl="1">
                <a:lnSpc>
                  <a:spcPts val="5224"/>
                </a:lnSpc>
                <a:buFont typeface="Arial"/>
                <a:buChar char="•"/>
              </a:pPr>
              <a:r>
                <a:rPr lang="en-US" sz="3265" spc="32">
                  <a:solidFill>
                    <a:srgbClr val="004380"/>
                  </a:solidFill>
                  <a:latin typeface="Now"/>
                  <a:ea typeface="Now"/>
                  <a:cs typeface="Now"/>
                  <a:sym typeface="Now"/>
                </a:rPr>
                <a:t>The narrative supports the numbers</a:t>
              </a:r>
            </a:p>
            <a:p>
              <a:pPr algn="l" marL="705002" indent="-352501" lvl="1">
                <a:lnSpc>
                  <a:spcPts val="5224"/>
                </a:lnSpc>
                <a:buFont typeface="Arial"/>
                <a:buChar char="•"/>
              </a:pPr>
              <a:r>
                <a:rPr lang="en-US" sz="3265" spc="32">
                  <a:solidFill>
                    <a:srgbClr val="004380"/>
                  </a:solidFill>
                  <a:latin typeface="Now"/>
                  <a:ea typeface="Now"/>
                  <a:cs typeface="Now"/>
                  <a:sym typeface="Now"/>
                </a:rPr>
                <a:t>Link each item back to the grant activity</a:t>
              </a:r>
            </a:p>
            <a:p>
              <a:pPr algn="l" marL="705002" indent="-352501" lvl="1">
                <a:lnSpc>
                  <a:spcPts val="5224"/>
                </a:lnSpc>
                <a:buFont typeface="Arial"/>
                <a:buChar char="•"/>
              </a:pPr>
              <a:r>
                <a:rPr lang="en-US" sz="3265" spc="32">
                  <a:solidFill>
                    <a:srgbClr val="004380"/>
                  </a:solidFill>
                  <a:latin typeface="Now"/>
                  <a:ea typeface="Now"/>
                  <a:cs typeface="Now"/>
                  <a:sym typeface="Now"/>
                </a:rPr>
                <a:t>Show the calculations</a:t>
              </a:r>
            </a:p>
            <a:p>
              <a:pPr algn="l" marL="705002" indent="-352501" lvl="1">
                <a:lnSpc>
                  <a:spcPts val="5224"/>
                </a:lnSpc>
                <a:buFont typeface="Arial"/>
                <a:buChar char="•"/>
              </a:pPr>
              <a:r>
                <a:rPr lang="en-US" sz="3265" spc="32">
                  <a:solidFill>
                    <a:srgbClr val="004380"/>
                  </a:solidFill>
                  <a:latin typeface="Now"/>
                  <a:ea typeface="Now"/>
                  <a:cs typeface="Now"/>
                  <a:sym typeface="Now"/>
                </a:rPr>
                <a:t>Discuss necessity &amp; reasonableness</a:t>
              </a:r>
            </a:p>
          </p:txBody>
        </p:sp>
      </p:grpSp>
      <p:sp>
        <p:nvSpPr>
          <p:cNvPr name="Freeform 5" id="5"/>
          <p:cNvSpPr/>
          <p:nvPr/>
        </p:nvSpPr>
        <p:spPr>
          <a:xfrm flipH="false" flipV="false" rot="0">
            <a:off x="12972571" y="628182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744341" y="313700"/>
            <a:ext cx="15614492"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 Budget Justification</a:t>
            </a:r>
          </a:p>
        </p:txBody>
      </p:sp>
      <p:grpSp>
        <p:nvGrpSpPr>
          <p:cNvPr name="Group 7" id="7"/>
          <p:cNvGrpSpPr/>
          <p:nvPr/>
        </p:nvGrpSpPr>
        <p:grpSpPr>
          <a:xfrm rot="0">
            <a:off x="13320480" y="9446390"/>
            <a:ext cx="4857090" cy="597168"/>
            <a:chOff x="0" y="0"/>
            <a:chExt cx="6476120" cy="796224"/>
          </a:xfrm>
        </p:grpSpPr>
        <p:sp>
          <p:nvSpPr>
            <p:cNvPr name="Freeform 8" id="8"/>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6"/>
              <a:stretch>
                <a:fillRect l="-494" t="0" r="-494" b="0"/>
              </a:stretch>
            </a:blipFill>
          </p:spPr>
        </p:sp>
        <p:sp>
          <p:nvSpPr>
            <p:cNvPr name="TextBox 9" id="9"/>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10" id="10"/>
          <p:cNvSpPr/>
          <p:nvPr/>
        </p:nvSpPr>
        <p:spPr>
          <a:xfrm flipH="false" flipV="false" rot="0">
            <a:off x="-6636342" y="-2815403"/>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14027"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033201" y="5972255"/>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3141442" y="1799251"/>
            <a:ext cx="12624758" cy="7772777"/>
          </a:xfrm>
          <a:custGeom>
            <a:avLst/>
            <a:gdLst/>
            <a:ahLst/>
            <a:cxnLst/>
            <a:rect r="r" b="b" t="t" l="l"/>
            <a:pathLst>
              <a:path h="7772777" w="12624758">
                <a:moveTo>
                  <a:pt x="0" y="0"/>
                </a:moveTo>
                <a:lnTo>
                  <a:pt x="12624759" y="0"/>
                </a:lnTo>
                <a:lnTo>
                  <a:pt x="12624759" y="7772778"/>
                </a:lnTo>
                <a:lnTo>
                  <a:pt x="0" y="7772778"/>
                </a:lnTo>
                <a:lnTo>
                  <a:pt x="0" y="0"/>
                </a:lnTo>
                <a:close/>
              </a:path>
            </a:pathLst>
          </a:custGeom>
          <a:blipFill>
            <a:blip r:embed="rId5"/>
            <a:stretch>
              <a:fillRect l="0" t="0" r="0" b="0"/>
            </a:stretch>
          </a:blipFill>
        </p:spPr>
      </p:sp>
      <p:sp>
        <p:nvSpPr>
          <p:cNvPr name="Freeform 5" id="5"/>
          <p:cNvSpPr/>
          <p:nvPr/>
        </p:nvSpPr>
        <p:spPr>
          <a:xfrm flipH="false" flipV="false" rot="0">
            <a:off x="3355998" y="9676804"/>
            <a:ext cx="1569401" cy="488476"/>
          </a:xfrm>
          <a:custGeom>
            <a:avLst/>
            <a:gdLst/>
            <a:ahLst/>
            <a:cxnLst/>
            <a:rect r="r" b="b" t="t" l="l"/>
            <a:pathLst>
              <a:path h="488476" w="1569401">
                <a:moveTo>
                  <a:pt x="0" y="0"/>
                </a:moveTo>
                <a:lnTo>
                  <a:pt x="1569401" y="0"/>
                </a:lnTo>
                <a:lnTo>
                  <a:pt x="1569401" y="488476"/>
                </a:lnTo>
                <a:lnTo>
                  <a:pt x="0" y="4884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2633269" y="438951"/>
            <a:ext cx="14034013"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State Budget Spreadsheet </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74294" y="2035776"/>
            <a:ext cx="16139412" cy="6805365"/>
          </a:xfrm>
          <a:custGeom>
            <a:avLst/>
            <a:gdLst/>
            <a:ahLst/>
            <a:cxnLst/>
            <a:rect r="r" b="b" t="t" l="l"/>
            <a:pathLst>
              <a:path h="6805365" w="16139412">
                <a:moveTo>
                  <a:pt x="0" y="0"/>
                </a:moveTo>
                <a:lnTo>
                  <a:pt x="16139412" y="0"/>
                </a:lnTo>
                <a:lnTo>
                  <a:pt x="16139412" y="6805365"/>
                </a:lnTo>
                <a:lnTo>
                  <a:pt x="0" y="6805365"/>
                </a:lnTo>
                <a:lnTo>
                  <a:pt x="0" y="0"/>
                </a:lnTo>
                <a:close/>
              </a:path>
            </a:pathLst>
          </a:custGeom>
          <a:blipFill>
            <a:blip r:embed="rId2"/>
            <a:stretch>
              <a:fillRect l="0" t="0" r="-426" b="0"/>
            </a:stretch>
          </a:blipFill>
        </p:spPr>
      </p:sp>
      <p:grpSp>
        <p:nvGrpSpPr>
          <p:cNvPr name="Group 3" id="3"/>
          <p:cNvGrpSpPr/>
          <p:nvPr/>
        </p:nvGrpSpPr>
        <p:grpSpPr>
          <a:xfrm rot="0">
            <a:off x="13320480" y="9446390"/>
            <a:ext cx="4857090" cy="597168"/>
            <a:chOff x="0" y="0"/>
            <a:chExt cx="6476120" cy="796224"/>
          </a:xfrm>
        </p:grpSpPr>
        <p:sp>
          <p:nvSpPr>
            <p:cNvPr name="Freeform 4" id="4"/>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3"/>
              <a:stretch>
                <a:fillRect l="-494" t="0" r="-494" b="0"/>
              </a:stretch>
            </a:blipFill>
          </p:spPr>
        </p:sp>
        <p:sp>
          <p:nvSpPr>
            <p:cNvPr name="TextBox 5" id="5"/>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6" id="6"/>
          <p:cNvSpPr txBox="true"/>
          <p:nvPr/>
        </p:nvSpPr>
        <p:spPr>
          <a:xfrm rot="0">
            <a:off x="1500256" y="176402"/>
            <a:ext cx="15614492"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 State Budget Example</a:t>
            </a:r>
          </a:p>
        </p:txBody>
      </p:sp>
      <p:sp>
        <p:nvSpPr>
          <p:cNvPr name="Freeform 7" id="7"/>
          <p:cNvSpPr/>
          <p:nvPr/>
        </p:nvSpPr>
        <p:spPr>
          <a:xfrm flipH="false" flipV="false" rot="0">
            <a:off x="-7158656" y="-2919866"/>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16002720" y="5438458"/>
            <a:ext cx="1682246" cy="790656"/>
          </a:xfrm>
          <a:custGeom>
            <a:avLst/>
            <a:gdLst/>
            <a:ahLst/>
            <a:cxnLst/>
            <a:rect r="r" b="b" t="t" l="l"/>
            <a:pathLst>
              <a:path h="790656" w="1682246">
                <a:moveTo>
                  <a:pt x="0" y="0"/>
                </a:moveTo>
                <a:lnTo>
                  <a:pt x="1682246" y="0"/>
                </a:lnTo>
                <a:lnTo>
                  <a:pt x="1682246" y="790656"/>
                </a:lnTo>
                <a:lnTo>
                  <a:pt x="0" y="79065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1120173">
            <a:off x="7975408" y="8224271"/>
            <a:ext cx="2337184" cy="677783"/>
          </a:xfrm>
          <a:custGeom>
            <a:avLst/>
            <a:gdLst/>
            <a:ahLst/>
            <a:cxnLst/>
            <a:rect r="r" b="b" t="t" l="l"/>
            <a:pathLst>
              <a:path h="677783" w="2337184">
                <a:moveTo>
                  <a:pt x="0" y="0"/>
                </a:moveTo>
                <a:lnTo>
                  <a:pt x="2337184" y="0"/>
                </a:lnTo>
                <a:lnTo>
                  <a:pt x="2337184" y="677784"/>
                </a:lnTo>
                <a:lnTo>
                  <a:pt x="0" y="67778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0">
            <a:off x="8970318" y="5015865"/>
            <a:ext cx="347365" cy="217170"/>
          </a:xfrm>
          <a:prstGeom prst="rect">
            <a:avLst/>
          </a:prstGeom>
        </p:spPr>
        <p:txBody>
          <a:bodyPr anchor="t" rtlCol="false" tIns="0" lIns="0" bIns="0" rIns="0">
            <a:spAutoFit/>
          </a:bodyPr>
          <a:lstStyle/>
          <a:p>
            <a:pPr algn="ctr">
              <a:lnSpc>
                <a:spcPts val="1679"/>
              </a:lnSpc>
            </a:pPr>
            <a:r>
              <a:rPr lang="en-US" sz="1200">
                <a:solidFill>
                  <a:srgbClr val="000000"/>
                </a:solidFill>
                <a:latin typeface="Arimo"/>
                <a:ea typeface="Arimo"/>
                <a:cs typeface="Arimo"/>
                <a:sym typeface="Arimo"/>
              </a:rPr>
              <a:t>Body</a:t>
            </a:r>
          </a:p>
        </p:txBody>
      </p:sp>
      <p:sp>
        <p:nvSpPr>
          <p:cNvPr name="Freeform 11" id="11"/>
          <p:cNvSpPr/>
          <p:nvPr/>
        </p:nvSpPr>
        <p:spPr>
          <a:xfrm flipH="false" flipV="false" rot="0">
            <a:off x="17114748" y="6362368"/>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14027"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4359224" y="1953703"/>
            <a:ext cx="9569553" cy="7766312"/>
          </a:xfrm>
          <a:custGeom>
            <a:avLst/>
            <a:gdLst/>
            <a:ahLst/>
            <a:cxnLst/>
            <a:rect r="r" b="b" t="t" l="l"/>
            <a:pathLst>
              <a:path h="7766312" w="9569553">
                <a:moveTo>
                  <a:pt x="0" y="0"/>
                </a:moveTo>
                <a:lnTo>
                  <a:pt x="9569552" y="0"/>
                </a:lnTo>
                <a:lnTo>
                  <a:pt x="9569552" y="7766311"/>
                </a:lnTo>
                <a:lnTo>
                  <a:pt x="0" y="7766311"/>
                </a:lnTo>
                <a:lnTo>
                  <a:pt x="0" y="0"/>
                </a:lnTo>
                <a:close/>
              </a:path>
            </a:pathLst>
          </a:custGeom>
          <a:blipFill>
            <a:blip r:embed="rId5"/>
            <a:stretch>
              <a:fillRect l="0" t="-9894" r="0" b="-8058"/>
            </a:stretch>
          </a:blipFill>
        </p:spPr>
      </p:sp>
      <p:sp>
        <p:nvSpPr>
          <p:cNvPr name="Freeform 4" id="4"/>
          <p:cNvSpPr/>
          <p:nvPr/>
        </p:nvSpPr>
        <p:spPr>
          <a:xfrm flipH="false" flipV="false" rot="0">
            <a:off x="2699598" y="8281410"/>
            <a:ext cx="1813442" cy="1148513"/>
          </a:xfrm>
          <a:custGeom>
            <a:avLst/>
            <a:gdLst/>
            <a:ahLst/>
            <a:cxnLst/>
            <a:rect r="r" b="b" t="t" l="l"/>
            <a:pathLst>
              <a:path h="1148513" w="1813442">
                <a:moveTo>
                  <a:pt x="0" y="0"/>
                </a:moveTo>
                <a:lnTo>
                  <a:pt x="1813442" y="0"/>
                </a:lnTo>
                <a:lnTo>
                  <a:pt x="1813442" y="1148513"/>
                </a:lnTo>
                <a:lnTo>
                  <a:pt x="0" y="114851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3365257" y="313700"/>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Federal Budget Example </a:t>
            </a:r>
          </a:p>
        </p:txBody>
      </p:sp>
      <p:sp>
        <p:nvSpPr>
          <p:cNvPr name="Freeform 6" id="6"/>
          <p:cNvSpPr/>
          <p:nvPr/>
        </p:nvSpPr>
        <p:spPr>
          <a:xfrm flipH="false" flipV="false" rot="0">
            <a:off x="14316105" y="7503114"/>
            <a:ext cx="8342934" cy="5840054"/>
          </a:xfrm>
          <a:custGeom>
            <a:avLst/>
            <a:gdLst/>
            <a:ahLst/>
            <a:cxnLst/>
            <a:rect r="r" b="b" t="t" l="l"/>
            <a:pathLst>
              <a:path h="5840054" w="8342934">
                <a:moveTo>
                  <a:pt x="0" y="0"/>
                </a:moveTo>
                <a:lnTo>
                  <a:pt x="8342933" y="0"/>
                </a:lnTo>
                <a:lnTo>
                  <a:pt x="8342933" y="5840054"/>
                </a:lnTo>
                <a:lnTo>
                  <a:pt x="0" y="58400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grpSp>
        <p:nvGrpSpPr>
          <p:cNvPr name="Group 7" id="7"/>
          <p:cNvGrpSpPr/>
          <p:nvPr/>
        </p:nvGrpSpPr>
        <p:grpSpPr>
          <a:xfrm rot="0">
            <a:off x="13683105" y="9626823"/>
            <a:ext cx="4470781" cy="544286"/>
            <a:chOff x="0" y="0"/>
            <a:chExt cx="5961041" cy="725714"/>
          </a:xfrm>
        </p:grpSpPr>
        <p:sp>
          <p:nvSpPr>
            <p:cNvPr name="Freeform 8" id="8"/>
            <p:cNvSpPr/>
            <p:nvPr/>
          </p:nvSpPr>
          <p:spPr>
            <a:xfrm flipH="false" flipV="false" rot="0">
              <a:off x="1206565" y="0"/>
              <a:ext cx="842856" cy="725714"/>
            </a:xfrm>
            <a:custGeom>
              <a:avLst/>
              <a:gdLst/>
              <a:ahLst/>
              <a:cxnLst/>
              <a:rect r="r" b="b" t="t" l="l"/>
              <a:pathLst>
                <a:path h="725714" w="842856">
                  <a:moveTo>
                    <a:pt x="0" y="0"/>
                  </a:moveTo>
                  <a:lnTo>
                    <a:pt x="842856" y="0"/>
                  </a:lnTo>
                  <a:lnTo>
                    <a:pt x="842856" y="725714"/>
                  </a:lnTo>
                  <a:lnTo>
                    <a:pt x="0" y="725714"/>
                  </a:lnTo>
                  <a:lnTo>
                    <a:pt x="0" y="0"/>
                  </a:lnTo>
                  <a:close/>
                </a:path>
              </a:pathLst>
            </a:custGeom>
            <a:blipFill>
              <a:blip r:embed="rId10"/>
              <a:stretch>
                <a:fillRect l="0" t="0" r="0" b="0"/>
              </a:stretch>
            </a:blipFill>
          </p:spPr>
        </p:sp>
        <p:sp>
          <p:nvSpPr>
            <p:cNvPr name="TextBox 9" id="9"/>
            <p:cNvSpPr txBox="true"/>
            <p:nvPr/>
          </p:nvSpPr>
          <p:spPr>
            <a:xfrm rot="0">
              <a:off x="0" y="191819"/>
              <a:ext cx="5961041" cy="171038"/>
            </a:xfrm>
            <a:prstGeom prst="rect">
              <a:avLst/>
            </a:prstGeom>
          </p:spPr>
          <p:txBody>
            <a:bodyPr anchor="t" rtlCol="false" tIns="0" lIns="0" bIns="0" rIns="0">
              <a:spAutoFit/>
            </a:bodyPr>
            <a:lstStyle/>
            <a:p>
              <a:pPr algn="r">
                <a:lnSpc>
                  <a:spcPts val="1169"/>
                </a:lnSpc>
                <a:spcBef>
                  <a:spcPct val="0"/>
                </a:spcBef>
              </a:pPr>
              <a:r>
                <a:rPr lang="en-US" b="true" sz="835" spc="83">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14027"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485805" y="2381874"/>
            <a:ext cx="14215501" cy="6541271"/>
          </a:xfrm>
          <a:prstGeom prst="rect">
            <a:avLst/>
          </a:prstGeom>
        </p:spPr>
        <p:txBody>
          <a:bodyPr anchor="t" rtlCol="false" tIns="0" lIns="0" bIns="0" rIns="0">
            <a:spAutoFit/>
          </a:bodyPr>
          <a:lstStyle/>
          <a:p>
            <a:pPr algn="l">
              <a:lnSpc>
                <a:spcPts val="3939"/>
              </a:lnSpc>
            </a:pPr>
          </a:p>
          <a:p>
            <a:pPr algn="l">
              <a:lnSpc>
                <a:spcPts val="4226"/>
              </a:lnSpc>
            </a:pPr>
            <a:r>
              <a:rPr lang="en-US" sz="3019" u="sng" b="true">
                <a:solidFill>
                  <a:srgbClr val="ED1C24"/>
                </a:solidFill>
                <a:latin typeface="Now Medium"/>
                <a:ea typeface="Now Medium"/>
                <a:cs typeface="Now Medium"/>
                <a:sym typeface="Now Medium"/>
              </a:rPr>
              <a:t>Important:</a:t>
            </a:r>
          </a:p>
          <a:p>
            <a:pPr algn="l">
              <a:lnSpc>
                <a:spcPts val="3939"/>
              </a:lnSpc>
            </a:pPr>
          </a:p>
          <a:p>
            <a:pPr algn="l">
              <a:lnSpc>
                <a:spcPts val="3939"/>
              </a:lnSpc>
            </a:pPr>
            <a:r>
              <a:rPr lang="en-US" sz="2813" b="true">
                <a:solidFill>
                  <a:srgbClr val="000000"/>
                </a:solidFill>
                <a:latin typeface="Now Medium"/>
                <a:ea typeface="Now Medium"/>
                <a:cs typeface="Now Medium"/>
                <a:sym typeface="Now Medium"/>
              </a:rPr>
              <a:t>As of Spring 2025, all grant budgets must include Indirect Costs Rate.</a:t>
            </a:r>
          </a:p>
          <a:p>
            <a:pPr algn="l">
              <a:lnSpc>
                <a:spcPts val="3939"/>
              </a:lnSpc>
            </a:pPr>
          </a:p>
          <a:p>
            <a:pPr algn="l">
              <a:lnSpc>
                <a:spcPts val="3939"/>
              </a:lnSpc>
            </a:pPr>
            <a:r>
              <a:rPr lang="en-US" sz="2813" b="true">
                <a:solidFill>
                  <a:srgbClr val="000000"/>
                </a:solidFill>
                <a:latin typeface="Now Medium"/>
                <a:ea typeface="Now Medium"/>
                <a:cs typeface="Now Medium"/>
                <a:sym typeface="Now Medium"/>
              </a:rPr>
              <a:t>The purpose is for administrative and overhead costs.</a:t>
            </a:r>
          </a:p>
          <a:p>
            <a:pPr algn="l">
              <a:lnSpc>
                <a:spcPts val="3939"/>
              </a:lnSpc>
            </a:pPr>
          </a:p>
          <a:p>
            <a:pPr algn="l" marL="607450" indent="-303725" lvl="1">
              <a:lnSpc>
                <a:spcPts val="3939"/>
              </a:lnSpc>
              <a:buFont typeface="Arial"/>
              <a:buChar char="•"/>
            </a:pPr>
            <a:r>
              <a:rPr lang="en-US" b="true" sz="2813">
                <a:solidFill>
                  <a:srgbClr val="000000"/>
                </a:solidFill>
                <a:latin typeface="Now Medium"/>
                <a:ea typeface="Now Medium"/>
                <a:cs typeface="Now Medium"/>
                <a:sym typeface="Now Medium"/>
              </a:rPr>
              <a:t>Indirect Cost Rate (a de minimis rate) is currently 15% </a:t>
            </a:r>
          </a:p>
          <a:p>
            <a:pPr algn="l" marL="1214901" indent="-404967" lvl="2">
              <a:lnSpc>
                <a:spcPts val="3939"/>
              </a:lnSpc>
              <a:buFont typeface="Arial"/>
              <a:buChar char="⚬"/>
            </a:pPr>
            <a:r>
              <a:rPr lang="en-US" b="true" sz="2813">
                <a:solidFill>
                  <a:srgbClr val="000000"/>
                </a:solidFill>
                <a:latin typeface="Now Medium"/>
                <a:ea typeface="Now Medium"/>
                <a:cs typeface="Now Medium"/>
                <a:sym typeface="Now Medium"/>
              </a:rPr>
              <a:t>Unless otherwise indicated in the RFA/RFP/NOFO utilize the indicated rate </a:t>
            </a:r>
          </a:p>
          <a:p>
            <a:pPr algn="l">
              <a:lnSpc>
                <a:spcPts val="4370"/>
              </a:lnSpc>
            </a:pPr>
          </a:p>
          <a:p>
            <a:pPr algn="l">
              <a:lnSpc>
                <a:spcPts val="4941"/>
              </a:lnSpc>
            </a:pPr>
          </a:p>
          <a:p>
            <a:pPr algn="ctr">
              <a:lnSpc>
                <a:spcPts val="2626"/>
              </a:lnSpc>
            </a:pPr>
          </a:p>
        </p:txBody>
      </p:sp>
      <p:sp>
        <p:nvSpPr>
          <p:cNvPr name="Freeform 4" id="4"/>
          <p:cNvSpPr/>
          <p:nvPr/>
        </p:nvSpPr>
        <p:spPr>
          <a:xfrm flipH="false" flipV="false" rot="0">
            <a:off x="13557231" y="7557543"/>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3248726" y="9573940"/>
            <a:ext cx="4905160" cy="597168"/>
            <a:chOff x="0" y="0"/>
            <a:chExt cx="6540214" cy="796224"/>
          </a:xfrm>
        </p:grpSpPr>
        <p:sp>
          <p:nvSpPr>
            <p:cNvPr name="Freeform 6" id="6"/>
            <p:cNvSpPr/>
            <p:nvPr/>
          </p:nvSpPr>
          <p:spPr>
            <a:xfrm flipH="false" flipV="false" rot="0">
              <a:off x="1323794" y="0"/>
              <a:ext cx="924747" cy="796224"/>
            </a:xfrm>
            <a:custGeom>
              <a:avLst/>
              <a:gdLst/>
              <a:ahLst/>
              <a:cxnLst/>
              <a:rect r="r" b="b" t="t" l="l"/>
              <a:pathLst>
                <a:path h="796224" w="924747">
                  <a:moveTo>
                    <a:pt x="0" y="0"/>
                  </a:moveTo>
                  <a:lnTo>
                    <a:pt x="924748" y="0"/>
                  </a:lnTo>
                  <a:lnTo>
                    <a:pt x="924748" y="796224"/>
                  </a:lnTo>
                  <a:lnTo>
                    <a:pt x="0" y="796224"/>
                  </a:lnTo>
                  <a:lnTo>
                    <a:pt x="0" y="0"/>
                  </a:lnTo>
                  <a:close/>
                </a:path>
              </a:pathLst>
            </a:custGeom>
            <a:blipFill>
              <a:blip r:embed="rId7"/>
              <a:stretch>
                <a:fillRect l="0" t="0" r="0" b="0"/>
              </a:stretch>
            </a:blipFill>
          </p:spPr>
        </p:sp>
        <p:sp>
          <p:nvSpPr>
            <p:cNvPr name="TextBox 7" id="7"/>
            <p:cNvSpPr txBox="true"/>
            <p:nvPr/>
          </p:nvSpPr>
          <p:spPr>
            <a:xfrm rot="0">
              <a:off x="0" y="201857"/>
              <a:ext cx="6540214"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8" id="8"/>
          <p:cNvSpPr/>
          <p:nvPr/>
        </p:nvSpPr>
        <p:spPr>
          <a:xfrm flipH="false" flipV="false" rot="0">
            <a:off x="14928614" y="2646968"/>
            <a:ext cx="2991487" cy="2496532"/>
          </a:xfrm>
          <a:custGeom>
            <a:avLst/>
            <a:gdLst/>
            <a:ahLst/>
            <a:cxnLst/>
            <a:rect r="r" b="b" t="t" l="l"/>
            <a:pathLst>
              <a:path h="2496532" w="2991487">
                <a:moveTo>
                  <a:pt x="0" y="0"/>
                </a:moveTo>
                <a:lnTo>
                  <a:pt x="2991487" y="0"/>
                </a:lnTo>
                <a:lnTo>
                  <a:pt x="2991487" y="2496532"/>
                </a:lnTo>
                <a:lnTo>
                  <a:pt x="0" y="249653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9" id="9"/>
          <p:cNvSpPr txBox="true"/>
          <p:nvPr/>
        </p:nvSpPr>
        <p:spPr>
          <a:xfrm rot="0">
            <a:off x="3365257" y="313700"/>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Indirect Costs Rate</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14027"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485805" y="2469441"/>
            <a:ext cx="14215501" cy="8117341"/>
          </a:xfrm>
          <a:prstGeom prst="rect">
            <a:avLst/>
          </a:prstGeom>
        </p:spPr>
        <p:txBody>
          <a:bodyPr anchor="t" rtlCol="false" tIns="0" lIns="0" bIns="0" rIns="0">
            <a:spAutoFit/>
          </a:bodyPr>
          <a:lstStyle/>
          <a:p>
            <a:pPr algn="l">
              <a:lnSpc>
                <a:spcPts val="4498"/>
              </a:lnSpc>
            </a:pPr>
            <a:r>
              <a:rPr lang="en-US" sz="3213" b="true">
                <a:solidFill>
                  <a:srgbClr val="000000"/>
                </a:solidFill>
                <a:latin typeface="Now Medium"/>
                <a:ea typeface="Now Medium"/>
                <a:cs typeface="Now Medium"/>
                <a:sym typeface="Now Medium"/>
              </a:rPr>
              <a:t>Some grants may require a match to obtain the grant funds. </a:t>
            </a:r>
          </a:p>
          <a:p>
            <a:pPr algn="l">
              <a:lnSpc>
                <a:spcPts val="4498"/>
              </a:lnSpc>
            </a:pPr>
          </a:p>
          <a:p>
            <a:pPr algn="l">
              <a:lnSpc>
                <a:spcPts val="4498"/>
              </a:lnSpc>
            </a:pPr>
            <a:r>
              <a:rPr lang="en-US" sz="3213" b="true">
                <a:solidFill>
                  <a:srgbClr val="000000"/>
                </a:solidFill>
                <a:latin typeface="Now Medium"/>
                <a:ea typeface="Now Medium"/>
                <a:cs typeface="Now Medium"/>
                <a:sym typeface="Now Medium"/>
              </a:rPr>
              <a:t>Match rates can vary.</a:t>
            </a:r>
          </a:p>
          <a:p>
            <a:pPr algn="l">
              <a:lnSpc>
                <a:spcPts val="4498"/>
              </a:lnSpc>
            </a:pPr>
          </a:p>
          <a:p>
            <a:pPr algn="l">
              <a:lnSpc>
                <a:spcPts val="4498"/>
              </a:lnSpc>
            </a:pPr>
          </a:p>
          <a:p>
            <a:pPr algn="l">
              <a:lnSpc>
                <a:spcPts val="4498"/>
              </a:lnSpc>
            </a:pPr>
          </a:p>
          <a:p>
            <a:pPr algn="l">
              <a:lnSpc>
                <a:spcPts val="4498"/>
              </a:lnSpc>
            </a:pPr>
          </a:p>
          <a:p>
            <a:pPr algn="l">
              <a:lnSpc>
                <a:spcPts val="4498"/>
              </a:lnSpc>
            </a:pPr>
          </a:p>
          <a:p>
            <a:pPr algn="l">
              <a:lnSpc>
                <a:spcPts val="4498"/>
              </a:lnSpc>
            </a:pPr>
          </a:p>
          <a:p>
            <a:pPr algn="l">
              <a:lnSpc>
                <a:spcPts val="4498"/>
              </a:lnSpc>
            </a:pPr>
          </a:p>
          <a:p>
            <a:pPr algn="l">
              <a:lnSpc>
                <a:spcPts val="4226"/>
              </a:lnSpc>
            </a:pPr>
          </a:p>
          <a:p>
            <a:pPr algn="l">
              <a:lnSpc>
                <a:spcPts val="3939"/>
              </a:lnSpc>
            </a:pPr>
          </a:p>
          <a:p>
            <a:pPr algn="l">
              <a:lnSpc>
                <a:spcPts val="3939"/>
              </a:lnSpc>
            </a:pPr>
          </a:p>
          <a:p>
            <a:pPr algn="l">
              <a:lnSpc>
                <a:spcPts val="4941"/>
              </a:lnSpc>
            </a:pPr>
          </a:p>
          <a:p>
            <a:pPr algn="ctr">
              <a:lnSpc>
                <a:spcPts val="2626"/>
              </a:lnSpc>
            </a:pPr>
          </a:p>
        </p:txBody>
      </p:sp>
      <p:sp>
        <p:nvSpPr>
          <p:cNvPr name="Freeform 4" id="4"/>
          <p:cNvSpPr/>
          <p:nvPr/>
        </p:nvSpPr>
        <p:spPr>
          <a:xfrm flipH="false" flipV="false" rot="0">
            <a:off x="14116533" y="7666756"/>
            <a:ext cx="8342934" cy="5840054"/>
          </a:xfrm>
          <a:custGeom>
            <a:avLst/>
            <a:gdLst/>
            <a:ahLst/>
            <a:cxnLst/>
            <a:rect r="r" b="b" t="t" l="l"/>
            <a:pathLst>
              <a:path h="5840054" w="8342934">
                <a:moveTo>
                  <a:pt x="0" y="0"/>
                </a:moveTo>
                <a:lnTo>
                  <a:pt x="8342934" y="0"/>
                </a:lnTo>
                <a:lnTo>
                  <a:pt x="8342934" y="5840053"/>
                </a:lnTo>
                <a:lnTo>
                  <a:pt x="0" y="584005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5" id="5"/>
          <p:cNvGrpSpPr/>
          <p:nvPr/>
        </p:nvGrpSpPr>
        <p:grpSpPr>
          <a:xfrm rot="0">
            <a:off x="13748540" y="9634789"/>
            <a:ext cx="4405346" cy="536319"/>
            <a:chOff x="0" y="0"/>
            <a:chExt cx="5873794" cy="715093"/>
          </a:xfrm>
        </p:grpSpPr>
        <p:sp>
          <p:nvSpPr>
            <p:cNvPr name="Freeform 6" id="6"/>
            <p:cNvSpPr/>
            <p:nvPr/>
          </p:nvSpPr>
          <p:spPr>
            <a:xfrm flipH="false" flipV="false" rot="0">
              <a:off x="1188906" y="0"/>
              <a:ext cx="830520" cy="715093"/>
            </a:xfrm>
            <a:custGeom>
              <a:avLst/>
              <a:gdLst/>
              <a:ahLst/>
              <a:cxnLst/>
              <a:rect r="r" b="b" t="t" l="l"/>
              <a:pathLst>
                <a:path h="715093" w="830520">
                  <a:moveTo>
                    <a:pt x="0" y="0"/>
                  </a:moveTo>
                  <a:lnTo>
                    <a:pt x="830519" y="0"/>
                  </a:lnTo>
                  <a:lnTo>
                    <a:pt x="830519" y="715093"/>
                  </a:lnTo>
                  <a:lnTo>
                    <a:pt x="0" y="715093"/>
                  </a:lnTo>
                  <a:lnTo>
                    <a:pt x="0" y="0"/>
                  </a:lnTo>
                  <a:close/>
                </a:path>
              </a:pathLst>
            </a:custGeom>
            <a:blipFill>
              <a:blip r:embed="rId7"/>
              <a:stretch>
                <a:fillRect l="0" t="0" r="0" b="0"/>
              </a:stretch>
            </a:blipFill>
          </p:spPr>
        </p:sp>
        <p:sp>
          <p:nvSpPr>
            <p:cNvPr name="TextBox 7" id="7"/>
            <p:cNvSpPr txBox="true"/>
            <p:nvPr/>
          </p:nvSpPr>
          <p:spPr>
            <a:xfrm rot="0">
              <a:off x="0" y="179347"/>
              <a:ext cx="5873794" cy="178199"/>
            </a:xfrm>
            <a:prstGeom prst="rect">
              <a:avLst/>
            </a:prstGeom>
          </p:spPr>
          <p:txBody>
            <a:bodyPr anchor="t" rtlCol="false" tIns="0" lIns="0" bIns="0" rIns="0">
              <a:spAutoFit/>
            </a:bodyPr>
            <a:lstStyle/>
            <a:p>
              <a:pPr algn="r">
                <a:lnSpc>
                  <a:spcPts val="1152"/>
                </a:lnSpc>
                <a:spcBef>
                  <a:spcPct val="0"/>
                </a:spcBef>
              </a:pPr>
              <a:r>
                <a:rPr lang="en-US" b="true" sz="823" spc="82">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8" id="8"/>
          <p:cNvSpPr/>
          <p:nvPr/>
        </p:nvSpPr>
        <p:spPr>
          <a:xfrm flipH="false" flipV="false" rot="0">
            <a:off x="2829052" y="4614736"/>
            <a:ext cx="12629897" cy="3893427"/>
          </a:xfrm>
          <a:custGeom>
            <a:avLst/>
            <a:gdLst/>
            <a:ahLst/>
            <a:cxnLst/>
            <a:rect r="r" b="b" t="t" l="l"/>
            <a:pathLst>
              <a:path h="3893427" w="12629897">
                <a:moveTo>
                  <a:pt x="0" y="0"/>
                </a:moveTo>
                <a:lnTo>
                  <a:pt x="12629896" y="0"/>
                </a:lnTo>
                <a:lnTo>
                  <a:pt x="12629896" y="3893427"/>
                </a:lnTo>
                <a:lnTo>
                  <a:pt x="0" y="3893427"/>
                </a:lnTo>
                <a:lnTo>
                  <a:pt x="0" y="0"/>
                </a:lnTo>
                <a:close/>
              </a:path>
            </a:pathLst>
          </a:custGeom>
          <a:blipFill>
            <a:blip r:embed="rId8"/>
            <a:stretch>
              <a:fillRect l="0" t="0" r="0" b="0"/>
            </a:stretch>
          </a:blipFill>
        </p:spPr>
      </p:sp>
      <p:sp>
        <p:nvSpPr>
          <p:cNvPr name="Freeform 9" id="9"/>
          <p:cNvSpPr/>
          <p:nvPr/>
        </p:nvSpPr>
        <p:spPr>
          <a:xfrm flipH="false" flipV="false" rot="0">
            <a:off x="10679704" y="4614736"/>
            <a:ext cx="2135819" cy="1296359"/>
          </a:xfrm>
          <a:custGeom>
            <a:avLst/>
            <a:gdLst/>
            <a:ahLst/>
            <a:cxnLst/>
            <a:rect r="r" b="b" t="t" l="l"/>
            <a:pathLst>
              <a:path h="1296359" w="2135819">
                <a:moveTo>
                  <a:pt x="0" y="0"/>
                </a:moveTo>
                <a:lnTo>
                  <a:pt x="2135820" y="0"/>
                </a:lnTo>
                <a:lnTo>
                  <a:pt x="2135820" y="1296359"/>
                </a:lnTo>
                <a:lnTo>
                  <a:pt x="0" y="1296359"/>
                </a:lnTo>
                <a:lnTo>
                  <a:pt x="0" y="0"/>
                </a:lnTo>
                <a:close/>
              </a:path>
            </a:pathLst>
          </a:custGeom>
          <a:blipFill>
            <a:blip r:embed="rId8"/>
            <a:stretch>
              <a:fillRect l="0" t="0" r="-491337" b="-200335"/>
            </a:stretch>
          </a:blipFill>
        </p:spPr>
      </p:sp>
      <p:sp>
        <p:nvSpPr>
          <p:cNvPr name="Freeform 10" id="10"/>
          <p:cNvSpPr/>
          <p:nvPr/>
        </p:nvSpPr>
        <p:spPr>
          <a:xfrm flipH="false" flipV="false" rot="0">
            <a:off x="12321481" y="5911095"/>
            <a:ext cx="2682964" cy="2214729"/>
          </a:xfrm>
          <a:custGeom>
            <a:avLst/>
            <a:gdLst/>
            <a:ahLst/>
            <a:cxnLst/>
            <a:rect r="r" b="b" t="t" l="l"/>
            <a:pathLst>
              <a:path h="2214729" w="2682964">
                <a:moveTo>
                  <a:pt x="0" y="0"/>
                </a:moveTo>
                <a:lnTo>
                  <a:pt x="2682964" y="0"/>
                </a:lnTo>
                <a:lnTo>
                  <a:pt x="2682964" y="2214729"/>
                </a:lnTo>
                <a:lnTo>
                  <a:pt x="0" y="2214729"/>
                </a:lnTo>
                <a:lnTo>
                  <a:pt x="0" y="0"/>
                </a:lnTo>
                <a:close/>
              </a:path>
            </a:pathLst>
          </a:custGeom>
          <a:blipFill>
            <a:blip r:embed="rId9"/>
            <a:stretch>
              <a:fillRect l="-4898" t="-10968" r="0" b="-20174"/>
            </a:stretch>
          </a:blipFill>
        </p:spPr>
      </p:sp>
      <p:sp>
        <p:nvSpPr>
          <p:cNvPr name="Freeform 11" id="11"/>
          <p:cNvSpPr/>
          <p:nvPr/>
        </p:nvSpPr>
        <p:spPr>
          <a:xfrm flipH="false" flipV="false" rot="0">
            <a:off x="6543217" y="5911095"/>
            <a:ext cx="2280041" cy="2329627"/>
          </a:xfrm>
          <a:custGeom>
            <a:avLst/>
            <a:gdLst/>
            <a:ahLst/>
            <a:cxnLst/>
            <a:rect r="r" b="b" t="t" l="l"/>
            <a:pathLst>
              <a:path h="2329627" w="2280041">
                <a:moveTo>
                  <a:pt x="0" y="0"/>
                </a:moveTo>
                <a:lnTo>
                  <a:pt x="2280041" y="0"/>
                </a:lnTo>
                <a:lnTo>
                  <a:pt x="2280041" y="2329627"/>
                </a:lnTo>
                <a:lnTo>
                  <a:pt x="0" y="2329627"/>
                </a:lnTo>
                <a:lnTo>
                  <a:pt x="0" y="0"/>
                </a:lnTo>
                <a:close/>
              </a:path>
            </a:pathLst>
          </a:custGeom>
          <a:blipFill>
            <a:blip r:embed="rId10"/>
            <a:stretch>
              <a:fillRect l="-22349" t="0" r="-59294" b="0"/>
            </a:stretch>
          </a:blipFill>
        </p:spPr>
      </p:sp>
      <p:sp>
        <p:nvSpPr>
          <p:cNvPr name="TextBox 12" id="12"/>
          <p:cNvSpPr txBox="true"/>
          <p:nvPr/>
        </p:nvSpPr>
        <p:spPr>
          <a:xfrm rot="0">
            <a:off x="3310774" y="266823"/>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Matching</a:t>
            </a:r>
          </a:p>
        </p:txBody>
      </p:sp>
      <p:sp>
        <p:nvSpPr>
          <p:cNvPr name="TextBox 13" id="13"/>
          <p:cNvSpPr txBox="true"/>
          <p:nvPr/>
        </p:nvSpPr>
        <p:spPr>
          <a:xfrm rot="0">
            <a:off x="3539894" y="8677816"/>
            <a:ext cx="1808708" cy="580484"/>
          </a:xfrm>
          <a:prstGeom prst="rect">
            <a:avLst/>
          </a:prstGeom>
        </p:spPr>
        <p:txBody>
          <a:bodyPr anchor="t" rtlCol="false" tIns="0" lIns="0" bIns="0" rIns="0">
            <a:spAutoFit/>
          </a:bodyPr>
          <a:lstStyle/>
          <a:p>
            <a:pPr algn="ctr" marL="733263" indent="-366631" lvl="1">
              <a:lnSpc>
                <a:spcPts val="4754"/>
              </a:lnSpc>
              <a:buFont typeface="Arial"/>
              <a:buChar char="•"/>
            </a:pPr>
            <a:r>
              <a:rPr lang="en-US" b="true" sz="3396">
                <a:solidFill>
                  <a:srgbClr val="000000"/>
                </a:solidFill>
                <a:latin typeface="Now Medium"/>
                <a:ea typeface="Now Medium"/>
                <a:cs typeface="Now Medium"/>
                <a:sym typeface="Now Medium"/>
              </a:rPr>
              <a:t>Cash</a:t>
            </a:r>
          </a:p>
        </p:txBody>
      </p:sp>
      <p:sp>
        <p:nvSpPr>
          <p:cNvPr name="TextBox 14" id="14"/>
          <p:cNvSpPr txBox="true"/>
          <p:nvPr/>
        </p:nvSpPr>
        <p:spPr>
          <a:xfrm rot="0">
            <a:off x="6188554" y="8677816"/>
            <a:ext cx="2634704" cy="580484"/>
          </a:xfrm>
          <a:prstGeom prst="rect">
            <a:avLst/>
          </a:prstGeom>
        </p:spPr>
        <p:txBody>
          <a:bodyPr anchor="t" rtlCol="false" tIns="0" lIns="0" bIns="0" rIns="0">
            <a:spAutoFit/>
          </a:bodyPr>
          <a:lstStyle/>
          <a:p>
            <a:pPr algn="ctr" marL="733263" indent="-366631" lvl="1">
              <a:lnSpc>
                <a:spcPts val="4754"/>
              </a:lnSpc>
              <a:buFont typeface="Arial"/>
              <a:buChar char="•"/>
            </a:pPr>
            <a:r>
              <a:rPr lang="en-US" b="true" sz="3396">
                <a:solidFill>
                  <a:srgbClr val="000000"/>
                </a:solidFill>
                <a:latin typeface="Now Medium"/>
                <a:ea typeface="Now Medium"/>
                <a:cs typeface="Now Medium"/>
                <a:sym typeface="Now Medium"/>
              </a:rPr>
              <a:t>Facilities</a:t>
            </a:r>
          </a:p>
        </p:txBody>
      </p:sp>
      <p:sp>
        <p:nvSpPr>
          <p:cNvPr name="TextBox 15" id="15"/>
          <p:cNvSpPr txBox="true"/>
          <p:nvPr/>
        </p:nvSpPr>
        <p:spPr>
          <a:xfrm rot="0">
            <a:off x="9128058" y="8677816"/>
            <a:ext cx="2805559" cy="580484"/>
          </a:xfrm>
          <a:prstGeom prst="rect">
            <a:avLst/>
          </a:prstGeom>
        </p:spPr>
        <p:txBody>
          <a:bodyPr anchor="t" rtlCol="false" tIns="0" lIns="0" bIns="0" rIns="0">
            <a:spAutoFit/>
          </a:bodyPr>
          <a:lstStyle/>
          <a:p>
            <a:pPr algn="ctr" marL="733263" indent="-366631" lvl="1">
              <a:lnSpc>
                <a:spcPts val="4754"/>
              </a:lnSpc>
              <a:buFont typeface="Arial"/>
              <a:buChar char="•"/>
            </a:pPr>
            <a:r>
              <a:rPr lang="en-US" b="true" sz="3396">
                <a:solidFill>
                  <a:srgbClr val="000000"/>
                </a:solidFill>
                <a:latin typeface="Now Medium"/>
                <a:ea typeface="Now Medium"/>
                <a:cs typeface="Now Medium"/>
                <a:sym typeface="Now Medium"/>
              </a:rPr>
              <a:t>Staff time</a:t>
            </a:r>
          </a:p>
        </p:txBody>
      </p:sp>
      <p:sp>
        <p:nvSpPr>
          <p:cNvPr name="TextBox 16" id="16"/>
          <p:cNvSpPr txBox="true"/>
          <p:nvPr/>
        </p:nvSpPr>
        <p:spPr>
          <a:xfrm rot="0">
            <a:off x="12238417" y="8677816"/>
            <a:ext cx="2760315" cy="580484"/>
          </a:xfrm>
          <a:prstGeom prst="rect">
            <a:avLst/>
          </a:prstGeom>
        </p:spPr>
        <p:txBody>
          <a:bodyPr anchor="t" rtlCol="false" tIns="0" lIns="0" bIns="0" rIns="0">
            <a:spAutoFit/>
          </a:bodyPr>
          <a:lstStyle/>
          <a:p>
            <a:pPr algn="ctr" marL="733263" indent="-366631" lvl="1">
              <a:lnSpc>
                <a:spcPts val="4754"/>
              </a:lnSpc>
              <a:buFont typeface="Arial"/>
              <a:buChar char="•"/>
            </a:pPr>
            <a:r>
              <a:rPr lang="en-US" b="true" sz="3396">
                <a:solidFill>
                  <a:srgbClr val="000000"/>
                </a:solidFill>
                <a:latin typeface="Now Medium"/>
                <a:ea typeface="Now Medium"/>
                <a:cs typeface="Now Medium"/>
                <a:sym typeface="Now Medium"/>
              </a:rPr>
              <a:t>Materials</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92960" y="-2680510"/>
            <a:ext cx="5921267" cy="4144887"/>
          </a:xfrm>
          <a:custGeom>
            <a:avLst/>
            <a:gdLst/>
            <a:ahLst/>
            <a:cxnLst/>
            <a:rect r="r" b="b" t="t" l="l"/>
            <a:pathLst>
              <a:path h="4144887" w="5921267">
                <a:moveTo>
                  <a:pt x="0" y="0"/>
                </a:moveTo>
                <a:lnTo>
                  <a:pt x="5921267" y="0"/>
                </a:lnTo>
                <a:lnTo>
                  <a:pt x="5921267" y="4144887"/>
                </a:lnTo>
                <a:lnTo>
                  <a:pt x="0" y="414488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742794" y="3766646"/>
            <a:ext cx="20300901" cy="13767702"/>
          </a:xfrm>
          <a:custGeom>
            <a:avLst/>
            <a:gdLst/>
            <a:ahLst/>
            <a:cxnLst/>
            <a:rect r="r" b="b" t="t" l="l"/>
            <a:pathLst>
              <a:path h="13767702" w="20300901">
                <a:moveTo>
                  <a:pt x="0" y="0"/>
                </a:moveTo>
                <a:lnTo>
                  <a:pt x="20300900" y="0"/>
                </a:lnTo>
                <a:lnTo>
                  <a:pt x="20300900" y="13767702"/>
                </a:lnTo>
                <a:lnTo>
                  <a:pt x="0" y="1376770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447355" y="2453968"/>
            <a:ext cx="14187372" cy="6119075"/>
          </a:xfrm>
          <a:prstGeom prst="rect">
            <a:avLst/>
          </a:prstGeom>
        </p:spPr>
        <p:txBody>
          <a:bodyPr anchor="t" rtlCol="false" tIns="0" lIns="0" bIns="0" rIns="0">
            <a:spAutoFit/>
          </a:bodyPr>
          <a:lstStyle/>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Q: </a:t>
            </a:r>
            <a:r>
              <a:rPr lang="en-US" sz="3157" spc="31">
                <a:solidFill>
                  <a:srgbClr val="004380"/>
                </a:solidFill>
                <a:latin typeface="Now"/>
                <a:ea typeface="Now"/>
                <a:cs typeface="Now"/>
                <a:sym typeface="Now"/>
              </a:rPr>
              <a:t>Does the grant require partnerships?</a:t>
            </a:r>
          </a:p>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A: </a:t>
            </a:r>
            <a:r>
              <a:rPr lang="en-US" sz="3157" spc="31">
                <a:solidFill>
                  <a:srgbClr val="004380"/>
                </a:solidFill>
                <a:latin typeface="Now"/>
                <a:ea typeface="Now"/>
                <a:cs typeface="Now"/>
                <a:sym typeface="Now"/>
              </a:rPr>
              <a:t>It depends; check with the Grants Office.</a:t>
            </a:r>
          </a:p>
          <a:p>
            <a:pPr algn="l">
              <a:lnSpc>
                <a:spcPts val="4357"/>
              </a:lnSpc>
            </a:pPr>
          </a:p>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Q: </a:t>
            </a:r>
            <a:r>
              <a:rPr lang="en-US" sz="3157" spc="31">
                <a:solidFill>
                  <a:srgbClr val="004380"/>
                </a:solidFill>
                <a:latin typeface="Now"/>
                <a:ea typeface="Now"/>
                <a:cs typeface="Now"/>
                <a:sym typeface="Now"/>
              </a:rPr>
              <a:t>Are there other colleges, universities, industry organizations involved in these types of activities? </a:t>
            </a:r>
          </a:p>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A: </a:t>
            </a:r>
            <a:r>
              <a:rPr lang="en-US" sz="3157" spc="31">
                <a:solidFill>
                  <a:srgbClr val="004380"/>
                </a:solidFill>
                <a:latin typeface="Now"/>
                <a:ea typeface="Now"/>
                <a:cs typeface="Now"/>
                <a:sym typeface="Now"/>
              </a:rPr>
              <a:t>Check with the Grants Office.</a:t>
            </a:r>
          </a:p>
          <a:p>
            <a:pPr algn="l">
              <a:lnSpc>
                <a:spcPts val="4357"/>
              </a:lnSpc>
            </a:pPr>
          </a:p>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Q:</a:t>
            </a:r>
            <a:r>
              <a:rPr lang="en-US" sz="3157" spc="31">
                <a:solidFill>
                  <a:srgbClr val="004380"/>
                </a:solidFill>
                <a:latin typeface="Now"/>
                <a:ea typeface="Now"/>
                <a:cs typeface="Now"/>
                <a:sym typeface="Now"/>
              </a:rPr>
              <a:t> How can we collaborate with local, regional, and national partners?</a:t>
            </a:r>
          </a:p>
          <a:p>
            <a:pPr algn="l" marL="681656" indent="-340828" lvl="1">
              <a:lnSpc>
                <a:spcPts val="4357"/>
              </a:lnSpc>
              <a:buFont typeface="Arial"/>
              <a:buChar char="•"/>
            </a:pPr>
            <a:r>
              <a:rPr lang="en-US" b="true" sz="3157" spc="31">
                <a:solidFill>
                  <a:srgbClr val="004380"/>
                </a:solidFill>
                <a:latin typeface="Now Bold"/>
                <a:ea typeface="Now Bold"/>
                <a:cs typeface="Now Bold"/>
                <a:sym typeface="Now Bold"/>
              </a:rPr>
              <a:t>A:</a:t>
            </a:r>
            <a:r>
              <a:rPr lang="en-US" sz="3157" spc="31">
                <a:solidFill>
                  <a:srgbClr val="004380"/>
                </a:solidFill>
                <a:latin typeface="Now"/>
                <a:ea typeface="Now"/>
                <a:cs typeface="Now"/>
                <a:sym typeface="Now"/>
              </a:rPr>
              <a:t> Check with your department chair and area Vice President. </a:t>
            </a:r>
          </a:p>
          <a:p>
            <a:pPr algn="l">
              <a:lnSpc>
                <a:spcPts val="4357"/>
              </a:lnSpc>
            </a:pPr>
          </a:p>
        </p:txBody>
      </p:sp>
      <p:sp>
        <p:nvSpPr>
          <p:cNvPr name="Freeform 5" id="5"/>
          <p:cNvSpPr/>
          <p:nvPr/>
        </p:nvSpPr>
        <p:spPr>
          <a:xfrm flipH="false" flipV="false" rot="0">
            <a:off x="13992150" y="3186731"/>
            <a:ext cx="3747362" cy="3672415"/>
          </a:xfrm>
          <a:custGeom>
            <a:avLst/>
            <a:gdLst/>
            <a:ahLst/>
            <a:cxnLst/>
            <a:rect r="r" b="b" t="t" l="l"/>
            <a:pathLst>
              <a:path h="3672415" w="3747362">
                <a:moveTo>
                  <a:pt x="0" y="0"/>
                </a:moveTo>
                <a:lnTo>
                  <a:pt x="3747363" y="0"/>
                </a:lnTo>
                <a:lnTo>
                  <a:pt x="3747363" y="3672415"/>
                </a:lnTo>
                <a:lnTo>
                  <a:pt x="0" y="367241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6" id="6"/>
          <p:cNvSpPr txBox="true"/>
          <p:nvPr/>
        </p:nvSpPr>
        <p:spPr>
          <a:xfrm rot="0">
            <a:off x="1822720" y="426244"/>
            <a:ext cx="14642559" cy="1254125"/>
          </a:xfrm>
          <a:prstGeom prst="rect">
            <a:avLst/>
          </a:prstGeom>
        </p:spPr>
        <p:txBody>
          <a:bodyPr anchor="t" rtlCol="false" tIns="0" lIns="0" bIns="0" rIns="0">
            <a:spAutoFit/>
          </a:bodyPr>
          <a:lstStyle/>
          <a:p>
            <a:pPr algn="ctr" marL="0" indent="0" lvl="0">
              <a:lnSpc>
                <a:spcPts val="10150"/>
              </a:lnSpc>
              <a:spcBef>
                <a:spcPct val="0"/>
              </a:spcBef>
            </a:pPr>
            <a:r>
              <a:rPr lang="en-US" b="true" sz="7250" spc="101">
                <a:solidFill>
                  <a:srgbClr val="004380"/>
                </a:solidFill>
                <a:latin typeface="Now Heavy"/>
                <a:ea typeface="Now Heavy"/>
                <a:cs typeface="Now Heavy"/>
                <a:sym typeface="Now Heavy"/>
              </a:rPr>
              <a:t>Partnerships &amp; Collaborations</a:t>
            </a:r>
          </a:p>
        </p:txBody>
      </p:sp>
      <p:grpSp>
        <p:nvGrpSpPr>
          <p:cNvPr name="Group 7" id="7"/>
          <p:cNvGrpSpPr/>
          <p:nvPr/>
        </p:nvGrpSpPr>
        <p:grpSpPr>
          <a:xfrm rot="0">
            <a:off x="13248726" y="9573940"/>
            <a:ext cx="4905160" cy="597168"/>
            <a:chOff x="0" y="0"/>
            <a:chExt cx="6540214" cy="796224"/>
          </a:xfrm>
        </p:grpSpPr>
        <p:sp>
          <p:nvSpPr>
            <p:cNvPr name="Freeform 8" id="8"/>
            <p:cNvSpPr/>
            <p:nvPr/>
          </p:nvSpPr>
          <p:spPr>
            <a:xfrm flipH="false" flipV="false" rot="0">
              <a:off x="1323794" y="0"/>
              <a:ext cx="924747" cy="796224"/>
            </a:xfrm>
            <a:custGeom>
              <a:avLst/>
              <a:gdLst/>
              <a:ahLst/>
              <a:cxnLst/>
              <a:rect r="r" b="b" t="t" l="l"/>
              <a:pathLst>
                <a:path h="796224" w="924747">
                  <a:moveTo>
                    <a:pt x="0" y="0"/>
                  </a:moveTo>
                  <a:lnTo>
                    <a:pt x="924748" y="0"/>
                  </a:lnTo>
                  <a:lnTo>
                    <a:pt x="924748" y="796224"/>
                  </a:lnTo>
                  <a:lnTo>
                    <a:pt x="0" y="796224"/>
                  </a:lnTo>
                  <a:lnTo>
                    <a:pt x="0" y="0"/>
                  </a:lnTo>
                  <a:close/>
                </a:path>
              </a:pathLst>
            </a:custGeom>
            <a:blipFill>
              <a:blip r:embed="rId8"/>
              <a:stretch>
                <a:fillRect l="0" t="0" r="0" b="0"/>
              </a:stretch>
            </a:blipFill>
          </p:spPr>
        </p:sp>
        <p:sp>
          <p:nvSpPr>
            <p:cNvPr name="TextBox 9" id="9"/>
            <p:cNvSpPr txBox="true"/>
            <p:nvPr/>
          </p:nvSpPr>
          <p:spPr>
            <a:xfrm rot="0">
              <a:off x="0" y="201857"/>
              <a:ext cx="6540214"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766883" y="-5778704"/>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688307" y="1499688"/>
            <a:ext cx="11509830" cy="8236115"/>
          </a:xfrm>
          <a:custGeom>
            <a:avLst/>
            <a:gdLst/>
            <a:ahLst/>
            <a:cxnLst/>
            <a:rect r="r" b="b" t="t" l="l"/>
            <a:pathLst>
              <a:path h="8236115" w="11509830">
                <a:moveTo>
                  <a:pt x="0" y="0"/>
                </a:moveTo>
                <a:lnTo>
                  <a:pt x="11509830" y="0"/>
                </a:lnTo>
                <a:lnTo>
                  <a:pt x="11509830" y="8236114"/>
                </a:lnTo>
                <a:lnTo>
                  <a:pt x="0" y="8236114"/>
                </a:lnTo>
                <a:lnTo>
                  <a:pt x="0" y="0"/>
                </a:lnTo>
                <a:close/>
              </a:path>
            </a:pathLst>
          </a:custGeom>
          <a:blipFill>
            <a:blip r:embed="rId4"/>
            <a:stretch>
              <a:fillRect l="0" t="0" r="-7986" b="0"/>
            </a:stretch>
          </a:blipFill>
          <a:ln w="4762" cap="sq">
            <a:solidFill>
              <a:srgbClr val="000000"/>
            </a:solidFill>
            <a:prstDash val="solid"/>
            <a:miter/>
          </a:ln>
        </p:spPr>
      </p:sp>
      <p:sp>
        <p:nvSpPr>
          <p:cNvPr name="Freeform 4" id="4"/>
          <p:cNvSpPr/>
          <p:nvPr/>
        </p:nvSpPr>
        <p:spPr>
          <a:xfrm flipH="false" flipV="false" rot="0">
            <a:off x="2688307" y="2052574"/>
            <a:ext cx="11509830" cy="7958828"/>
          </a:xfrm>
          <a:custGeom>
            <a:avLst/>
            <a:gdLst/>
            <a:ahLst/>
            <a:cxnLst/>
            <a:rect r="r" b="b" t="t" l="l"/>
            <a:pathLst>
              <a:path h="7958828" w="11509830">
                <a:moveTo>
                  <a:pt x="0" y="0"/>
                </a:moveTo>
                <a:lnTo>
                  <a:pt x="11509830" y="0"/>
                </a:lnTo>
                <a:lnTo>
                  <a:pt x="11509830" y="7958827"/>
                </a:lnTo>
                <a:lnTo>
                  <a:pt x="0" y="7958827"/>
                </a:lnTo>
                <a:lnTo>
                  <a:pt x="0" y="0"/>
                </a:lnTo>
                <a:close/>
              </a:path>
            </a:pathLst>
          </a:custGeom>
          <a:blipFill>
            <a:blip r:embed="rId4"/>
            <a:stretch>
              <a:fillRect l="-18648" t="-12357" r="0" b="-1343"/>
            </a:stretch>
          </a:blipFill>
          <a:ln w="9525" cap="sq">
            <a:solidFill>
              <a:srgbClr val="000000"/>
            </a:solidFill>
            <a:prstDash val="solid"/>
            <a:miter/>
          </a:ln>
        </p:spPr>
      </p:sp>
      <p:sp>
        <p:nvSpPr>
          <p:cNvPr name="TextBox 5" id="5"/>
          <p:cNvSpPr txBox="true"/>
          <p:nvPr/>
        </p:nvSpPr>
        <p:spPr>
          <a:xfrm rot="0">
            <a:off x="1028700" y="33084"/>
            <a:ext cx="15614492"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 Project Timeline Example</a:t>
            </a:r>
          </a:p>
        </p:txBody>
      </p:sp>
      <p:sp>
        <p:nvSpPr>
          <p:cNvPr name="Freeform 6" id="6"/>
          <p:cNvSpPr/>
          <p:nvPr/>
        </p:nvSpPr>
        <p:spPr>
          <a:xfrm flipH="false" flipV="false" rot="0">
            <a:off x="13176149" y="4173876"/>
            <a:ext cx="20300901" cy="13767702"/>
          </a:xfrm>
          <a:custGeom>
            <a:avLst/>
            <a:gdLst/>
            <a:ahLst/>
            <a:cxnLst/>
            <a:rect r="r" b="b" t="t" l="l"/>
            <a:pathLst>
              <a:path h="13767702" w="20300901">
                <a:moveTo>
                  <a:pt x="0" y="0"/>
                </a:moveTo>
                <a:lnTo>
                  <a:pt x="20300901" y="0"/>
                </a:lnTo>
                <a:lnTo>
                  <a:pt x="20300901" y="13767702"/>
                </a:lnTo>
                <a:lnTo>
                  <a:pt x="0" y="1376770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7" id="7"/>
          <p:cNvGrpSpPr/>
          <p:nvPr/>
        </p:nvGrpSpPr>
        <p:grpSpPr>
          <a:xfrm rot="0">
            <a:off x="13970178" y="9775455"/>
            <a:ext cx="4201852" cy="511545"/>
            <a:chOff x="0" y="0"/>
            <a:chExt cx="5602469" cy="682061"/>
          </a:xfrm>
        </p:grpSpPr>
        <p:sp>
          <p:nvSpPr>
            <p:cNvPr name="Freeform 8" id="8"/>
            <p:cNvSpPr/>
            <p:nvPr/>
          </p:nvSpPr>
          <p:spPr>
            <a:xfrm flipH="false" flipV="false" rot="0">
              <a:off x="1133987" y="0"/>
              <a:ext cx="792156" cy="682061"/>
            </a:xfrm>
            <a:custGeom>
              <a:avLst/>
              <a:gdLst/>
              <a:ahLst/>
              <a:cxnLst/>
              <a:rect r="r" b="b" t="t" l="l"/>
              <a:pathLst>
                <a:path h="682061" w="792156">
                  <a:moveTo>
                    <a:pt x="0" y="0"/>
                  </a:moveTo>
                  <a:lnTo>
                    <a:pt x="792156" y="0"/>
                  </a:lnTo>
                  <a:lnTo>
                    <a:pt x="792156" y="682061"/>
                  </a:lnTo>
                  <a:lnTo>
                    <a:pt x="0" y="682061"/>
                  </a:lnTo>
                  <a:lnTo>
                    <a:pt x="0" y="0"/>
                  </a:lnTo>
                  <a:close/>
                </a:path>
              </a:pathLst>
            </a:custGeom>
            <a:blipFill>
              <a:blip r:embed="rId7"/>
              <a:stretch>
                <a:fillRect l="0" t="0" r="0" b="0"/>
              </a:stretch>
            </a:blipFill>
          </p:spPr>
        </p:sp>
        <p:sp>
          <p:nvSpPr>
            <p:cNvPr name="TextBox 9" id="9"/>
            <p:cNvSpPr txBox="true"/>
            <p:nvPr/>
          </p:nvSpPr>
          <p:spPr>
            <a:xfrm rot="0">
              <a:off x="0" y="170183"/>
              <a:ext cx="5602469" cy="170848"/>
            </a:xfrm>
            <a:prstGeom prst="rect">
              <a:avLst/>
            </a:prstGeom>
          </p:spPr>
          <p:txBody>
            <a:bodyPr anchor="t" rtlCol="false" tIns="0" lIns="0" bIns="0" rIns="0">
              <a:spAutoFit/>
            </a:bodyPr>
            <a:lstStyle/>
            <a:p>
              <a:pPr algn="r">
                <a:lnSpc>
                  <a:spcPts val="1099"/>
                </a:lnSpc>
                <a:spcBef>
                  <a:spcPct val="0"/>
                </a:spcBef>
              </a:pPr>
              <a:r>
                <a:rPr lang="en-US" b="true" sz="785" spc="78">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430910" y="5963758"/>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716862" y="-2633614"/>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85767" y="9470183"/>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4530803" y="2505931"/>
            <a:ext cx="8900107" cy="5940821"/>
          </a:xfrm>
          <a:custGeom>
            <a:avLst/>
            <a:gdLst/>
            <a:ahLst/>
            <a:cxnLst/>
            <a:rect r="r" b="b" t="t" l="l"/>
            <a:pathLst>
              <a:path h="5940821" w="8900107">
                <a:moveTo>
                  <a:pt x="0" y="0"/>
                </a:moveTo>
                <a:lnTo>
                  <a:pt x="8900107" y="0"/>
                </a:lnTo>
                <a:lnTo>
                  <a:pt x="8900107" y="5940821"/>
                </a:lnTo>
                <a:lnTo>
                  <a:pt x="0" y="5940821"/>
                </a:lnTo>
                <a:lnTo>
                  <a:pt x="0" y="0"/>
                </a:lnTo>
                <a:close/>
              </a:path>
            </a:pathLst>
          </a:custGeom>
          <a:blipFill>
            <a:blip r:embed="rId8"/>
            <a:stretch>
              <a:fillRect l="0" t="0" r="0" b="0"/>
            </a:stretch>
          </a:blipFill>
        </p:spPr>
      </p:sp>
      <p:sp>
        <p:nvSpPr>
          <p:cNvPr name="TextBox 8" id="8"/>
          <p:cNvSpPr txBox="true"/>
          <p:nvPr/>
        </p:nvSpPr>
        <p:spPr>
          <a:xfrm rot="0">
            <a:off x="3090977" y="536805"/>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Common Mistakes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8725302">
            <a:off x="-12390836" y="-4198289"/>
            <a:ext cx="15781688" cy="10645466"/>
          </a:xfrm>
          <a:custGeom>
            <a:avLst/>
            <a:gdLst/>
            <a:ahLst/>
            <a:cxnLst/>
            <a:rect r="r" b="b" t="t" l="l"/>
            <a:pathLst>
              <a:path h="10645466" w="15781688">
                <a:moveTo>
                  <a:pt x="15781688" y="0"/>
                </a:moveTo>
                <a:lnTo>
                  <a:pt x="0" y="0"/>
                </a:lnTo>
                <a:lnTo>
                  <a:pt x="0" y="10645466"/>
                </a:lnTo>
                <a:lnTo>
                  <a:pt x="15781688" y="10645466"/>
                </a:lnTo>
                <a:lnTo>
                  <a:pt x="15781688"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072478">
            <a:off x="490968" y="850145"/>
            <a:ext cx="2814127" cy="1203039"/>
          </a:xfrm>
          <a:custGeom>
            <a:avLst/>
            <a:gdLst/>
            <a:ahLst/>
            <a:cxnLst/>
            <a:rect r="r" b="b" t="t" l="l"/>
            <a:pathLst>
              <a:path h="1203039" w="2814127">
                <a:moveTo>
                  <a:pt x="0" y="0"/>
                </a:moveTo>
                <a:lnTo>
                  <a:pt x="2814127" y="0"/>
                </a:lnTo>
                <a:lnTo>
                  <a:pt x="2814127" y="1203039"/>
                </a:lnTo>
                <a:lnTo>
                  <a:pt x="0" y="12030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124906">
            <a:off x="13339466" y="5569393"/>
            <a:ext cx="9897067" cy="7377814"/>
          </a:xfrm>
          <a:custGeom>
            <a:avLst/>
            <a:gdLst/>
            <a:ahLst/>
            <a:cxnLst/>
            <a:rect r="r" b="b" t="t" l="l"/>
            <a:pathLst>
              <a:path h="7377814" w="9897067">
                <a:moveTo>
                  <a:pt x="0" y="0"/>
                </a:moveTo>
                <a:lnTo>
                  <a:pt x="9897068" y="0"/>
                </a:lnTo>
                <a:lnTo>
                  <a:pt x="9897068" y="7377814"/>
                </a:lnTo>
                <a:lnTo>
                  <a:pt x="0" y="737781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5" id="5"/>
          <p:cNvGrpSpPr/>
          <p:nvPr/>
        </p:nvGrpSpPr>
        <p:grpSpPr>
          <a:xfrm rot="0">
            <a:off x="2894518" y="2583930"/>
            <a:ext cx="12191903" cy="5910298"/>
            <a:chOff x="0" y="0"/>
            <a:chExt cx="16255871" cy="7880398"/>
          </a:xfrm>
        </p:grpSpPr>
        <p:grpSp>
          <p:nvGrpSpPr>
            <p:cNvPr name="Group 6" id="6"/>
            <p:cNvGrpSpPr/>
            <p:nvPr/>
          </p:nvGrpSpPr>
          <p:grpSpPr>
            <a:xfrm rot="0">
              <a:off x="11240906" y="2648672"/>
              <a:ext cx="5014965" cy="2334534"/>
              <a:chOff x="0" y="0"/>
              <a:chExt cx="918307" cy="427484"/>
            </a:xfrm>
          </p:grpSpPr>
          <p:sp>
            <p:nvSpPr>
              <p:cNvPr name="Freeform 7" id="7"/>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8" id="8"/>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9" id="9"/>
            <p:cNvSpPr txBox="true"/>
            <p:nvPr/>
          </p:nvSpPr>
          <p:spPr>
            <a:xfrm rot="0">
              <a:off x="11651774" y="3266010"/>
              <a:ext cx="4253745" cy="1057964"/>
            </a:xfrm>
            <a:prstGeom prst="rect">
              <a:avLst/>
            </a:prstGeom>
          </p:spPr>
          <p:txBody>
            <a:bodyPr anchor="t" rtlCol="false" tIns="0" lIns="0" bIns="0" rIns="0">
              <a:spAutoFit/>
            </a:bodyPr>
            <a:lstStyle/>
            <a:p>
              <a:pPr algn="ctr">
                <a:lnSpc>
                  <a:spcPts val="3275"/>
                </a:lnSpc>
              </a:pPr>
              <a:r>
                <a:rPr lang="en-US" b="true" sz="2373" spc="83">
                  <a:solidFill>
                    <a:srgbClr val="FFFBFB"/>
                  </a:solidFill>
                  <a:latin typeface="Now Bold"/>
                  <a:ea typeface="Now Bold"/>
                  <a:cs typeface="Now Bold"/>
                  <a:sym typeface="Now Bold"/>
                </a:rPr>
                <a:t>Need a more detailed timeline</a:t>
              </a:r>
            </a:p>
          </p:txBody>
        </p:sp>
        <p:grpSp>
          <p:nvGrpSpPr>
            <p:cNvPr name="Group 10" id="10"/>
            <p:cNvGrpSpPr/>
            <p:nvPr/>
          </p:nvGrpSpPr>
          <p:grpSpPr>
            <a:xfrm rot="0">
              <a:off x="57388" y="5545864"/>
              <a:ext cx="5014965" cy="2334534"/>
              <a:chOff x="0" y="0"/>
              <a:chExt cx="918307" cy="427484"/>
            </a:xfrm>
          </p:grpSpPr>
          <p:sp>
            <p:nvSpPr>
              <p:cNvPr name="Freeform 11" id="11"/>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12" id="12"/>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grpSp>
          <p:nvGrpSpPr>
            <p:cNvPr name="Group 13" id="13"/>
            <p:cNvGrpSpPr/>
            <p:nvPr/>
          </p:nvGrpSpPr>
          <p:grpSpPr>
            <a:xfrm rot="0">
              <a:off x="5631463" y="5540619"/>
              <a:ext cx="5014965" cy="2334534"/>
              <a:chOff x="0" y="0"/>
              <a:chExt cx="918307" cy="427484"/>
            </a:xfrm>
          </p:grpSpPr>
          <p:sp>
            <p:nvSpPr>
              <p:cNvPr name="Freeform 14" id="14"/>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15" id="15"/>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grpSp>
          <p:nvGrpSpPr>
            <p:cNvPr name="Group 16" id="16"/>
            <p:cNvGrpSpPr/>
            <p:nvPr/>
          </p:nvGrpSpPr>
          <p:grpSpPr>
            <a:xfrm rot="0">
              <a:off x="5631463" y="2772932"/>
              <a:ext cx="5014965" cy="2334534"/>
              <a:chOff x="0" y="0"/>
              <a:chExt cx="918307" cy="427484"/>
            </a:xfrm>
          </p:grpSpPr>
          <p:sp>
            <p:nvSpPr>
              <p:cNvPr name="Freeform 17" id="17"/>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18" id="18"/>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19" id="19"/>
            <p:cNvSpPr txBox="true"/>
            <p:nvPr/>
          </p:nvSpPr>
          <p:spPr>
            <a:xfrm rot="0">
              <a:off x="6069861" y="3419106"/>
              <a:ext cx="4253745" cy="1162514"/>
            </a:xfrm>
            <a:prstGeom prst="rect">
              <a:avLst/>
            </a:prstGeom>
          </p:spPr>
          <p:txBody>
            <a:bodyPr anchor="t" rtlCol="false" tIns="0" lIns="0" bIns="0" rIns="0">
              <a:spAutoFit/>
            </a:bodyPr>
            <a:lstStyle/>
            <a:p>
              <a:pPr algn="ctr">
                <a:lnSpc>
                  <a:spcPts val="3572"/>
                </a:lnSpc>
              </a:pPr>
              <a:r>
                <a:rPr lang="en-US" b="true" sz="2588" spc="90">
                  <a:solidFill>
                    <a:srgbClr val="FFBF40"/>
                  </a:solidFill>
                  <a:latin typeface="Now Bold"/>
                  <a:ea typeface="Now Bold"/>
                  <a:cs typeface="Now Bold"/>
                  <a:sym typeface="Now Bold"/>
                </a:rPr>
                <a:t>Overambitious goals</a:t>
              </a:r>
            </a:p>
          </p:txBody>
        </p:sp>
        <p:grpSp>
          <p:nvGrpSpPr>
            <p:cNvPr name="Group 20" id="20"/>
            <p:cNvGrpSpPr/>
            <p:nvPr/>
          </p:nvGrpSpPr>
          <p:grpSpPr>
            <a:xfrm rot="0">
              <a:off x="5631463" y="0"/>
              <a:ext cx="5014965" cy="2334534"/>
              <a:chOff x="0" y="0"/>
              <a:chExt cx="918307" cy="427484"/>
            </a:xfrm>
          </p:grpSpPr>
          <p:sp>
            <p:nvSpPr>
              <p:cNvPr name="Freeform 21" id="21"/>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22" id="22"/>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23" id="23"/>
            <p:cNvSpPr txBox="true"/>
            <p:nvPr/>
          </p:nvSpPr>
          <p:spPr>
            <a:xfrm rot="0">
              <a:off x="6012073" y="343338"/>
              <a:ext cx="4253745" cy="513762"/>
            </a:xfrm>
            <a:prstGeom prst="rect">
              <a:avLst/>
            </a:prstGeom>
          </p:spPr>
          <p:txBody>
            <a:bodyPr anchor="t" rtlCol="false" tIns="0" lIns="0" bIns="0" rIns="0">
              <a:spAutoFit/>
            </a:bodyPr>
            <a:lstStyle/>
            <a:p>
              <a:pPr algn="ctr">
                <a:lnSpc>
                  <a:spcPts val="3275"/>
                </a:lnSpc>
              </a:pPr>
            </a:p>
          </p:txBody>
        </p:sp>
        <p:grpSp>
          <p:nvGrpSpPr>
            <p:cNvPr name="Group 24" id="24"/>
            <p:cNvGrpSpPr/>
            <p:nvPr/>
          </p:nvGrpSpPr>
          <p:grpSpPr>
            <a:xfrm rot="0">
              <a:off x="0" y="2772932"/>
              <a:ext cx="5014965" cy="2334534"/>
              <a:chOff x="0" y="0"/>
              <a:chExt cx="918307" cy="427484"/>
            </a:xfrm>
          </p:grpSpPr>
          <p:sp>
            <p:nvSpPr>
              <p:cNvPr name="Freeform 25" id="25"/>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26" id="26"/>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27" id="27"/>
            <p:cNvSpPr txBox="true"/>
            <p:nvPr/>
          </p:nvSpPr>
          <p:spPr>
            <a:xfrm rot="0">
              <a:off x="380610" y="3381602"/>
              <a:ext cx="4253745" cy="1057964"/>
            </a:xfrm>
            <a:prstGeom prst="rect">
              <a:avLst/>
            </a:prstGeom>
          </p:spPr>
          <p:txBody>
            <a:bodyPr anchor="t" rtlCol="false" tIns="0" lIns="0" bIns="0" rIns="0">
              <a:spAutoFit/>
            </a:bodyPr>
            <a:lstStyle/>
            <a:p>
              <a:pPr algn="ctr">
                <a:lnSpc>
                  <a:spcPts val="3275"/>
                </a:lnSpc>
              </a:pPr>
              <a:r>
                <a:rPr lang="en-US" b="true" sz="2373" spc="83">
                  <a:solidFill>
                    <a:srgbClr val="FFFBFB"/>
                  </a:solidFill>
                  <a:latin typeface="Now Bold"/>
                  <a:ea typeface="Now Bold"/>
                  <a:cs typeface="Now Bold"/>
                  <a:sym typeface="Now Bold"/>
                </a:rPr>
                <a:t>Proposal lacked significance</a:t>
              </a:r>
            </a:p>
          </p:txBody>
        </p:sp>
        <p:grpSp>
          <p:nvGrpSpPr>
            <p:cNvPr name="Group 28" id="28"/>
            <p:cNvGrpSpPr/>
            <p:nvPr/>
          </p:nvGrpSpPr>
          <p:grpSpPr>
            <a:xfrm rot="0">
              <a:off x="11240906" y="5545864"/>
              <a:ext cx="5014965" cy="2334534"/>
              <a:chOff x="0" y="0"/>
              <a:chExt cx="918307" cy="427484"/>
            </a:xfrm>
          </p:grpSpPr>
          <p:sp>
            <p:nvSpPr>
              <p:cNvPr name="Freeform 29" id="29"/>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30" id="30"/>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31" id="31"/>
            <p:cNvSpPr txBox="true"/>
            <p:nvPr/>
          </p:nvSpPr>
          <p:spPr>
            <a:xfrm rot="0">
              <a:off x="11621516" y="6148431"/>
              <a:ext cx="4253745" cy="1162514"/>
            </a:xfrm>
            <a:prstGeom prst="rect">
              <a:avLst/>
            </a:prstGeom>
          </p:spPr>
          <p:txBody>
            <a:bodyPr anchor="t" rtlCol="false" tIns="0" lIns="0" bIns="0" rIns="0">
              <a:spAutoFit/>
            </a:bodyPr>
            <a:lstStyle/>
            <a:p>
              <a:pPr algn="ctr">
                <a:lnSpc>
                  <a:spcPts val="3572"/>
                </a:lnSpc>
              </a:pPr>
              <a:r>
                <a:rPr lang="en-US" b="true" sz="2588" spc="90">
                  <a:solidFill>
                    <a:srgbClr val="FFBF40"/>
                  </a:solidFill>
                  <a:latin typeface="Now Bold"/>
                  <a:ea typeface="Now Bold"/>
                  <a:cs typeface="Now Bold"/>
                  <a:sym typeface="Now Bold"/>
                </a:rPr>
                <a:t>Unrealistic </a:t>
              </a:r>
            </a:p>
            <a:p>
              <a:pPr algn="ctr">
                <a:lnSpc>
                  <a:spcPts val="3572"/>
                </a:lnSpc>
              </a:pPr>
              <a:r>
                <a:rPr lang="en-US" b="true" sz="2588" spc="90">
                  <a:solidFill>
                    <a:srgbClr val="FFBF40"/>
                  </a:solidFill>
                  <a:latin typeface="Now Bold"/>
                  <a:ea typeface="Now Bold"/>
                  <a:cs typeface="Now Bold"/>
                  <a:sym typeface="Now Bold"/>
                </a:rPr>
                <a:t>budget</a:t>
              </a:r>
            </a:p>
          </p:txBody>
        </p:sp>
        <p:grpSp>
          <p:nvGrpSpPr>
            <p:cNvPr name="Group 32" id="32"/>
            <p:cNvGrpSpPr/>
            <p:nvPr/>
          </p:nvGrpSpPr>
          <p:grpSpPr>
            <a:xfrm rot="0">
              <a:off x="11240906" y="0"/>
              <a:ext cx="5014965" cy="2334534"/>
              <a:chOff x="0" y="0"/>
              <a:chExt cx="918307" cy="427484"/>
            </a:xfrm>
          </p:grpSpPr>
          <p:sp>
            <p:nvSpPr>
              <p:cNvPr name="Freeform 33" id="33"/>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34" id="34"/>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35" id="35"/>
            <p:cNvSpPr txBox="true"/>
            <p:nvPr/>
          </p:nvSpPr>
          <p:spPr>
            <a:xfrm rot="0">
              <a:off x="11621516" y="617337"/>
              <a:ext cx="4253745" cy="513762"/>
            </a:xfrm>
            <a:prstGeom prst="rect">
              <a:avLst/>
            </a:prstGeom>
          </p:spPr>
          <p:txBody>
            <a:bodyPr anchor="t" rtlCol="false" tIns="0" lIns="0" bIns="0" rIns="0">
              <a:spAutoFit/>
            </a:bodyPr>
            <a:lstStyle/>
            <a:p>
              <a:pPr algn="ctr">
                <a:lnSpc>
                  <a:spcPts val="3275"/>
                </a:lnSpc>
              </a:pPr>
            </a:p>
          </p:txBody>
        </p:sp>
        <p:grpSp>
          <p:nvGrpSpPr>
            <p:cNvPr name="Group 36" id="36"/>
            <p:cNvGrpSpPr/>
            <p:nvPr/>
          </p:nvGrpSpPr>
          <p:grpSpPr>
            <a:xfrm rot="0">
              <a:off x="27400" y="0"/>
              <a:ext cx="5014965" cy="2334534"/>
              <a:chOff x="0" y="0"/>
              <a:chExt cx="918307" cy="427484"/>
            </a:xfrm>
          </p:grpSpPr>
          <p:sp>
            <p:nvSpPr>
              <p:cNvPr name="Freeform 37" id="37"/>
              <p:cNvSpPr/>
              <p:nvPr/>
            </p:nvSpPr>
            <p:spPr>
              <a:xfrm flipH="false" flipV="false" rot="0">
                <a:off x="0" y="0"/>
                <a:ext cx="918307" cy="427484"/>
              </a:xfrm>
              <a:custGeom>
                <a:avLst/>
                <a:gdLst/>
                <a:ahLst/>
                <a:cxnLst/>
                <a:rect r="r" b="b" t="t" l="l"/>
                <a:pathLst>
                  <a:path h="427484" w="918307">
                    <a:moveTo>
                      <a:pt x="113241" y="0"/>
                    </a:moveTo>
                    <a:lnTo>
                      <a:pt x="805066" y="0"/>
                    </a:lnTo>
                    <a:cubicBezTo>
                      <a:pt x="835099" y="0"/>
                      <a:pt x="863903" y="11931"/>
                      <a:pt x="885140" y="33168"/>
                    </a:cubicBezTo>
                    <a:cubicBezTo>
                      <a:pt x="906376" y="54404"/>
                      <a:pt x="918307" y="83208"/>
                      <a:pt x="918307" y="113241"/>
                    </a:cubicBezTo>
                    <a:lnTo>
                      <a:pt x="918307" y="314243"/>
                    </a:lnTo>
                    <a:cubicBezTo>
                      <a:pt x="918307" y="376784"/>
                      <a:pt x="867607" y="427484"/>
                      <a:pt x="805066" y="427484"/>
                    </a:cubicBezTo>
                    <a:lnTo>
                      <a:pt x="113241" y="427484"/>
                    </a:lnTo>
                    <a:cubicBezTo>
                      <a:pt x="50700" y="427484"/>
                      <a:pt x="0" y="376784"/>
                      <a:pt x="0" y="314243"/>
                    </a:cubicBezTo>
                    <a:lnTo>
                      <a:pt x="0" y="113241"/>
                    </a:lnTo>
                    <a:cubicBezTo>
                      <a:pt x="0" y="50700"/>
                      <a:pt x="50700" y="0"/>
                      <a:pt x="113241" y="0"/>
                    </a:cubicBezTo>
                    <a:close/>
                  </a:path>
                </a:pathLst>
              </a:custGeom>
              <a:solidFill>
                <a:srgbClr val="004FAC"/>
              </a:solidFill>
            </p:spPr>
          </p:sp>
          <p:sp>
            <p:nvSpPr>
              <p:cNvPr name="TextBox 38" id="38"/>
              <p:cNvSpPr txBox="true"/>
              <p:nvPr/>
            </p:nvSpPr>
            <p:spPr>
              <a:xfrm>
                <a:off x="0" y="-47625"/>
                <a:ext cx="918307" cy="475109"/>
              </a:xfrm>
              <a:prstGeom prst="rect">
                <a:avLst/>
              </a:prstGeom>
            </p:spPr>
            <p:txBody>
              <a:bodyPr anchor="ctr" rtlCol="false" tIns="50800" lIns="50800" bIns="50800" rIns="50800"/>
              <a:lstStyle/>
              <a:p>
                <a:pPr algn="ctr">
                  <a:lnSpc>
                    <a:spcPts val="3035"/>
                  </a:lnSpc>
                </a:pPr>
              </a:p>
            </p:txBody>
          </p:sp>
        </p:grpSp>
        <p:sp>
          <p:nvSpPr>
            <p:cNvPr name="TextBox 39" id="39"/>
            <p:cNvSpPr txBox="true"/>
            <p:nvPr/>
          </p:nvSpPr>
          <p:spPr>
            <a:xfrm rot="0">
              <a:off x="408010" y="355272"/>
              <a:ext cx="4253745" cy="1686502"/>
            </a:xfrm>
            <a:prstGeom prst="rect">
              <a:avLst/>
            </a:prstGeom>
          </p:spPr>
          <p:txBody>
            <a:bodyPr anchor="t" rtlCol="false" tIns="0" lIns="0" bIns="0" rIns="0">
              <a:spAutoFit/>
            </a:bodyPr>
            <a:lstStyle/>
            <a:p>
              <a:pPr algn="ctr">
                <a:lnSpc>
                  <a:spcPts val="3423"/>
                </a:lnSpc>
              </a:pPr>
              <a:r>
                <a:rPr lang="en-US" b="true" sz="2481" spc="86">
                  <a:solidFill>
                    <a:srgbClr val="FFBF40"/>
                  </a:solidFill>
                  <a:latin typeface="Now Bold"/>
                  <a:ea typeface="Now Bold"/>
                  <a:cs typeface="Now Bold"/>
                  <a:sym typeface="Now Bold"/>
                </a:rPr>
                <a:t>Did not fully address all items in the criteria</a:t>
              </a:r>
            </a:p>
          </p:txBody>
        </p:sp>
        <p:sp>
          <p:nvSpPr>
            <p:cNvPr name="TextBox 40" id="40"/>
            <p:cNvSpPr txBox="true"/>
            <p:nvPr/>
          </p:nvSpPr>
          <p:spPr>
            <a:xfrm rot="0">
              <a:off x="6012073" y="6157956"/>
              <a:ext cx="4253745" cy="1057964"/>
            </a:xfrm>
            <a:prstGeom prst="rect">
              <a:avLst/>
            </a:prstGeom>
          </p:spPr>
          <p:txBody>
            <a:bodyPr anchor="t" rtlCol="false" tIns="0" lIns="0" bIns="0" rIns="0">
              <a:spAutoFit/>
            </a:bodyPr>
            <a:lstStyle/>
            <a:p>
              <a:pPr algn="ctr">
                <a:lnSpc>
                  <a:spcPts val="3275"/>
                </a:lnSpc>
              </a:pPr>
              <a:r>
                <a:rPr lang="en-US" b="true" sz="2373" spc="83">
                  <a:solidFill>
                    <a:srgbClr val="FFFBFB"/>
                  </a:solidFill>
                  <a:latin typeface="Now Bold"/>
                  <a:ea typeface="Now Bold"/>
                  <a:cs typeface="Now Bold"/>
                  <a:sym typeface="Now Bold"/>
                </a:rPr>
                <a:t>Needs stronger </a:t>
              </a:r>
            </a:p>
            <a:p>
              <a:pPr algn="ctr">
                <a:lnSpc>
                  <a:spcPts val="3275"/>
                </a:lnSpc>
              </a:pPr>
              <a:r>
                <a:rPr lang="en-US" b="true" sz="2373" spc="83">
                  <a:solidFill>
                    <a:srgbClr val="FFFBFB"/>
                  </a:solidFill>
                  <a:latin typeface="Now Bold"/>
                  <a:ea typeface="Now Bold"/>
                  <a:cs typeface="Now Bold"/>
                  <a:sym typeface="Now Bold"/>
                </a:rPr>
                <a:t>examples</a:t>
              </a:r>
            </a:p>
          </p:txBody>
        </p:sp>
        <p:sp>
          <p:nvSpPr>
            <p:cNvPr name="TextBox 41" id="41"/>
            <p:cNvSpPr txBox="true"/>
            <p:nvPr/>
          </p:nvSpPr>
          <p:spPr>
            <a:xfrm rot="0">
              <a:off x="0" y="5865871"/>
              <a:ext cx="5171956" cy="1162993"/>
            </a:xfrm>
            <a:prstGeom prst="rect">
              <a:avLst/>
            </a:prstGeom>
          </p:spPr>
          <p:txBody>
            <a:bodyPr anchor="t" rtlCol="false" tIns="0" lIns="0" bIns="0" rIns="0">
              <a:spAutoFit/>
            </a:bodyPr>
            <a:lstStyle/>
            <a:p>
              <a:pPr algn="ctr">
                <a:lnSpc>
                  <a:spcPts val="3551"/>
                </a:lnSpc>
              </a:pPr>
              <a:r>
                <a:rPr lang="en-US" b="true" sz="2573" spc="90">
                  <a:solidFill>
                    <a:srgbClr val="FFBF40"/>
                  </a:solidFill>
                  <a:latin typeface="Now Bold"/>
                  <a:ea typeface="Now Bold"/>
                  <a:cs typeface="Now Bold"/>
                  <a:sym typeface="Now Bold"/>
                </a:rPr>
                <a:t>Program not fully described or justified</a:t>
              </a:r>
            </a:p>
          </p:txBody>
        </p:sp>
      </p:grpSp>
      <p:sp>
        <p:nvSpPr>
          <p:cNvPr name="TextBox 42" id="42"/>
          <p:cNvSpPr txBox="true"/>
          <p:nvPr/>
        </p:nvSpPr>
        <p:spPr>
          <a:xfrm rot="0">
            <a:off x="3090977" y="753165"/>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Common Mistakes</a:t>
            </a:r>
          </a:p>
        </p:txBody>
      </p:sp>
      <p:sp>
        <p:nvSpPr>
          <p:cNvPr name="TextBox 43" id="43"/>
          <p:cNvSpPr txBox="true"/>
          <p:nvPr/>
        </p:nvSpPr>
        <p:spPr>
          <a:xfrm rot="0">
            <a:off x="7234686" y="3008089"/>
            <a:ext cx="12079022" cy="866306"/>
          </a:xfrm>
          <a:prstGeom prst="rect">
            <a:avLst/>
          </a:prstGeom>
        </p:spPr>
        <p:txBody>
          <a:bodyPr anchor="t" rtlCol="false" tIns="0" lIns="0" bIns="0" rIns="0">
            <a:spAutoFit/>
          </a:bodyPr>
          <a:lstStyle/>
          <a:p>
            <a:pPr algn="ctr">
              <a:lnSpc>
                <a:spcPts val="3478"/>
              </a:lnSpc>
              <a:spcBef>
                <a:spcPct val="0"/>
              </a:spcBef>
            </a:pPr>
            <a:r>
              <a:rPr lang="en-US" b="true" sz="2520" spc="88">
                <a:solidFill>
                  <a:srgbClr val="FFBF40"/>
                </a:solidFill>
                <a:latin typeface="Now Bold"/>
                <a:ea typeface="Now Bold"/>
                <a:cs typeface="Now Bold"/>
                <a:sym typeface="Now Bold"/>
              </a:rPr>
              <a:t>Proposal lacks</a:t>
            </a:r>
          </a:p>
          <a:p>
            <a:pPr algn="ctr">
              <a:lnSpc>
                <a:spcPts val="3478"/>
              </a:lnSpc>
              <a:spcBef>
                <a:spcPct val="0"/>
              </a:spcBef>
            </a:pPr>
            <a:r>
              <a:rPr lang="en-US" b="true" sz="2520" spc="88">
                <a:solidFill>
                  <a:srgbClr val="FFBF40"/>
                </a:solidFill>
                <a:latin typeface="Now Bold"/>
                <a:ea typeface="Now Bold"/>
                <a:cs typeface="Now Bold"/>
                <a:sym typeface="Now Bold"/>
              </a:rPr>
              <a:t> innovation </a:t>
            </a:r>
          </a:p>
        </p:txBody>
      </p:sp>
      <p:sp>
        <p:nvSpPr>
          <p:cNvPr name="TextBox 44" id="44"/>
          <p:cNvSpPr txBox="true"/>
          <p:nvPr/>
        </p:nvSpPr>
        <p:spPr>
          <a:xfrm rot="0">
            <a:off x="7234686" y="2949037"/>
            <a:ext cx="3564393" cy="1077374"/>
          </a:xfrm>
          <a:prstGeom prst="rect">
            <a:avLst/>
          </a:prstGeom>
        </p:spPr>
        <p:txBody>
          <a:bodyPr anchor="t" rtlCol="false" tIns="0" lIns="0" bIns="0" rIns="0">
            <a:spAutoFit/>
          </a:bodyPr>
          <a:lstStyle/>
          <a:p>
            <a:pPr algn="ctr">
              <a:lnSpc>
                <a:spcPts val="2811"/>
              </a:lnSpc>
              <a:spcBef>
                <a:spcPct val="0"/>
              </a:spcBef>
            </a:pPr>
            <a:r>
              <a:rPr lang="en-US" b="true" sz="2037" spc="71">
                <a:solidFill>
                  <a:srgbClr val="FFFFFF"/>
                </a:solidFill>
                <a:latin typeface="Now Bold"/>
                <a:ea typeface="Now Bold"/>
                <a:cs typeface="Now Bold"/>
                <a:sym typeface="Now Bold"/>
              </a:rPr>
              <a:t>Stronger connection between proposed </a:t>
            </a:r>
          </a:p>
          <a:p>
            <a:pPr algn="ctr">
              <a:lnSpc>
                <a:spcPts val="2811"/>
              </a:lnSpc>
              <a:spcBef>
                <a:spcPct val="0"/>
              </a:spcBef>
            </a:pPr>
            <a:r>
              <a:rPr lang="en-US" b="true" sz="2037" spc="71">
                <a:solidFill>
                  <a:srgbClr val="FFFFFF"/>
                </a:solidFill>
                <a:latin typeface="Now Bold"/>
                <a:ea typeface="Now Bold"/>
                <a:cs typeface="Now Bold"/>
                <a:sym typeface="Now Bold"/>
              </a:rPr>
              <a:t>project &amp; district goals </a:t>
            </a:r>
          </a:p>
        </p:txBody>
      </p:sp>
      <p:grpSp>
        <p:nvGrpSpPr>
          <p:cNvPr name="Group 45" id="45"/>
          <p:cNvGrpSpPr/>
          <p:nvPr/>
        </p:nvGrpSpPr>
        <p:grpSpPr>
          <a:xfrm rot="0">
            <a:off x="13430910" y="9589570"/>
            <a:ext cx="4857090" cy="597168"/>
            <a:chOff x="0" y="0"/>
            <a:chExt cx="6476120" cy="796224"/>
          </a:xfrm>
        </p:grpSpPr>
        <p:sp>
          <p:nvSpPr>
            <p:cNvPr name="Freeform 46" id="46"/>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8"/>
              <a:stretch>
                <a:fillRect l="-494" t="0" r="-494" b="0"/>
              </a:stretch>
            </a:blipFill>
          </p:spPr>
        </p:sp>
        <p:sp>
          <p:nvSpPr>
            <p:cNvPr name="TextBox 47" id="47"/>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236138" y="5981096"/>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601772"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2903437"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83300" y="5789522"/>
            <a:ext cx="4066140" cy="4107213"/>
          </a:xfrm>
          <a:custGeom>
            <a:avLst/>
            <a:gdLst/>
            <a:ahLst/>
            <a:cxnLst/>
            <a:rect r="r" b="b" t="t" l="l"/>
            <a:pathLst>
              <a:path h="4107213" w="4066140">
                <a:moveTo>
                  <a:pt x="0" y="0"/>
                </a:moveTo>
                <a:lnTo>
                  <a:pt x="4066141" y="0"/>
                </a:lnTo>
                <a:lnTo>
                  <a:pt x="4066141" y="4107213"/>
                </a:lnTo>
                <a:lnTo>
                  <a:pt x="0" y="410721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090977" y="649499"/>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Objective</a:t>
            </a:r>
          </a:p>
        </p:txBody>
      </p:sp>
      <p:sp>
        <p:nvSpPr>
          <p:cNvPr name="TextBox 9" id="9"/>
          <p:cNvSpPr txBox="true"/>
          <p:nvPr/>
        </p:nvSpPr>
        <p:spPr>
          <a:xfrm rot="0">
            <a:off x="2166876" y="2998297"/>
            <a:ext cx="13954247" cy="2098675"/>
          </a:xfrm>
          <a:prstGeom prst="rect">
            <a:avLst/>
          </a:prstGeom>
        </p:spPr>
        <p:txBody>
          <a:bodyPr anchor="t" rtlCol="false" tIns="0" lIns="0" bIns="0" rIns="0">
            <a:spAutoFit/>
          </a:bodyPr>
          <a:lstStyle/>
          <a:p>
            <a:pPr algn="ctr">
              <a:lnSpc>
                <a:spcPts val="5599"/>
              </a:lnSpc>
              <a:spcBef>
                <a:spcPct val="0"/>
              </a:spcBef>
            </a:pPr>
            <a:r>
              <a:rPr lang="en-US" sz="3999" spc="39">
                <a:solidFill>
                  <a:srgbClr val="004380"/>
                </a:solidFill>
                <a:latin typeface="Now"/>
                <a:ea typeface="Now"/>
                <a:cs typeface="Now"/>
                <a:sym typeface="Now"/>
              </a:rPr>
              <a:t>To provide an overview of successful grant writing tips, researching funding sources and avoiding some common grant development mistakes.</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791573" y="600628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750027" y="-2944241"/>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2903437"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573735" y="5508536"/>
            <a:ext cx="4360053" cy="4114800"/>
          </a:xfrm>
          <a:custGeom>
            <a:avLst/>
            <a:gdLst/>
            <a:ahLst/>
            <a:cxnLst/>
            <a:rect r="r" b="b" t="t" l="l"/>
            <a:pathLst>
              <a:path h="4114800" w="4360053">
                <a:moveTo>
                  <a:pt x="0" y="0"/>
                </a:moveTo>
                <a:lnTo>
                  <a:pt x="4360053" y="0"/>
                </a:lnTo>
                <a:lnTo>
                  <a:pt x="436005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857861" y="3357795"/>
            <a:ext cx="16664741" cy="1287125"/>
          </a:xfrm>
          <a:prstGeom prst="rect">
            <a:avLst/>
          </a:prstGeom>
        </p:spPr>
        <p:txBody>
          <a:bodyPr anchor="t" rtlCol="false" tIns="0" lIns="0" bIns="0" rIns="0">
            <a:spAutoFit/>
          </a:bodyPr>
          <a:lstStyle/>
          <a:p>
            <a:pPr algn="ctr">
              <a:lnSpc>
                <a:spcPts val="10431"/>
              </a:lnSpc>
            </a:pPr>
            <a:r>
              <a:rPr lang="en-US" b="true" sz="7450" spc="74">
                <a:solidFill>
                  <a:srgbClr val="004380"/>
                </a:solidFill>
                <a:latin typeface="Now Heavy"/>
                <a:ea typeface="Now Heavy"/>
                <a:cs typeface="Now Heavy"/>
                <a:sym typeface="Now Heavy"/>
              </a:rPr>
              <a:t>Researching the Funding Sources</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032134" y="6136376"/>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060831"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800659" y="9637537"/>
            <a:ext cx="4332871" cy="532717"/>
            <a:chOff x="0" y="0"/>
            <a:chExt cx="5777161" cy="710289"/>
          </a:xfrm>
        </p:grpSpPr>
        <p:sp>
          <p:nvSpPr>
            <p:cNvPr name="Freeform 5" id="5"/>
            <p:cNvSpPr/>
            <p:nvPr/>
          </p:nvSpPr>
          <p:spPr>
            <a:xfrm flipH="false" flipV="false" rot="0">
              <a:off x="1169346" y="0"/>
              <a:ext cx="816856" cy="710289"/>
            </a:xfrm>
            <a:custGeom>
              <a:avLst/>
              <a:gdLst/>
              <a:ahLst/>
              <a:cxnLst/>
              <a:rect r="r" b="b" t="t" l="l"/>
              <a:pathLst>
                <a:path h="710289" w="816856">
                  <a:moveTo>
                    <a:pt x="0" y="0"/>
                  </a:moveTo>
                  <a:lnTo>
                    <a:pt x="816856" y="0"/>
                  </a:lnTo>
                  <a:lnTo>
                    <a:pt x="816856" y="710289"/>
                  </a:lnTo>
                  <a:lnTo>
                    <a:pt x="0" y="710289"/>
                  </a:lnTo>
                  <a:lnTo>
                    <a:pt x="0" y="0"/>
                  </a:lnTo>
                  <a:close/>
                </a:path>
              </a:pathLst>
            </a:custGeom>
            <a:blipFill>
              <a:blip r:embed="rId7"/>
              <a:stretch>
                <a:fillRect l="-494" t="0" r="-494" b="0"/>
              </a:stretch>
            </a:blipFill>
          </p:spPr>
        </p:sp>
        <p:sp>
          <p:nvSpPr>
            <p:cNvPr name="TextBox 6" id="6"/>
            <p:cNvSpPr txBox="true"/>
            <p:nvPr/>
          </p:nvSpPr>
          <p:spPr>
            <a:xfrm rot="0">
              <a:off x="0" y="178015"/>
              <a:ext cx="5777161" cy="177130"/>
            </a:xfrm>
            <a:prstGeom prst="rect">
              <a:avLst/>
            </a:prstGeom>
          </p:spPr>
          <p:txBody>
            <a:bodyPr anchor="t" rtlCol="false" tIns="0" lIns="0" bIns="0" rIns="0">
              <a:spAutoFit/>
            </a:bodyPr>
            <a:lstStyle/>
            <a:p>
              <a:pPr algn="r">
                <a:lnSpc>
                  <a:spcPts val="1144"/>
                </a:lnSpc>
                <a:spcBef>
                  <a:spcPct val="0"/>
                </a:spcBef>
              </a:pPr>
              <a:r>
                <a:rPr lang="en-US" b="true" sz="817" spc="8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a:hlinkClick r:id="rId9" tooltip="https://grants.gov/search-grants"/>
          </p:cNvPr>
          <p:cNvSpPr/>
          <p:nvPr/>
        </p:nvSpPr>
        <p:spPr>
          <a:xfrm flipH="false" flipV="false" rot="0">
            <a:off x="1958031" y="1513665"/>
            <a:ext cx="13608383" cy="7259670"/>
          </a:xfrm>
          <a:custGeom>
            <a:avLst/>
            <a:gdLst/>
            <a:ahLst/>
            <a:cxnLst/>
            <a:rect r="r" b="b" t="t" l="l"/>
            <a:pathLst>
              <a:path h="7259670" w="13608383">
                <a:moveTo>
                  <a:pt x="0" y="0"/>
                </a:moveTo>
                <a:lnTo>
                  <a:pt x="13608383" y="0"/>
                </a:lnTo>
                <a:lnTo>
                  <a:pt x="13608383" y="7259670"/>
                </a:lnTo>
                <a:lnTo>
                  <a:pt x="0" y="7259670"/>
                </a:lnTo>
                <a:lnTo>
                  <a:pt x="0" y="0"/>
                </a:lnTo>
                <a:close/>
              </a:path>
            </a:pathLst>
          </a:custGeom>
          <a:blipFill>
            <a:blip r:embed="rId8"/>
            <a:stretch>
              <a:fillRect l="0" t="-3619" r="0" b="-3619"/>
            </a:stretch>
          </a:blipFill>
        </p:spPr>
      </p:sp>
      <p:sp>
        <p:nvSpPr>
          <p:cNvPr name="TextBox 8" id="8"/>
          <p:cNvSpPr txBox="true"/>
          <p:nvPr/>
        </p:nvSpPr>
        <p:spPr>
          <a:xfrm rot="0">
            <a:off x="2888768" y="226540"/>
            <a:ext cx="12106045" cy="1287125"/>
          </a:xfrm>
          <a:prstGeom prst="rect">
            <a:avLst/>
          </a:prstGeom>
        </p:spPr>
        <p:txBody>
          <a:bodyPr anchor="t" rtlCol="false" tIns="0" lIns="0" bIns="0" rIns="0">
            <a:spAutoFit/>
          </a:bodyPr>
          <a:lstStyle/>
          <a:p>
            <a:pPr algn="ctr">
              <a:lnSpc>
                <a:spcPts val="10431"/>
              </a:lnSpc>
            </a:pPr>
            <a:r>
              <a:rPr lang="en-US" b="true" sz="7450" spc="74">
                <a:solidFill>
                  <a:srgbClr val="004380"/>
                </a:solidFill>
                <a:latin typeface="Now Heavy"/>
                <a:ea typeface="Now Heavy"/>
                <a:cs typeface="Now Heavy"/>
                <a:sym typeface="Now Heavy"/>
              </a:rPr>
              <a:t>Grants.gov</a:t>
            </a:r>
          </a:p>
        </p:txBody>
      </p:sp>
      <p:sp>
        <p:nvSpPr>
          <p:cNvPr name="Freeform 9" id="9"/>
          <p:cNvSpPr/>
          <p:nvPr/>
        </p:nvSpPr>
        <p:spPr>
          <a:xfrm flipH="false" flipV="false" rot="508278">
            <a:off x="14232671" y="5383277"/>
            <a:ext cx="714159" cy="704339"/>
          </a:xfrm>
          <a:custGeom>
            <a:avLst/>
            <a:gdLst/>
            <a:ahLst/>
            <a:cxnLst/>
            <a:rect r="r" b="b" t="t" l="l"/>
            <a:pathLst>
              <a:path h="704339" w="714159">
                <a:moveTo>
                  <a:pt x="0" y="0"/>
                </a:moveTo>
                <a:lnTo>
                  <a:pt x="714158" y="0"/>
                </a:lnTo>
                <a:lnTo>
                  <a:pt x="714158" y="704338"/>
                </a:lnTo>
                <a:lnTo>
                  <a:pt x="0" y="70433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5400000">
            <a:off x="1128833" y="4563534"/>
            <a:ext cx="834939" cy="823459"/>
          </a:xfrm>
          <a:custGeom>
            <a:avLst/>
            <a:gdLst/>
            <a:ahLst/>
            <a:cxnLst/>
            <a:rect r="r" b="b" t="t" l="l"/>
            <a:pathLst>
              <a:path h="823459" w="834939">
                <a:moveTo>
                  <a:pt x="0" y="0"/>
                </a:moveTo>
                <a:lnTo>
                  <a:pt x="834939" y="0"/>
                </a:lnTo>
                <a:lnTo>
                  <a:pt x="834939" y="823458"/>
                </a:lnTo>
                <a:lnTo>
                  <a:pt x="0" y="82345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39807" y="6127484"/>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293910" y="-3229309"/>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39807" y="9445955"/>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grpSp>
        <p:nvGrpSpPr>
          <p:cNvPr name="Group 7" id="7"/>
          <p:cNvGrpSpPr>
            <a:grpSpLocks noChangeAspect="true"/>
          </p:cNvGrpSpPr>
          <p:nvPr/>
        </p:nvGrpSpPr>
        <p:grpSpPr>
          <a:xfrm rot="0">
            <a:off x="5663774" y="2451528"/>
            <a:ext cx="2691972" cy="2691972"/>
            <a:chOff x="0" y="0"/>
            <a:chExt cx="6350000" cy="6350000"/>
          </a:xfrm>
        </p:grpSpPr>
        <p:sp>
          <p:nvSpPr>
            <p:cNvPr name="Freeform 8" id="8"/>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8"/>
              <a:stretch>
                <a:fillRect l="0" t="-10" r="0" b="-10"/>
              </a:stretch>
            </a:blipFill>
          </p:spPr>
        </p:sp>
        <p:sp>
          <p:nvSpPr>
            <p:cNvPr name="Freeform 9" id="9"/>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04380"/>
            </a:solidFill>
          </p:spPr>
        </p:sp>
      </p:grpSp>
      <p:grpSp>
        <p:nvGrpSpPr>
          <p:cNvPr name="Group 10" id="10"/>
          <p:cNvGrpSpPr>
            <a:grpSpLocks noChangeAspect="true"/>
          </p:cNvGrpSpPr>
          <p:nvPr/>
        </p:nvGrpSpPr>
        <p:grpSpPr>
          <a:xfrm rot="0">
            <a:off x="10009100" y="2343984"/>
            <a:ext cx="2721697" cy="2721697"/>
            <a:chOff x="0" y="0"/>
            <a:chExt cx="6350000" cy="6350000"/>
          </a:xfrm>
        </p:grpSpPr>
        <p:sp>
          <p:nvSpPr>
            <p:cNvPr name="Freeform 11" id="11"/>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9"/>
              <a:stretch>
                <a:fillRect l="0" t="-10" r="0" b="-10"/>
              </a:stretch>
            </a:blipFill>
          </p:spPr>
        </p:sp>
        <p:sp>
          <p:nvSpPr>
            <p:cNvPr name="Freeform 12" id="12"/>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04380"/>
            </a:solidFill>
          </p:spPr>
        </p:sp>
      </p:grpSp>
      <p:grpSp>
        <p:nvGrpSpPr>
          <p:cNvPr name="Group 13" id="13"/>
          <p:cNvGrpSpPr>
            <a:grpSpLocks noChangeAspect="true"/>
          </p:cNvGrpSpPr>
          <p:nvPr/>
        </p:nvGrpSpPr>
        <p:grpSpPr>
          <a:xfrm rot="0">
            <a:off x="5663774" y="6283236"/>
            <a:ext cx="2691972" cy="2691972"/>
            <a:chOff x="0" y="0"/>
            <a:chExt cx="6350000" cy="6350000"/>
          </a:xfrm>
        </p:grpSpPr>
        <p:sp>
          <p:nvSpPr>
            <p:cNvPr name="Freeform 14" id="14"/>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0"/>
              <a:stretch>
                <a:fillRect l="-12176" t="0" r="-12176" b="0"/>
              </a:stretch>
            </a:blipFill>
          </p:spPr>
        </p:sp>
        <p:sp>
          <p:nvSpPr>
            <p:cNvPr name="Freeform 15" id="15"/>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04380"/>
            </a:solidFill>
          </p:spPr>
        </p:sp>
      </p:grpSp>
      <p:grpSp>
        <p:nvGrpSpPr>
          <p:cNvPr name="Group 16" id="16"/>
          <p:cNvGrpSpPr>
            <a:grpSpLocks noChangeAspect="true"/>
          </p:cNvGrpSpPr>
          <p:nvPr/>
        </p:nvGrpSpPr>
        <p:grpSpPr>
          <a:xfrm rot="0">
            <a:off x="10198621" y="6283236"/>
            <a:ext cx="2691972" cy="2691972"/>
            <a:chOff x="0" y="0"/>
            <a:chExt cx="6350000" cy="6350000"/>
          </a:xfrm>
        </p:grpSpPr>
        <p:sp>
          <p:nvSpPr>
            <p:cNvPr name="Freeform 17" id="17"/>
            <p:cNvSpPr/>
            <p:nvPr/>
          </p:nvSpPr>
          <p:spPr>
            <a:xfrm flipH="false" flipV="false" rot="0">
              <a:off x="88900" y="88900"/>
              <a:ext cx="6172200" cy="6172200"/>
            </a:xfrm>
            <a:custGeom>
              <a:avLst/>
              <a:gdLst/>
              <a:ahLst/>
              <a:cxnLst/>
              <a:rect r="r" b="b" t="t" l="l"/>
              <a:pathLst>
                <a:path h="6172200" w="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11"/>
              <a:stretch>
                <a:fillRect l="0" t="-10" r="0" b="-10"/>
              </a:stretch>
            </a:blipFill>
          </p:spPr>
        </p:sp>
        <p:sp>
          <p:nvSpPr>
            <p:cNvPr name="Freeform 18" id="18"/>
            <p:cNvSpPr/>
            <p:nvPr/>
          </p:nvSpPr>
          <p:spPr>
            <a:xfrm flipH="false" flipV="false" rot="0">
              <a:off x="0" y="0"/>
              <a:ext cx="6350000" cy="6350000"/>
            </a:xfrm>
            <a:custGeom>
              <a:avLst/>
              <a:gdLst/>
              <a:ahLst/>
              <a:cxnLst/>
              <a:rect r="r" b="b" t="t" l="l"/>
              <a:pathLst>
                <a:path h="6350000" w="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004380"/>
            </a:solidFill>
          </p:spPr>
        </p:sp>
      </p:grpSp>
      <p:sp>
        <p:nvSpPr>
          <p:cNvPr name="TextBox 19" id="19"/>
          <p:cNvSpPr txBox="true"/>
          <p:nvPr/>
        </p:nvSpPr>
        <p:spPr>
          <a:xfrm rot="0">
            <a:off x="790534" y="456783"/>
            <a:ext cx="16468766"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Funding Sources</a:t>
            </a:r>
          </a:p>
        </p:txBody>
      </p:sp>
      <p:sp>
        <p:nvSpPr>
          <p:cNvPr name="TextBox 20" id="20"/>
          <p:cNvSpPr txBox="true"/>
          <p:nvPr/>
        </p:nvSpPr>
        <p:spPr>
          <a:xfrm rot="0">
            <a:off x="564857" y="3590532"/>
            <a:ext cx="4081909" cy="4156886"/>
          </a:xfrm>
          <a:prstGeom prst="rect">
            <a:avLst/>
          </a:prstGeom>
        </p:spPr>
        <p:txBody>
          <a:bodyPr anchor="t" rtlCol="false" tIns="0" lIns="0" bIns="0" rIns="0">
            <a:spAutoFit/>
          </a:bodyPr>
          <a:lstStyle/>
          <a:p>
            <a:pPr algn="l" marL="1261516" indent="-630758" lvl="1">
              <a:lnSpc>
                <a:spcPts val="8180"/>
              </a:lnSpc>
              <a:buFont typeface="Arial"/>
              <a:buChar char="•"/>
            </a:pPr>
            <a:r>
              <a:rPr lang="en-US" b="true" sz="5843">
                <a:solidFill>
                  <a:srgbClr val="004380"/>
                </a:solidFill>
                <a:latin typeface="Now Medium"/>
                <a:ea typeface="Now Medium"/>
                <a:cs typeface="Now Medium"/>
                <a:sym typeface="Now Medium"/>
              </a:rPr>
              <a:t>Federal</a:t>
            </a:r>
          </a:p>
          <a:p>
            <a:pPr algn="l" marL="1261516" indent="-630758" lvl="1">
              <a:lnSpc>
                <a:spcPts val="8180"/>
              </a:lnSpc>
              <a:buFont typeface="Arial"/>
              <a:buChar char="•"/>
            </a:pPr>
            <a:r>
              <a:rPr lang="en-US" b="true" sz="5843">
                <a:solidFill>
                  <a:srgbClr val="004380"/>
                </a:solidFill>
                <a:latin typeface="Now Medium"/>
                <a:ea typeface="Now Medium"/>
                <a:cs typeface="Now Medium"/>
                <a:sym typeface="Now Medium"/>
              </a:rPr>
              <a:t>State</a:t>
            </a:r>
          </a:p>
          <a:p>
            <a:pPr algn="l" marL="1261516" indent="-630758" lvl="1">
              <a:lnSpc>
                <a:spcPts val="8180"/>
              </a:lnSpc>
              <a:buFont typeface="Arial"/>
              <a:buChar char="•"/>
            </a:pPr>
            <a:r>
              <a:rPr lang="en-US" b="true" sz="5843">
                <a:solidFill>
                  <a:srgbClr val="004380"/>
                </a:solidFill>
                <a:latin typeface="Now Medium"/>
                <a:ea typeface="Now Medium"/>
                <a:cs typeface="Now Medium"/>
                <a:sym typeface="Now Medium"/>
              </a:rPr>
              <a:t>County</a:t>
            </a:r>
          </a:p>
          <a:p>
            <a:pPr algn="l" marL="1261516" indent="-630758" lvl="1">
              <a:lnSpc>
                <a:spcPts val="8180"/>
              </a:lnSpc>
              <a:buFont typeface="Arial"/>
              <a:buChar char="•"/>
            </a:pPr>
            <a:r>
              <a:rPr lang="en-US" b="true" sz="5843">
                <a:solidFill>
                  <a:srgbClr val="004380"/>
                </a:solidFill>
                <a:latin typeface="Now Medium"/>
                <a:ea typeface="Now Medium"/>
                <a:cs typeface="Now Medium"/>
                <a:sym typeface="Now Medium"/>
              </a:rPr>
              <a:t>Local</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285615" y="557160"/>
            <a:ext cx="14602309" cy="1254125"/>
          </a:xfrm>
          <a:prstGeom prst="rect">
            <a:avLst/>
          </a:prstGeom>
        </p:spPr>
        <p:txBody>
          <a:bodyPr anchor="t" rtlCol="false" tIns="0" lIns="0" bIns="0" rIns="0">
            <a:spAutoFit/>
          </a:bodyPr>
          <a:lstStyle/>
          <a:p>
            <a:pPr algn="ctr" marL="0" indent="0" lvl="0">
              <a:lnSpc>
                <a:spcPts val="10150"/>
              </a:lnSpc>
            </a:pPr>
            <a:r>
              <a:rPr lang="en-US" b="true" sz="7250" spc="72">
                <a:solidFill>
                  <a:srgbClr val="004380"/>
                </a:solidFill>
                <a:latin typeface="Now Heavy"/>
                <a:ea typeface="Now Heavy"/>
                <a:cs typeface="Now Heavy"/>
                <a:sym typeface="Now Heavy"/>
              </a:rPr>
              <a:t>Grant Solicitations</a:t>
            </a:r>
          </a:p>
        </p:txBody>
      </p:sp>
      <p:sp>
        <p:nvSpPr>
          <p:cNvPr name="Freeform 3" id="3"/>
          <p:cNvSpPr/>
          <p:nvPr/>
        </p:nvSpPr>
        <p:spPr>
          <a:xfrm flipH="false" flipV="false" rot="0">
            <a:off x="13289509" y="7599343"/>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060723" y="-4303306"/>
            <a:ext cx="8342934" cy="5840054"/>
          </a:xfrm>
          <a:custGeom>
            <a:avLst/>
            <a:gdLst/>
            <a:ahLst/>
            <a:cxnLst/>
            <a:rect r="r" b="b" t="t" l="l"/>
            <a:pathLst>
              <a:path h="5840054" w="8342934">
                <a:moveTo>
                  <a:pt x="0" y="0"/>
                </a:moveTo>
                <a:lnTo>
                  <a:pt x="8342934" y="0"/>
                </a:lnTo>
                <a:lnTo>
                  <a:pt x="8342934" y="5840054"/>
                </a:lnTo>
                <a:lnTo>
                  <a:pt x="0" y="58400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137557" y="1987371"/>
            <a:ext cx="3819934" cy="6312258"/>
          </a:xfrm>
          <a:custGeom>
            <a:avLst/>
            <a:gdLst/>
            <a:ahLst/>
            <a:cxnLst/>
            <a:rect r="r" b="b" t="t" l="l"/>
            <a:pathLst>
              <a:path h="6312258" w="3819934">
                <a:moveTo>
                  <a:pt x="0" y="0"/>
                </a:moveTo>
                <a:lnTo>
                  <a:pt x="3819934" y="0"/>
                </a:lnTo>
                <a:lnTo>
                  <a:pt x="3819934" y="6312258"/>
                </a:lnTo>
                <a:lnTo>
                  <a:pt x="0" y="6312258"/>
                </a:lnTo>
                <a:lnTo>
                  <a:pt x="0" y="0"/>
                </a:lnTo>
                <a:close/>
              </a:path>
            </a:pathLst>
          </a:custGeom>
          <a:blipFill>
            <a:blip r:embed="rId5"/>
            <a:stretch>
              <a:fillRect l="0" t="0" r="0" b="0"/>
            </a:stretch>
          </a:blipFill>
        </p:spPr>
      </p:sp>
      <p:sp>
        <p:nvSpPr>
          <p:cNvPr name="Freeform 6" id="6"/>
          <p:cNvSpPr/>
          <p:nvPr/>
        </p:nvSpPr>
        <p:spPr>
          <a:xfrm flipH="false" flipV="false" rot="0">
            <a:off x="369434" y="5831633"/>
            <a:ext cx="3385738" cy="1087668"/>
          </a:xfrm>
          <a:custGeom>
            <a:avLst/>
            <a:gdLst/>
            <a:ahLst/>
            <a:cxnLst/>
            <a:rect r="r" b="b" t="t" l="l"/>
            <a:pathLst>
              <a:path h="1087668" w="3385738">
                <a:moveTo>
                  <a:pt x="0" y="0"/>
                </a:moveTo>
                <a:lnTo>
                  <a:pt x="3385738" y="0"/>
                </a:lnTo>
                <a:lnTo>
                  <a:pt x="3385738" y="1087668"/>
                </a:lnTo>
                <a:lnTo>
                  <a:pt x="0" y="108766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a:hlinkClick r:id="rId9" tooltip="https://admin.smc.edu/administration/grant-development/grant-solicitations.php"/>
          </p:cNvPr>
          <p:cNvSpPr/>
          <p:nvPr/>
        </p:nvSpPr>
        <p:spPr>
          <a:xfrm flipH="false" flipV="false" rot="0">
            <a:off x="4967016" y="2336198"/>
            <a:ext cx="12645635" cy="5168903"/>
          </a:xfrm>
          <a:custGeom>
            <a:avLst/>
            <a:gdLst/>
            <a:ahLst/>
            <a:cxnLst/>
            <a:rect r="r" b="b" t="t" l="l"/>
            <a:pathLst>
              <a:path h="5168903" w="12645635">
                <a:moveTo>
                  <a:pt x="0" y="0"/>
                </a:moveTo>
                <a:lnTo>
                  <a:pt x="12645635" y="0"/>
                </a:lnTo>
                <a:lnTo>
                  <a:pt x="12645635" y="5168903"/>
                </a:lnTo>
                <a:lnTo>
                  <a:pt x="0" y="5168903"/>
                </a:lnTo>
                <a:lnTo>
                  <a:pt x="0" y="0"/>
                </a:lnTo>
                <a:close/>
              </a:path>
            </a:pathLst>
          </a:custGeom>
          <a:blipFill>
            <a:blip r:embed="rId8"/>
            <a:stretch>
              <a:fillRect l="0" t="0" r="0" b="0"/>
            </a:stretch>
          </a:blipFill>
        </p:spPr>
      </p:sp>
      <p:grpSp>
        <p:nvGrpSpPr>
          <p:cNvPr name="Group 8" id="8"/>
          <p:cNvGrpSpPr/>
          <p:nvPr/>
        </p:nvGrpSpPr>
        <p:grpSpPr>
          <a:xfrm rot="0">
            <a:off x="12929012" y="9577178"/>
            <a:ext cx="4905160" cy="597168"/>
            <a:chOff x="0" y="0"/>
            <a:chExt cx="6540214" cy="796224"/>
          </a:xfrm>
        </p:grpSpPr>
        <p:sp>
          <p:nvSpPr>
            <p:cNvPr name="Freeform 9" id="9"/>
            <p:cNvSpPr/>
            <p:nvPr/>
          </p:nvSpPr>
          <p:spPr>
            <a:xfrm flipH="false" flipV="false" rot="0">
              <a:off x="1323794" y="0"/>
              <a:ext cx="924747" cy="796224"/>
            </a:xfrm>
            <a:custGeom>
              <a:avLst/>
              <a:gdLst/>
              <a:ahLst/>
              <a:cxnLst/>
              <a:rect r="r" b="b" t="t" l="l"/>
              <a:pathLst>
                <a:path h="796224" w="924747">
                  <a:moveTo>
                    <a:pt x="0" y="0"/>
                  </a:moveTo>
                  <a:lnTo>
                    <a:pt x="924748" y="0"/>
                  </a:lnTo>
                  <a:lnTo>
                    <a:pt x="924748" y="796224"/>
                  </a:lnTo>
                  <a:lnTo>
                    <a:pt x="0" y="796224"/>
                  </a:lnTo>
                  <a:lnTo>
                    <a:pt x="0" y="0"/>
                  </a:lnTo>
                  <a:close/>
                </a:path>
              </a:pathLst>
            </a:custGeom>
            <a:blipFill>
              <a:blip r:embed="rId10"/>
              <a:stretch>
                <a:fillRect l="0" t="0" r="0" b="0"/>
              </a:stretch>
            </a:blipFill>
          </p:spPr>
        </p:sp>
        <p:sp>
          <p:nvSpPr>
            <p:cNvPr name="TextBox 10" id="10"/>
            <p:cNvSpPr txBox="true"/>
            <p:nvPr/>
          </p:nvSpPr>
          <p:spPr>
            <a:xfrm rot="0">
              <a:off x="0" y="201857"/>
              <a:ext cx="6540214"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00659" y="6136376"/>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060831"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800659" y="9637537"/>
            <a:ext cx="4332871" cy="532717"/>
            <a:chOff x="0" y="0"/>
            <a:chExt cx="5777161" cy="710289"/>
          </a:xfrm>
        </p:grpSpPr>
        <p:sp>
          <p:nvSpPr>
            <p:cNvPr name="Freeform 5" id="5"/>
            <p:cNvSpPr/>
            <p:nvPr/>
          </p:nvSpPr>
          <p:spPr>
            <a:xfrm flipH="false" flipV="false" rot="0">
              <a:off x="1169346" y="0"/>
              <a:ext cx="816856" cy="710289"/>
            </a:xfrm>
            <a:custGeom>
              <a:avLst/>
              <a:gdLst/>
              <a:ahLst/>
              <a:cxnLst/>
              <a:rect r="r" b="b" t="t" l="l"/>
              <a:pathLst>
                <a:path h="710289" w="816856">
                  <a:moveTo>
                    <a:pt x="0" y="0"/>
                  </a:moveTo>
                  <a:lnTo>
                    <a:pt x="816856" y="0"/>
                  </a:lnTo>
                  <a:lnTo>
                    <a:pt x="816856" y="710289"/>
                  </a:lnTo>
                  <a:lnTo>
                    <a:pt x="0" y="710289"/>
                  </a:lnTo>
                  <a:lnTo>
                    <a:pt x="0" y="0"/>
                  </a:lnTo>
                  <a:close/>
                </a:path>
              </a:pathLst>
            </a:custGeom>
            <a:blipFill>
              <a:blip r:embed="rId7"/>
              <a:stretch>
                <a:fillRect l="-494" t="0" r="-494" b="0"/>
              </a:stretch>
            </a:blipFill>
          </p:spPr>
        </p:sp>
        <p:sp>
          <p:nvSpPr>
            <p:cNvPr name="TextBox 6" id="6"/>
            <p:cNvSpPr txBox="true"/>
            <p:nvPr/>
          </p:nvSpPr>
          <p:spPr>
            <a:xfrm rot="0">
              <a:off x="0" y="178015"/>
              <a:ext cx="5777161" cy="177130"/>
            </a:xfrm>
            <a:prstGeom prst="rect">
              <a:avLst/>
            </a:prstGeom>
          </p:spPr>
          <p:txBody>
            <a:bodyPr anchor="t" rtlCol="false" tIns="0" lIns="0" bIns="0" rIns="0">
              <a:spAutoFit/>
            </a:bodyPr>
            <a:lstStyle/>
            <a:p>
              <a:pPr algn="r">
                <a:lnSpc>
                  <a:spcPts val="1144"/>
                </a:lnSpc>
                <a:spcBef>
                  <a:spcPct val="0"/>
                </a:spcBef>
              </a:pPr>
              <a:r>
                <a:rPr lang="en-US" b="true" sz="817" spc="8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5730029" y="5581086"/>
            <a:ext cx="7298875" cy="4589168"/>
          </a:xfrm>
          <a:custGeom>
            <a:avLst/>
            <a:gdLst/>
            <a:ahLst/>
            <a:cxnLst/>
            <a:rect r="r" b="b" t="t" l="l"/>
            <a:pathLst>
              <a:path h="4589168" w="7298875">
                <a:moveTo>
                  <a:pt x="0" y="0"/>
                </a:moveTo>
                <a:lnTo>
                  <a:pt x="7298874" y="0"/>
                </a:lnTo>
                <a:lnTo>
                  <a:pt x="7298874" y="4589168"/>
                </a:lnTo>
                <a:lnTo>
                  <a:pt x="0" y="4589168"/>
                </a:lnTo>
                <a:lnTo>
                  <a:pt x="0" y="0"/>
                </a:lnTo>
                <a:close/>
              </a:path>
            </a:pathLst>
          </a:custGeom>
          <a:blipFill>
            <a:blip r:embed="rId8"/>
            <a:stretch>
              <a:fillRect l="0" t="0" r="0" b="0"/>
            </a:stretch>
          </a:blipFill>
        </p:spPr>
      </p:sp>
      <p:sp>
        <p:nvSpPr>
          <p:cNvPr name="TextBox 8" id="8"/>
          <p:cNvSpPr txBox="true"/>
          <p:nvPr/>
        </p:nvSpPr>
        <p:spPr>
          <a:xfrm rot="0">
            <a:off x="1429258" y="548420"/>
            <a:ext cx="1542948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Bold"/>
                <a:ea typeface="Now Bold"/>
                <a:cs typeface="Now Bold"/>
                <a:sym typeface="Now Bold"/>
              </a:rPr>
              <a:t>Audits</a:t>
            </a:r>
          </a:p>
        </p:txBody>
      </p:sp>
      <p:sp>
        <p:nvSpPr>
          <p:cNvPr name="TextBox 9" id="9"/>
          <p:cNvSpPr txBox="true"/>
          <p:nvPr/>
        </p:nvSpPr>
        <p:spPr>
          <a:xfrm rot="0">
            <a:off x="157843" y="2734332"/>
            <a:ext cx="17547402" cy="2087222"/>
          </a:xfrm>
          <a:prstGeom prst="rect">
            <a:avLst/>
          </a:prstGeom>
        </p:spPr>
        <p:txBody>
          <a:bodyPr anchor="t" rtlCol="false" tIns="0" lIns="0" bIns="0" rIns="0">
            <a:spAutoFit/>
          </a:bodyPr>
          <a:lstStyle/>
          <a:p>
            <a:pPr algn="ctr">
              <a:lnSpc>
                <a:spcPts val="4131"/>
              </a:lnSpc>
              <a:spcBef>
                <a:spcPct val="0"/>
              </a:spcBef>
            </a:pPr>
            <a:r>
              <a:rPr lang="en-US" sz="2950" spc="29">
                <a:solidFill>
                  <a:srgbClr val="004380"/>
                </a:solidFill>
                <a:latin typeface="Now"/>
                <a:ea typeface="Now"/>
                <a:cs typeface="Now"/>
                <a:sym typeface="Now"/>
              </a:rPr>
              <a:t>Each fiscal year the District is required to have an annual audit of its financial statements. The auditors' objectives are “to obtain reasonable assurance about whether the financial statements as a whole are free from material misstatement, whether due to fraud or error, and to issue an auditor’s report that includes our opinions.”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800659" y="6136376"/>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8115300" y="-834308"/>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800659" y="9637537"/>
            <a:ext cx="4332871" cy="532717"/>
            <a:chOff x="0" y="0"/>
            <a:chExt cx="5777161" cy="710289"/>
          </a:xfrm>
        </p:grpSpPr>
        <p:sp>
          <p:nvSpPr>
            <p:cNvPr name="Freeform 5" id="5"/>
            <p:cNvSpPr/>
            <p:nvPr/>
          </p:nvSpPr>
          <p:spPr>
            <a:xfrm flipH="false" flipV="false" rot="0">
              <a:off x="1169346" y="0"/>
              <a:ext cx="816856" cy="710289"/>
            </a:xfrm>
            <a:custGeom>
              <a:avLst/>
              <a:gdLst/>
              <a:ahLst/>
              <a:cxnLst/>
              <a:rect r="r" b="b" t="t" l="l"/>
              <a:pathLst>
                <a:path h="710289" w="816856">
                  <a:moveTo>
                    <a:pt x="0" y="0"/>
                  </a:moveTo>
                  <a:lnTo>
                    <a:pt x="816856" y="0"/>
                  </a:lnTo>
                  <a:lnTo>
                    <a:pt x="816856" y="710289"/>
                  </a:lnTo>
                  <a:lnTo>
                    <a:pt x="0" y="710289"/>
                  </a:lnTo>
                  <a:lnTo>
                    <a:pt x="0" y="0"/>
                  </a:lnTo>
                  <a:close/>
                </a:path>
              </a:pathLst>
            </a:custGeom>
            <a:blipFill>
              <a:blip r:embed="rId7"/>
              <a:stretch>
                <a:fillRect l="-494" t="0" r="-494" b="0"/>
              </a:stretch>
            </a:blipFill>
          </p:spPr>
        </p:sp>
        <p:sp>
          <p:nvSpPr>
            <p:cNvPr name="TextBox 6" id="6"/>
            <p:cNvSpPr txBox="true"/>
            <p:nvPr/>
          </p:nvSpPr>
          <p:spPr>
            <a:xfrm rot="0">
              <a:off x="0" y="178015"/>
              <a:ext cx="5777161" cy="177130"/>
            </a:xfrm>
            <a:prstGeom prst="rect">
              <a:avLst/>
            </a:prstGeom>
          </p:spPr>
          <p:txBody>
            <a:bodyPr anchor="t" rtlCol="false" tIns="0" lIns="0" bIns="0" rIns="0">
              <a:spAutoFit/>
            </a:bodyPr>
            <a:lstStyle/>
            <a:p>
              <a:pPr algn="r">
                <a:lnSpc>
                  <a:spcPts val="1144"/>
                </a:lnSpc>
                <a:spcBef>
                  <a:spcPct val="0"/>
                </a:spcBef>
              </a:pPr>
              <a:r>
                <a:rPr lang="en-US" b="true" sz="817" spc="8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4140479" y="2583933"/>
            <a:ext cx="10007041" cy="7104885"/>
          </a:xfrm>
          <a:custGeom>
            <a:avLst/>
            <a:gdLst/>
            <a:ahLst/>
            <a:cxnLst/>
            <a:rect r="r" b="b" t="t" l="l"/>
            <a:pathLst>
              <a:path h="7104885" w="10007041">
                <a:moveTo>
                  <a:pt x="0" y="0"/>
                </a:moveTo>
                <a:lnTo>
                  <a:pt x="10007042" y="0"/>
                </a:lnTo>
                <a:lnTo>
                  <a:pt x="10007042" y="7104886"/>
                </a:lnTo>
                <a:lnTo>
                  <a:pt x="0" y="7104886"/>
                </a:lnTo>
                <a:lnTo>
                  <a:pt x="0" y="0"/>
                </a:lnTo>
                <a:close/>
              </a:path>
            </a:pathLst>
          </a:custGeom>
          <a:blipFill>
            <a:blip r:embed="rId8"/>
            <a:stretch>
              <a:fillRect l="0" t="-6515" r="0" b="0"/>
            </a:stretch>
          </a:blipFill>
        </p:spPr>
      </p:sp>
      <p:sp>
        <p:nvSpPr>
          <p:cNvPr name="TextBox 8" id="8"/>
          <p:cNvSpPr txBox="true"/>
          <p:nvPr/>
        </p:nvSpPr>
        <p:spPr>
          <a:xfrm rot="0">
            <a:off x="1288902" y="-85725"/>
            <a:ext cx="16844628" cy="2254248"/>
          </a:xfrm>
          <a:prstGeom prst="rect">
            <a:avLst/>
          </a:prstGeom>
        </p:spPr>
        <p:txBody>
          <a:bodyPr anchor="t" rtlCol="false" tIns="0" lIns="0" bIns="0" rIns="0">
            <a:spAutoFit/>
          </a:bodyPr>
          <a:lstStyle/>
          <a:p>
            <a:pPr algn="ctr">
              <a:lnSpc>
                <a:spcPts val="5950"/>
              </a:lnSpc>
            </a:pPr>
          </a:p>
          <a:p>
            <a:pPr algn="ctr">
              <a:lnSpc>
                <a:spcPts val="5950"/>
              </a:lnSpc>
            </a:pPr>
            <a:r>
              <a:rPr lang="en-US" b="true" sz="4250" spc="42">
                <a:solidFill>
                  <a:srgbClr val="004380"/>
                </a:solidFill>
                <a:latin typeface="Now Heavy"/>
                <a:ea typeface="Now Heavy"/>
                <a:cs typeface="Now Heavy"/>
                <a:sym typeface="Now Heavy"/>
              </a:rPr>
              <a:t>2 CFR PART 200 – Uniform Administrative Requirements, Cost Principles and Audit Requirements for Federal Awards</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92582" y="5886895"/>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840179" y="-2957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76518" y="9503950"/>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337183" y="4094298"/>
            <a:ext cx="5827623" cy="5827623"/>
          </a:xfrm>
          <a:custGeom>
            <a:avLst/>
            <a:gdLst/>
            <a:ahLst/>
            <a:cxnLst/>
            <a:rect r="r" b="b" t="t" l="l"/>
            <a:pathLst>
              <a:path h="5827623" w="5827623">
                <a:moveTo>
                  <a:pt x="0" y="0"/>
                </a:moveTo>
                <a:lnTo>
                  <a:pt x="5827623" y="0"/>
                </a:lnTo>
                <a:lnTo>
                  <a:pt x="5827623" y="5827622"/>
                </a:lnTo>
                <a:lnTo>
                  <a:pt x="0" y="5827622"/>
                </a:lnTo>
                <a:lnTo>
                  <a:pt x="0" y="0"/>
                </a:lnTo>
                <a:close/>
              </a:path>
            </a:pathLst>
          </a:custGeom>
          <a:blipFill>
            <a:blip r:embed="rId8"/>
            <a:stretch>
              <a:fillRect l="0" t="0" r="0" b="0"/>
            </a:stretch>
          </a:blipFill>
        </p:spPr>
      </p:sp>
      <p:sp>
        <p:nvSpPr>
          <p:cNvPr name="TextBox 8" id="8"/>
          <p:cNvSpPr txBox="true"/>
          <p:nvPr/>
        </p:nvSpPr>
        <p:spPr>
          <a:xfrm rot="0">
            <a:off x="3090977" y="628948"/>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Reminder - Sign in</a:t>
            </a:r>
          </a:p>
        </p:txBody>
      </p:sp>
      <p:sp>
        <p:nvSpPr>
          <p:cNvPr name="TextBox 9" id="9"/>
          <p:cNvSpPr txBox="true"/>
          <p:nvPr/>
        </p:nvSpPr>
        <p:spPr>
          <a:xfrm rot="0">
            <a:off x="1579939" y="2213698"/>
            <a:ext cx="15342111" cy="1671320"/>
          </a:xfrm>
          <a:prstGeom prst="rect">
            <a:avLst/>
          </a:prstGeom>
        </p:spPr>
        <p:txBody>
          <a:bodyPr anchor="t" rtlCol="false" tIns="0" lIns="0" bIns="0" rIns="0">
            <a:spAutoFit/>
          </a:bodyPr>
          <a:lstStyle/>
          <a:p>
            <a:pPr algn="ctr">
              <a:lnSpc>
                <a:spcPts val="4480"/>
              </a:lnSpc>
            </a:pPr>
            <a:r>
              <a:rPr lang="en-US" sz="3200" spc="32">
                <a:solidFill>
                  <a:srgbClr val="004380"/>
                </a:solidFill>
                <a:latin typeface="Now"/>
                <a:ea typeface="Now"/>
                <a:cs typeface="Now"/>
                <a:sym typeface="Now"/>
              </a:rPr>
              <a:t>Please use this QR code and enter your name and SMC email address. </a:t>
            </a:r>
          </a:p>
          <a:p>
            <a:pPr algn="ctr">
              <a:lnSpc>
                <a:spcPts val="4480"/>
              </a:lnSpc>
            </a:pPr>
            <a:r>
              <a:rPr lang="en-US" sz="3200" spc="32">
                <a:solidFill>
                  <a:srgbClr val="004380"/>
                </a:solidFill>
                <a:latin typeface="Now"/>
                <a:ea typeface="Now"/>
                <a:cs typeface="Now"/>
                <a:sym typeface="Now"/>
              </a:rPr>
              <a:t>Select from the list: Grant Writing 101</a:t>
            </a:r>
          </a:p>
          <a:p>
            <a:pPr algn="ctr">
              <a:lnSpc>
                <a:spcPts val="4480"/>
              </a:lnSpc>
              <a:spcBef>
                <a:spcPct val="0"/>
              </a:spcBef>
            </a:pPr>
            <a:r>
              <a:rPr lang="en-US" sz="3200" spc="32">
                <a:solidFill>
                  <a:srgbClr val="004380"/>
                </a:solidFill>
                <a:latin typeface="Now"/>
                <a:ea typeface="Now"/>
                <a:cs typeface="Now"/>
                <a:sym typeface="Now"/>
              </a:rPr>
              <a:t>Thank you! </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10331" y="5871853"/>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0347" y="-2902521"/>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11865" y="9488908"/>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8356083" y="3944426"/>
            <a:ext cx="4968792" cy="5977494"/>
          </a:xfrm>
          <a:custGeom>
            <a:avLst/>
            <a:gdLst/>
            <a:ahLst/>
            <a:cxnLst/>
            <a:rect r="r" b="b" t="t" l="l"/>
            <a:pathLst>
              <a:path h="5977494" w="4968792">
                <a:moveTo>
                  <a:pt x="0" y="0"/>
                </a:moveTo>
                <a:lnTo>
                  <a:pt x="4968792" y="0"/>
                </a:lnTo>
                <a:lnTo>
                  <a:pt x="4968792" y="5977494"/>
                </a:lnTo>
                <a:lnTo>
                  <a:pt x="0" y="5977494"/>
                </a:lnTo>
                <a:lnTo>
                  <a:pt x="0" y="0"/>
                </a:lnTo>
                <a:close/>
              </a:path>
            </a:pathLst>
          </a:custGeom>
          <a:blipFill>
            <a:blip r:embed="rId8"/>
            <a:stretch>
              <a:fillRect l="0" t="0" r="0" b="0"/>
            </a:stretch>
          </a:blipFill>
        </p:spPr>
      </p:sp>
      <p:sp>
        <p:nvSpPr>
          <p:cNvPr name="Freeform 8" id="8"/>
          <p:cNvSpPr/>
          <p:nvPr/>
        </p:nvSpPr>
        <p:spPr>
          <a:xfrm flipH="false" flipV="false" rot="0">
            <a:off x="4219939" y="592406"/>
            <a:ext cx="4676284" cy="4688004"/>
          </a:xfrm>
          <a:custGeom>
            <a:avLst/>
            <a:gdLst/>
            <a:ahLst/>
            <a:cxnLst/>
            <a:rect r="r" b="b" t="t" l="l"/>
            <a:pathLst>
              <a:path h="4688004" w="4676284">
                <a:moveTo>
                  <a:pt x="0" y="0"/>
                </a:moveTo>
                <a:lnTo>
                  <a:pt x="4676284" y="0"/>
                </a:lnTo>
                <a:lnTo>
                  <a:pt x="4676284" y="4688004"/>
                </a:lnTo>
                <a:lnTo>
                  <a:pt x="0" y="468800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47710" y="5460047"/>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4826000"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2903437"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2319349" y="2932863"/>
            <a:ext cx="9003638" cy="2003310"/>
          </a:xfrm>
          <a:custGeom>
            <a:avLst/>
            <a:gdLst/>
            <a:ahLst/>
            <a:cxnLst/>
            <a:rect r="r" b="b" t="t" l="l"/>
            <a:pathLst>
              <a:path h="2003310" w="9003638">
                <a:moveTo>
                  <a:pt x="0" y="0"/>
                </a:moveTo>
                <a:lnTo>
                  <a:pt x="9003638" y="0"/>
                </a:lnTo>
                <a:lnTo>
                  <a:pt x="9003638" y="2003309"/>
                </a:lnTo>
                <a:lnTo>
                  <a:pt x="0" y="200330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2287178" y="5460047"/>
            <a:ext cx="9035809" cy="2010467"/>
          </a:xfrm>
          <a:custGeom>
            <a:avLst/>
            <a:gdLst/>
            <a:ahLst/>
            <a:cxnLst/>
            <a:rect r="r" b="b" t="t" l="l"/>
            <a:pathLst>
              <a:path h="2010467" w="9035809">
                <a:moveTo>
                  <a:pt x="0" y="0"/>
                </a:moveTo>
                <a:lnTo>
                  <a:pt x="9035809" y="0"/>
                </a:lnTo>
                <a:lnTo>
                  <a:pt x="9035809" y="2010468"/>
                </a:lnTo>
                <a:lnTo>
                  <a:pt x="0" y="201046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1251866">
            <a:off x="12979744" y="2319515"/>
            <a:ext cx="3882785" cy="3882785"/>
          </a:xfrm>
          <a:custGeom>
            <a:avLst/>
            <a:gdLst/>
            <a:ahLst/>
            <a:cxnLst/>
            <a:rect r="r" b="b" t="t" l="l"/>
            <a:pathLst>
              <a:path h="3882785" w="3882785">
                <a:moveTo>
                  <a:pt x="0" y="0"/>
                </a:moveTo>
                <a:lnTo>
                  <a:pt x="3882785" y="0"/>
                </a:lnTo>
                <a:lnTo>
                  <a:pt x="3882785" y="3882785"/>
                </a:lnTo>
                <a:lnTo>
                  <a:pt x="0" y="3882785"/>
                </a:lnTo>
                <a:lnTo>
                  <a:pt x="0" y="0"/>
                </a:lnTo>
                <a:close/>
              </a:path>
            </a:pathLst>
          </a:custGeom>
          <a:blipFill>
            <a:blip r:embed="rId10"/>
            <a:stretch>
              <a:fillRect l="0" t="0" r="0" b="0"/>
            </a:stretch>
          </a:blipFill>
        </p:spPr>
      </p:sp>
      <p:sp>
        <p:nvSpPr>
          <p:cNvPr name="TextBox 10" id="10"/>
          <p:cNvSpPr txBox="true"/>
          <p:nvPr/>
        </p:nvSpPr>
        <p:spPr>
          <a:xfrm rot="0">
            <a:off x="3490120" y="428000"/>
            <a:ext cx="12106045" cy="1254125"/>
          </a:xfrm>
          <a:prstGeom prst="rect">
            <a:avLst/>
          </a:prstGeom>
        </p:spPr>
        <p:txBody>
          <a:bodyPr anchor="t" rtlCol="false" tIns="0" lIns="0" bIns="0" rIns="0">
            <a:spAutoFit/>
          </a:bodyPr>
          <a:lstStyle/>
          <a:p>
            <a:pPr algn="ctr">
              <a:lnSpc>
                <a:spcPts val="10150"/>
              </a:lnSpc>
            </a:pPr>
            <a:r>
              <a:rPr lang="en-US" b="true" sz="7250" spc="72">
                <a:solidFill>
                  <a:srgbClr val="004380"/>
                </a:solidFill>
                <a:latin typeface="Now Heavy"/>
                <a:ea typeface="Now Heavy"/>
                <a:cs typeface="Now Heavy"/>
                <a:sym typeface="Now Heavy"/>
              </a:rPr>
              <a:t>Resources</a:t>
            </a:r>
          </a:p>
        </p:txBody>
      </p:sp>
      <p:sp>
        <p:nvSpPr>
          <p:cNvPr name="TextBox 11" id="11"/>
          <p:cNvSpPr txBox="true"/>
          <p:nvPr/>
        </p:nvSpPr>
        <p:spPr>
          <a:xfrm rot="0">
            <a:off x="4149253" y="3512878"/>
            <a:ext cx="6890593" cy="698500"/>
          </a:xfrm>
          <a:prstGeom prst="rect">
            <a:avLst/>
          </a:prstGeom>
        </p:spPr>
        <p:txBody>
          <a:bodyPr anchor="t" rtlCol="false" tIns="0" lIns="0" bIns="0" rIns="0">
            <a:spAutoFit/>
          </a:bodyPr>
          <a:lstStyle/>
          <a:p>
            <a:pPr algn="l">
              <a:lnSpc>
                <a:spcPts val="5600"/>
              </a:lnSpc>
            </a:pPr>
            <a:r>
              <a:rPr lang="en-US" sz="4000" u="sng">
                <a:solidFill>
                  <a:srgbClr val="004380"/>
                </a:solidFill>
                <a:latin typeface="Now"/>
                <a:ea typeface="Now"/>
                <a:cs typeface="Now"/>
                <a:sym typeface="Now"/>
                <a:hlinkClick r:id="rId11" tooltip="https://admin.smc.edu/administration/grant-development/"/>
              </a:rPr>
              <a:t>SMC Grants Office Website</a:t>
            </a:r>
          </a:p>
        </p:txBody>
      </p:sp>
      <p:sp>
        <p:nvSpPr>
          <p:cNvPr name="TextBox 12" id="12"/>
          <p:cNvSpPr txBox="true"/>
          <p:nvPr/>
        </p:nvSpPr>
        <p:spPr>
          <a:xfrm rot="0">
            <a:off x="4318000" y="6018109"/>
            <a:ext cx="6110812" cy="728049"/>
          </a:xfrm>
          <a:prstGeom prst="rect">
            <a:avLst/>
          </a:prstGeom>
        </p:spPr>
        <p:txBody>
          <a:bodyPr anchor="t" rtlCol="false" tIns="0" lIns="0" bIns="0" rIns="0">
            <a:spAutoFit/>
          </a:bodyPr>
          <a:lstStyle/>
          <a:p>
            <a:pPr algn="l">
              <a:lnSpc>
                <a:spcPts val="6071"/>
              </a:lnSpc>
            </a:pPr>
            <a:r>
              <a:rPr lang="en-US" sz="4336" u="sng">
                <a:solidFill>
                  <a:srgbClr val="004380"/>
                </a:solidFill>
                <a:latin typeface="Now"/>
                <a:ea typeface="Now"/>
                <a:cs typeface="Now"/>
                <a:sym typeface="Now"/>
                <a:hlinkClick r:id="rId12" tooltip="https://admin.smc.edu/administration/grant-development/grant-solicitations.php"/>
              </a:rPr>
              <a:t>Grant Solicitations</a:t>
            </a:r>
          </a:p>
        </p:txBody>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640669" y="-3293671"/>
            <a:ext cx="20258549" cy="14180984"/>
          </a:xfrm>
          <a:custGeom>
            <a:avLst/>
            <a:gdLst/>
            <a:ahLst/>
            <a:cxnLst/>
            <a:rect r="r" b="b" t="t" l="l"/>
            <a:pathLst>
              <a:path h="14180984" w="20258549">
                <a:moveTo>
                  <a:pt x="0" y="0"/>
                </a:moveTo>
                <a:lnTo>
                  <a:pt x="20258549" y="0"/>
                </a:lnTo>
                <a:lnTo>
                  <a:pt x="20258549" y="14180984"/>
                </a:lnTo>
                <a:lnTo>
                  <a:pt x="0" y="141809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1545118" y="3531580"/>
            <a:ext cx="4549343" cy="2619653"/>
          </a:xfrm>
          <a:prstGeom prst="rect">
            <a:avLst/>
          </a:prstGeom>
        </p:spPr>
        <p:txBody>
          <a:bodyPr anchor="t" rtlCol="false" tIns="0" lIns="0" bIns="0" rIns="0">
            <a:spAutoFit/>
          </a:bodyPr>
          <a:lstStyle/>
          <a:p>
            <a:pPr algn="ctr" marL="0" indent="0" lvl="0">
              <a:lnSpc>
                <a:spcPts val="10484"/>
              </a:lnSpc>
              <a:spcBef>
                <a:spcPct val="0"/>
              </a:spcBef>
            </a:pPr>
            <a:r>
              <a:rPr lang="en-US" b="true" sz="7489" spc="104">
                <a:solidFill>
                  <a:srgbClr val="FFFBFB"/>
                </a:solidFill>
                <a:latin typeface="Now Heavy"/>
                <a:ea typeface="Now Heavy"/>
                <a:cs typeface="Now Heavy"/>
                <a:sym typeface="Now Heavy"/>
              </a:rPr>
              <a:t>THANK YOU!</a:t>
            </a:r>
          </a:p>
        </p:txBody>
      </p:sp>
      <p:grpSp>
        <p:nvGrpSpPr>
          <p:cNvPr name="Group 4" id="4"/>
          <p:cNvGrpSpPr/>
          <p:nvPr/>
        </p:nvGrpSpPr>
        <p:grpSpPr>
          <a:xfrm rot="0">
            <a:off x="8130165" y="7089289"/>
            <a:ext cx="6392628" cy="1387950"/>
            <a:chOff x="0" y="0"/>
            <a:chExt cx="8523504" cy="1850600"/>
          </a:xfrm>
        </p:grpSpPr>
        <p:sp>
          <p:nvSpPr>
            <p:cNvPr name="TextBox 5" id="5"/>
            <p:cNvSpPr txBox="true"/>
            <p:nvPr/>
          </p:nvSpPr>
          <p:spPr>
            <a:xfrm rot="0">
              <a:off x="713666" y="1289701"/>
              <a:ext cx="7809838" cy="547919"/>
            </a:xfrm>
            <a:prstGeom prst="rect">
              <a:avLst/>
            </a:prstGeom>
          </p:spPr>
          <p:txBody>
            <a:bodyPr anchor="t" rtlCol="false" tIns="0" lIns="0" bIns="0" rIns="0">
              <a:spAutoFit/>
            </a:bodyPr>
            <a:lstStyle/>
            <a:p>
              <a:pPr algn="l">
                <a:lnSpc>
                  <a:spcPts val="3468"/>
                </a:lnSpc>
              </a:pPr>
              <a:r>
                <a:rPr lang="en-US" sz="2477">
                  <a:solidFill>
                    <a:srgbClr val="004380"/>
                  </a:solidFill>
                  <a:latin typeface="Now"/>
                  <a:ea typeface="Now"/>
                  <a:cs typeface="Now"/>
                  <a:sym typeface="Now"/>
                </a:rPr>
                <a:t>zadouri_nane@smc.edu</a:t>
              </a:r>
            </a:p>
          </p:txBody>
        </p:sp>
        <p:sp>
          <p:nvSpPr>
            <p:cNvPr name="TextBox 6" id="6"/>
            <p:cNvSpPr txBox="true"/>
            <p:nvPr/>
          </p:nvSpPr>
          <p:spPr>
            <a:xfrm rot="0">
              <a:off x="713666" y="663820"/>
              <a:ext cx="6721537" cy="547919"/>
            </a:xfrm>
            <a:prstGeom prst="rect">
              <a:avLst/>
            </a:prstGeom>
          </p:spPr>
          <p:txBody>
            <a:bodyPr anchor="t" rtlCol="false" tIns="0" lIns="0" bIns="0" rIns="0">
              <a:spAutoFit/>
            </a:bodyPr>
            <a:lstStyle/>
            <a:p>
              <a:pPr algn="l">
                <a:lnSpc>
                  <a:spcPts val="3468"/>
                </a:lnSpc>
              </a:pPr>
              <a:r>
                <a:rPr lang="en-US" sz="2477">
                  <a:solidFill>
                    <a:srgbClr val="004380"/>
                  </a:solidFill>
                  <a:latin typeface="Now"/>
                  <a:ea typeface="Now"/>
                  <a:cs typeface="Now"/>
                  <a:sym typeface="Now"/>
                </a:rPr>
                <a:t>310.434.4247 (Direct)</a:t>
              </a:r>
            </a:p>
          </p:txBody>
        </p:sp>
        <p:sp>
          <p:nvSpPr>
            <p:cNvPr name="Freeform 7" id="7"/>
            <p:cNvSpPr/>
            <p:nvPr/>
          </p:nvSpPr>
          <p:spPr>
            <a:xfrm flipH="false" flipV="false" rot="0">
              <a:off x="0" y="1337326"/>
              <a:ext cx="513274" cy="513274"/>
            </a:xfrm>
            <a:custGeom>
              <a:avLst/>
              <a:gdLst/>
              <a:ahLst/>
              <a:cxnLst/>
              <a:rect r="r" b="b" t="t" l="l"/>
              <a:pathLst>
                <a:path h="513274" w="513274">
                  <a:moveTo>
                    <a:pt x="0" y="0"/>
                  </a:moveTo>
                  <a:lnTo>
                    <a:pt x="513274" y="0"/>
                  </a:lnTo>
                  <a:lnTo>
                    <a:pt x="513274" y="513274"/>
                  </a:lnTo>
                  <a:lnTo>
                    <a:pt x="0" y="5132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0" y="690794"/>
              <a:ext cx="513274" cy="513274"/>
            </a:xfrm>
            <a:custGeom>
              <a:avLst/>
              <a:gdLst/>
              <a:ahLst/>
              <a:cxnLst/>
              <a:rect r="r" b="b" t="t" l="l"/>
              <a:pathLst>
                <a:path h="513274" w="513274">
                  <a:moveTo>
                    <a:pt x="0" y="0"/>
                  </a:moveTo>
                  <a:lnTo>
                    <a:pt x="513274" y="0"/>
                  </a:lnTo>
                  <a:lnTo>
                    <a:pt x="513274" y="513274"/>
                  </a:lnTo>
                  <a:lnTo>
                    <a:pt x="0" y="5132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9" id="9"/>
            <p:cNvSpPr txBox="true"/>
            <p:nvPr/>
          </p:nvSpPr>
          <p:spPr>
            <a:xfrm rot="0">
              <a:off x="0" y="-47625"/>
              <a:ext cx="7809838" cy="547919"/>
            </a:xfrm>
            <a:prstGeom prst="rect">
              <a:avLst/>
            </a:prstGeom>
          </p:spPr>
          <p:txBody>
            <a:bodyPr anchor="t" rtlCol="false" tIns="0" lIns="0" bIns="0" rIns="0">
              <a:spAutoFit/>
            </a:bodyPr>
            <a:lstStyle/>
            <a:p>
              <a:pPr algn="l">
                <a:lnSpc>
                  <a:spcPts val="3468"/>
                </a:lnSpc>
              </a:pPr>
              <a:r>
                <a:rPr lang="en-US" sz="2477" b="true">
                  <a:solidFill>
                    <a:srgbClr val="004380"/>
                  </a:solidFill>
                  <a:latin typeface="Now Bold"/>
                  <a:ea typeface="Now Bold"/>
                  <a:cs typeface="Now Bold"/>
                  <a:sym typeface="Now Bold"/>
                </a:rPr>
                <a:t>Contact Nane Zadouri</a:t>
              </a:r>
            </a:p>
          </p:txBody>
        </p:sp>
      </p:grpSp>
      <p:grpSp>
        <p:nvGrpSpPr>
          <p:cNvPr name="Group 10" id="10"/>
          <p:cNvGrpSpPr/>
          <p:nvPr/>
        </p:nvGrpSpPr>
        <p:grpSpPr>
          <a:xfrm rot="0">
            <a:off x="8130165" y="5488563"/>
            <a:ext cx="6392628" cy="1387950"/>
            <a:chOff x="0" y="0"/>
            <a:chExt cx="8523504" cy="1850600"/>
          </a:xfrm>
        </p:grpSpPr>
        <p:sp>
          <p:nvSpPr>
            <p:cNvPr name="TextBox 11" id="11"/>
            <p:cNvSpPr txBox="true"/>
            <p:nvPr/>
          </p:nvSpPr>
          <p:spPr>
            <a:xfrm rot="0">
              <a:off x="713666" y="1289701"/>
              <a:ext cx="7809838" cy="547919"/>
            </a:xfrm>
            <a:prstGeom prst="rect">
              <a:avLst/>
            </a:prstGeom>
          </p:spPr>
          <p:txBody>
            <a:bodyPr anchor="t" rtlCol="false" tIns="0" lIns="0" bIns="0" rIns="0">
              <a:spAutoFit/>
            </a:bodyPr>
            <a:lstStyle/>
            <a:p>
              <a:pPr algn="l">
                <a:lnSpc>
                  <a:spcPts val="3468"/>
                </a:lnSpc>
              </a:pPr>
              <a:r>
                <a:rPr lang="en-US" sz="2477">
                  <a:solidFill>
                    <a:srgbClr val="004380"/>
                  </a:solidFill>
                  <a:latin typeface="Now"/>
                  <a:ea typeface="Now"/>
                  <a:cs typeface="Now"/>
                  <a:sym typeface="Now"/>
                </a:rPr>
                <a:t>beidleman_tracy@smc.edu</a:t>
              </a:r>
            </a:p>
          </p:txBody>
        </p:sp>
        <p:sp>
          <p:nvSpPr>
            <p:cNvPr name="TextBox 12" id="12"/>
            <p:cNvSpPr txBox="true"/>
            <p:nvPr/>
          </p:nvSpPr>
          <p:spPr>
            <a:xfrm rot="0">
              <a:off x="713666" y="663820"/>
              <a:ext cx="6721537" cy="547919"/>
            </a:xfrm>
            <a:prstGeom prst="rect">
              <a:avLst/>
            </a:prstGeom>
          </p:spPr>
          <p:txBody>
            <a:bodyPr anchor="t" rtlCol="false" tIns="0" lIns="0" bIns="0" rIns="0">
              <a:spAutoFit/>
            </a:bodyPr>
            <a:lstStyle/>
            <a:p>
              <a:pPr algn="l">
                <a:lnSpc>
                  <a:spcPts val="3468"/>
                </a:lnSpc>
              </a:pPr>
              <a:r>
                <a:rPr lang="en-US" sz="2477">
                  <a:solidFill>
                    <a:srgbClr val="004380"/>
                  </a:solidFill>
                  <a:latin typeface="Now"/>
                  <a:ea typeface="Now"/>
                  <a:cs typeface="Now"/>
                  <a:sym typeface="Now"/>
                </a:rPr>
                <a:t>310.434.4180 (Direct)</a:t>
              </a:r>
            </a:p>
          </p:txBody>
        </p:sp>
        <p:sp>
          <p:nvSpPr>
            <p:cNvPr name="Freeform 13" id="13"/>
            <p:cNvSpPr/>
            <p:nvPr/>
          </p:nvSpPr>
          <p:spPr>
            <a:xfrm flipH="false" flipV="false" rot="0">
              <a:off x="0" y="1337326"/>
              <a:ext cx="513274" cy="513274"/>
            </a:xfrm>
            <a:custGeom>
              <a:avLst/>
              <a:gdLst/>
              <a:ahLst/>
              <a:cxnLst/>
              <a:rect r="r" b="b" t="t" l="l"/>
              <a:pathLst>
                <a:path h="513274" w="513274">
                  <a:moveTo>
                    <a:pt x="0" y="0"/>
                  </a:moveTo>
                  <a:lnTo>
                    <a:pt x="513274" y="0"/>
                  </a:lnTo>
                  <a:lnTo>
                    <a:pt x="513274" y="513274"/>
                  </a:lnTo>
                  <a:lnTo>
                    <a:pt x="0" y="5132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0" y="690794"/>
              <a:ext cx="513274" cy="513274"/>
            </a:xfrm>
            <a:custGeom>
              <a:avLst/>
              <a:gdLst/>
              <a:ahLst/>
              <a:cxnLst/>
              <a:rect r="r" b="b" t="t" l="l"/>
              <a:pathLst>
                <a:path h="513274" w="513274">
                  <a:moveTo>
                    <a:pt x="0" y="0"/>
                  </a:moveTo>
                  <a:lnTo>
                    <a:pt x="513274" y="0"/>
                  </a:lnTo>
                  <a:lnTo>
                    <a:pt x="513274" y="513274"/>
                  </a:lnTo>
                  <a:lnTo>
                    <a:pt x="0" y="51327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5" id="15"/>
            <p:cNvSpPr txBox="true"/>
            <p:nvPr/>
          </p:nvSpPr>
          <p:spPr>
            <a:xfrm rot="0">
              <a:off x="0" y="-47625"/>
              <a:ext cx="7809838" cy="547919"/>
            </a:xfrm>
            <a:prstGeom prst="rect">
              <a:avLst/>
            </a:prstGeom>
          </p:spPr>
          <p:txBody>
            <a:bodyPr anchor="t" rtlCol="false" tIns="0" lIns="0" bIns="0" rIns="0">
              <a:spAutoFit/>
            </a:bodyPr>
            <a:lstStyle/>
            <a:p>
              <a:pPr algn="l">
                <a:lnSpc>
                  <a:spcPts val="3468"/>
                </a:lnSpc>
              </a:pPr>
              <a:r>
                <a:rPr lang="en-US" sz="2477" b="true">
                  <a:solidFill>
                    <a:srgbClr val="004380"/>
                  </a:solidFill>
                  <a:latin typeface="Now Bold"/>
                  <a:ea typeface="Now Bold"/>
                  <a:cs typeface="Now Bold"/>
                  <a:sym typeface="Now Bold"/>
                </a:rPr>
                <a:t>Contact Tracy Beidleman</a:t>
              </a:r>
            </a:p>
          </p:txBody>
        </p:sp>
      </p:grpSp>
      <p:sp>
        <p:nvSpPr>
          <p:cNvPr name="TextBox 16" id="16"/>
          <p:cNvSpPr txBox="true"/>
          <p:nvPr/>
        </p:nvSpPr>
        <p:spPr>
          <a:xfrm rot="0">
            <a:off x="7994062" y="8892641"/>
            <a:ext cx="5257056" cy="387858"/>
          </a:xfrm>
          <a:prstGeom prst="rect">
            <a:avLst/>
          </a:prstGeom>
        </p:spPr>
        <p:txBody>
          <a:bodyPr anchor="t" rtlCol="false" tIns="0" lIns="0" bIns="0" rIns="0">
            <a:spAutoFit/>
          </a:bodyPr>
          <a:lstStyle/>
          <a:p>
            <a:pPr algn="ctr">
              <a:lnSpc>
                <a:spcPts val="3035"/>
              </a:lnSpc>
              <a:spcBef>
                <a:spcPct val="0"/>
              </a:spcBef>
            </a:pPr>
            <a:r>
              <a:rPr lang="en-US" b="true" sz="2199" spc="76">
                <a:solidFill>
                  <a:srgbClr val="004380"/>
                </a:solidFill>
                <a:latin typeface="Now Bold"/>
                <a:ea typeface="Now Bold"/>
                <a:cs typeface="Now Bold"/>
                <a:sym typeface="Now Bold"/>
              </a:rPr>
              <a:t>Come Visit Us! 1516 Pico Boulevard</a:t>
            </a:r>
          </a:p>
        </p:txBody>
      </p:sp>
      <p:sp>
        <p:nvSpPr>
          <p:cNvPr name="Freeform 17" id="17"/>
          <p:cNvSpPr/>
          <p:nvPr/>
        </p:nvSpPr>
        <p:spPr>
          <a:xfrm flipH="false" flipV="false" rot="0">
            <a:off x="13410996" y="5600915"/>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18" id="18"/>
          <p:cNvGrpSpPr/>
          <p:nvPr/>
        </p:nvGrpSpPr>
        <p:grpSpPr>
          <a:xfrm rot="0">
            <a:off x="13251118" y="9516554"/>
            <a:ext cx="4857090" cy="597168"/>
            <a:chOff x="0" y="0"/>
            <a:chExt cx="6476120" cy="796224"/>
          </a:xfrm>
        </p:grpSpPr>
        <p:sp>
          <p:nvSpPr>
            <p:cNvPr name="Freeform 19" id="19"/>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11"/>
              <a:stretch>
                <a:fillRect l="-494" t="0" r="-494" b="0"/>
              </a:stretch>
            </a:blipFill>
          </p:spPr>
        </p:sp>
        <p:sp>
          <p:nvSpPr>
            <p:cNvPr name="TextBox 20" id="20"/>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301508" y="6125668"/>
            <a:ext cx="11609711" cy="7831278"/>
          </a:xfrm>
          <a:custGeom>
            <a:avLst/>
            <a:gdLst/>
            <a:ahLst/>
            <a:cxnLst/>
            <a:rect r="r" b="b" t="t" l="l"/>
            <a:pathLst>
              <a:path h="7831278" w="11609711">
                <a:moveTo>
                  <a:pt x="0" y="0"/>
                </a:moveTo>
                <a:lnTo>
                  <a:pt x="11609711" y="0"/>
                </a:lnTo>
                <a:lnTo>
                  <a:pt x="11609711" y="7831277"/>
                </a:lnTo>
                <a:lnTo>
                  <a:pt x="0" y="783127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840179" y="-2957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172055" y="9533678"/>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6588479" y="5143500"/>
            <a:ext cx="4603042" cy="4603042"/>
          </a:xfrm>
          <a:custGeom>
            <a:avLst/>
            <a:gdLst/>
            <a:ahLst/>
            <a:cxnLst/>
            <a:rect r="r" b="b" t="t" l="l"/>
            <a:pathLst>
              <a:path h="4603042" w="4603042">
                <a:moveTo>
                  <a:pt x="0" y="0"/>
                </a:moveTo>
                <a:lnTo>
                  <a:pt x="4603042" y="0"/>
                </a:lnTo>
                <a:lnTo>
                  <a:pt x="4603042" y="4603042"/>
                </a:lnTo>
                <a:lnTo>
                  <a:pt x="0" y="4603042"/>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090977" y="628948"/>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Participant Poll</a:t>
            </a:r>
          </a:p>
        </p:txBody>
      </p:sp>
      <p:sp>
        <p:nvSpPr>
          <p:cNvPr name="TextBox 9" id="9"/>
          <p:cNvSpPr txBox="true"/>
          <p:nvPr/>
        </p:nvSpPr>
        <p:spPr>
          <a:xfrm rot="0">
            <a:off x="2166876" y="2366769"/>
            <a:ext cx="13954247" cy="1927225"/>
          </a:xfrm>
          <a:prstGeom prst="rect">
            <a:avLst/>
          </a:prstGeom>
        </p:spPr>
        <p:txBody>
          <a:bodyPr anchor="t" rtlCol="false" tIns="0" lIns="0" bIns="0" rIns="0">
            <a:spAutoFit/>
          </a:bodyPr>
          <a:lstStyle/>
          <a:p>
            <a:pPr algn="just" marL="863599" indent="-431800" lvl="1">
              <a:lnSpc>
                <a:spcPts val="7999"/>
              </a:lnSpc>
              <a:buAutoNum type="arabicPeriod" startAt="1"/>
            </a:pPr>
            <a:r>
              <a:rPr lang="en-US" sz="3999" spc="39">
                <a:solidFill>
                  <a:srgbClr val="004380"/>
                </a:solidFill>
                <a:latin typeface="Now"/>
                <a:ea typeface="Now"/>
                <a:cs typeface="Now"/>
                <a:sym typeface="Now"/>
              </a:rPr>
              <a:t>What is your role at SMC? </a:t>
            </a:r>
          </a:p>
          <a:p>
            <a:pPr algn="just" marL="863599" indent="-431800" lvl="1">
              <a:lnSpc>
                <a:spcPts val="7999"/>
              </a:lnSpc>
              <a:buAutoNum type="arabicPeriod" startAt="1"/>
            </a:pPr>
            <a:r>
              <a:rPr lang="en-US" sz="3999" spc="39">
                <a:solidFill>
                  <a:srgbClr val="004380"/>
                </a:solidFill>
                <a:latin typeface="Now"/>
                <a:ea typeface="Now"/>
                <a:cs typeface="Now"/>
                <a:sym typeface="Now"/>
              </a:rPr>
              <a:t>Have you ever written a grant application before?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502944" y="5409113"/>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5624286" y="-3192879"/>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02092" y="935011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3090977" y="3224843"/>
            <a:ext cx="11430315" cy="4829868"/>
          </a:xfrm>
          <a:custGeom>
            <a:avLst/>
            <a:gdLst/>
            <a:ahLst/>
            <a:cxnLst/>
            <a:rect r="r" b="b" t="t" l="l"/>
            <a:pathLst>
              <a:path h="4829868" w="11430315">
                <a:moveTo>
                  <a:pt x="0" y="0"/>
                </a:moveTo>
                <a:lnTo>
                  <a:pt x="11430316" y="0"/>
                </a:lnTo>
                <a:lnTo>
                  <a:pt x="11430316" y="4829869"/>
                </a:lnTo>
                <a:lnTo>
                  <a:pt x="0" y="482986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8" id="8"/>
          <p:cNvSpPr txBox="true"/>
          <p:nvPr/>
        </p:nvSpPr>
        <p:spPr>
          <a:xfrm rot="0">
            <a:off x="3090977" y="670893"/>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Getting Started</a:t>
            </a:r>
          </a:p>
        </p:txBody>
      </p:sp>
      <p:sp>
        <p:nvSpPr>
          <p:cNvPr name="Freeform 9" id="9"/>
          <p:cNvSpPr/>
          <p:nvPr/>
        </p:nvSpPr>
        <p:spPr>
          <a:xfrm flipH="false" flipV="false" rot="0">
            <a:off x="7546752" y="3571416"/>
            <a:ext cx="1958504" cy="2381160"/>
          </a:xfrm>
          <a:custGeom>
            <a:avLst/>
            <a:gdLst/>
            <a:ahLst/>
            <a:cxnLst/>
            <a:rect r="r" b="b" t="t" l="l"/>
            <a:pathLst>
              <a:path h="2381160" w="1958504">
                <a:moveTo>
                  <a:pt x="0" y="0"/>
                </a:moveTo>
                <a:lnTo>
                  <a:pt x="1958504" y="0"/>
                </a:lnTo>
                <a:lnTo>
                  <a:pt x="1958504" y="2381160"/>
                </a:lnTo>
                <a:lnTo>
                  <a:pt x="0" y="238116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057011" y="5824614"/>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233933" y="-3312449"/>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2903437"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6416574" y="2717863"/>
            <a:ext cx="9228267" cy="5273612"/>
          </a:xfrm>
          <a:prstGeom prst="rect">
            <a:avLst/>
          </a:prstGeom>
        </p:spPr>
        <p:txBody>
          <a:bodyPr anchor="t" rtlCol="false" tIns="0" lIns="0" bIns="0" rIns="0">
            <a:spAutoFit/>
          </a:bodyPr>
          <a:lstStyle/>
          <a:p>
            <a:pPr algn="l" marL="705993" indent="-352996" lvl="1">
              <a:lnSpc>
                <a:spcPts val="6049"/>
              </a:lnSpc>
              <a:buFont typeface="Arial"/>
              <a:buChar char="•"/>
            </a:pPr>
            <a:r>
              <a:rPr lang="en-US" sz="3270" spc="32">
                <a:solidFill>
                  <a:srgbClr val="004380"/>
                </a:solidFill>
                <a:latin typeface="Now"/>
                <a:ea typeface="Now"/>
                <a:cs typeface="Now"/>
                <a:sym typeface="Now"/>
              </a:rPr>
              <a:t>Code of Federal Regulations (CFR)</a:t>
            </a:r>
          </a:p>
          <a:p>
            <a:pPr algn="l" marL="705993" indent="-352996" lvl="1">
              <a:lnSpc>
                <a:spcPts val="6049"/>
              </a:lnSpc>
              <a:buFont typeface="Arial"/>
              <a:buChar char="•"/>
            </a:pPr>
            <a:r>
              <a:rPr lang="en-US" sz="3270" spc="32">
                <a:solidFill>
                  <a:srgbClr val="004380"/>
                </a:solidFill>
                <a:latin typeface="Now"/>
                <a:ea typeface="Now"/>
                <a:cs typeface="Now"/>
                <a:sym typeface="Now"/>
              </a:rPr>
              <a:t>Grants Advisory Committee (GAC)</a:t>
            </a:r>
          </a:p>
          <a:p>
            <a:pPr algn="l" marL="705993" indent="-352996" lvl="1">
              <a:lnSpc>
                <a:spcPts val="6049"/>
              </a:lnSpc>
              <a:buFont typeface="Arial"/>
              <a:buChar char="•"/>
            </a:pPr>
            <a:r>
              <a:rPr lang="en-US" sz="3270" spc="32">
                <a:solidFill>
                  <a:srgbClr val="004380"/>
                </a:solidFill>
                <a:latin typeface="Now"/>
                <a:ea typeface="Now"/>
                <a:cs typeface="Now"/>
                <a:sym typeface="Now"/>
              </a:rPr>
              <a:t>Letter of Inquiry (LOI)</a:t>
            </a:r>
          </a:p>
          <a:p>
            <a:pPr algn="l" marL="705993" indent="-352996" lvl="1">
              <a:lnSpc>
                <a:spcPts val="6049"/>
              </a:lnSpc>
              <a:buFont typeface="Arial"/>
              <a:buChar char="•"/>
            </a:pPr>
            <a:r>
              <a:rPr lang="en-US" sz="3270" spc="32">
                <a:solidFill>
                  <a:srgbClr val="004380"/>
                </a:solidFill>
                <a:latin typeface="Now"/>
                <a:ea typeface="Now"/>
                <a:cs typeface="Now"/>
                <a:sym typeface="Now"/>
              </a:rPr>
              <a:t>Notice Inviting Application (NIA)</a:t>
            </a:r>
          </a:p>
          <a:p>
            <a:pPr algn="l" marL="705993" indent="-352996" lvl="1">
              <a:lnSpc>
                <a:spcPts val="6049"/>
              </a:lnSpc>
              <a:buFont typeface="Arial"/>
              <a:buChar char="•"/>
            </a:pPr>
            <a:r>
              <a:rPr lang="en-US" sz="3270" spc="32">
                <a:solidFill>
                  <a:srgbClr val="004380"/>
                </a:solidFill>
                <a:latin typeface="Now"/>
                <a:ea typeface="Now"/>
                <a:cs typeface="Now"/>
                <a:sym typeface="Now"/>
              </a:rPr>
              <a:t>Notice of Funding Opportunity (NOFO)</a:t>
            </a:r>
          </a:p>
          <a:p>
            <a:pPr algn="l" marL="705993" indent="-352996" lvl="1">
              <a:lnSpc>
                <a:spcPts val="6049"/>
              </a:lnSpc>
              <a:buFont typeface="Arial"/>
              <a:buChar char="•"/>
            </a:pPr>
            <a:r>
              <a:rPr lang="en-US" sz="3270" spc="32">
                <a:solidFill>
                  <a:srgbClr val="004380"/>
                </a:solidFill>
                <a:latin typeface="Now"/>
                <a:ea typeface="Now"/>
                <a:cs typeface="Now"/>
                <a:sym typeface="Now"/>
              </a:rPr>
              <a:t>Request for Applications (RFA)</a:t>
            </a:r>
          </a:p>
          <a:p>
            <a:pPr algn="l" marL="705993" indent="-352996" lvl="1">
              <a:lnSpc>
                <a:spcPts val="6049"/>
              </a:lnSpc>
              <a:buFont typeface="Arial"/>
              <a:buChar char="•"/>
            </a:pPr>
            <a:r>
              <a:rPr lang="en-US" sz="3270" spc="32">
                <a:solidFill>
                  <a:srgbClr val="004380"/>
                </a:solidFill>
                <a:latin typeface="Now"/>
                <a:ea typeface="Now"/>
                <a:cs typeface="Now"/>
                <a:sym typeface="Now"/>
              </a:rPr>
              <a:t>Request for Proposals (RFP)</a:t>
            </a:r>
          </a:p>
        </p:txBody>
      </p:sp>
      <p:sp>
        <p:nvSpPr>
          <p:cNvPr name="Freeform 8" id="8"/>
          <p:cNvSpPr/>
          <p:nvPr/>
        </p:nvSpPr>
        <p:spPr>
          <a:xfrm flipH="false" flipV="false" rot="0">
            <a:off x="428967" y="3078776"/>
            <a:ext cx="5987607" cy="4765276"/>
          </a:xfrm>
          <a:custGeom>
            <a:avLst/>
            <a:gdLst/>
            <a:ahLst/>
            <a:cxnLst/>
            <a:rect r="r" b="b" t="t" l="l"/>
            <a:pathLst>
              <a:path h="4765276" w="5987607">
                <a:moveTo>
                  <a:pt x="0" y="0"/>
                </a:moveTo>
                <a:lnTo>
                  <a:pt x="5987607" y="0"/>
                </a:lnTo>
                <a:lnTo>
                  <a:pt x="5987607" y="4765276"/>
                </a:lnTo>
                <a:lnTo>
                  <a:pt x="0" y="4765276"/>
                </a:lnTo>
                <a:lnTo>
                  <a:pt x="0" y="0"/>
                </a:lnTo>
                <a:close/>
              </a:path>
            </a:pathLst>
          </a:custGeom>
          <a:blipFill>
            <a:blip r:embed="rId8"/>
            <a:stretch>
              <a:fillRect l="-15045" t="0" r="-15045" b="0"/>
            </a:stretch>
          </a:blipFill>
        </p:spPr>
      </p:sp>
      <p:sp>
        <p:nvSpPr>
          <p:cNvPr name="TextBox 9" id="9"/>
          <p:cNvSpPr txBox="true"/>
          <p:nvPr/>
        </p:nvSpPr>
        <p:spPr>
          <a:xfrm rot="0">
            <a:off x="2602508" y="576270"/>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Terminology</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3266294" y="6006281"/>
            <a:ext cx="11609711" cy="7831278"/>
          </a:xfrm>
          <a:custGeom>
            <a:avLst/>
            <a:gdLst/>
            <a:ahLst/>
            <a:cxnLst/>
            <a:rect r="r" b="b" t="t" l="l"/>
            <a:pathLst>
              <a:path h="7831278" w="11609711">
                <a:moveTo>
                  <a:pt x="0" y="0"/>
                </a:moveTo>
                <a:lnTo>
                  <a:pt x="11609711" y="0"/>
                </a:lnTo>
                <a:lnTo>
                  <a:pt x="11609711"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434670" y="-3084022"/>
            <a:ext cx="9144000" cy="6168044"/>
          </a:xfrm>
          <a:custGeom>
            <a:avLst/>
            <a:gdLst/>
            <a:ahLst/>
            <a:cxnLst/>
            <a:rect r="r" b="b" t="t" l="l"/>
            <a:pathLst>
              <a:path h="6168044" w="9144000">
                <a:moveTo>
                  <a:pt x="0" y="0"/>
                </a:moveTo>
                <a:lnTo>
                  <a:pt x="9144000" y="0"/>
                </a:lnTo>
                <a:lnTo>
                  <a:pt x="9144000" y="6168044"/>
                </a:lnTo>
                <a:lnTo>
                  <a:pt x="0" y="616804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66294" y="9324752"/>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TextBox 7" id="7"/>
          <p:cNvSpPr txBox="true"/>
          <p:nvPr/>
        </p:nvSpPr>
        <p:spPr>
          <a:xfrm rot="0">
            <a:off x="2363715" y="652989"/>
            <a:ext cx="13560571"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Supplement vs. Supplant</a:t>
            </a:r>
          </a:p>
        </p:txBody>
      </p:sp>
      <p:grpSp>
        <p:nvGrpSpPr>
          <p:cNvPr name="Group 8" id="8"/>
          <p:cNvGrpSpPr/>
          <p:nvPr/>
        </p:nvGrpSpPr>
        <p:grpSpPr>
          <a:xfrm rot="0">
            <a:off x="2363715" y="3171948"/>
            <a:ext cx="12666759" cy="4887950"/>
            <a:chOff x="0" y="0"/>
            <a:chExt cx="16889012" cy="6517267"/>
          </a:xfrm>
        </p:grpSpPr>
        <p:sp>
          <p:nvSpPr>
            <p:cNvPr name="TextBox 9" id="9"/>
            <p:cNvSpPr txBox="true"/>
            <p:nvPr/>
          </p:nvSpPr>
          <p:spPr>
            <a:xfrm rot="0">
              <a:off x="1112291" y="1912833"/>
              <a:ext cx="6877516" cy="4604433"/>
            </a:xfrm>
            <a:prstGeom prst="rect">
              <a:avLst/>
            </a:prstGeom>
          </p:spPr>
          <p:txBody>
            <a:bodyPr anchor="t" rtlCol="false" tIns="0" lIns="0" bIns="0" rIns="0">
              <a:spAutoFit/>
            </a:bodyPr>
            <a:lstStyle/>
            <a:p>
              <a:pPr algn="ctr">
                <a:lnSpc>
                  <a:spcPts val="3946"/>
                </a:lnSpc>
              </a:pPr>
              <a:r>
                <a:rPr lang="en-US" sz="2860" spc="28">
                  <a:solidFill>
                    <a:srgbClr val="004380"/>
                  </a:solidFill>
                  <a:latin typeface="Now"/>
                  <a:ea typeface="Now"/>
                  <a:cs typeface="Now"/>
                  <a:sym typeface="Now"/>
                </a:rPr>
                <a:t>Funds must supplement (</a:t>
              </a:r>
              <a:r>
                <a:rPr lang="en-US" b="true" sz="2860" spc="28">
                  <a:solidFill>
                    <a:srgbClr val="004380"/>
                  </a:solidFill>
                  <a:latin typeface="Now Bold"/>
                  <a:ea typeface="Now Bold"/>
                  <a:cs typeface="Now Bold"/>
                  <a:sym typeface="Now Bold"/>
                </a:rPr>
                <a:t>increase, add to, enhance, expand, or extend</a:t>
              </a:r>
              <a:r>
                <a:rPr lang="en-US" sz="2860" spc="28">
                  <a:solidFill>
                    <a:srgbClr val="004380"/>
                  </a:solidFill>
                  <a:latin typeface="Now"/>
                  <a:ea typeface="Now"/>
                  <a:cs typeface="Now"/>
                  <a:sym typeface="Now"/>
                </a:rPr>
                <a:t>) the programs and services offered with federal, state, and local funds </a:t>
              </a:r>
            </a:p>
          </p:txBody>
        </p:sp>
        <p:sp>
          <p:nvSpPr>
            <p:cNvPr name="Freeform 10" id="10"/>
            <p:cNvSpPr/>
            <p:nvPr/>
          </p:nvSpPr>
          <p:spPr>
            <a:xfrm flipH="false" flipV="false" rot="0">
              <a:off x="0" y="0"/>
              <a:ext cx="2294777" cy="1838690"/>
            </a:xfrm>
            <a:custGeom>
              <a:avLst/>
              <a:gdLst/>
              <a:ahLst/>
              <a:cxnLst/>
              <a:rect r="r" b="b" t="t" l="l"/>
              <a:pathLst>
                <a:path h="1838690" w="2294777">
                  <a:moveTo>
                    <a:pt x="0" y="0"/>
                  </a:moveTo>
                  <a:lnTo>
                    <a:pt x="2294777" y="0"/>
                  </a:lnTo>
                  <a:lnTo>
                    <a:pt x="2294777" y="1838690"/>
                  </a:lnTo>
                  <a:lnTo>
                    <a:pt x="0" y="183869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1" id="11"/>
            <p:cNvSpPr txBox="true"/>
            <p:nvPr/>
          </p:nvSpPr>
          <p:spPr>
            <a:xfrm rot="0">
              <a:off x="2074541" y="493515"/>
              <a:ext cx="7732451" cy="1086704"/>
            </a:xfrm>
            <a:prstGeom prst="rect">
              <a:avLst/>
            </a:prstGeom>
          </p:spPr>
          <p:txBody>
            <a:bodyPr anchor="t" rtlCol="false" tIns="0" lIns="0" bIns="0" rIns="0">
              <a:spAutoFit/>
            </a:bodyPr>
            <a:lstStyle/>
            <a:p>
              <a:pPr algn="l" marL="0" indent="0" lvl="0">
                <a:lnSpc>
                  <a:spcPts val="6789"/>
                </a:lnSpc>
                <a:spcBef>
                  <a:spcPct val="0"/>
                </a:spcBef>
              </a:pPr>
              <a:r>
                <a:rPr lang="en-US" b="true" sz="4849" spc="48">
                  <a:solidFill>
                    <a:srgbClr val="004380"/>
                  </a:solidFill>
                  <a:latin typeface="Now Heavy"/>
                  <a:ea typeface="Now Heavy"/>
                  <a:cs typeface="Now Heavy"/>
                  <a:sym typeface="Now Heavy"/>
                </a:rPr>
                <a:t>SUPPLEMENT </a:t>
              </a:r>
            </a:p>
          </p:txBody>
        </p:sp>
        <p:sp>
          <p:nvSpPr>
            <p:cNvPr name="Freeform 12" id="12"/>
            <p:cNvSpPr/>
            <p:nvPr/>
          </p:nvSpPr>
          <p:spPr>
            <a:xfrm flipH="false" flipV="false" rot="0">
              <a:off x="9605706" y="17801"/>
              <a:ext cx="1820889" cy="1820889"/>
            </a:xfrm>
            <a:custGeom>
              <a:avLst/>
              <a:gdLst/>
              <a:ahLst/>
              <a:cxnLst/>
              <a:rect r="r" b="b" t="t" l="l"/>
              <a:pathLst>
                <a:path h="1820889" w="1820889">
                  <a:moveTo>
                    <a:pt x="0" y="0"/>
                  </a:moveTo>
                  <a:lnTo>
                    <a:pt x="1820889" y="0"/>
                  </a:lnTo>
                  <a:lnTo>
                    <a:pt x="1820889" y="1820889"/>
                  </a:lnTo>
                  <a:lnTo>
                    <a:pt x="0" y="182088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3" id="13"/>
            <p:cNvSpPr txBox="true"/>
            <p:nvPr/>
          </p:nvSpPr>
          <p:spPr>
            <a:xfrm rot="0">
              <a:off x="11627454" y="344265"/>
              <a:ext cx="5261557" cy="1086704"/>
            </a:xfrm>
            <a:prstGeom prst="rect">
              <a:avLst/>
            </a:prstGeom>
          </p:spPr>
          <p:txBody>
            <a:bodyPr anchor="t" rtlCol="false" tIns="0" lIns="0" bIns="0" rIns="0">
              <a:spAutoFit/>
            </a:bodyPr>
            <a:lstStyle/>
            <a:p>
              <a:pPr algn="l" marL="0" indent="0" lvl="0">
                <a:lnSpc>
                  <a:spcPts val="6789"/>
                </a:lnSpc>
                <a:spcBef>
                  <a:spcPct val="0"/>
                </a:spcBef>
              </a:pPr>
              <a:r>
                <a:rPr lang="en-US" b="true" sz="4849" spc="48">
                  <a:solidFill>
                    <a:srgbClr val="004380"/>
                  </a:solidFill>
                  <a:latin typeface="Now Heavy"/>
                  <a:ea typeface="Now Heavy"/>
                  <a:cs typeface="Now Heavy"/>
                  <a:sym typeface="Now Heavy"/>
                </a:rPr>
                <a:t>SUPPLANT</a:t>
              </a:r>
            </a:p>
          </p:txBody>
        </p:sp>
        <p:sp>
          <p:nvSpPr>
            <p:cNvPr name="TextBox 14" id="14"/>
            <p:cNvSpPr txBox="true"/>
            <p:nvPr/>
          </p:nvSpPr>
          <p:spPr>
            <a:xfrm rot="0">
              <a:off x="10011496" y="1921284"/>
              <a:ext cx="6877516" cy="3942368"/>
            </a:xfrm>
            <a:prstGeom prst="rect">
              <a:avLst/>
            </a:prstGeom>
          </p:spPr>
          <p:txBody>
            <a:bodyPr anchor="t" rtlCol="false" tIns="0" lIns="0" bIns="0" rIns="0">
              <a:spAutoFit/>
            </a:bodyPr>
            <a:lstStyle/>
            <a:p>
              <a:pPr algn="ctr">
                <a:lnSpc>
                  <a:spcPts val="3946"/>
                </a:lnSpc>
              </a:pPr>
              <a:r>
                <a:rPr lang="en-US" sz="2860" spc="28">
                  <a:solidFill>
                    <a:srgbClr val="004380"/>
                  </a:solidFill>
                  <a:latin typeface="Now"/>
                  <a:ea typeface="Now"/>
                  <a:cs typeface="Now"/>
                  <a:sym typeface="Now"/>
                </a:rPr>
                <a:t>Funds are not permitted to be used to supplant </a:t>
              </a:r>
              <a:r>
                <a:rPr lang="en-US" b="true" sz="2860" spc="28">
                  <a:solidFill>
                    <a:srgbClr val="004380"/>
                  </a:solidFill>
                  <a:latin typeface="Now Bold"/>
                  <a:ea typeface="Now Bold"/>
                  <a:cs typeface="Now Bold"/>
                  <a:sym typeface="Now Bold"/>
                </a:rPr>
                <a:t>(take the place of, replace) </a:t>
              </a:r>
              <a:r>
                <a:rPr lang="en-US" sz="2860" spc="28">
                  <a:solidFill>
                    <a:srgbClr val="004380"/>
                  </a:solidFill>
                  <a:latin typeface="Now"/>
                  <a:ea typeface="Now"/>
                  <a:cs typeface="Now"/>
                  <a:sym typeface="Now"/>
                </a:rPr>
                <a:t>the federal, state, and local funds used to offer those programs and services</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721278" y="6302600"/>
            <a:ext cx="11609711" cy="7831278"/>
          </a:xfrm>
          <a:custGeom>
            <a:avLst/>
            <a:gdLst/>
            <a:ahLst/>
            <a:cxnLst/>
            <a:rect r="r" b="b" t="t" l="l"/>
            <a:pathLst>
              <a:path h="7831278" w="11609711">
                <a:moveTo>
                  <a:pt x="0" y="0"/>
                </a:moveTo>
                <a:lnTo>
                  <a:pt x="11609712" y="0"/>
                </a:lnTo>
                <a:lnTo>
                  <a:pt x="11609712" y="7831278"/>
                </a:lnTo>
                <a:lnTo>
                  <a:pt x="0" y="783127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6421082" y="-2723481"/>
            <a:ext cx="9144000" cy="6168044"/>
          </a:xfrm>
          <a:custGeom>
            <a:avLst/>
            <a:gdLst/>
            <a:ahLst/>
            <a:cxnLst/>
            <a:rect r="r" b="b" t="t" l="l"/>
            <a:pathLst>
              <a:path h="6168044" w="9144000">
                <a:moveTo>
                  <a:pt x="0" y="0"/>
                </a:moveTo>
                <a:lnTo>
                  <a:pt x="9144000" y="0"/>
                </a:lnTo>
                <a:lnTo>
                  <a:pt x="9144000" y="6168043"/>
                </a:lnTo>
                <a:lnTo>
                  <a:pt x="0" y="616804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13202092" y="9425695"/>
            <a:ext cx="4857090" cy="597168"/>
            <a:chOff x="0" y="0"/>
            <a:chExt cx="6476120" cy="796224"/>
          </a:xfrm>
        </p:grpSpPr>
        <p:sp>
          <p:nvSpPr>
            <p:cNvPr name="Freeform 5" id="5"/>
            <p:cNvSpPr/>
            <p:nvPr/>
          </p:nvSpPr>
          <p:spPr>
            <a:xfrm flipH="false" flipV="false" rot="0">
              <a:off x="1310821" y="0"/>
              <a:ext cx="915685" cy="796224"/>
            </a:xfrm>
            <a:custGeom>
              <a:avLst/>
              <a:gdLst/>
              <a:ahLst/>
              <a:cxnLst/>
              <a:rect r="r" b="b" t="t" l="l"/>
              <a:pathLst>
                <a:path h="796224" w="915685">
                  <a:moveTo>
                    <a:pt x="0" y="0"/>
                  </a:moveTo>
                  <a:lnTo>
                    <a:pt x="915685" y="0"/>
                  </a:lnTo>
                  <a:lnTo>
                    <a:pt x="915685" y="796224"/>
                  </a:lnTo>
                  <a:lnTo>
                    <a:pt x="0" y="796224"/>
                  </a:lnTo>
                  <a:lnTo>
                    <a:pt x="0" y="0"/>
                  </a:lnTo>
                  <a:close/>
                </a:path>
              </a:pathLst>
            </a:custGeom>
            <a:blipFill>
              <a:blip r:embed="rId7"/>
              <a:stretch>
                <a:fillRect l="-494" t="0" r="-494" b="0"/>
              </a:stretch>
            </a:blipFill>
          </p:spPr>
        </p:sp>
        <p:sp>
          <p:nvSpPr>
            <p:cNvPr name="TextBox 6" id="6"/>
            <p:cNvSpPr txBox="true"/>
            <p:nvPr/>
          </p:nvSpPr>
          <p:spPr>
            <a:xfrm rot="0">
              <a:off x="0" y="201857"/>
              <a:ext cx="6476120" cy="196255"/>
            </a:xfrm>
            <a:prstGeom prst="rect">
              <a:avLst/>
            </a:prstGeom>
          </p:spPr>
          <p:txBody>
            <a:bodyPr anchor="t" rtlCol="false" tIns="0" lIns="0" bIns="0" rIns="0">
              <a:spAutoFit/>
            </a:bodyPr>
            <a:lstStyle/>
            <a:p>
              <a:pPr algn="r">
                <a:lnSpc>
                  <a:spcPts val="1283"/>
                </a:lnSpc>
                <a:spcBef>
                  <a:spcPct val="0"/>
                </a:spcBef>
              </a:pPr>
              <a:r>
                <a:rPr lang="en-US" b="true" sz="916" spc="91">
                  <a:solidFill>
                    <a:srgbClr val="FFFFFF"/>
                  </a:solidFill>
                  <a:latin typeface="Libre Franklin Semi-Bold"/>
                  <a:ea typeface="Libre Franklin Semi-Bold"/>
                  <a:cs typeface="Libre Franklin Semi-Bold"/>
                  <a:sym typeface="Libre Franklin Semi-Bold"/>
                </a:rPr>
                <a:t>SMC FOUNDATION GRANTS TRAINING | 2025</a:t>
              </a:r>
            </a:p>
          </p:txBody>
        </p:sp>
      </p:grpSp>
      <p:sp>
        <p:nvSpPr>
          <p:cNvPr name="Freeform 7" id="7"/>
          <p:cNvSpPr/>
          <p:nvPr/>
        </p:nvSpPr>
        <p:spPr>
          <a:xfrm flipH="false" flipV="false" rot="0">
            <a:off x="12903437" y="2842937"/>
            <a:ext cx="4857090" cy="3459663"/>
          </a:xfrm>
          <a:custGeom>
            <a:avLst/>
            <a:gdLst/>
            <a:ahLst/>
            <a:cxnLst/>
            <a:rect r="r" b="b" t="t" l="l"/>
            <a:pathLst>
              <a:path h="3459663" w="4857090">
                <a:moveTo>
                  <a:pt x="0" y="0"/>
                </a:moveTo>
                <a:lnTo>
                  <a:pt x="4857089" y="0"/>
                </a:lnTo>
                <a:lnTo>
                  <a:pt x="4857089" y="3459663"/>
                </a:lnTo>
                <a:lnTo>
                  <a:pt x="0" y="3459663"/>
                </a:lnTo>
                <a:lnTo>
                  <a:pt x="0" y="0"/>
                </a:lnTo>
                <a:close/>
              </a:path>
            </a:pathLst>
          </a:custGeom>
          <a:blipFill>
            <a:blip r:embed="rId8"/>
            <a:stretch>
              <a:fillRect l="-5323" t="0" r="-5323" b="0"/>
            </a:stretch>
          </a:blipFill>
        </p:spPr>
      </p:sp>
      <p:sp>
        <p:nvSpPr>
          <p:cNvPr name="Freeform 8" id="8"/>
          <p:cNvSpPr/>
          <p:nvPr/>
        </p:nvSpPr>
        <p:spPr>
          <a:xfrm flipH="false" flipV="false" rot="0">
            <a:off x="4024160" y="7499034"/>
            <a:ext cx="7647968" cy="2523829"/>
          </a:xfrm>
          <a:custGeom>
            <a:avLst/>
            <a:gdLst/>
            <a:ahLst/>
            <a:cxnLst/>
            <a:rect r="r" b="b" t="t" l="l"/>
            <a:pathLst>
              <a:path h="2523829" w="7647968">
                <a:moveTo>
                  <a:pt x="0" y="0"/>
                </a:moveTo>
                <a:lnTo>
                  <a:pt x="7647968" y="0"/>
                </a:lnTo>
                <a:lnTo>
                  <a:pt x="7647968" y="2523829"/>
                </a:lnTo>
                <a:lnTo>
                  <a:pt x="0" y="252382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9" id="9"/>
          <p:cNvSpPr txBox="true"/>
          <p:nvPr/>
        </p:nvSpPr>
        <p:spPr>
          <a:xfrm rot="0">
            <a:off x="1980272" y="1952059"/>
            <a:ext cx="10127285" cy="5314099"/>
          </a:xfrm>
          <a:prstGeom prst="rect">
            <a:avLst/>
          </a:prstGeom>
        </p:spPr>
        <p:txBody>
          <a:bodyPr anchor="t" rtlCol="false" tIns="0" lIns="0" bIns="0" rIns="0">
            <a:spAutoFit/>
          </a:bodyPr>
          <a:lstStyle/>
          <a:p>
            <a:pPr algn="l">
              <a:lnSpc>
                <a:spcPts val="4246"/>
              </a:lnSpc>
            </a:pPr>
            <a:r>
              <a:rPr lang="en-US" sz="3033" spc="30">
                <a:solidFill>
                  <a:srgbClr val="000000"/>
                </a:solidFill>
                <a:latin typeface="Now"/>
                <a:ea typeface="Now"/>
                <a:cs typeface="Now"/>
                <a:sym typeface="Now"/>
              </a:rPr>
              <a:t>     A grant is:</a:t>
            </a:r>
          </a:p>
          <a:p>
            <a:pPr algn="l">
              <a:lnSpc>
                <a:spcPts val="4246"/>
              </a:lnSpc>
            </a:pPr>
          </a:p>
          <a:p>
            <a:pPr algn="l" marL="654933" indent="-327467" lvl="1">
              <a:lnSpc>
                <a:spcPts val="4246"/>
              </a:lnSpc>
              <a:buFont typeface="Arial"/>
              <a:buChar char="•"/>
            </a:pPr>
            <a:r>
              <a:rPr lang="en-US" sz="3033" spc="30">
                <a:solidFill>
                  <a:srgbClr val="000000"/>
                </a:solidFill>
                <a:latin typeface="Now"/>
                <a:ea typeface="Now"/>
                <a:cs typeface="Now"/>
                <a:sym typeface="Now"/>
              </a:rPr>
              <a:t>A</a:t>
            </a:r>
            <a:r>
              <a:rPr lang="en-US" sz="3033" spc="30">
                <a:solidFill>
                  <a:srgbClr val="000000"/>
                </a:solidFill>
                <a:latin typeface="Now"/>
                <a:ea typeface="Now"/>
                <a:cs typeface="Now"/>
                <a:sym typeface="Now"/>
              </a:rPr>
              <a:t> way the federal, state, or local agency funds your ideas and projects</a:t>
            </a:r>
          </a:p>
          <a:p>
            <a:pPr algn="l">
              <a:lnSpc>
                <a:spcPts val="4246"/>
              </a:lnSpc>
            </a:pPr>
          </a:p>
          <a:p>
            <a:pPr algn="l" marL="654933" indent="-327467" lvl="1">
              <a:lnSpc>
                <a:spcPts val="4246"/>
              </a:lnSpc>
              <a:buFont typeface="Arial"/>
              <a:buChar char="•"/>
            </a:pPr>
            <a:r>
              <a:rPr lang="en-US" sz="3033" spc="30">
                <a:solidFill>
                  <a:srgbClr val="000000"/>
                </a:solidFill>
                <a:latin typeface="Now"/>
                <a:ea typeface="Now"/>
                <a:cs typeface="Now"/>
                <a:sym typeface="Now"/>
              </a:rPr>
              <a:t>A </a:t>
            </a:r>
            <a:r>
              <a:rPr lang="en-US" sz="3033" spc="30">
                <a:solidFill>
                  <a:srgbClr val="FF0013"/>
                </a:solidFill>
                <a:latin typeface="Now"/>
                <a:ea typeface="Now"/>
                <a:cs typeface="Now"/>
                <a:sym typeface="Now"/>
              </a:rPr>
              <a:t>legal contract</a:t>
            </a:r>
            <a:r>
              <a:rPr lang="en-US" sz="3033" spc="30">
                <a:solidFill>
                  <a:srgbClr val="000000"/>
                </a:solidFill>
                <a:latin typeface="Now"/>
                <a:ea typeface="Now"/>
                <a:cs typeface="Now"/>
                <a:sym typeface="Now"/>
              </a:rPr>
              <a:t> between the funding agency and the District </a:t>
            </a:r>
            <a:r>
              <a:rPr lang="en-US" sz="3033" spc="30">
                <a:solidFill>
                  <a:srgbClr val="FE0000"/>
                </a:solidFill>
                <a:latin typeface="Now"/>
                <a:ea typeface="Now"/>
                <a:cs typeface="Now"/>
                <a:sym typeface="Now"/>
              </a:rPr>
              <a:t>can only be entered into by the Authorized Organizational Representative (AOR)</a:t>
            </a:r>
          </a:p>
          <a:p>
            <a:pPr algn="l">
              <a:lnSpc>
                <a:spcPts val="4246"/>
              </a:lnSpc>
            </a:pPr>
          </a:p>
          <a:p>
            <a:pPr algn="l" marL="654933" indent="-327467" lvl="1">
              <a:lnSpc>
                <a:spcPts val="4246"/>
              </a:lnSpc>
              <a:buFont typeface="Arial"/>
              <a:buChar char="•"/>
            </a:pPr>
            <a:r>
              <a:rPr lang="en-US" sz="3033" spc="30">
                <a:solidFill>
                  <a:srgbClr val="000000"/>
                </a:solidFill>
                <a:latin typeface="Now"/>
                <a:ea typeface="Now"/>
                <a:cs typeface="Now"/>
                <a:sym typeface="Now"/>
              </a:rPr>
              <a:t>Sets forth the terms and conditions of the award</a:t>
            </a:r>
          </a:p>
        </p:txBody>
      </p:sp>
      <p:sp>
        <p:nvSpPr>
          <p:cNvPr name="TextBox 10" id="10"/>
          <p:cNvSpPr txBox="true"/>
          <p:nvPr/>
        </p:nvSpPr>
        <p:spPr>
          <a:xfrm rot="0">
            <a:off x="3924064" y="428000"/>
            <a:ext cx="12106045" cy="1254105"/>
          </a:xfrm>
          <a:prstGeom prst="rect">
            <a:avLst/>
          </a:prstGeom>
        </p:spPr>
        <p:txBody>
          <a:bodyPr anchor="t" rtlCol="false" tIns="0" lIns="0" bIns="0" rIns="0">
            <a:spAutoFit/>
          </a:bodyPr>
          <a:lstStyle/>
          <a:p>
            <a:pPr algn="ctr">
              <a:lnSpc>
                <a:spcPts val="10151"/>
              </a:lnSpc>
            </a:pPr>
            <a:r>
              <a:rPr lang="en-US" b="true" sz="7250" spc="72">
                <a:solidFill>
                  <a:srgbClr val="004380"/>
                </a:solidFill>
                <a:latin typeface="Now Heavy"/>
                <a:ea typeface="Now Heavy"/>
                <a:cs typeface="Now Heavy"/>
                <a:sym typeface="Now Heavy"/>
              </a:rPr>
              <a:t>What is a Grant?</a:t>
            </a:r>
          </a:p>
        </p:txBody>
      </p:sp>
      <p:sp>
        <p:nvSpPr>
          <p:cNvPr name="TextBox 11" id="11"/>
          <p:cNvSpPr txBox="true"/>
          <p:nvPr/>
        </p:nvSpPr>
        <p:spPr>
          <a:xfrm rot="0">
            <a:off x="4603440" y="7750742"/>
            <a:ext cx="6035864" cy="2123553"/>
          </a:xfrm>
          <a:prstGeom prst="rect">
            <a:avLst/>
          </a:prstGeom>
        </p:spPr>
        <p:txBody>
          <a:bodyPr anchor="t" rtlCol="false" tIns="0" lIns="0" bIns="0" rIns="0">
            <a:spAutoFit/>
          </a:bodyPr>
          <a:lstStyle/>
          <a:p>
            <a:pPr algn="l">
              <a:lnSpc>
                <a:spcPts val="2837"/>
              </a:lnSpc>
              <a:spcBef>
                <a:spcPct val="0"/>
              </a:spcBef>
            </a:pPr>
            <a:r>
              <a:rPr lang="en-US" b="true" sz="2056" spc="20">
                <a:solidFill>
                  <a:srgbClr val="004380"/>
                </a:solidFill>
                <a:latin typeface="Now Bold"/>
                <a:ea typeface="Now Bold"/>
                <a:cs typeface="Now Bold"/>
                <a:sym typeface="Now Bold"/>
              </a:rPr>
              <a:t>If an individual, faculty, </a:t>
            </a:r>
            <a:r>
              <a:rPr lang="en-US" b="true" sz="2056" spc="20">
                <a:solidFill>
                  <a:srgbClr val="004380"/>
                </a:solidFill>
                <a:latin typeface="Now Bold"/>
                <a:ea typeface="Now Bold"/>
                <a:cs typeface="Now Bold"/>
                <a:sym typeface="Now Bold"/>
              </a:rPr>
              <a:t>or staff member submits a grant proposal, or any contractual agreement, </a:t>
            </a:r>
            <a:r>
              <a:rPr lang="en-US" b="true" sz="2056" spc="20" u="sng">
                <a:solidFill>
                  <a:srgbClr val="004380"/>
                </a:solidFill>
                <a:latin typeface="Now Bold"/>
                <a:ea typeface="Now Bold"/>
                <a:cs typeface="Now Bold"/>
                <a:sym typeface="Now Bold"/>
              </a:rPr>
              <a:t>without </a:t>
            </a:r>
            <a:r>
              <a:rPr lang="en-US" b="true" sz="2056" spc="20">
                <a:solidFill>
                  <a:srgbClr val="004380"/>
                </a:solidFill>
                <a:latin typeface="Now Bold"/>
                <a:ea typeface="Now Bold"/>
                <a:cs typeface="Now Bold"/>
                <a:sym typeface="Now Bold"/>
              </a:rPr>
              <a:t>approval of the College, by law they are fiscally liable for any amount awarded.</a:t>
            </a:r>
          </a:p>
          <a:p>
            <a:pPr algn="l">
              <a:lnSpc>
                <a:spcPts val="2975"/>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DAGuMAFskAI</dc:identifier>
  <dcterms:modified xsi:type="dcterms:W3CDTF">2011-08-01T06:04:30Z</dcterms:modified>
  <cp:revision>1</cp:revision>
  <dc:title>PD Day 2025: Grant Writing 101: Understanding the Basics 8/28/25</dc:title>
</cp:coreProperties>
</file>