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58" r:id="rId7"/>
    <p:sldId id="261" r:id="rId8"/>
    <p:sldId id="259" r:id="rId9"/>
    <p:sldId id="260" r:id="rId10"/>
    <p:sldId id="264" r:id="rId11"/>
    <p:sldId id="263" r:id="rId12"/>
    <p:sldId id="265" r:id="rId13"/>
    <p:sldId id="266" r:id="rId14"/>
    <p:sldId id="269" r:id="rId15"/>
    <p:sldId id="267" r:id="rId16"/>
    <p:sldId id="268" r:id="rId17"/>
    <p:sldId id="277" r:id="rId18"/>
    <p:sldId id="262" r:id="rId19"/>
    <p:sldId id="270" r:id="rId20"/>
    <p:sldId id="271" r:id="rId21"/>
    <p:sldId id="272" r:id="rId22"/>
    <p:sldId id="273" r:id="rId23"/>
    <p:sldId id="274" r:id="rId24"/>
    <p:sldId id="275" r:id="rId25"/>
    <p:sldId id="276" r:id="rId26"/>
  </p:sldIdLst>
  <p:sldSz cx="18288000" cy="10287000"/>
  <p:notesSz cx="6858000" cy="9144000"/>
  <p:embeddedFontLst>
    <p:embeddedFont>
      <p:font typeface="Arimo" panose="020B0604020202020204" charset="0"/>
      <p:regular r:id="rId28"/>
    </p:embeddedFont>
    <p:embeddedFont>
      <p:font typeface="Libre Franklin Semi-Bold" panose="020B0604020202020204" charset="0"/>
      <p:regular r:id="rId29"/>
      <p:bold r:id="rId30"/>
    </p:embeddedFont>
    <p:embeddedFont>
      <p:font typeface="Now" panose="020B0604020202020204" charset="0"/>
      <p:regular r:id="rId31"/>
    </p:embeddedFont>
    <p:embeddedFont>
      <p:font typeface="Now Bold" panose="020B0604020202020204" charset="0"/>
      <p:regular r:id="rId32"/>
      <p:bold r:id="rId33"/>
    </p:embeddedFont>
    <p:embeddedFont>
      <p:font typeface="Now Heavy" panose="020B0604020202020204" charset="0"/>
      <p:regular r:id="rId34"/>
      <p:bold r:id="rId35"/>
    </p:embeddedFont>
    <p:embeddedFont>
      <p:font typeface="Now Medium"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58393" autoAdjust="0"/>
  </p:normalViewPr>
  <p:slideViewPr>
    <p:cSldViewPr>
      <p:cViewPr varScale="1">
        <p:scale>
          <a:sx n="44" d="100"/>
          <a:sy n="44" d="100"/>
        </p:scale>
        <p:origin x="227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C89D0-8B32-B26E-5862-46E4A2E90BF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3B7991-F484-37C3-1D7F-F99E01DCE8B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F4787CF-F314-E38F-5505-61046EC4023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5D71959-B414-4310-4A8B-2631BD76C3C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9E99CD8-1DDC-DA17-4603-2694FE8141F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A6B00779-5481-0C7A-CC4B-CFD2747DD1F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7EC2AF4-9298-239B-E840-7F1C2B45813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5540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2C8BC1-76ED-0D42-9756-BC2EFB9A12E1}"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C83562-F236-474F-8007-6751F23A1AA0}"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19AD1-F902-6C4D-A1AB-D236F7482A9B}"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AF1B7A-E963-BE44-8307-607099040F6F}"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B5C273-2552-5A4E-B0CB-88D701FB44D4}"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F8088A-F7CA-DE4A-BBBA-1863C65DC02E}"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2BEF7-49BC-1D4C-BBBB-837A64E97A6A}" type="datetime1">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D30EEC-CA2D-774B-A1E1-E0D6C9B760F3}" type="datetime1">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CDA4C-AB62-6F4E-A453-62E623ECD1D6}" type="datetime1">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FBB86-3497-9E4A-A0D7-61E3836368DD}"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CA367-765F-9B48-8914-AD81198EE4D2}"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65A31-EC89-414B-B197-088FA5699B04}" type="datetime1">
              <a:rPr lang="en-US" smtClean="0"/>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survey.alchemer.com/s3/6870665/GAP-Form"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2.sv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0.png"/><Relationship Id="rId5" Type="http://schemas.openxmlformats.org/officeDocument/2006/relationships/image" Target="../media/image11.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4.svg"/><Relationship Id="rId9" Type="http://schemas.openxmlformats.org/officeDocument/2006/relationships/image" Target="../media/image38.sv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2.svg"/><Relationship Id="rId9"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27.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8.png"/><Relationship Id="rId4" Type="http://schemas.openxmlformats.org/officeDocument/2006/relationships/image" Target="../media/image12.sv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3.svg"/><Relationship Id="rId5" Type="http://schemas.openxmlformats.org/officeDocument/2006/relationships/image" Target="../media/image3.png"/><Relationship Id="rId10" Type="http://schemas.openxmlformats.org/officeDocument/2006/relationships/image" Target="../media/image52.png"/><Relationship Id="rId4" Type="http://schemas.openxmlformats.org/officeDocument/2006/relationships/image" Target="../media/image2.svg"/><Relationship Id="rId9" Type="http://schemas.openxmlformats.org/officeDocument/2006/relationships/image" Target="../media/image51.sv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57.sv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admin.smc.edu/administration/grant-development/grant-solicitations.php"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hyperlink" Target="https://survey.alchemer.com/s3/6870665/GAP-Form" TargetMode="External"/><Relationship Id="rId5" Type="http://schemas.openxmlformats.org/officeDocument/2006/relationships/image" Target="../media/image3.png"/><Relationship Id="rId10" Type="http://schemas.openxmlformats.org/officeDocument/2006/relationships/hyperlink" Target="https://admin.smc.edu/administration/grant-development/" TargetMode="External"/><Relationship Id="rId4" Type="http://schemas.openxmlformats.org/officeDocument/2006/relationships/image" Target="../media/image2.svg"/><Relationship Id="rId9" Type="http://schemas.openxmlformats.org/officeDocument/2006/relationships/image" Target="../media/image59.svg"/></Relationships>
</file>

<file path=ppt/slides/_rels/slide2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6.sv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4.sv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2.sv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1.sv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15401" y="6206159"/>
            <a:ext cx="11609711" cy="7831278"/>
          </a:xfrm>
          <a:custGeom>
            <a:avLst/>
            <a:gdLst/>
            <a:ahLst/>
            <a:cxnLst/>
            <a:rect l="l" t="t" r="r" b="b"/>
            <a:pathLst>
              <a:path w="11609711" h="7831278">
                <a:moveTo>
                  <a:pt x="0" y="0"/>
                </a:moveTo>
                <a:lnTo>
                  <a:pt x="11609711" y="0"/>
                </a:lnTo>
                <a:lnTo>
                  <a:pt x="11609711"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125011"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771242" y="3496517"/>
            <a:ext cx="16989285" cy="1287125"/>
          </a:xfrm>
          <a:prstGeom prst="rect">
            <a:avLst/>
          </a:prstGeom>
        </p:spPr>
        <p:txBody>
          <a:bodyPr lIns="0" tIns="0" rIns="0" bIns="0" rtlCol="0" anchor="t">
            <a:spAutoFit/>
          </a:bodyPr>
          <a:lstStyle/>
          <a:p>
            <a:pPr algn="l">
              <a:lnSpc>
                <a:spcPts val="10431"/>
              </a:lnSpc>
            </a:pPr>
            <a:r>
              <a:rPr lang="en-US" sz="7450" b="1" spc="74">
                <a:solidFill>
                  <a:srgbClr val="004380"/>
                </a:solidFill>
                <a:latin typeface="Now Heavy"/>
                <a:ea typeface="Now Heavy"/>
                <a:cs typeface="Now Heavy"/>
                <a:sym typeface="Now Heavy"/>
              </a:rPr>
              <a:t>Grant Approval Process Workshop</a:t>
            </a:r>
          </a:p>
        </p:txBody>
      </p:sp>
      <p:sp>
        <p:nvSpPr>
          <p:cNvPr id="5" name="TextBox 5"/>
          <p:cNvSpPr txBox="1"/>
          <p:nvPr/>
        </p:nvSpPr>
        <p:spPr>
          <a:xfrm>
            <a:off x="5526643" y="5272338"/>
            <a:ext cx="8460810" cy="1110103"/>
          </a:xfrm>
          <a:prstGeom prst="rect">
            <a:avLst/>
          </a:prstGeom>
        </p:spPr>
        <p:txBody>
          <a:bodyPr lIns="0" tIns="0" rIns="0" bIns="0" rtlCol="0" anchor="t">
            <a:spAutoFit/>
          </a:bodyPr>
          <a:lstStyle/>
          <a:p>
            <a:pPr algn="l">
              <a:lnSpc>
                <a:spcPts val="4438"/>
              </a:lnSpc>
            </a:pPr>
            <a:r>
              <a:rPr lang="en-US" sz="3170">
                <a:solidFill>
                  <a:srgbClr val="004C98"/>
                </a:solidFill>
                <a:latin typeface="Now"/>
                <a:ea typeface="Now"/>
                <a:cs typeface="Now"/>
                <a:sym typeface="Now"/>
              </a:rPr>
              <a:t>Tracy Beidleman • Director of Grants</a:t>
            </a:r>
          </a:p>
          <a:p>
            <a:pPr algn="l">
              <a:lnSpc>
                <a:spcPts val="4438"/>
              </a:lnSpc>
            </a:pPr>
            <a:r>
              <a:rPr lang="en-US" sz="3170">
                <a:solidFill>
                  <a:srgbClr val="004C98"/>
                </a:solidFill>
                <a:latin typeface="Now"/>
                <a:ea typeface="Now"/>
                <a:cs typeface="Now"/>
                <a:sym typeface="Now"/>
              </a:rPr>
              <a:t>Nane Zadouri • Project Manager, Grants</a:t>
            </a:r>
          </a:p>
        </p:txBody>
      </p:sp>
      <p:grpSp>
        <p:nvGrpSpPr>
          <p:cNvPr id="6" name="Group 6"/>
          <p:cNvGrpSpPr/>
          <p:nvPr/>
        </p:nvGrpSpPr>
        <p:grpSpPr>
          <a:xfrm>
            <a:off x="12903437" y="9324752"/>
            <a:ext cx="4857090" cy="597168"/>
            <a:chOff x="0" y="0"/>
            <a:chExt cx="6476120" cy="796224"/>
          </a:xfrm>
        </p:grpSpPr>
        <p:sp>
          <p:nvSpPr>
            <p:cNvPr id="7" name="Freeform 7"/>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8" name="TextBox 8"/>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9" name="TextBox 9"/>
          <p:cNvSpPr txBox="1"/>
          <p:nvPr/>
        </p:nvSpPr>
        <p:spPr>
          <a:xfrm>
            <a:off x="3623621" y="7021524"/>
            <a:ext cx="11284526" cy="548128"/>
          </a:xfrm>
          <a:prstGeom prst="rect">
            <a:avLst/>
          </a:prstGeom>
        </p:spPr>
        <p:txBody>
          <a:bodyPr lIns="0" tIns="0" rIns="0" bIns="0" rtlCol="0" anchor="t">
            <a:spAutoFit/>
          </a:bodyPr>
          <a:lstStyle/>
          <a:p>
            <a:pPr algn="ctr">
              <a:lnSpc>
                <a:spcPts val="4438"/>
              </a:lnSpc>
            </a:pPr>
            <a:r>
              <a:rPr lang="en-US" sz="3170">
                <a:solidFill>
                  <a:srgbClr val="004C98"/>
                </a:solidFill>
                <a:latin typeface="Now"/>
                <a:ea typeface="Now"/>
                <a:cs typeface="Now"/>
                <a:sym typeface="Now"/>
              </a:rPr>
              <a:t>May 16, 2025</a:t>
            </a:r>
          </a:p>
        </p:txBody>
      </p:sp>
      <p:sp>
        <p:nvSpPr>
          <p:cNvPr id="12" name="Slide Number Placeholder 11">
            <a:extLst>
              <a:ext uri="{FF2B5EF4-FFF2-40B4-BE49-F238E27FC236}">
                <a16:creationId xmlns:a16="http://schemas.microsoft.com/office/drawing/2014/main" id="{B939FA43-D1AD-35AF-43DD-2E0FE78D101E}"/>
              </a:ext>
            </a:extLst>
          </p:cNvPr>
          <p:cNvSpPr>
            <a:spLocks noGrp="1"/>
          </p:cNvSpPr>
          <p:nvPr>
            <p:ph type="sldNum" sz="quarter" idx="12"/>
          </p:nvPr>
        </p:nvSpPr>
        <p:spPr>
          <a:xfrm>
            <a:off x="228600" y="9681479"/>
            <a:ext cx="542642" cy="491221"/>
          </a:xfrm>
        </p:spPr>
        <p:txBody>
          <a:bodyPr/>
          <a:lstStyle/>
          <a:p>
            <a:fld id="{B6F15528-21DE-4FAA-801E-634DDDAF4B2B}" type="slidenum">
              <a:rPr lang="en-US" sz="1800" smtClean="0">
                <a:solidFill>
                  <a:schemeClr val="tx1"/>
                </a:solidFill>
              </a:rPr>
              <a:pPr/>
              <a:t>1</a:t>
            </a:fld>
            <a:endParaRPr lang="en-US"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AI-generated content may be incorrect.">
            <a:extLst>
              <a:ext uri="{FF2B5EF4-FFF2-40B4-BE49-F238E27FC236}">
                <a16:creationId xmlns:a16="http://schemas.microsoft.com/office/drawing/2014/main" id="{C6FC0795-C203-3C10-4F6B-5D289AB18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109" y="1552947"/>
            <a:ext cx="14252772" cy="7672359"/>
          </a:xfrm>
          <a:prstGeom prst="rect">
            <a:avLst/>
          </a:prstGeom>
        </p:spPr>
      </p:pic>
      <p:sp>
        <p:nvSpPr>
          <p:cNvPr id="2" name="TextBox 2"/>
          <p:cNvSpPr txBox="1"/>
          <p:nvPr/>
        </p:nvSpPr>
        <p:spPr>
          <a:xfrm>
            <a:off x="1028700" y="513452"/>
            <a:ext cx="14602309" cy="1039495"/>
          </a:xfrm>
          <a:prstGeom prst="rect">
            <a:avLst/>
          </a:prstGeom>
        </p:spPr>
        <p:txBody>
          <a:bodyPr lIns="0" tIns="0" rIns="0" bIns="0" rtlCol="0" anchor="t">
            <a:spAutoFit/>
          </a:bodyPr>
          <a:lstStyle/>
          <a:p>
            <a:pPr marL="0" lvl="0" indent="0" algn="ctr">
              <a:lnSpc>
                <a:spcPts val="8329"/>
              </a:lnSpc>
              <a:spcBef>
                <a:spcPct val="0"/>
              </a:spcBef>
            </a:pPr>
            <a:r>
              <a:rPr lang="en-US" sz="5949" b="1" spc="83">
                <a:solidFill>
                  <a:srgbClr val="004380"/>
                </a:solidFill>
                <a:latin typeface="Now Heavy"/>
                <a:ea typeface="Now Heavy"/>
                <a:cs typeface="Now Heavy"/>
                <a:sym typeface="Now Heavy"/>
              </a:rPr>
              <a:t>GRANT APPROVAL PROCESS FORM</a:t>
            </a:r>
          </a:p>
        </p:txBody>
      </p:sp>
      <p:sp>
        <p:nvSpPr>
          <p:cNvPr id="3" name="Freeform 3"/>
          <p:cNvSpPr/>
          <p:nvPr/>
        </p:nvSpPr>
        <p:spPr>
          <a:xfrm>
            <a:off x="13792200" y="7702643"/>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692746" y="-3009900"/>
            <a:ext cx="8342934" cy="5840054"/>
          </a:xfrm>
          <a:custGeom>
            <a:avLst/>
            <a:gdLst/>
            <a:ahLst/>
            <a:cxnLst/>
            <a:rect l="l" t="t" r="r" b="b"/>
            <a:pathLst>
              <a:path w="8342934" h="5840054">
                <a:moveTo>
                  <a:pt x="0" y="0"/>
                </a:moveTo>
                <a:lnTo>
                  <a:pt x="8342934" y="0"/>
                </a:lnTo>
                <a:lnTo>
                  <a:pt x="8342934" y="5840053"/>
                </a:lnTo>
                <a:lnTo>
                  <a:pt x="0" y="58400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hlinkClick r:id="rId6" tooltip="https://survey.alchemer.com/s3/6870665/GAP-Form"/>
          </p:cNvPr>
          <p:cNvSpPr/>
          <p:nvPr/>
        </p:nvSpPr>
        <p:spPr>
          <a:xfrm>
            <a:off x="187036" y="3665332"/>
            <a:ext cx="3287040" cy="3195315"/>
          </a:xfrm>
          <a:custGeom>
            <a:avLst/>
            <a:gdLst/>
            <a:ahLst/>
            <a:cxnLst/>
            <a:rect l="l" t="t" r="r" b="b"/>
            <a:pathLst>
              <a:path w="4430040" h="4028639">
                <a:moveTo>
                  <a:pt x="0" y="0"/>
                </a:moveTo>
                <a:lnTo>
                  <a:pt x="4430040" y="0"/>
                </a:lnTo>
                <a:lnTo>
                  <a:pt x="4430040" y="4028639"/>
                </a:lnTo>
                <a:lnTo>
                  <a:pt x="0" y="4028639"/>
                </a:lnTo>
                <a:lnTo>
                  <a:pt x="0" y="0"/>
                </a:lnTo>
                <a:close/>
              </a:path>
            </a:pathLst>
          </a:custGeom>
          <a:blipFill>
            <a:blip r:embed="rId7"/>
            <a:stretch>
              <a:fillRect b="-4053"/>
            </a:stretch>
          </a:blipFill>
        </p:spPr>
        <p:txBody>
          <a:bodyPr/>
          <a:lstStyle/>
          <a:p>
            <a:endParaRPr lang="en-US"/>
          </a:p>
        </p:txBody>
      </p:sp>
      <p:grpSp>
        <p:nvGrpSpPr>
          <p:cNvPr id="6" name="Group 6"/>
          <p:cNvGrpSpPr/>
          <p:nvPr/>
        </p:nvGrpSpPr>
        <p:grpSpPr>
          <a:xfrm>
            <a:off x="13382840" y="9619603"/>
            <a:ext cx="4752760" cy="645198"/>
            <a:chOff x="0" y="0"/>
            <a:chExt cx="6540214" cy="796224"/>
          </a:xfrm>
        </p:grpSpPr>
        <p:sp>
          <p:nvSpPr>
            <p:cNvPr id="7" name="Freeform 7"/>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8"/>
              <a:stretch>
                <a:fillRect/>
              </a:stretch>
            </a:blipFill>
          </p:spPr>
          <p:txBody>
            <a:bodyPr/>
            <a:lstStyle/>
            <a:p>
              <a:endParaRPr lang="en-US"/>
            </a:p>
          </p:txBody>
        </p:sp>
        <p:sp>
          <p:nvSpPr>
            <p:cNvPr id="8" name="TextBox 8"/>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dirty="0">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12" name="Slide Number Placeholder 11">
            <a:extLst>
              <a:ext uri="{FF2B5EF4-FFF2-40B4-BE49-F238E27FC236}">
                <a16:creationId xmlns:a16="http://schemas.microsoft.com/office/drawing/2014/main" id="{7E03DD57-7855-C383-5CEE-4B7DE1243292}"/>
              </a:ext>
            </a:extLst>
          </p:cNvPr>
          <p:cNvSpPr>
            <a:spLocks noGrp="1"/>
          </p:cNvSpPr>
          <p:nvPr>
            <p:ph type="sldNum" sz="quarter" idx="12"/>
          </p:nvPr>
        </p:nvSpPr>
        <p:spPr>
          <a:xfrm>
            <a:off x="-1371600" y="9619603"/>
            <a:ext cx="2133600" cy="365125"/>
          </a:xfrm>
        </p:spPr>
        <p:txBody>
          <a:bodyPr/>
          <a:lstStyle/>
          <a:p>
            <a:fld id="{B6F15528-21DE-4FAA-801E-634DDDAF4B2B}" type="slidenum">
              <a:rPr lang="en-US" sz="1800" smtClean="0">
                <a:solidFill>
                  <a:schemeClr val="tx1"/>
                </a:solidFill>
              </a:rPr>
              <a:pPr/>
              <a:t>10</a:t>
            </a:fld>
            <a:endParaRPr lang="en-US" sz="18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14027"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3496496"/>
            <a:ext cx="14215501" cy="5102996"/>
          </a:xfrm>
          <a:prstGeom prst="rect">
            <a:avLst/>
          </a:prstGeom>
        </p:spPr>
        <p:txBody>
          <a:bodyPr lIns="0" tIns="0" rIns="0" bIns="0" rtlCol="0" anchor="t">
            <a:spAutoFit/>
          </a:bodyPr>
          <a:lstStyle/>
          <a:p>
            <a:pPr algn="l">
              <a:lnSpc>
                <a:spcPts val="3939"/>
              </a:lnSpc>
            </a:pPr>
            <a:r>
              <a:rPr lang="en-US" sz="2813" b="1" dirty="0">
                <a:solidFill>
                  <a:srgbClr val="000000"/>
                </a:solidFill>
                <a:latin typeface="Now Medium"/>
                <a:ea typeface="Now Medium"/>
                <a:cs typeface="Now Medium"/>
                <a:sym typeface="Now Medium"/>
              </a:rPr>
              <a:t>Budget development for grants requires working with the Budget Department</a:t>
            </a:r>
          </a:p>
          <a:p>
            <a:pPr marL="607450" lvl="1" indent="-303725" algn="l">
              <a:lnSpc>
                <a:spcPts val="3939"/>
              </a:lnSpc>
              <a:buFont typeface="Arial"/>
              <a:buChar char="•"/>
            </a:pPr>
            <a:r>
              <a:rPr lang="en-US" sz="2813" b="1" dirty="0">
                <a:solidFill>
                  <a:srgbClr val="000000"/>
                </a:solidFill>
                <a:latin typeface="Now Medium"/>
                <a:ea typeface="Now Medium"/>
                <a:cs typeface="Now Medium"/>
                <a:sym typeface="Now Medium"/>
              </a:rPr>
              <a:t> Contact: Veronica Diaz, ext. 4224</a:t>
            </a:r>
          </a:p>
          <a:p>
            <a:pPr algn="l">
              <a:lnSpc>
                <a:spcPts val="3939"/>
              </a:lnSpc>
            </a:pPr>
            <a:endParaRPr lang="en-US" sz="2813" b="1" dirty="0">
              <a:solidFill>
                <a:srgbClr val="000000"/>
              </a:solidFill>
              <a:latin typeface="Now Medium"/>
              <a:ea typeface="Now Medium"/>
              <a:cs typeface="Now Medium"/>
              <a:sym typeface="Now Medium"/>
            </a:endParaRPr>
          </a:p>
          <a:p>
            <a:pPr algn="l">
              <a:lnSpc>
                <a:spcPts val="4226"/>
              </a:lnSpc>
            </a:pPr>
            <a:r>
              <a:rPr lang="en-US" sz="3019" b="1" u="sng" dirty="0">
                <a:solidFill>
                  <a:srgbClr val="ED1C24"/>
                </a:solidFill>
                <a:latin typeface="Now Medium"/>
                <a:ea typeface="Now Medium"/>
                <a:cs typeface="Now Medium"/>
                <a:sym typeface="Now Medium"/>
              </a:rPr>
              <a:t>IMPORTANT UPDATES:</a:t>
            </a:r>
          </a:p>
          <a:p>
            <a:pPr algn="l">
              <a:lnSpc>
                <a:spcPts val="3939"/>
              </a:lnSpc>
            </a:pPr>
            <a:endParaRPr lang="en-US" sz="3019" b="1" u="sng" dirty="0">
              <a:solidFill>
                <a:srgbClr val="ED1C24"/>
              </a:solidFill>
              <a:latin typeface="Now Medium"/>
              <a:ea typeface="Now Medium"/>
              <a:cs typeface="Now Medium"/>
              <a:sym typeface="Now Medium"/>
            </a:endParaRPr>
          </a:p>
          <a:p>
            <a:pPr algn="l">
              <a:lnSpc>
                <a:spcPts val="3939"/>
              </a:lnSpc>
            </a:pPr>
            <a:r>
              <a:rPr lang="en-US" sz="2813" b="1" dirty="0">
                <a:solidFill>
                  <a:srgbClr val="000000"/>
                </a:solidFill>
                <a:latin typeface="Now Medium"/>
                <a:ea typeface="Now Medium"/>
                <a:cs typeface="Now Medium"/>
                <a:sym typeface="Now Medium"/>
              </a:rPr>
              <a:t>As of Spring 2025, all grant budgets must include (as allowed by the funder): </a:t>
            </a:r>
          </a:p>
          <a:p>
            <a:pPr algn="l">
              <a:lnSpc>
                <a:spcPts val="4370"/>
              </a:lnSpc>
            </a:pPr>
            <a:endParaRPr lang="en-US" sz="2813" b="1" dirty="0">
              <a:solidFill>
                <a:srgbClr val="000000"/>
              </a:solidFill>
              <a:latin typeface="Now Medium"/>
              <a:ea typeface="Now Medium"/>
              <a:cs typeface="Now Medium"/>
              <a:sym typeface="Now Medium"/>
            </a:endParaRPr>
          </a:p>
          <a:p>
            <a:pPr marL="673984" lvl="1" indent="-336992" algn="l">
              <a:lnSpc>
                <a:spcPts val="4370"/>
              </a:lnSpc>
              <a:buFont typeface="Arial"/>
              <a:buChar char="•"/>
            </a:pPr>
            <a:r>
              <a:rPr lang="en-US" sz="3121" b="1" dirty="0">
                <a:solidFill>
                  <a:srgbClr val="000000"/>
                </a:solidFill>
                <a:latin typeface="Now Medium"/>
                <a:ea typeface="Now Medium"/>
                <a:cs typeface="Now Medium"/>
                <a:sym typeface="Now Medium"/>
              </a:rPr>
              <a:t>Indirect Cost Rate (a de minimis rate) currently 15% </a:t>
            </a:r>
          </a:p>
          <a:p>
            <a:pPr algn="l">
              <a:lnSpc>
                <a:spcPts val="4941"/>
              </a:lnSpc>
            </a:pPr>
            <a:endParaRPr lang="en-US" sz="3121" b="1" dirty="0">
              <a:solidFill>
                <a:srgbClr val="000000"/>
              </a:solidFill>
              <a:latin typeface="Now Medium"/>
              <a:ea typeface="Now Medium"/>
              <a:cs typeface="Now Medium"/>
              <a:sym typeface="Now Medium"/>
            </a:endParaRPr>
          </a:p>
          <a:p>
            <a:pPr algn="ctr">
              <a:lnSpc>
                <a:spcPts val="2626"/>
              </a:lnSpc>
            </a:pPr>
            <a:endParaRPr lang="en-US" sz="3121" b="1" dirty="0">
              <a:solidFill>
                <a:srgbClr val="000000"/>
              </a:solidFill>
              <a:latin typeface="Now Medium"/>
              <a:ea typeface="Now Medium"/>
              <a:cs typeface="Now Medium"/>
              <a:sym typeface="Now Medium"/>
            </a:endParaRPr>
          </a:p>
        </p:txBody>
      </p:sp>
      <p:sp>
        <p:nvSpPr>
          <p:cNvPr id="4" name="Freeform 4"/>
          <p:cNvSpPr/>
          <p:nvPr/>
        </p:nvSpPr>
        <p:spPr>
          <a:xfrm>
            <a:off x="13557231" y="7557543"/>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3248726" y="9573940"/>
            <a:ext cx="4905160" cy="597168"/>
            <a:chOff x="0" y="0"/>
            <a:chExt cx="6540214" cy="796224"/>
          </a:xfrm>
        </p:grpSpPr>
        <p:sp>
          <p:nvSpPr>
            <p:cNvPr id="6" name="Freeform 6"/>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8" name="Freeform 8"/>
          <p:cNvSpPr/>
          <p:nvPr/>
        </p:nvSpPr>
        <p:spPr>
          <a:xfrm>
            <a:off x="14630400" y="4152372"/>
            <a:ext cx="2852640" cy="2420332"/>
          </a:xfrm>
          <a:custGeom>
            <a:avLst/>
            <a:gdLst/>
            <a:ahLst/>
            <a:cxnLst/>
            <a:rect l="l" t="t" r="r" b="b"/>
            <a:pathLst>
              <a:path w="2330686" h="1945064">
                <a:moveTo>
                  <a:pt x="0" y="0"/>
                </a:moveTo>
                <a:lnTo>
                  <a:pt x="2330686" y="0"/>
                </a:lnTo>
                <a:lnTo>
                  <a:pt x="2330686" y="1945064"/>
                </a:lnTo>
                <a:lnTo>
                  <a:pt x="0" y="19450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TextBox 9"/>
          <p:cNvSpPr txBox="1"/>
          <p:nvPr/>
        </p:nvSpPr>
        <p:spPr>
          <a:xfrm>
            <a:off x="3365257" y="332750"/>
            <a:ext cx="12106045" cy="1039474"/>
          </a:xfrm>
          <a:prstGeom prst="rect">
            <a:avLst/>
          </a:prstGeom>
        </p:spPr>
        <p:txBody>
          <a:bodyPr lIns="0" tIns="0" rIns="0" bIns="0" rtlCol="0" anchor="t">
            <a:spAutoFit/>
          </a:bodyPr>
          <a:lstStyle/>
          <a:p>
            <a:pPr algn="ctr">
              <a:lnSpc>
                <a:spcPts val="8331"/>
              </a:lnSpc>
            </a:pPr>
            <a:r>
              <a:rPr lang="en-US" sz="5950" b="1" spc="59">
                <a:solidFill>
                  <a:srgbClr val="004380"/>
                </a:solidFill>
                <a:latin typeface="Now Heavy"/>
                <a:ea typeface="Now Heavy"/>
                <a:cs typeface="Now Heavy"/>
                <a:sym typeface="Now Heavy"/>
              </a:rPr>
              <a:t>BUDGET DEVELOPMENT</a:t>
            </a:r>
          </a:p>
        </p:txBody>
      </p:sp>
      <p:sp>
        <p:nvSpPr>
          <p:cNvPr id="12" name="Slide Number Placeholder 11">
            <a:extLst>
              <a:ext uri="{FF2B5EF4-FFF2-40B4-BE49-F238E27FC236}">
                <a16:creationId xmlns:a16="http://schemas.microsoft.com/office/drawing/2014/main" id="{921ECC73-0A12-E6CA-896C-00145886ABB0}"/>
              </a:ext>
            </a:extLst>
          </p:cNvPr>
          <p:cNvSpPr>
            <a:spLocks noGrp="1"/>
          </p:cNvSpPr>
          <p:nvPr>
            <p:ph type="sldNum" sz="quarter" idx="12"/>
          </p:nvPr>
        </p:nvSpPr>
        <p:spPr>
          <a:xfrm>
            <a:off x="-1295400" y="9506085"/>
            <a:ext cx="2133600" cy="365125"/>
          </a:xfrm>
        </p:spPr>
        <p:txBody>
          <a:bodyPr/>
          <a:lstStyle/>
          <a:p>
            <a:fld id="{B6F15528-21DE-4FAA-801E-634DDDAF4B2B}" type="slidenum">
              <a:rPr lang="en-US" sz="1800" smtClean="0">
                <a:solidFill>
                  <a:schemeClr val="tx1"/>
                </a:solidFill>
              </a:rPr>
              <a:pPr/>
              <a:t>11</a:t>
            </a:fld>
            <a:endParaRPr lang="en-US" sz="1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124906">
            <a:off x="12957019" y="5599138"/>
            <a:ext cx="9666625" cy="7206030"/>
          </a:xfrm>
          <a:custGeom>
            <a:avLst/>
            <a:gdLst/>
            <a:ahLst/>
            <a:cxnLst/>
            <a:rect l="l" t="t" r="r" b="b"/>
            <a:pathLst>
              <a:path w="9666625" h="7206030">
                <a:moveTo>
                  <a:pt x="0" y="0"/>
                </a:moveTo>
                <a:lnTo>
                  <a:pt x="9666625" y="0"/>
                </a:lnTo>
                <a:lnTo>
                  <a:pt x="9666625" y="7206029"/>
                </a:lnTo>
                <a:lnTo>
                  <a:pt x="0" y="72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8393774">
            <a:off x="-4215749" y="6815063"/>
            <a:ext cx="8506356" cy="6341102"/>
          </a:xfrm>
          <a:custGeom>
            <a:avLst/>
            <a:gdLst/>
            <a:ahLst/>
            <a:cxnLst/>
            <a:rect l="l" t="t" r="r" b="b"/>
            <a:pathLst>
              <a:path w="8506356" h="6341102">
                <a:moveTo>
                  <a:pt x="0" y="0"/>
                </a:moveTo>
                <a:lnTo>
                  <a:pt x="8506357" y="0"/>
                </a:lnTo>
                <a:lnTo>
                  <a:pt x="8506357" y="6341102"/>
                </a:lnTo>
                <a:lnTo>
                  <a:pt x="0" y="63411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4488534" y="764370"/>
            <a:ext cx="10477727" cy="7858295"/>
          </a:xfrm>
          <a:custGeom>
            <a:avLst/>
            <a:gdLst/>
            <a:ahLst/>
            <a:cxnLst/>
            <a:rect l="l" t="t" r="r" b="b"/>
            <a:pathLst>
              <a:path w="10477727" h="7858295">
                <a:moveTo>
                  <a:pt x="0" y="0"/>
                </a:moveTo>
                <a:lnTo>
                  <a:pt x="10477727" y="0"/>
                </a:lnTo>
                <a:lnTo>
                  <a:pt x="10477727" y="7858295"/>
                </a:lnTo>
                <a:lnTo>
                  <a:pt x="0" y="7858295"/>
                </a:lnTo>
                <a:lnTo>
                  <a:pt x="0" y="0"/>
                </a:lnTo>
                <a:close/>
              </a:path>
            </a:pathLst>
          </a:custGeom>
          <a:blipFill>
            <a:blip r:embed="rId7"/>
            <a:stretch>
              <a:fillRect/>
            </a:stretch>
          </a:blipFill>
        </p:spPr>
        <p:txBody>
          <a:bodyPr/>
          <a:lstStyle/>
          <a:p>
            <a:endParaRPr lang="en-US"/>
          </a:p>
        </p:txBody>
      </p:sp>
      <p:sp>
        <p:nvSpPr>
          <p:cNvPr id="5" name="TextBox 5"/>
          <p:cNvSpPr txBox="1"/>
          <p:nvPr/>
        </p:nvSpPr>
        <p:spPr>
          <a:xfrm>
            <a:off x="862085" y="2141190"/>
            <a:ext cx="3626449" cy="3921856"/>
          </a:xfrm>
          <a:prstGeom prst="rect">
            <a:avLst/>
          </a:prstGeom>
        </p:spPr>
        <p:txBody>
          <a:bodyPr lIns="0" tIns="0" rIns="0" bIns="0" rtlCol="0" anchor="t">
            <a:spAutoFit/>
          </a:bodyPr>
          <a:lstStyle/>
          <a:p>
            <a:pPr algn="just">
              <a:lnSpc>
                <a:spcPts val="4653"/>
              </a:lnSpc>
            </a:pPr>
            <a:r>
              <a:rPr lang="en-US" sz="3323" b="1" spc="309">
                <a:solidFill>
                  <a:srgbClr val="004380"/>
                </a:solidFill>
                <a:latin typeface="Now Bold"/>
                <a:ea typeface="Now Bold"/>
                <a:cs typeface="Now Bold"/>
                <a:sym typeface="Now Bold"/>
              </a:rPr>
              <a:t>GRANTS ADVISORY COMMITTEE</a:t>
            </a:r>
          </a:p>
          <a:p>
            <a:pPr algn="just">
              <a:lnSpc>
                <a:spcPts val="4653"/>
              </a:lnSpc>
            </a:pPr>
            <a:r>
              <a:rPr lang="en-US" sz="3323" b="1" spc="309">
                <a:solidFill>
                  <a:srgbClr val="004380"/>
                </a:solidFill>
                <a:latin typeface="Now Bold"/>
                <a:ea typeface="Now Bold"/>
                <a:cs typeface="Now Bold"/>
                <a:sym typeface="Now Bold"/>
              </a:rPr>
              <a:t>Approval Flow Chart</a:t>
            </a:r>
          </a:p>
          <a:p>
            <a:pPr marL="0" lvl="0" indent="0" algn="just">
              <a:lnSpc>
                <a:spcPts val="8178"/>
              </a:lnSpc>
              <a:spcBef>
                <a:spcPct val="0"/>
              </a:spcBef>
            </a:pPr>
            <a:endParaRPr lang="en-US" sz="3323" b="1" spc="309">
              <a:solidFill>
                <a:srgbClr val="004380"/>
              </a:solidFill>
              <a:latin typeface="Now Bold"/>
              <a:ea typeface="Now Bold"/>
              <a:cs typeface="Now Bold"/>
              <a:sym typeface="Now Bold"/>
            </a:endParaRPr>
          </a:p>
        </p:txBody>
      </p:sp>
      <p:sp>
        <p:nvSpPr>
          <p:cNvPr id="6" name="Freeform 6"/>
          <p:cNvSpPr/>
          <p:nvPr/>
        </p:nvSpPr>
        <p:spPr>
          <a:xfrm>
            <a:off x="10174482" y="3608267"/>
            <a:ext cx="4905160" cy="1616642"/>
          </a:xfrm>
          <a:custGeom>
            <a:avLst/>
            <a:gdLst/>
            <a:ahLst/>
            <a:cxnLst/>
            <a:rect l="l" t="t" r="r" b="b"/>
            <a:pathLst>
              <a:path w="4713505" h="1514213">
                <a:moveTo>
                  <a:pt x="0" y="0"/>
                </a:moveTo>
                <a:lnTo>
                  <a:pt x="4713505" y="0"/>
                </a:lnTo>
                <a:lnTo>
                  <a:pt x="4713505" y="1514214"/>
                </a:lnTo>
                <a:lnTo>
                  <a:pt x="0" y="1514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13205449" y="9521891"/>
            <a:ext cx="4905160" cy="597168"/>
            <a:chOff x="0" y="0"/>
            <a:chExt cx="6540214" cy="796224"/>
          </a:xfrm>
        </p:grpSpPr>
        <p:sp>
          <p:nvSpPr>
            <p:cNvPr id="8" name="Freeform 8"/>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10"/>
              <a:stretch>
                <a:fillRect/>
              </a:stretch>
            </a:blipFill>
          </p:spPr>
          <p:txBody>
            <a:bodyPr/>
            <a:lstStyle/>
            <a:p>
              <a:endParaRPr lang="en-US"/>
            </a:p>
          </p:txBody>
        </p:sp>
        <p:sp>
          <p:nvSpPr>
            <p:cNvPr id="9" name="TextBox 9"/>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12" name="Slide Number Placeholder 11">
            <a:extLst>
              <a:ext uri="{FF2B5EF4-FFF2-40B4-BE49-F238E27FC236}">
                <a16:creationId xmlns:a16="http://schemas.microsoft.com/office/drawing/2014/main" id="{B6A91146-791B-FE07-7FD0-3E66C16F8D92}"/>
              </a:ext>
            </a:extLst>
          </p:cNvPr>
          <p:cNvSpPr>
            <a:spLocks noGrp="1"/>
          </p:cNvSpPr>
          <p:nvPr>
            <p:ph type="sldNum" sz="quarter" idx="12"/>
          </p:nvPr>
        </p:nvSpPr>
        <p:spPr>
          <a:xfrm>
            <a:off x="-1263632" y="9564316"/>
            <a:ext cx="2133600" cy="365125"/>
          </a:xfrm>
        </p:spPr>
        <p:txBody>
          <a:bodyPr/>
          <a:lstStyle/>
          <a:p>
            <a:fld id="{B6F15528-21DE-4FAA-801E-634DDDAF4B2B}" type="slidenum">
              <a:rPr lang="en-US" sz="1800" smtClean="0">
                <a:solidFill>
                  <a:schemeClr val="tx1"/>
                </a:solidFill>
              </a:rPr>
              <a:pPr/>
              <a:t>12</a:t>
            </a:fld>
            <a:endParaRPr lang="en-US" sz="18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03027" y="-3221000"/>
            <a:ext cx="9144000" cy="6168044"/>
          </a:xfrm>
          <a:custGeom>
            <a:avLst/>
            <a:gdLst/>
            <a:ahLst/>
            <a:cxnLst/>
            <a:rect l="l" t="t" r="r" b="b"/>
            <a:pathLst>
              <a:path w="9144000" h="6168044">
                <a:moveTo>
                  <a:pt x="0" y="0"/>
                </a:moveTo>
                <a:lnTo>
                  <a:pt x="9144000" y="0"/>
                </a:lnTo>
                <a:lnTo>
                  <a:pt x="9144000" y="6168043"/>
                </a:lnTo>
                <a:lnTo>
                  <a:pt x="0" y="61680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4240472" y="7643384"/>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3921493" y="9655845"/>
            <a:ext cx="4232394" cy="515264"/>
            <a:chOff x="0" y="0"/>
            <a:chExt cx="5643191" cy="687018"/>
          </a:xfrm>
        </p:grpSpPr>
        <p:sp>
          <p:nvSpPr>
            <p:cNvPr id="5" name="Freeform 5"/>
            <p:cNvSpPr/>
            <p:nvPr/>
          </p:nvSpPr>
          <p:spPr>
            <a:xfrm>
              <a:off x="1142230" y="0"/>
              <a:ext cx="797914" cy="687018"/>
            </a:xfrm>
            <a:custGeom>
              <a:avLst/>
              <a:gdLst/>
              <a:ahLst/>
              <a:cxnLst/>
              <a:rect l="l" t="t" r="r" b="b"/>
              <a:pathLst>
                <a:path w="797914" h="687018">
                  <a:moveTo>
                    <a:pt x="0" y="0"/>
                  </a:moveTo>
                  <a:lnTo>
                    <a:pt x="797913" y="0"/>
                  </a:lnTo>
                  <a:lnTo>
                    <a:pt x="797913" y="687018"/>
                  </a:lnTo>
                  <a:lnTo>
                    <a:pt x="0" y="687018"/>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0" y="162033"/>
              <a:ext cx="5643191" cy="181476"/>
            </a:xfrm>
            <a:prstGeom prst="rect">
              <a:avLst/>
            </a:prstGeom>
          </p:spPr>
          <p:txBody>
            <a:bodyPr lIns="0" tIns="0" rIns="0" bIns="0" rtlCol="0" anchor="t">
              <a:spAutoFit/>
            </a:bodyPr>
            <a:lstStyle/>
            <a:p>
              <a:pPr algn="r">
                <a:lnSpc>
                  <a:spcPts val="1107"/>
                </a:lnSpc>
                <a:spcBef>
                  <a:spcPct val="0"/>
                </a:spcBef>
              </a:pPr>
              <a:r>
                <a:rPr lang="en-US" sz="790" b="1" spc="79">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Freeform 7"/>
          <p:cNvSpPr/>
          <p:nvPr/>
        </p:nvSpPr>
        <p:spPr>
          <a:xfrm>
            <a:off x="459296" y="4694133"/>
            <a:ext cx="1582123" cy="1765270"/>
          </a:xfrm>
          <a:custGeom>
            <a:avLst/>
            <a:gdLst/>
            <a:ahLst/>
            <a:cxnLst/>
            <a:rect l="l" t="t" r="r" b="b"/>
            <a:pathLst>
              <a:path w="1582123" h="1765270">
                <a:moveTo>
                  <a:pt x="0" y="0"/>
                </a:moveTo>
                <a:lnTo>
                  <a:pt x="1582123" y="0"/>
                </a:lnTo>
                <a:lnTo>
                  <a:pt x="1582123" y="1765270"/>
                </a:lnTo>
                <a:lnTo>
                  <a:pt x="0" y="17652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6462170" y="7493610"/>
            <a:ext cx="1503383" cy="1469556"/>
          </a:xfrm>
          <a:custGeom>
            <a:avLst/>
            <a:gdLst/>
            <a:ahLst/>
            <a:cxnLst/>
            <a:rect l="l" t="t" r="r" b="b"/>
            <a:pathLst>
              <a:path w="1503383" h="1469556">
                <a:moveTo>
                  <a:pt x="0" y="0"/>
                </a:moveTo>
                <a:lnTo>
                  <a:pt x="1503383" y="0"/>
                </a:lnTo>
                <a:lnTo>
                  <a:pt x="1503383" y="1469557"/>
                </a:lnTo>
                <a:lnTo>
                  <a:pt x="0" y="1469557"/>
                </a:lnTo>
                <a:lnTo>
                  <a:pt x="0" y="0"/>
                </a:lnTo>
                <a:close/>
              </a:path>
            </a:pathLst>
          </a:custGeom>
          <a:blipFill>
            <a:blip r:embed="rId10"/>
            <a:stretch>
              <a:fillRect/>
            </a:stretch>
          </a:blipFill>
        </p:spPr>
        <p:txBody>
          <a:bodyPr/>
          <a:lstStyle/>
          <a:p>
            <a:endParaRPr lang="en-US"/>
          </a:p>
        </p:txBody>
      </p:sp>
      <p:sp>
        <p:nvSpPr>
          <p:cNvPr id="10" name="Freeform 10"/>
          <p:cNvSpPr/>
          <p:nvPr/>
        </p:nvSpPr>
        <p:spPr>
          <a:xfrm>
            <a:off x="459252" y="7339957"/>
            <a:ext cx="1751938" cy="1912074"/>
          </a:xfrm>
          <a:custGeom>
            <a:avLst/>
            <a:gdLst/>
            <a:ahLst/>
            <a:cxnLst/>
            <a:rect l="l" t="t" r="r" b="b"/>
            <a:pathLst>
              <a:path w="1751938" h="1912074">
                <a:moveTo>
                  <a:pt x="0" y="0"/>
                </a:moveTo>
                <a:lnTo>
                  <a:pt x="1751938" y="0"/>
                </a:lnTo>
                <a:lnTo>
                  <a:pt x="1751938" y="1912074"/>
                </a:lnTo>
                <a:lnTo>
                  <a:pt x="0" y="19120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7003027" y="-3221000"/>
            <a:ext cx="9144000" cy="6168044"/>
          </a:xfrm>
          <a:custGeom>
            <a:avLst/>
            <a:gdLst/>
            <a:ahLst/>
            <a:cxnLst/>
            <a:rect l="l" t="t" r="r" b="b"/>
            <a:pathLst>
              <a:path w="9144000" h="6168044">
                <a:moveTo>
                  <a:pt x="0" y="0"/>
                </a:moveTo>
                <a:lnTo>
                  <a:pt x="9144000" y="0"/>
                </a:lnTo>
                <a:lnTo>
                  <a:pt x="9144000" y="6168043"/>
                </a:lnTo>
                <a:lnTo>
                  <a:pt x="0" y="61680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6366274" y="4642940"/>
            <a:ext cx="1462430" cy="1451462"/>
          </a:xfrm>
          <a:custGeom>
            <a:avLst/>
            <a:gdLst/>
            <a:ahLst/>
            <a:cxnLst/>
            <a:rect l="l" t="t" r="r" b="b"/>
            <a:pathLst>
              <a:path w="1462430" h="1451462">
                <a:moveTo>
                  <a:pt x="0" y="0"/>
                </a:moveTo>
                <a:lnTo>
                  <a:pt x="1462430" y="0"/>
                </a:lnTo>
                <a:lnTo>
                  <a:pt x="1462430" y="1451462"/>
                </a:lnTo>
                <a:lnTo>
                  <a:pt x="0" y="145146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2544945" y="1582519"/>
            <a:ext cx="12746201" cy="3728264"/>
          </a:xfrm>
          <a:custGeom>
            <a:avLst/>
            <a:gdLst/>
            <a:ahLst/>
            <a:cxnLst/>
            <a:rect l="l" t="t" r="r" b="b"/>
            <a:pathLst>
              <a:path w="12746201" h="3728264">
                <a:moveTo>
                  <a:pt x="0" y="0"/>
                </a:moveTo>
                <a:lnTo>
                  <a:pt x="12746201" y="0"/>
                </a:lnTo>
                <a:lnTo>
                  <a:pt x="12746201" y="3728264"/>
                </a:lnTo>
                <a:lnTo>
                  <a:pt x="0" y="3728264"/>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5" name="TextBox 15"/>
          <p:cNvSpPr txBox="1"/>
          <p:nvPr/>
        </p:nvSpPr>
        <p:spPr>
          <a:xfrm>
            <a:off x="2415485" y="389643"/>
            <a:ext cx="15080973" cy="904875"/>
          </a:xfrm>
          <a:prstGeom prst="rect">
            <a:avLst/>
          </a:prstGeom>
        </p:spPr>
        <p:txBody>
          <a:bodyPr lIns="0" tIns="0" rIns="0" bIns="0" rtlCol="0" anchor="t">
            <a:spAutoFit/>
          </a:bodyPr>
          <a:lstStyle/>
          <a:p>
            <a:pPr algn="l">
              <a:lnSpc>
                <a:spcPts val="7350"/>
              </a:lnSpc>
            </a:pPr>
            <a:r>
              <a:rPr lang="en-US" sz="5250" b="1" spc="52">
                <a:solidFill>
                  <a:srgbClr val="004380"/>
                </a:solidFill>
                <a:latin typeface="Now Heavy"/>
                <a:ea typeface="Now Heavy"/>
                <a:cs typeface="Now Heavy"/>
                <a:sym typeface="Now Heavy"/>
              </a:rPr>
              <a:t>REQUIRED DEPARTMENTAL CONCURRENCE</a:t>
            </a:r>
          </a:p>
        </p:txBody>
      </p:sp>
      <p:sp>
        <p:nvSpPr>
          <p:cNvPr id="16" name="TextBox 16"/>
          <p:cNvSpPr txBox="1"/>
          <p:nvPr/>
        </p:nvSpPr>
        <p:spPr>
          <a:xfrm>
            <a:off x="9139238" y="5015865"/>
            <a:ext cx="9525" cy="217170"/>
          </a:xfrm>
          <a:prstGeom prst="rect">
            <a:avLst/>
          </a:prstGeom>
        </p:spPr>
        <p:txBody>
          <a:bodyPr lIns="0" tIns="0" rIns="0" bIns="0" rtlCol="0" anchor="t">
            <a:spAutoFit/>
          </a:bodyPr>
          <a:lstStyle/>
          <a:p>
            <a:pPr algn="ctr">
              <a:lnSpc>
                <a:spcPts val="1679"/>
              </a:lnSpc>
            </a:pPr>
            <a:endParaRPr/>
          </a:p>
        </p:txBody>
      </p:sp>
      <p:sp>
        <p:nvSpPr>
          <p:cNvPr id="17" name="TextBox 17"/>
          <p:cNvSpPr txBox="1"/>
          <p:nvPr/>
        </p:nvSpPr>
        <p:spPr>
          <a:xfrm>
            <a:off x="3265069" y="5576768"/>
            <a:ext cx="6483184" cy="5163061"/>
          </a:xfrm>
          <a:prstGeom prst="rect">
            <a:avLst/>
          </a:prstGeom>
        </p:spPr>
        <p:txBody>
          <a:bodyPr lIns="0" tIns="0" rIns="0" bIns="0" rtlCol="0" anchor="t">
            <a:spAutoFit/>
          </a:bodyPr>
          <a:lstStyle/>
          <a:p>
            <a:pPr marL="533583" lvl="1" indent="-266792" algn="l">
              <a:lnSpc>
                <a:spcPts val="3460"/>
              </a:lnSpc>
              <a:buFont typeface="Arial"/>
              <a:buChar char="•"/>
            </a:pPr>
            <a:r>
              <a:rPr lang="en-US" sz="2471" b="1" spc="229" dirty="0">
                <a:solidFill>
                  <a:srgbClr val="000000"/>
                </a:solidFill>
                <a:latin typeface="Now Bold"/>
                <a:ea typeface="Now Bold"/>
                <a:cs typeface="Now Bold"/>
                <a:sym typeface="Now Bold"/>
              </a:rPr>
              <a:t>HUMAN RESOURCES</a:t>
            </a:r>
          </a:p>
          <a:p>
            <a:pPr algn="l">
              <a:lnSpc>
                <a:spcPts val="3460"/>
              </a:lnSpc>
            </a:pPr>
            <a:endParaRPr lang="en-US" sz="2471" b="1" spc="229" dirty="0">
              <a:solidFill>
                <a:srgbClr val="000000"/>
              </a:solidFill>
              <a:latin typeface="Now Bold"/>
              <a:ea typeface="Now Bold"/>
              <a:cs typeface="Now Bold"/>
              <a:sym typeface="Now Bold"/>
            </a:endParaRPr>
          </a:p>
          <a:p>
            <a:pPr marL="533583" lvl="1" indent="-266792" algn="l">
              <a:lnSpc>
                <a:spcPts val="3460"/>
              </a:lnSpc>
              <a:buFont typeface="Arial"/>
              <a:buChar char="•"/>
            </a:pPr>
            <a:r>
              <a:rPr lang="en-US" sz="2471" b="1" spc="229" dirty="0">
                <a:solidFill>
                  <a:srgbClr val="000000"/>
                </a:solidFill>
                <a:latin typeface="Now Bold"/>
                <a:ea typeface="Now Bold"/>
                <a:cs typeface="Now Bold"/>
                <a:sym typeface="Now Bold"/>
              </a:rPr>
              <a:t>EQUITY, PATHWAYS, &amp; INCLUSION</a:t>
            </a:r>
          </a:p>
          <a:p>
            <a:pPr algn="l">
              <a:lnSpc>
                <a:spcPts val="3460"/>
              </a:lnSpc>
            </a:pPr>
            <a:endParaRPr lang="en-US" sz="2471" b="1" spc="229" dirty="0">
              <a:solidFill>
                <a:srgbClr val="000000"/>
              </a:solidFill>
              <a:latin typeface="Now Bold"/>
              <a:ea typeface="Now Bold"/>
              <a:cs typeface="Now Bold"/>
              <a:sym typeface="Now Bold"/>
            </a:endParaRPr>
          </a:p>
          <a:p>
            <a:pPr marL="533583" lvl="1" indent="-266792" algn="l">
              <a:lnSpc>
                <a:spcPts val="3460"/>
              </a:lnSpc>
              <a:buFont typeface="Arial"/>
              <a:buChar char="•"/>
            </a:pPr>
            <a:r>
              <a:rPr lang="en-US" sz="2471" b="1" spc="229" dirty="0">
                <a:solidFill>
                  <a:srgbClr val="000000"/>
                </a:solidFill>
                <a:latin typeface="Now Bold"/>
                <a:ea typeface="Now Bold"/>
                <a:cs typeface="Now Bold"/>
                <a:sym typeface="Now Bold"/>
              </a:rPr>
              <a:t>INSTITUTIONAL RESEARCH</a:t>
            </a:r>
          </a:p>
          <a:p>
            <a:pPr algn="l">
              <a:lnSpc>
                <a:spcPts val="3460"/>
              </a:lnSpc>
            </a:pPr>
            <a:endParaRPr lang="en-US" sz="2471" b="1" spc="229" dirty="0">
              <a:solidFill>
                <a:srgbClr val="000000"/>
              </a:solidFill>
              <a:latin typeface="Now Bold"/>
              <a:ea typeface="Now Bold"/>
              <a:cs typeface="Now Bold"/>
              <a:sym typeface="Now Bold"/>
            </a:endParaRPr>
          </a:p>
          <a:p>
            <a:pPr marL="533583" lvl="1" indent="-266792" algn="l">
              <a:lnSpc>
                <a:spcPts val="3460"/>
              </a:lnSpc>
              <a:buFont typeface="Arial"/>
              <a:buChar char="•"/>
            </a:pPr>
            <a:r>
              <a:rPr lang="en-US" sz="2471" b="1" spc="229" dirty="0">
                <a:solidFill>
                  <a:srgbClr val="000000"/>
                </a:solidFill>
                <a:latin typeface="Now Bold"/>
                <a:ea typeface="Now Bold"/>
                <a:cs typeface="Now Bold"/>
                <a:sym typeface="Now Bold"/>
              </a:rPr>
              <a:t>GENERAL COUNSEL</a:t>
            </a:r>
          </a:p>
          <a:p>
            <a:pPr algn="l">
              <a:lnSpc>
                <a:spcPts val="3460"/>
              </a:lnSpc>
            </a:pPr>
            <a:endParaRPr lang="en-US" sz="2471" b="1" spc="229" dirty="0">
              <a:solidFill>
                <a:srgbClr val="000000"/>
              </a:solidFill>
              <a:latin typeface="Now Bold"/>
              <a:ea typeface="Now Bold"/>
              <a:cs typeface="Now Bold"/>
              <a:sym typeface="Now Bold"/>
            </a:endParaRPr>
          </a:p>
          <a:p>
            <a:pPr marL="533583" lvl="1" indent="-266792" algn="l">
              <a:lnSpc>
                <a:spcPts val="3460"/>
              </a:lnSpc>
              <a:buFont typeface="Arial"/>
              <a:buChar char="•"/>
            </a:pPr>
            <a:r>
              <a:rPr lang="en-US" sz="2471" b="1" spc="229" dirty="0">
                <a:solidFill>
                  <a:srgbClr val="000000"/>
                </a:solidFill>
                <a:latin typeface="Now Bold"/>
                <a:ea typeface="Now Bold"/>
                <a:cs typeface="Now Bold"/>
                <a:sym typeface="Now Bold"/>
              </a:rPr>
              <a:t>INFORMATION TECHNOLOGY</a:t>
            </a:r>
          </a:p>
          <a:p>
            <a:pPr algn="l">
              <a:lnSpc>
                <a:spcPts val="3460"/>
              </a:lnSpc>
            </a:pPr>
            <a:endParaRPr lang="en-US" sz="2471" b="1" spc="229" dirty="0">
              <a:solidFill>
                <a:srgbClr val="000000"/>
              </a:solidFill>
              <a:latin typeface="Now Bold"/>
              <a:ea typeface="Now Bold"/>
              <a:cs typeface="Now Bold"/>
              <a:sym typeface="Now Bold"/>
            </a:endParaRPr>
          </a:p>
          <a:p>
            <a:pPr algn="ctr">
              <a:lnSpc>
                <a:spcPts val="2783"/>
              </a:lnSpc>
              <a:spcBef>
                <a:spcPct val="0"/>
              </a:spcBef>
            </a:pPr>
            <a:endParaRPr lang="en-US" sz="2471" b="1" spc="229" dirty="0">
              <a:solidFill>
                <a:srgbClr val="000000"/>
              </a:solidFill>
              <a:latin typeface="Now Bold"/>
              <a:ea typeface="Now Bold"/>
              <a:cs typeface="Now Bold"/>
              <a:sym typeface="Now Bold"/>
            </a:endParaRPr>
          </a:p>
        </p:txBody>
      </p:sp>
      <p:sp>
        <p:nvSpPr>
          <p:cNvPr id="18" name="TextBox 18"/>
          <p:cNvSpPr txBox="1"/>
          <p:nvPr/>
        </p:nvSpPr>
        <p:spPr>
          <a:xfrm>
            <a:off x="10613430" y="5185410"/>
            <a:ext cx="5213184" cy="4248661"/>
          </a:xfrm>
          <a:prstGeom prst="rect">
            <a:avLst/>
          </a:prstGeom>
        </p:spPr>
        <p:txBody>
          <a:bodyPr lIns="0" tIns="0" rIns="0" bIns="0" rtlCol="0" anchor="t">
            <a:spAutoFit/>
          </a:bodyPr>
          <a:lstStyle/>
          <a:p>
            <a:pPr algn="l">
              <a:lnSpc>
                <a:spcPts val="3460"/>
              </a:lnSpc>
            </a:pPr>
            <a:endParaRPr/>
          </a:p>
          <a:p>
            <a:pPr marL="533583" lvl="1" indent="-266792" algn="l">
              <a:lnSpc>
                <a:spcPts val="3460"/>
              </a:lnSpc>
              <a:buFont typeface="Arial"/>
              <a:buChar char="•"/>
            </a:pPr>
            <a:r>
              <a:rPr lang="en-US" sz="2471" b="1" spc="229">
                <a:solidFill>
                  <a:srgbClr val="000000"/>
                </a:solidFill>
                <a:latin typeface="Now Bold"/>
                <a:ea typeface="Now Bold"/>
                <a:cs typeface="Now Bold"/>
                <a:sym typeface="Now Bold"/>
              </a:rPr>
              <a:t>ACCOUNTING/FISCAL</a:t>
            </a:r>
          </a:p>
          <a:p>
            <a:pPr algn="l">
              <a:lnSpc>
                <a:spcPts val="3180"/>
              </a:lnSpc>
            </a:pPr>
            <a:endParaRPr lang="en-US" sz="2471" b="1" spc="229">
              <a:solidFill>
                <a:srgbClr val="000000"/>
              </a:solidFill>
              <a:latin typeface="Now Bold"/>
              <a:ea typeface="Now Bold"/>
              <a:cs typeface="Now Bold"/>
              <a:sym typeface="Now Bold"/>
            </a:endParaRPr>
          </a:p>
          <a:p>
            <a:pPr marL="533583" lvl="1" indent="-266792" algn="l">
              <a:lnSpc>
                <a:spcPts val="3460"/>
              </a:lnSpc>
              <a:buFont typeface="Arial"/>
              <a:buChar char="•"/>
            </a:pPr>
            <a:r>
              <a:rPr lang="en-US" sz="2471" b="1" spc="229">
                <a:solidFill>
                  <a:srgbClr val="000000"/>
                </a:solidFill>
                <a:latin typeface="Now Bold"/>
                <a:ea typeface="Now Bold"/>
                <a:cs typeface="Now Bold"/>
                <a:sym typeface="Now Bold"/>
              </a:rPr>
              <a:t>MARKETING</a:t>
            </a:r>
          </a:p>
          <a:p>
            <a:pPr algn="l">
              <a:lnSpc>
                <a:spcPts val="3460"/>
              </a:lnSpc>
            </a:pPr>
            <a:endParaRPr lang="en-US" sz="2471" b="1" spc="229">
              <a:solidFill>
                <a:srgbClr val="000000"/>
              </a:solidFill>
              <a:latin typeface="Now Bold"/>
              <a:ea typeface="Now Bold"/>
              <a:cs typeface="Now Bold"/>
              <a:sym typeface="Now Bold"/>
            </a:endParaRPr>
          </a:p>
          <a:p>
            <a:pPr marL="533583" lvl="1" indent="-266792" algn="l">
              <a:lnSpc>
                <a:spcPts val="3460"/>
              </a:lnSpc>
              <a:buFont typeface="Arial"/>
              <a:buChar char="•"/>
            </a:pPr>
            <a:r>
              <a:rPr lang="en-US" sz="2471" b="1" spc="229">
                <a:solidFill>
                  <a:srgbClr val="000000"/>
                </a:solidFill>
                <a:latin typeface="Now Bold"/>
                <a:ea typeface="Now Bold"/>
                <a:cs typeface="Now Bold"/>
                <a:sym typeface="Now Bold"/>
              </a:rPr>
              <a:t>FACILITIES  MAINTENANCE</a:t>
            </a:r>
          </a:p>
          <a:p>
            <a:pPr algn="l">
              <a:lnSpc>
                <a:spcPts val="3460"/>
              </a:lnSpc>
            </a:pPr>
            <a:endParaRPr lang="en-US" sz="2471" b="1" spc="229">
              <a:solidFill>
                <a:srgbClr val="000000"/>
              </a:solidFill>
              <a:latin typeface="Now Bold"/>
              <a:ea typeface="Now Bold"/>
              <a:cs typeface="Now Bold"/>
              <a:sym typeface="Now Bold"/>
            </a:endParaRPr>
          </a:p>
          <a:p>
            <a:pPr marL="533583" lvl="1" indent="-266792" algn="l">
              <a:lnSpc>
                <a:spcPts val="3460"/>
              </a:lnSpc>
              <a:buFont typeface="Arial"/>
              <a:buChar char="•"/>
            </a:pPr>
            <a:r>
              <a:rPr lang="en-US" sz="2471" b="1" spc="229">
                <a:solidFill>
                  <a:srgbClr val="000000"/>
                </a:solidFill>
                <a:latin typeface="Now Bold"/>
                <a:ea typeface="Now Bold"/>
                <a:cs typeface="Now Bold"/>
                <a:sym typeface="Now Bold"/>
              </a:rPr>
              <a:t>RISK MANAGEMENT</a:t>
            </a:r>
          </a:p>
          <a:p>
            <a:pPr algn="ctr">
              <a:lnSpc>
                <a:spcPts val="2783"/>
              </a:lnSpc>
              <a:spcBef>
                <a:spcPct val="0"/>
              </a:spcBef>
            </a:pPr>
            <a:endParaRPr lang="en-US" sz="2471" b="1" spc="229">
              <a:solidFill>
                <a:srgbClr val="000000"/>
              </a:solidFill>
              <a:latin typeface="Now Bold"/>
              <a:ea typeface="Now Bold"/>
              <a:cs typeface="Now Bold"/>
              <a:sym typeface="Now Bold"/>
            </a:endParaRPr>
          </a:p>
        </p:txBody>
      </p:sp>
      <p:sp>
        <p:nvSpPr>
          <p:cNvPr id="19" name="TextBox 19"/>
          <p:cNvSpPr txBox="1"/>
          <p:nvPr/>
        </p:nvSpPr>
        <p:spPr>
          <a:xfrm>
            <a:off x="3267737" y="2032453"/>
            <a:ext cx="11762052" cy="2748206"/>
          </a:xfrm>
          <a:prstGeom prst="rect">
            <a:avLst/>
          </a:prstGeom>
        </p:spPr>
        <p:txBody>
          <a:bodyPr lIns="0" tIns="0" rIns="0" bIns="0" rtlCol="0" anchor="t">
            <a:spAutoFit/>
          </a:bodyPr>
          <a:lstStyle/>
          <a:p>
            <a:pPr algn="l">
              <a:lnSpc>
                <a:spcPts val="3037"/>
              </a:lnSpc>
            </a:pPr>
            <a:r>
              <a:rPr lang="en-US" sz="2169" b="1" u="sng">
                <a:solidFill>
                  <a:srgbClr val="000000"/>
                </a:solidFill>
                <a:latin typeface="Now Bold"/>
                <a:ea typeface="Now Bold"/>
                <a:cs typeface="Now Bold"/>
                <a:sym typeface="Now Bold"/>
              </a:rPr>
              <a:t>Considerations:</a:t>
            </a:r>
          </a:p>
          <a:p>
            <a:pPr algn="l">
              <a:lnSpc>
                <a:spcPts val="2760"/>
              </a:lnSpc>
            </a:pPr>
            <a:endParaRPr lang="en-US" sz="2169" b="1" u="sng">
              <a:solidFill>
                <a:srgbClr val="000000"/>
              </a:solidFill>
              <a:latin typeface="Now Bold"/>
              <a:ea typeface="Now Bold"/>
              <a:cs typeface="Now Bold"/>
              <a:sym typeface="Now Bold"/>
            </a:endParaRPr>
          </a:p>
          <a:p>
            <a:pPr algn="l">
              <a:lnSpc>
                <a:spcPts val="2760"/>
              </a:lnSpc>
            </a:pPr>
            <a:r>
              <a:rPr lang="en-US" sz="1972">
                <a:solidFill>
                  <a:srgbClr val="000000"/>
                </a:solidFill>
                <a:latin typeface="Now"/>
                <a:ea typeface="Now"/>
                <a:cs typeface="Now"/>
                <a:sym typeface="Now"/>
              </a:rPr>
              <a:t> 1. This project requires engagement with the department to fulfill the goals of the proposed project.</a:t>
            </a:r>
          </a:p>
          <a:p>
            <a:pPr algn="l">
              <a:lnSpc>
                <a:spcPts val="2760"/>
              </a:lnSpc>
            </a:pPr>
            <a:endParaRPr lang="en-US" sz="1972">
              <a:solidFill>
                <a:srgbClr val="000000"/>
              </a:solidFill>
              <a:latin typeface="Now"/>
              <a:ea typeface="Now"/>
              <a:cs typeface="Now"/>
              <a:sym typeface="Now"/>
            </a:endParaRPr>
          </a:p>
          <a:p>
            <a:pPr algn="l">
              <a:lnSpc>
                <a:spcPts val="2760"/>
              </a:lnSpc>
            </a:pPr>
            <a:r>
              <a:rPr lang="en-US" sz="1972">
                <a:solidFill>
                  <a:srgbClr val="000000"/>
                </a:solidFill>
                <a:latin typeface="Now"/>
                <a:ea typeface="Now"/>
                <a:cs typeface="Now"/>
                <a:sym typeface="Now"/>
              </a:rPr>
              <a:t> 2. The department has the resources available to support this project and can incorporate the proposed grant activities into our current department priorities.</a:t>
            </a:r>
          </a:p>
          <a:p>
            <a:pPr algn="l">
              <a:lnSpc>
                <a:spcPts val="2207"/>
              </a:lnSpc>
            </a:pPr>
            <a:endParaRPr lang="en-US" sz="1972">
              <a:solidFill>
                <a:srgbClr val="000000"/>
              </a:solidFill>
              <a:latin typeface="Now"/>
              <a:ea typeface="Now"/>
              <a:cs typeface="Now"/>
              <a:sym typeface="Now"/>
            </a:endParaRPr>
          </a:p>
        </p:txBody>
      </p:sp>
      <p:sp>
        <p:nvSpPr>
          <p:cNvPr id="22" name="Slide Number Placeholder 21">
            <a:extLst>
              <a:ext uri="{FF2B5EF4-FFF2-40B4-BE49-F238E27FC236}">
                <a16:creationId xmlns:a16="http://schemas.microsoft.com/office/drawing/2014/main" id="{276BC4AC-1824-BD09-A2D7-F2892B980B39}"/>
              </a:ext>
            </a:extLst>
          </p:cNvPr>
          <p:cNvSpPr>
            <a:spLocks noGrp="1"/>
          </p:cNvSpPr>
          <p:nvPr>
            <p:ph type="sldNum" sz="quarter" idx="12"/>
          </p:nvPr>
        </p:nvSpPr>
        <p:spPr>
          <a:xfrm>
            <a:off x="-1250798" y="9730914"/>
            <a:ext cx="2133600" cy="365125"/>
          </a:xfrm>
        </p:spPr>
        <p:txBody>
          <a:bodyPr/>
          <a:lstStyle/>
          <a:p>
            <a:fld id="{B6F15528-21DE-4FAA-801E-634DDDAF4B2B}" type="slidenum">
              <a:rPr lang="en-US" sz="1800" smtClean="0">
                <a:solidFill>
                  <a:schemeClr val="tx1"/>
                </a:solidFill>
              </a:rPr>
              <a:pPr/>
              <a:t>13</a:t>
            </a:fld>
            <a:endParaRPr lang="en-US" sz="18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128D-9730-E240-790B-721152EED4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5EBC45-FDAA-FF75-9F1F-8D662B3EDD72}"/>
              </a:ext>
            </a:extLst>
          </p:cNvPr>
          <p:cNvSpPr/>
          <p:nvPr/>
        </p:nvSpPr>
        <p:spPr>
          <a:xfrm rot="9124906">
            <a:off x="12957019" y="5599138"/>
            <a:ext cx="9666625" cy="7206030"/>
          </a:xfrm>
          <a:custGeom>
            <a:avLst/>
            <a:gdLst/>
            <a:ahLst/>
            <a:cxnLst/>
            <a:rect l="l" t="t" r="r" b="b"/>
            <a:pathLst>
              <a:path w="9666625" h="7206030">
                <a:moveTo>
                  <a:pt x="0" y="0"/>
                </a:moveTo>
                <a:lnTo>
                  <a:pt x="9666625" y="0"/>
                </a:lnTo>
                <a:lnTo>
                  <a:pt x="9666625" y="7206029"/>
                </a:lnTo>
                <a:lnTo>
                  <a:pt x="0" y="72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3F8127F3-9B95-BE81-5E51-9818D6E44115}"/>
              </a:ext>
            </a:extLst>
          </p:cNvPr>
          <p:cNvSpPr/>
          <p:nvPr/>
        </p:nvSpPr>
        <p:spPr>
          <a:xfrm rot="-8393774">
            <a:off x="-4215749" y="6815063"/>
            <a:ext cx="8506356" cy="6341102"/>
          </a:xfrm>
          <a:custGeom>
            <a:avLst/>
            <a:gdLst/>
            <a:ahLst/>
            <a:cxnLst/>
            <a:rect l="l" t="t" r="r" b="b"/>
            <a:pathLst>
              <a:path w="8506356" h="6341102">
                <a:moveTo>
                  <a:pt x="0" y="0"/>
                </a:moveTo>
                <a:lnTo>
                  <a:pt x="8506357" y="0"/>
                </a:lnTo>
                <a:lnTo>
                  <a:pt x="8506357" y="6341102"/>
                </a:lnTo>
                <a:lnTo>
                  <a:pt x="0" y="63411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BBEC9BA-2782-3A21-2ACA-AD20135A8058}"/>
              </a:ext>
            </a:extLst>
          </p:cNvPr>
          <p:cNvSpPr/>
          <p:nvPr/>
        </p:nvSpPr>
        <p:spPr>
          <a:xfrm>
            <a:off x="4488534" y="764370"/>
            <a:ext cx="10477727" cy="7858295"/>
          </a:xfrm>
          <a:custGeom>
            <a:avLst/>
            <a:gdLst/>
            <a:ahLst/>
            <a:cxnLst/>
            <a:rect l="l" t="t" r="r" b="b"/>
            <a:pathLst>
              <a:path w="10477727" h="7858295">
                <a:moveTo>
                  <a:pt x="0" y="0"/>
                </a:moveTo>
                <a:lnTo>
                  <a:pt x="10477727" y="0"/>
                </a:lnTo>
                <a:lnTo>
                  <a:pt x="10477727" y="7858295"/>
                </a:lnTo>
                <a:lnTo>
                  <a:pt x="0" y="7858295"/>
                </a:lnTo>
                <a:lnTo>
                  <a:pt x="0" y="0"/>
                </a:lnTo>
                <a:close/>
              </a:path>
            </a:pathLst>
          </a:custGeom>
          <a:blipFill>
            <a:blip r:embed="rId7"/>
            <a:stretch>
              <a:fillRect/>
            </a:stretch>
          </a:blipFill>
        </p:spPr>
        <p:txBody>
          <a:bodyPr/>
          <a:lstStyle/>
          <a:p>
            <a:endParaRPr lang="en-US" dirty="0"/>
          </a:p>
        </p:txBody>
      </p:sp>
      <p:sp>
        <p:nvSpPr>
          <p:cNvPr id="5" name="TextBox 5">
            <a:extLst>
              <a:ext uri="{FF2B5EF4-FFF2-40B4-BE49-F238E27FC236}">
                <a16:creationId xmlns:a16="http://schemas.microsoft.com/office/drawing/2014/main" id="{161B1F9B-1926-825D-80A4-DE44F104C90A}"/>
              </a:ext>
            </a:extLst>
          </p:cNvPr>
          <p:cNvSpPr txBox="1"/>
          <p:nvPr/>
        </p:nvSpPr>
        <p:spPr>
          <a:xfrm>
            <a:off x="862085" y="2141190"/>
            <a:ext cx="3626449" cy="3921856"/>
          </a:xfrm>
          <a:prstGeom prst="rect">
            <a:avLst/>
          </a:prstGeom>
        </p:spPr>
        <p:txBody>
          <a:bodyPr lIns="0" tIns="0" rIns="0" bIns="0" rtlCol="0" anchor="t">
            <a:spAutoFit/>
          </a:bodyPr>
          <a:lstStyle/>
          <a:p>
            <a:pPr algn="just">
              <a:lnSpc>
                <a:spcPts val="4653"/>
              </a:lnSpc>
            </a:pPr>
            <a:r>
              <a:rPr lang="en-US" sz="3323" b="1" spc="309">
                <a:solidFill>
                  <a:srgbClr val="004380"/>
                </a:solidFill>
                <a:latin typeface="Now Bold"/>
                <a:ea typeface="Now Bold"/>
                <a:cs typeface="Now Bold"/>
                <a:sym typeface="Now Bold"/>
              </a:rPr>
              <a:t>GRANTS ADVISORY COMMITTEE</a:t>
            </a:r>
          </a:p>
          <a:p>
            <a:pPr algn="just">
              <a:lnSpc>
                <a:spcPts val="4653"/>
              </a:lnSpc>
            </a:pPr>
            <a:r>
              <a:rPr lang="en-US" sz="3323" b="1" spc="309">
                <a:solidFill>
                  <a:srgbClr val="004380"/>
                </a:solidFill>
                <a:latin typeface="Now Bold"/>
                <a:ea typeface="Now Bold"/>
                <a:cs typeface="Now Bold"/>
                <a:sym typeface="Now Bold"/>
              </a:rPr>
              <a:t>Approval Flow Chart</a:t>
            </a:r>
          </a:p>
          <a:p>
            <a:pPr marL="0" lvl="0" indent="0" algn="just">
              <a:lnSpc>
                <a:spcPts val="8178"/>
              </a:lnSpc>
              <a:spcBef>
                <a:spcPct val="0"/>
              </a:spcBef>
            </a:pPr>
            <a:endParaRPr lang="en-US" sz="3323" b="1" spc="309">
              <a:solidFill>
                <a:srgbClr val="004380"/>
              </a:solidFill>
              <a:latin typeface="Now Bold"/>
              <a:ea typeface="Now Bold"/>
              <a:cs typeface="Now Bold"/>
              <a:sym typeface="Now Bold"/>
            </a:endParaRPr>
          </a:p>
        </p:txBody>
      </p:sp>
      <p:sp>
        <p:nvSpPr>
          <p:cNvPr id="6" name="Freeform 6">
            <a:extLst>
              <a:ext uri="{FF2B5EF4-FFF2-40B4-BE49-F238E27FC236}">
                <a16:creationId xmlns:a16="http://schemas.microsoft.com/office/drawing/2014/main" id="{FD96F463-6AD6-42EA-130A-2BC828380DFF}"/>
              </a:ext>
            </a:extLst>
          </p:cNvPr>
          <p:cNvSpPr/>
          <p:nvPr/>
        </p:nvSpPr>
        <p:spPr>
          <a:xfrm>
            <a:off x="9639914" y="6618982"/>
            <a:ext cx="4990486" cy="1724918"/>
          </a:xfrm>
          <a:custGeom>
            <a:avLst/>
            <a:gdLst/>
            <a:ahLst/>
            <a:cxnLst/>
            <a:rect l="l" t="t" r="r" b="b"/>
            <a:pathLst>
              <a:path w="4713505" h="1514213">
                <a:moveTo>
                  <a:pt x="0" y="0"/>
                </a:moveTo>
                <a:lnTo>
                  <a:pt x="4713505" y="0"/>
                </a:lnTo>
                <a:lnTo>
                  <a:pt x="4713505" y="1514214"/>
                </a:lnTo>
                <a:lnTo>
                  <a:pt x="0" y="15142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D31CC6C5-83B3-E328-3F8C-EC7231320E73}"/>
              </a:ext>
            </a:extLst>
          </p:cNvPr>
          <p:cNvGrpSpPr/>
          <p:nvPr/>
        </p:nvGrpSpPr>
        <p:grpSpPr>
          <a:xfrm>
            <a:off x="13205449" y="9521891"/>
            <a:ext cx="4905160" cy="597168"/>
            <a:chOff x="0" y="0"/>
            <a:chExt cx="6540214" cy="796224"/>
          </a:xfrm>
        </p:grpSpPr>
        <p:sp>
          <p:nvSpPr>
            <p:cNvPr id="8" name="Freeform 8">
              <a:extLst>
                <a:ext uri="{FF2B5EF4-FFF2-40B4-BE49-F238E27FC236}">
                  <a16:creationId xmlns:a16="http://schemas.microsoft.com/office/drawing/2014/main" id="{43354358-FFA2-3CC1-209C-B3F21541B3FE}"/>
                </a:ext>
              </a:extLst>
            </p:cNvPr>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10"/>
              <a:stretch>
                <a:fillRect/>
              </a:stretch>
            </a:blipFill>
          </p:spPr>
          <p:txBody>
            <a:bodyPr/>
            <a:lstStyle/>
            <a:p>
              <a:endParaRPr lang="en-US"/>
            </a:p>
          </p:txBody>
        </p:sp>
        <p:sp>
          <p:nvSpPr>
            <p:cNvPr id="9" name="TextBox 9">
              <a:extLst>
                <a:ext uri="{FF2B5EF4-FFF2-40B4-BE49-F238E27FC236}">
                  <a16:creationId xmlns:a16="http://schemas.microsoft.com/office/drawing/2014/main" id="{4344CD8C-09DA-2FC2-7E62-A9E326AFFDF9}"/>
                </a:ext>
              </a:extLst>
            </p:cNvPr>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12" name="Slide Number Placeholder 11">
            <a:extLst>
              <a:ext uri="{FF2B5EF4-FFF2-40B4-BE49-F238E27FC236}">
                <a16:creationId xmlns:a16="http://schemas.microsoft.com/office/drawing/2014/main" id="{7F397592-255F-C9BF-51AA-48B57FD1C3A7}"/>
              </a:ext>
            </a:extLst>
          </p:cNvPr>
          <p:cNvSpPr>
            <a:spLocks noGrp="1"/>
          </p:cNvSpPr>
          <p:nvPr>
            <p:ph type="sldNum" sz="quarter" idx="12"/>
          </p:nvPr>
        </p:nvSpPr>
        <p:spPr>
          <a:xfrm>
            <a:off x="-1263632" y="9564316"/>
            <a:ext cx="2133600" cy="365125"/>
          </a:xfrm>
        </p:spPr>
        <p:txBody>
          <a:bodyPr/>
          <a:lstStyle/>
          <a:p>
            <a:fld id="{B6F15528-21DE-4FAA-801E-634DDDAF4B2B}" type="slidenum">
              <a:rPr lang="en-US" sz="1800" smtClean="0">
                <a:solidFill>
                  <a:schemeClr val="tx1"/>
                </a:solidFill>
              </a:rPr>
              <a:pPr/>
              <a:t>14</a:t>
            </a:fld>
            <a:endParaRPr lang="en-US" sz="1800" dirty="0">
              <a:solidFill>
                <a:schemeClr val="tx1"/>
              </a:solidFill>
            </a:endParaRPr>
          </a:p>
        </p:txBody>
      </p:sp>
    </p:spTree>
    <p:extLst>
      <p:ext uri="{BB962C8B-B14F-4D97-AF65-F5344CB8AC3E}">
        <p14:creationId xmlns:p14="http://schemas.microsoft.com/office/powerpoint/2010/main" val="211797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04330"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3320722" y="9689832"/>
            <a:ext cx="4857090" cy="597168"/>
            <a:chOff x="0" y="0"/>
            <a:chExt cx="6476120" cy="796224"/>
          </a:xfrm>
        </p:grpSpPr>
        <p:sp>
          <p:nvSpPr>
            <p:cNvPr id="4" name="Freeform 4"/>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5"/>
              <a:stretch>
                <a:fillRect l="-494" r="-494"/>
              </a:stretch>
            </a:blipFill>
          </p:spPr>
          <p:txBody>
            <a:bodyPr/>
            <a:lstStyle/>
            <a:p>
              <a:endParaRPr lang="en-US"/>
            </a:p>
          </p:txBody>
        </p:sp>
        <p:sp>
          <p:nvSpPr>
            <p:cNvPr id="5" name="TextBox 5"/>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graphicFrame>
        <p:nvGraphicFramePr>
          <p:cNvPr id="6" name="Table 6"/>
          <p:cNvGraphicFramePr>
            <a:graphicFrameLocks noGrp="1"/>
          </p:cNvGraphicFramePr>
          <p:nvPr/>
        </p:nvGraphicFramePr>
        <p:xfrm>
          <a:off x="3999843" y="1319840"/>
          <a:ext cx="9698754" cy="8668574"/>
        </p:xfrm>
        <a:graphic>
          <a:graphicData uri="http://schemas.openxmlformats.org/drawingml/2006/table">
            <a:tbl>
              <a:tblPr/>
              <a:tblGrid>
                <a:gridCol w="3874274">
                  <a:extLst>
                    <a:ext uri="{9D8B030D-6E8A-4147-A177-3AD203B41FA5}">
                      <a16:colId xmlns:a16="http://schemas.microsoft.com/office/drawing/2014/main" val="20000"/>
                    </a:ext>
                  </a:extLst>
                </a:gridCol>
                <a:gridCol w="5824480">
                  <a:extLst>
                    <a:ext uri="{9D8B030D-6E8A-4147-A177-3AD203B41FA5}">
                      <a16:colId xmlns:a16="http://schemas.microsoft.com/office/drawing/2014/main" val="20001"/>
                    </a:ext>
                  </a:extLst>
                </a:gridCol>
              </a:tblGrid>
              <a:tr h="801862">
                <a:tc>
                  <a:txBody>
                    <a:bodyPr/>
                    <a:lstStyle/>
                    <a:p>
                      <a:pPr algn="l">
                        <a:lnSpc>
                          <a:spcPts val="2660"/>
                        </a:lnSpc>
                        <a:defRPr/>
                      </a:pPr>
                      <a:r>
                        <a:rPr lang="en-US" sz="1900">
                          <a:solidFill>
                            <a:srgbClr val="000000"/>
                          </a:solidFill>
                          <a:latin typeface="Now"/>
                          <a:ea typeface="Now"/>
                          <a:cs typeface="Now"/>
                          <a:sym typeface="Now"/>
                        </a:rPr>
                        <a:t>Dr. Kathryn E. Jeffery</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Superintendent/President</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1862">
                <a:tc>
                  <a:txBody>
                    <a:bodyPr/>
                    <a:lstStyle/>
                    <a:p>
                      <a:pPr algn="l">
                        <a:lnSpc>
                          <a:spcPts val="2660"/>
                        </a:lnSpc>
                        <a:defRPr/>
                      </a:pPr>
                      <a:r>
                        <a:rPr lang="en-US" sz="1900">
                          <a:solidFill>
                            <a:srgbClr val="000000"/>
                          </a:solidFill>
                          <a:latin typeface="Now"/>
                          <a:ea typeface="Now"/>
                          <a:cs typeface="Now"/>
                          <a:sym typeface="Now"/>
                        </a:rPr>
                        <a:t>Jason Beardsley</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Vice President, Academic Affairs</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1862">
                <a:tc>
                  <a:txBody>
                    <a:bodyPr/>
                    <a:lstStyle/>
                    <a:p>
                      <a:pPr algn="l">
                        <a:lnSpc>
                          <a:spcPts val="2659"/>
                        </a:lnSpc>
                        <a:defRPr/>
                      </a:pPr>
                      <a:r>
                        <a:rPr lang="en-US" sz="1899">
                          <a:solidFill>
                            <a:srgbClr val="000000"/>
                          </a:solidFill>
                          <a:latin typeface="Now"/>
                          <a:ea typeface="Now"/>
                          <a:cs typeface="Now"/>
                          <a:sym typeface="Now"/>
                        </a:rPr>
                        <a:t>Christopher Bonvenuto</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Vice President, Business and Administration</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1862">
                <a:tc>
                  <a:txBody>
                    <a:bodyPr/>
                    <a:lstStyle/>
                    <a:p>
                      <a:pPr algn="l">
                        <a:lnSpc>
                          <a:spcPts val="2660"/>
                        </a:lnSpc>
                        <a:defRPr/>
                      </a:pPr>
                      <a:r>
                        <a:rPr lang="en-US" sz="1900">
                          <a:solidFill>
                            <a:srgbClr val="000000"/>
                          </a:solidFill>
                          <a:latin typeface="Now"/>
                          <a:ea typeface="Now"/>
                          <a:cs typeface="Now"/>
                          <a:sym typeface="Now"/>
                        </a:rPr>
                        <a:t>Teresita Rodriguez</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Vice President, Enrollment Development</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1862">
                <a:tc>
                  <a:txBody>
                    <a:bodyPr/>
                    <a:lstStyle/>
                    <a:p>
                      <a:pPr algn="l">
                        <a:lnSpc>
                          <a:spcPts val="2660"/>
                        </a:lnSpc>
                        <a:defRPr/>
                      </a:pPr>
                      <a:r>
                        <a:rPr lang="en-US" sz="1900">
                          <a:solidFill>
                            <a:srgbClr val="000000"/>
                          </a:solidFill>
                          <a:latin typeface="Now"/>
                          <a:ea typeface="Now"/>
                          <a:cs typeface="Now"/>
                          <a:sym typeface="Now"/>
                        </a:rPr>
                        <a:t>Michael Tuitasi</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Vice President, Student Affairs</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55063">
                <a:tc>
                  <a:txBody>
                    <a:bodyPr/>
                    <a:lstStyle/>
                    <a:p>
                      <a:pPr algn="l">
                        <a:lnSpc>
                          <a:spcPts val="2660"/>
                        </a:lnSpc>
                        <a:defRPr/>
                      </a:pPr>
                      <a:r>
                        <a:rPr lang="en-US" sz="1900">
                          <a:solidFill>
                            <a:srgbClr val="000000"/>
                          </a:solidFill>
                          <a:latin typeface="Now"/>
                          <a:ea typeface="Now"/>
                          <a:cs typeface="Now"/>
                          <a:sym typeface="Now"/>
                        </a:rPr>
                        <a:t>Dr. Lizzy Moore</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Foundation President/Dean, Institutional Advancement</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5362">
                <a:tc>
                  <a:txBody>
                    <a:bodyPr/>
                    <a:lstStyle/>
                    <a:p>
                      <a:pPr algn="l">
                        <a:lnSpc>
                          <a:spcPts val="2660"/>
                        </a:lnSpc>
                        <a:defRPr/>
                      </a:pPr>
                      <a:r>
                        <a:rPr lang="en-US" sz="1900">
                          <a:solidFill>
                            <a:srgbClr val="000000"/>
                          </a:solidFill>
                          <a:latin typeface="Now"/>
                          <a:ea typeface="Now"/>
                          <a:cs typeface="Now"/>
                          <a:sym typeface="Now"/>
                        </a:rPr>
                        <a:t>Dr. Hannah Lawler</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Dean, Institutional Research</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01862">
                <a:tc>
                  <a:txBody>
                    <a:bodyPr/>
                    <a:lstStyle/>
                    <a:p>
                      <a:pPr algn="l">
                        <a:lnSpc>
                          <a:spcPts val="2660"/>
                        </a:lnSpc>
                        <a:defRPr/>
                      </a:pPr>
                      <a:r>
                        <a:rPr lang="en-US" sz="1900">
                          <a:solidFill>
                            <a:srgbClr val="000000"/>
                          </a:solidFill>
                          <a:latin typeface="Now"/>
                          <a:ea typeface="Now"/>
                          <a:cs typeface="Now"/>
                          <a:sym typeface="Now"/>
                        </a:rPr>
                        <a:t>Ruth Casillas</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Interim Director, Business Development</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95115">
                <a:tc>
                  <a:txBody>
                    <a:bodyPr/>
                    <a:lstStyle/>
                    <a:p>
                      <a:pPr algn="l">
                        <a:lnSpc>
                          <a:spcPts val="2660"/>
                        </a:lnSpc>
                        <a:defRPr/>
                      </a:pPr>
                      <a:r>
                        <a:rPr lang="en-US" sz="1900">
                          <a:solidFill>
                            <a:srgbClr val="000000"/>
                          </a:solidFill>
                          <a:latin typeface="Now"/>
                          <a:ea typeface="Now"/>
                          <a:cs typeface="Now"/>
                          <a:sym typeface="Now"/>
                        </a:rPr>
                        <a:t>Dr. Collin Ellis</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r>
                        <a:rPr lang="en-US" sz="2000">
                          <a:solidFill>
                            <a:srgbClr val="000000"/>
                          </a:solidFill>
                          <a:latin typeface="Now"/>
                          <a:ea typeface="Now"/>
                          <a:cs typeface="Now"/>
                          <a:sym typeface="Now"/>
                        </a:rPr>
                        <a:t>Professor, Life Sciences</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01862">
                <a:tc>
                  <a:txBody>
                    <a:bodyPr/>
                    <a:lstStyle/>
                    <a:p>
                      <a:pPr algn="l">
                        <a:lnSpc>
                          <a:spcPts val="2660"/>
                        </a:lnSpc>
                        <a:defRPr/>
                      </a:pPr>
                      <a:r>
                        <a:rPr lang="en-US" sz="1900">
                          <a:solidFill>
                            <a:srgbClr val="000000"/>
                          </a:solidFill>
                          <a:latin typeface="Now"/>
                          <a:ea typeface="Now"/>
                          <a:cs typeface="Now"/>
                          <a:sym typeface="Now"/>
                        </a:rPr>
                        <a:t>Sharyn Obsatz</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799"/>
                        </a:lnSpc>
                        <a:defRPr/>
                      </a:pPr>
                      <a:r>
                        <a:rPr lang="en-US" sz="1999">
                          <a:solidFill>
                            <a:srgbClr val="000000"/>
                          </a:solidFill>
                          <a:latin typeface="Now"/>
                          <a:ea typeface="Now"/>
                          <a:cs typeface="Now"/>
                          <a:sym typeface="Now"/>
                        </a:rPr>
                        <a:t>Professor, Communications</a:t>
                      </a:r>
                      <a:endParaRPr lang="en-US" sz="1100"/>
                    </a:p>
                  </a:txBody>
                  <a:tcPr marL="171450" marR="171450" marT="171450" marB="1714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Freeform 7"/>
          <p:cNvSpPr/>
          <p:nvPr/>
        </p:nvSpPr>
        <p:spPr>
          <a:xfrm>
            <a:off x="14006345" y="7583985"/>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13272652" y="9689832"/>
            <a:ext cx="4905160" cy="597168"/>
            <a:chOff x="0" y="0"/>
            <a:chExt cx="6540214" cy="796224"/>
          </a:xfrm>
        </p:grpSpPr>
        <p:sp>
          <p:nvSpPr>
            <p:cNvPr id="9" name="Freeform 9"/>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11" name="Freeform 11"/>
          <p:cNvSpPr/>
          <p:nvPr/>
        </p:nvSpPr>
        <p:spPr>
          <a:xfrm>
            <a:off x="14400880" y="1168148"/>
            <a:ext cx="3431533" cy="2451986"/>
          </a:xfrm>
          <a:custGeom>
            <a:avLst/>
            <a:gdLst/>
            <a:ahLst/>
            <a:cxnLst/>
            <a:rect l="l" t="t" r="r" b="b"/>
            <a:pathLst>
              <a:path w="3431533" h="2451986">
                <a:moveTo>
                  <a:pt x="0" y="0"/>
                </a:moveTo>
                <a:lnTo>
                  <a:pt x="3431533" y="0"/>
                </a:lnTo>
                <a:lnTo>
                  <a:pt x="3431533" y="2451986"/>
                </a:lnTo>
                <a:lnTo>
                  <a:pt x="0" y="24519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1113875" y="128653"/>
            <a:ext cx="15741471" cy="1039495"/>
          </a:xfrm>
          <a:prstGeom prst="rect">
            <a:avLst/>
          </a:prstGeom>
        </p:spPr>
        <p:txBody>
          <a:bodyPr lIns="0" tIns="0" rIns="0" bIns="0" rtlCol="0" anchor="t">
            <a:spAutoFit/>
          </a:bodyPr>
          <a:lstStyle/>
          <a:p>
            <a:pPr algn="ctr">
              <a:lnSpc>
                <a:spcPts val="8329"/>
              </a:lnSpc>
            </a:pPr>
            <a:r>
              <a:rPr lang="en-US" sz="5949" b="1" spc="59">
                <a:solidFill>
                  <a:srgbClr val="004380"/>
                </a:solidFill>
                <a:latin typeface="Now Heavy"/>
                <a:ea typeface="Now Heavy"/>
                <a:cs typeface="Now Heavy"/>
                <a:sym typeface="Now Heavy"/>
              </a:rPr>
              <a:t>Grant Advisory Committee </a:t>
            </a:r>
          </a:p>
        </p:txBody>
      </p:sp>
      <p:sp>
        <p:nvSpPr>
          <p:cNvPr id="13" name="TextBox 13"/>
          <p:cNvSpPr txBox="1"/>
          <p:nvPr/>
        </p:nvSpPr>
        <p:spPr>
          <a:xfrm>
            <a:off x="14807753" y="2088130"/>
            <a:ext cx="3151912" cy="840048"/>
          </a:xfrm>
          <a:prstGeom prst="rect">
            <a:avLst/>
          </a:prstGeom>
        </p:spPr>
        <p:txBody>
          <a:bodyPr lIns="0" tIns="0" rIns="0" bIns="0" rtlCol="0" anchor="t">
            <a:spAutoFit/>
          </a:bodyPr>
          <a:lstStyle/>
          <a:p>
            <a:pPr algn="l">
              <a:lnSpc>
                <a:spcPts val="2338"/>
              </a:lnSpc>
              <a:spcBef>
                <a:spcPct val="0"/>
              </a:spcBef>
            </a:pPr>
            <a:r>
              <a:rPr lang="en-US" sz="1694" b="1" spc="59">
                <a:solidFill>
                  <a:srgbClr val="000000"/>
                </a:solidFill>
                <a:latin typeface="Now Bold"/>
                <a:ea typeface="Now Bold"/>
                <a:cs typeface="Now Bold"/>
                <a:sym typeface="Now Bold"/>
              </a:rPr>
              <a:t>The GAC meets monthly and/or as needed.</a:t>
            </a:r>
          </a:p>
          <a:p>
            <a:pPr algn="l">
              <a:lnSpc>
                <a:spcPts val="2038"/>
              </a:lnSpc>
              <a:spcBef>
                <a:spcPct val="0"/>
              </a:spcBef>
            </a:pPr>
            <a:endParaRPr lang="en-US" sz="1694" b="1" spc="59">
              <a:solidFill>
                <a:srgbClr val="000000"/>
              </a:solidFill>
              <a:latin typeface="Now Bold"/>
              <a:ea typeface="Now Bold"/>
              <a:cs typeface="Now Bold"/>
              <a:sym typeface="Now Bold"/>
            </a:endParaRPr>
          </a:p>
        </p:txBody>
      </p:sp>
      <p:sp>
        <p:nvSpPr>
          <p:cNvPr id="16" name="Slide Number Placeholder 15">
            <a:extLst>
              <a:ext uri="{FF2B5EF4-FFF2-40B4-BE49-F238E27FC236}">
                <a16:creationId xmlns:a16="http://schemas.microsoft.com/office/drawing/2014/main" id="{52C6D92E-2C16-5984-D8E6-C47B8BE7AB90}"/>
              </a:ext>
            </a:extLst>
          </p:cNvPr>
          <p:cNvSpPr>
            <a:spLocks noGrp="1"/>
          </p:cNvSpPr>
          <p:nvPr>
            <p:ph type="sldNum" sz="quarter" idx="12"/>
          </p:nvPr>
        </p:nvSpPr>
        <p:spPr>
          <a:xfrm>
            <a:off x="-1320967" y="9658662"/>
            <a:ext cx="2133600" cy="365125"/>
          </a:xfrm>
        </p:spPr>
        <p:txBody>
          <a:bodyPr/>
          <a:lstStyle/>
          <a:p>
            <a:fld id="{B6F15528-21DE-4FAA-801E-634DDDAF4B2B}" type="slidenum">
              <a:rPr lang="en-US" sz="1800" smtClean="0">
                <a:solidFill>
                  <a:schemeClr val="tx1"/>
                </a:solidFill>
              </a:rPr>
              <a:pPr/>
              <a:t>15</a:t>
            </a:fld>
            <a:endParaRPr lang="en-US" sz="18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7126" y="5707697"/>
            <a:ext cx="11609711" cy="7831278"/>
          </a:xfrm>
          <a:custGeom>
            <a:avLst/>
            <a:gdLst/>
            <a:ahLst/>
            <a:cxnLst/>
            <a:rect l="l" t="t" r="r" b="b"/>
            <a:pathLst>
              <a:path w="11609711" h="7831278">
                <a:moveTo>
                  <a:pt x="0" y="0"/>
                </a:moveTo>
                <a:lnTo>
                  <a:pt x="11609711" y="0"/>
                </a:lnTo>
                <a:lnTo>
                  <a:pt x="11609711"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98868"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2903437" y="9324752"/>
            <a:ext cx="4857090" cy="597168"/>
            <a:chOff x="0" y="0"/>
            <a:chExt cx="6476120" cy="796224"/>
          </a:xfrm>
        </p:grpSpPr>
        <p:sp>
          <p:nvSpPr>
            <p:cNvPr id="5" name="Freeform 5"/>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6" name="TextBox 6"/>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TextBox 7"/>
          <p:cNvSpPr txBox="1"/>
          <p:nvPr/>
        </p:nvSpPr>
        <p:spPr>
          <a:xfrm>
            <a:off x="3225936" y="3856375"/>
            <a:ext cx="12106045" cy="1287125"/>
          </a:xfrm>
          <a:prstGeom prst="rect">
            <a:avLst/>
          </a:prstGeom>
        </p:spPr>
        <p:txBody>
          <a:bodyPr lIns="0" tIns="0" rIns="0" bIns="0" rtlCol="0" anchor="t">
            <a:spAutoFit/>
          </a:bodyPr>
          <a:lstStyle/>
          <a:p>
            <a:pPr algn="ctr">
              <a:lnSpc>
                <a:spcPts val="10431"/>
              </a:lnSpc>
            </a:pPr>
            <a:r>
              <a:rPr lang="en-US" sz="7450" b="1" spc="74">
                <a:solidFill>
                  <a:srgbClr val="004C98"/>
                </a:solidFill>
                <a:latin typeface="Now Heavy"/>
                <a:ea typeface="Now Heavy"/>
                <a:cs typeface="Now Heavy"/>
                <a:sym typeface="Now Heavy"/>
              </a:rPr>
              <a:t>Grant Opportunities</a:t>
            </a:r>
          </a:p>
        </p:txBody>
      </p:sp>
      <p:sp>
        <p:nvSpPr>
          <p:cNvPr id="10" name="Slide Number Placeholder 9">
            <a:extLst>
              <a:ext uri="{FF2B5EF4-FFF2-40B4-BE49-F238E27FC236}">
                <a16:creationId xmlns:a16="http://schemas.microsoft.com/office/drawing/2014/main" id="{E9B1DEA1-6894-65C4-3F55-EC36D37F24DC}"/>
              </a:ext>
            </a:extLst>
          </p:cNvPr>
          <p:cNvSpPr>
            <a:spLocks noGrp="1"/>
          </p:cNvSpPr>
          <p:nvPr>
            <p:ph type="sldNum" sz="quarter" idx="12"/>
          </p:nvPr>
        </p:nvSpPr>
        <p:spPr>
          <a:xfrm>
            <a:off x="-1066800" y="9556795"/>
            <a:ext cx="2133600" cy="365125"/>
          </a:xfrm>
        </p:spPr>
        <p:txBody>
          <a:bodyPr/>
          <a:lstStyle/>
          <a:p>
            <a:fld id="{B6F15528-21DE-4FAA-801E-634DDDAF4B2B}" type="slidenum">
              <a:rPr lang="en-US" sz="1800" smtClean="0">
                <a:solidFill>
                  <a:schemeClr val="tx1"/>
                </a:solidFill>
              </a:rPr>
              <a:pPr/>
              <a:t>16</a:t>
            </a:fld>
            <a:endParaRPr lang="en-US" sz="180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615" y="576210"/>
            <a:ext cx="14602309" cy="1039495"/>
          </a:xfrm>
          <a:prstGeom prst="rect">
            <a:avLst/>
          </a:prstGeom>
        </p:spPr>
        <p:txBody>
          <a:bodyPr lIns="0" tIns="0" rIns="0" bIns="0" rtlCol="0" anchor="t">
            <a:spAutoFit/>
          </a:bodyPr>
          <a:lstStyle/>
          <a:p>
            <a:pPr marL="0" lvl="0" indent="0" algn="ctr">
              <a:lnSpc>
                <a:spcPts val="8329"/>
              </a:lnSpc>
              <a:spcBef>
                <a:spcPct val="0"/>
              </a:spcBef>
            </a:pPr>
            <a:r>
              <a:rPr lang="en-US" sz="5949" b="1" spc="83">
                <a:solidFill>
                  <a:srgbClr val="004380"/>
                </a:solidFill>
                <a:latin typeface="Now Heavy"/>
                <a:ea typeface="Now Heavy"/>
                <a:cs typeface="Now Heavy"/>
                <a:sym typeface="Now Heavy"/>
              </a:rPr>
              <a:t>GRANT SOLICITATIONS</a:t>
            </a:r>
          </a:p>
        </p:txBody>
      </p:sp>
      <p:sp>
        <p:nvSpPr>
          <p:cNvPr id="3" name="Freeform 3"/>
          <p:cNvSpPr/>
          <p:nvPr/>
        </p:nvSpPr>
        <p:spPr>
          <a:xfrm>
            <a:off x="13406247" y="7581900"/>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3087833" y="-3287306"/>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132278" y="1866900"/>
            <a:ext cx="3819934" cy="6312258"/>
          </a:xfrm>
          <a:custGeom>
            <a:avLst/>
            <a:gdLst/>
            <a:ahLst/>
            <a:cxnLst/>
            <a:rect l="l" t="t" r="r" b="b"/>
            <a:pathLst>
              <a:path w="3819934" h="6312258">
                <a:moveTo>
                  <a:pt x="0" y="0"/>
                </a:moveTo>
                <a:lnTo>
                  <a:pt x="3819934" y="0"/>
                </a:lnTo>
                <a:lnTo>
                  <a:pt x="3819934" y="6312258"/>
                </a:lnTo>
                <a:lnTo>
                  <a:pt x="0" y="6312258"/>
                </a:lnTo>
                <a:lnTo>
                  <a:pt x="0" y="0"/>
                </a:lnTo>
                <a:close/>
              </a:path>
            </a:pathLst>
          </a:custGeom>
          <a:blipFill>
            <a:blip r:embed="rId5"/>
            <a:stretch>
              <a:fillRect/>
            </a:stretch>
          </a:blipFill>
        </p:spPr>
        <p:txBody>
          <a:bodyPr/>
          <a:lstStyle/>
          <a:p>
            <a:endParaRPr lang="en-US"/>
          </a:p>
        </p:txBody>
      </p:sp>
      <p:sp>
        <p:nvSpPr>
          <p:cNvPr id="6" name="Freeform 6"/>
          <p:cNvSpPr/>
          <p:nvPr/>
        </p:nvSpPr>
        <p:spPr>
          <a:xfrm>
            <a:off x="457200" y="5753100"/>
            <a:ext cx="3385738" cy="1087668"/>
          </a:xfrm>
          <a:custGeom>
            <a:avLst/>
            <a:gdLst/>
            <a:ahLst/>
            <a:cxnLst/>
            <a:rect l="l" t="t" r="r" b="b"/>
            <a:pathLst>
              <a:path w="3385738" h="1087668">
                <a:moveTo>
                  <a:pt x="0" y="0"/>
                </a:moveTo>
                <a:lnTo>
                  <a:pt x="3385738" y="0"/>
                </a:lnTo>
                <a:lnTo>
                  <a:pt x="3385738" y="1087668"/>
                </a:lnTo>
                <a:lnTo>
                  <a:pt x="0" y="1087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12929012" y="9577178"/>
            <a:ext cx="4905160" cy="597168"/>
            <a:chOff x="0" y="0"/>
            <a:chExt cx="6540214" cy="796224"/>
          </a:xfrm>
        </p:grpSpPr>
        <p:sp>
          <p:nvSpPr>
            <p:cNvPr id="9" name="Freeform 9"/>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13" name="Slide Number Placeholder 12">
            <a:extLst>
              <a:ext uri="{FF2B5EF4-FFF2-40B4-BE49-F238E27FC236}">
                <a16:creationId xmlns:a16="http://schemas.microsoft.com/office/drawing/2014/main" id="{3F52DCA4-D7F2-A1C9-B100-E81756D96D5A}"/>
              </a:ext>
            </a:extLst>
          </p:cNvPr>
          <p:cNvSpPr>
            <a:spLocks noGrp="1"/>
          </p:cNvSpPr>
          <p:nvPr>
            <p:ph type="sldNum" sz="quarter" idx="12"/>
          </p:nvPr>
        </p:nvSpPr>
        <p:spPr>
          <a:xfrm>
            <a:off x="-1295400" y="9693199"/>
            <a:ext cx="2133600" cy="365125"/>
          </a:xfrm>
        </p:spPr>
        <p:txBody>
          <a:bodyPr/>
          <a:lstStyle/>
          <a:p>
            <a:fld id="{B6F15528-21DE-4FAA-801E-634DDDAF4B2B}" type="slidenum">
              <a:rPr lang="en-US" sz="1800" smtClean="0">
                <a:solidFill>
                  <a:schemeClr val="tx1"/>
                </a:solidFill>
              </a:rPr>
              <a:pPr/>
              <a:t>17</a:t>
            </a:fld>
            <a:endParaRPr lang="en-US" sz="1800" dirty="0">
              <a:solidFill>
                <a:schemeClr val="tx1"/>
              </a:solidFill>
            </a:endParaRPr>
          </a:p>
        </p:txBody>
      </p:sp>
      <p:pic>
        <p:nvPicPr>
          <p:cNvPr id="12" name="Picture 11" descr="A screenshot of a website&#10;&#10;AI-generated content may be incorrect.">
            <a:extLst>
              <a:ext uri="{FF2B5EF4-FFF2-40B4-BE49-F238E27FC236}">
                <a16:creationId xmlns:a16="http://schemas.microsoft.com/office/drawing/2014/main" id="{1406A244-5F16-6799-CEF6-6BC49544DC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0168" y="2389469"/>
            <a:ext cx="12377546" cy="55370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20306" y="6371361"/>
            <a:ext cx="11609711" cy="7831278"/>
          </a:xfrm>
          <a:custGeom>
            <a:avLst/>
            <a:gdLst/>
            <a:ahLst/>
            <a:cxnLst/>
            <a:rect l="l" t="t" r="r" b="b"/>
            <a:pathLst>
              <a:path w="11609711" h="7831278">
                <a:moveTo>
                  <a:pt x="0" y="0"/>
                </a:moveTo>
                <a:lnTo>
                  <a:pt x="11609711" y="0"/>
                </a:lnTo>
                <a:lnTo>
                  <a:pt x="11609711"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704614" y="-3231455"/>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2903437" y="9324752"/>
            <a:ext cx="4857090" cy="597168"/>
            <a:chOff x="0" y="0"/>
            <a:chExt cx="6476120" cy="796224"/>
          </a:xfrm>
        </p:grpSpPr>
        <p:sp>
          <p:nvSpPr>
            <p:cNvPr id="5" name="Freeform 5"/>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6" name="TextBox 6"/>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Freeform 7"/>
          <p:cNvSpPr/>
          <p:nvPr/>
        </p:nvSpPr>
        <p:spPr>
          <a:xfrm>
            <a:off x="12903437" y="312570"/>
            <a:ext cx="4450299" cy="4433610"/>
          </a:xfrm>
          <a:custGeom>
            <a:avLst/>
            <a:gdLst/>
            <a:ahLst/>
            <a:cxnLst/>
            <a:rect l="l" t="t" r="r" b="b"/>
            <a:pathLst>
              <a:path w="4450299" h="4433610">
                <a:moveTo>
                  <a:pt x="0" y="0"/>
                </a:moveTo>
                <a:lnTo>
                  <a:pt x="4450299" y="0"/>
                </a:lnTo>
                <a:lnTo>
                  <a:pt x="4450299" y="4433610"/>
                </a:lnTo>
                <a:lnTo>
                  <a:pt x="0" y="4433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338086">
            <a:off x="6071866" y="4282358"/>
            <a:ext cx="7397447" cy="5289175"/>
          </a:xfrm>
          <a:custGeom>
            <a:avLst/>
            <a:gdLst/>
            <a:ahLst/>
            <a:cxnLst/>
            <a:rect l="l" t="t" r="r" b="b"/>
            <a:pathLst>
              <a:path w="7397447" h="5289175">
                <a:moveTo>
                  <a:pt x="0" y="0"/>
                </a:moveTo>
                <a:lnTo>
                  <a:pt x="7397447" y="0"/>
                </a:lnTo>
                <a:lnTo>
                  <a:pt x="7397447" y="5289175"/>
                </a:lnTo>
                <a:lnTo>
                  <a:pt x="0" y="52891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1412887" y="5439156"/>
            <a:ext cx="3970547" cy="4705833"/>
          </a:xfrm>
          <a:custGeom>
            <a:avLst/>
            <a:gdLst/>
            <a:ahLst/>
            <a:cxnLst/>
            <a:rect l="l" t="t" r="r" b="b"/>
            <a:pathLst>
              <a:path w="3970547" h="4705833">
                <a:moveTo>
                  <a:pt x="0" y="0"/>
                </a:moveTo>
                <a:lnTo>
                  <a:pt x="3970547" y="0"/>
                </a:lnTo>
                <a:lnTo>
                  <a:pt x="3970547" y="4705833"/>
                </a:lnTo>
                <a:lnTo>
                  <a:pt x="0" y="47058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TextBox 10"/>
          <p:cNvSpPr txBox="1"/>
          <p:nvPr/>
        </p:nvSpPr>
        <p:spPr>
          <a:xfrm>
            <a:off x="545895" y="3703521"/>
            <a:ext cx="11255840" cy="996929"/>
          </a:xfrm>
          <a:prstGeom prst="rect">
            <a:avLst/>
          </a:prstGeom>
        </p:spPr>
        <p:txBody>
          <a:bodyPr lIns="0" tIns="0" rIns="0" bIns="0" rtlCol="0" anchor="t">
            <a:spAutoFit/>
          </a:bodyPr>
          <a:lstStyle/>
          <a:p>
            <a:pPr algn="ctr">
              <a:lnSpc>
                <a:spcPts val="8051"/>
              </a:lnSpc>
            </a:pPr>
            <a:r>
              <a:rPr lang="en-US" sz="5750" b="1" spc="57">
                <a:solidFill>
                  <a:srgbClr val="004C98"/>
                </a:solidFill>
                <a:latin typeface="Now Bold"/>
                <a:ea typeface="Now Bold"/>
                <a:cs typeface="Now Bold"/>
                <a:sym typeface="Now Bold"/>
              </a:rPr>
              <a:t>You are now on your way...</a:t>
            </a:r>
          </a:p>
        </p:txBody>
      </p:sp>
      <p:sp>
        <p:nvSpPr>
          <p:cNvPr id="13" name="Slide Number Placeholder 12">
            <a:extLst>
              <a:ext uri="{FF2B5EF4-FFF2-40B4-BE49-F238E27FC236}">
                <a16:creationId xmlns:a16="http://schemas.microsoft.com/office/drawing/2014/main" id="{32ED647C-4357-E5C6-0D47-B403A855741D}"/>
              </a:ext>
            </a:extLst>
          </p:cNvPr>
          <p:cNvSpPr>
            <a:spLocks noGrp="1"/>
          </p:cNvSpPr>
          <p:nvPr>
            <p:ph type="sldNum" sz="quarter" idx="12"/>
          </p:nvPr>
        </p:nvSpPr>
        <p:spPr>
          <a:xfrm>
            <a:off x="-1295400" y="9739357"/>
            <a:ext cx="2133600" cy="365125"/>
          </a:xfrm>
        </p:spPr>
        <p:txBody>
          <a:bodyPr/>
          <a:lstStyle/>
          <a:p>
            <a:fld id="{B6F15528-21DE-4FAA-801E-634DDDAF4B2B}" type="slidenum">
              <a:rPr lang="en-US" sz="1800" smtClean="0">
                <a:solidFill>
                  <a:schemeClr val="tx1"/>
                </a:solidFill>
              </a:rPr>
              <a:pPr/>
              <a:t>18</a:t>
            </a:fld>
            <a:endParaRPr lang="en-US" sz="18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7126" y="5707697"/>
            <a:ext cx="11609711" cy="7831278"/>
          </a:xfrm>
          <a:custGeom>
            <a:avLst/>
            <a:gdLst/>
            <a:ahLst/>
            <a:cxnLst/>
            <a:rect l="l" t="t" r="r" b="b"/>
            <a:pathLst>
              <a:path w="11609711" h="7831278">
                <a:moveTo>
                  <a:pt x="0" y="0"/>
                </a:moveTo>
                <a:lnTo>
                  <a:pt x="11609711" y="0"/>
                </a:lnTo>
                <a:lnTo>
                  <a:pt x="11609711"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98868"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2903437" y="9324752"/>
            <a:ext cx="4857090" cy="597168"/>
            <a:chOff x="0" y="0"/>
            <a:chExt cx="6476120" cy="796224"/>
          </a:xfrm>
        </p:grpSpPr>
        <p:sp>
          <p:nvSpPr>
            <p:cNvPr id="5" name="Freeform 5"/>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6" name="TextBox 6"/>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Freeform 7"/>
          <p:cNvSpPr/>
          <p:nvPr/>
        </p:nvSpPr>
        <p:spPr>
          <a:xfrm>
            <a:off x="849868" y="5143500"/>
            <a:ext cx="4222246" cy="4479836"/>
          </a:xfrm>
          <a:custGeom>
            <a:avLst/>
            <a:gdLst/>
            <a:ahLst/>
            <a:cxnLst/>
            <a:rect l="l" t="t" r="r" b="b"/>
            <a:pathLst>
              <a:path w="4222246" h="4479836">
                <a:moveTo>
                  <a:pt x="0" y="0"/>
                </a:moveTo>
                <a:lnTo>
                  <a:pt x="4222246" y="0"/>
                </a:lnTo>
                <a:lnTo>
                  <a:pt x="4222246" y="4479836"/>
                </a:lnTo>
                <a:lnTo>
                  <a:pt x="0" y="44798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3648494" y="3434133"/>
            <a:ext cx="12106045" cy="1287125"/>
          </a:xfrm>
          <a:prstGeom prst="rect">
            <a:avLst/>
          </a:prstGeom>
        </p:spPr>
        <p:txBody>
          <a:bodyPr lIns="0" tIns="0" rIns="0" bIns="0" rtlCol="0" anchor="t">
            <a:spAutoFit/>
          </a:bodyPr>
          <a:lstStyle/>
          <a:p>
            <a:pPr algn="ctr">
              <a:lnSpc>
                <a:spcPts val="10431"/>
              </a:lnSpc>
            </a:pPr>
            <a:r>
              <a:rPr lang="en-US" sz="7450" b="1" spc="74">
                <a:solidFill>
                  <a:srgbClr val="004C98"/>
                </a:solidFill>
                <a:latin typeface="Now Heavy"/>
                <a:ea typeface="Now Heavy"/>
                <a:cs typeface="Now Heavy"/>
                <a:sym typeface="Now Heavy"/>
              </a:rPr>
              <a:t>Participant Poll</a:t>
            </a:r>
          </a:p>
        </p:txBody>
      </p:sp>
      <p:sp>
        <p:nvSpPr>
          <p:cNvPr id="11" name="Slide Number Placeholder 10">
            <a:extLst>
              <a:ext uri="{FF2B5EF4-FFF2-40B4-BE49-F238E27FC236}">
                <a16:creationId xmlns:a16="http://schemas.microsoft.com/office/drawing/2014/main" id="{471362F7-B3C4-13FA-26B6-137010DBF863}"/>
              </a:ext>
            </a:extLst>
          </p:cNvPr>
          <p:cNvSpPr>
            <a:spLocks noGrp="1"/>
          </p:cNvSpPr>
          <p:nvPr>
            <p:ph type="sldNum" sz="quarter" idx="12"/>
          </p:nvPr>
        </p:nvSpPr>
        <p:spPr>
          <a:xfrm>
            <a:off x="-1283732" y="9739357"/>
            <a:ext cx="2133600" cy="365125"/>
          </a:xfrm>
        </p:spPr>
        <p:txBody>
          <a:bodyPr/>
          <a:lstStyle/>
          <a:p>
            <a:fld id="{B6F15528-21DE-4FAA-801E-634DDDAF4B2B}" type="slidenum">
              <a:rPr lang="en-US" sz="1800" smtClean="0">
                <a:solidFill>
                  <a:schemeClr val="tx1"/>
                </a:solidFill>
              </a:rPr>
              <a:pPr/>
              <a:t>19</a:t>
            </a:fld>
            <a:endParaRPr lang="en-US" sz="18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7126" y="5707697"/>
            <a:ext cx="11609711" cy="7831278"/>
          </a:xfrm>
          <a:custGeom>
            <a:avLst/>
            <a:gdLst/>
            <a:ahLst/>
            <a:cxnLst/>
            <a:rect l="l" t="t" r="r" b="b"/>
            <a:pathLst>
              <a:path w="11609711" h="7831278">
                <a:moveTo>
                  <a:pt x="0" y="0"/>
                </a:moveTo>
                <a:lnTo>
                  <a:pt x="11609711" y="0"/>
                </a:lnTo>
                <a:lnTo>
                  <a:pt x="11609711"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98868"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2903437" y="9324752"/>
            <a:ext cx="4857090" cy="597168"/>
            <a:chOff x="0" y="0"/>
            <a:chExt cx="6476120" cy="796224"/>
          </a:xfrm>
        </p:grpSpPr>
        <p:sp>
          <p:nvSpPr>
            <p:cNvPr id="5" name="Freeform 5"/>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6" name="TextBox 6"/>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Freeform 7"/>
          <p:cNvSpPr/>
          <p:nvPr/>
        </p:nvSpPr>
        <p:spPr>
          <a:xfrm>
            <a:off x="849868" y="5143500"/>
            <a:ext cx="4727880" cy="5016318"/>
          </a:xfrm>
          <a:custGeom>
            <a:avLst/>
            <a:gdLst/>
            <a:ahLst/>
            <a:cxnLst/>
            <a:rect l="l" t="t" r="r" b="b"/>
            <a:pathLst>
              <a:path w="4727880" h="5016318">
                <a:moveTo>
                  <a:pt x="0" y="0"/>
                </a:moveTo>
                <a:lnTo>
                  <a:pt x="4727880" y="0"/>
                </a:lnTo>
                <a:lnTo>
                  <a:pt x="4727880" y="5016318"/>
                </a:lnTo>
                <a:lnTo>
                  <a:pt x="0" y="5016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3677069" y="3434133"/>
            <a:ext cx="12106045" cy="1287125"/>
          </a:xfrm>
          <a:prstGeom prst="rect">
            <a:avLst/>
          </a:prstGeom>
        </p:spPr>
        <p:txBody>
          <a:bodyPr lIns="0" tIns="0" rIns="0" bIns="0" rtlCol="0" anchor="t">
            <a:spAutoFit/>
          </a:bodyPr>
          <a:lstStyle/>
          <a:p>
            <a:pPr algn="ctr">
              <a:lnSpc>
                <a:spcPts val="10431"/>
              </a:lnSpc>
            </a:pPr>
            <a:r>
              <a:rPr lang="en-US" sz="7450" b="1" spc="74">
                <a:solidFill>
                  <a:srgbClr val="004380"/>
                </a:solidFill>
                <a:latin typeface="Now Heavy"/>
                <a:ea typeface="Now Heavy"/>
                <a:cs typeface="Now Heavy"/>
                <a:sym typeface="Now Heavy"/>
              </a:rPr>
              <a:t>Participant Poll</a:t>
            </a:r>
          </a:p>
        </p:txBody>
      </p:sp>
      <p:sp>
        <p:nvSpPr>
          <p:cNvPr id="11" name="Slide Number Placeholder 10">
            <a:extLst>
              <a:ext uri="{FF2B5EF4-FFF2-40B4-BE49-F238E27FC236}">
                <a16:creationId xmlns:a16="http://schemas.microsoft.com/office/drawing/2014/main" id="{071BAD94-4C7E-9032-DA62-A94720EF5B74}"/>
              </a:ext>
            </a:extLst>
          </p:cNvPr>
          <p:cNvSpPr>
            <a:spLocks noGrp="1"/>
          </p:cNvSpPr>
          <p:nvPr>
            <p:ph type="sldNum" sz="quarter" idx="12"/>
          </p:nvPr>
        </p:nvSpPr>
        <p:spPr>
          <a:xfrm>
            <a:off x="-1283732" y="9768572"/>
            <a:ext cx="2133600" cy="365125"/>
          </a:xfrm>
        </p:spPr>
        <p:txBody>
          <a:bodyPr/>
          <a:lstStyle/>
          <a:p>
            <a:fld id="{B6F15528-21DE-4FAA-801E-634DDDAF4B2B}" type="slidenum">
              <a:rPr lang="en-US" sz="1800" smtClean="0">
                <a:solidFill>
                  <a:schemeClr val="tx1"/>
                </a:solidFill>
              </a:rPr>
              <a:pPr/>
              <a:t>2</a:t>
            </a:fld>
            <a:endParaRPr lang="en-US" sz="1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41840" y="5707697"/>
            <a:ext cx="11609711" cy="7831278"/>
          </a:xfrm>
          <a:custGeom>
            <a:avLst/>
            <a:gdLst/>
            <a:ahLst/>
            <a:cxnLst/>
            <a:rect l="l" t="t" r="r" b="b"/>
            <a:pathLst>
              <a:path w="11609711" h="7831278">
                <a:moveTo>
                  <a:pt x="0" y="0"/>
                </a:moveTo>
                <a:lnTo>
                  <a:pt x="11609711" y="0"/>
                </a:lnTo>
                <a:lnTo>
                  <a:pt x="11609711"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796297" y="-2938879"/>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2903437" y="9324752"/>
            <a:ext cx="4857090" cy="597168"/>
            <a:chOff x="0" y="0"/>
            <a:chExt cx="6476120" cy="796224"/>
          </a:xfrm>
        </p:grpSpPr>
        <p:sp>
          <p:nvSpPr>
            <p:cNvPr id="5" name="Freeform 5"/>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6" name="TextBox 6"/>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Freeform 7"/>
          <p:cNvSpPr/>
          <p:nvPr/>
        </p:nvSpPr>
        <p:spPr>
          <a:xfrm>
            <a:off x="6051521" y="2376792"/>
            <a:ext cx="5679558" cy="5047707"/>
          </a:xfrm>
          <a:custGeom>
            <a:avLst/>
            <a:gdLst/>
            <a:ahLst/>
            <a:cxnLst/>
            <a:rect l="l" t="t" r="r" b="b"/>
            <a:pathLst>
              <a:path w="5679558" h="5047707">
                <a:moveTo>
                  <a:pt x="0" y="0"/>
                </a:moveTo>
                <a:lnTo>
                  <a:pt x="5679559" y="0"/>
                </a:lnTo>
                <a:lnTo>
                  <a:pt x="5679559" y="5047707"/>
                </a:lnTo>
                <a:lnTo>
                  <a:pt x="0" y="50477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Slide Number Placeholder 9">
            <a:extLst>
              <a:ext uri="{FF2B5EF4-FFF2-40B4-BE49-F238E27FC236}">
                <a16:creationId xmlns:a16="http://schemas.microsoft.com/office/drawing/2014/main" id="{D0B7C64C-7DDF-67C3-875E-AA2CAAD407F6}"/>
              </a:ext>
            </a:extLst>
          </p:cNvPr>
          <p:cNvSpPr>
            <a:spLocks noGrp="1"/>
          </p:cNvSpPr>
          <p:nvPr>
            <p:ph type="sldNum" sz="quarter" idx="12"/>
          </p:nvPr>
        </p:nvSpPr>
        <p:spPr>
          <a:xfrm>
            <a:off x="-1371600" y="9623336"/>
            <a:ext cx="2133600" cy="365125"/>
          </a:xfrm>
        </p:spPr>
        <p:txBody>
          <a:bodyPr/>
          <a:lstStyle/>
          <a:p>
            <a:fld id="{B6F15528-21DE-4FAA-801E-634DDDAF4B2B}" type="slidenum">
              <a:rPr lang="en-US" sz="1800" smtClean="0">
                <a:solidFill>
                  <a:schemeClr val="tx1"/>
                </a:solidFill>
              </a:rPr>
              <a:pPr/>
              <a:t>20</a:t>
            </a:fld>
            <a:endParaRPr lang="en-US" sz="18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93269" y="5460047"/>
            <a:ext cx="11609711" cy="7831278"/>
          </a:xfrm>
          <a:custGeom>
            <a:avLst/>
            <a:gdLst/>
            <a:ahLst/>
            <a:cxnLst/>
            <a:rect l="l" t="t" r="r" b="b"/>
            <a:pathLst>
              <a:path w="11609711" h="7831278">
                <a:moveTo>
                  <a:pt x="0" y="0"/>
                </a:moveTo>
                <a:lnTo>
                  <a:pt x="11609711" y="0"/>
                </a:lnTo>
                <a:lnTo>
                  <a:pt x="11609711"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4826000"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2903437" y="9324752"/>
            <a:ext cx="4857090" cy="597168"/>
            <a:chOff x="0" y="0"/>
            <a:chExt cx="6476120" cy="796224"/>
          </a:xfrm>
        </p:grpSpPr>
        <p:sp>
          <p:nvSpPr>
            <p:cNvPr id="5" name="Freeform 5"/>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6" name="TextBox 6"/>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Freeform 7"/>
          <p:cNvSpPr/>
          <p:nvPr/>
        </p:nvSpPr>
        <p:spPr>
          <a:xfrm>
            <a:off x="2255008" y="3014286"/>
            <a:ext cx="9003638" cy="2003310"/>
          </a:xfrm>
          <a:custGeom>
            <a:avLst/>
            <a:gdLst/>
            <a:ahLst/>
            <a:cxnLst/>
            <a:rect l="l" t="t" r="r" b="b"/>
            <a:pathLst>
              <a:path w="9003638" h="2003310">
                <a:moveTo>
                  <a:pt x="0" y="0"/>
                </a:moveTo>
                <a:lnTo>
                  <a:pt x="9003638" y="0"/>
                </a:lnTo>
                <a:lnTo>
                  <a:pt x="9003638" y="2003309"/>
                </a:lnTo>
                <a:lnTo>
                  <a:pt x="0" y="20033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3490120" y="447050"/>
            <a:ext cx="12106045" cy="1039474"/>
          </a:xfrm>
          <a:prstGeom prst="rect">
            <a:avLst/>
          </a:prstGeom>
        </p:spPr>
        <p:txBody>
          <a:bodyPr lIns="0" tIns="0" rIns="0" bIns="0" rtlCol="0" anchor="t">
            <a:spAutoFit/>
          </a:bodyPr>
          <a:lstStyle/>
          <a:p>
            <a:pPr algn="ctr">
              <a:lnSpc>
                <a:spcPts val="8331"/>
              </a:lnSpc>
            </a:pPr>
            <a:r>
              <a:rPr lang="en-US" sz="5950" b="1" spc="59">
                <a:solidFill>
                  <a:srgbClr val="004C98"/>
                </a:solidFill>
                <a:latin typeface="Now Heavy"/>
                <a:ea typeface="Now Heavy"/>
                <a:cs typeface="Now Heavy"/>
                <a:sym typeface="Now Heavy"/>
              </a:rPr>
              <a:t>RESOURCES</a:t>
            </a:r>
          </a:p>
        </p:txBody>
      </p:sp>
      <p:sp>
        <p:nvSpPr>
          <p:cNvPr id="9" name="Freeform 9"/>
          <p:cNvSpPr/>
          <p:nvPr/>
        </p:nvSpPr>
        <p:spPr>
          <a:xfrm>
            <a:off x="2287178" y="5460047"/>
            <a:ext cx="9035809" cy="2010467"/>
          </a:xfrm>
          <a:custGeom>
            <a:avLst/>
            <a:gdLst/>
            <a:ahLst/>
            <a:cxnLst/>
            <a:rect l="l" t="t" r="r" b="b"/>
            <a:pathLst>
              <a:path w="9035809" h="2010467">
                <a:moveTo>
                  <a:pt x="0" y="0"/>
                </a:moveTo>
                <a:lnTo>
                  <a:pt x="9035809" y="0"/>
                </a:lnTo>
                <a:lnTo>
                  <a:pt x="9035809" y="2010468"/>
                </a:lnTo>
                <a:lnTo>
                  <a:pt x="0" y="20104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4318000" y="3612643"/>
            <a:ext cx="6858001" cy="702565"/>
          </a:xfrm>
          <a:prstGeom prst="rect">
            <a:avLst/>
          </a:prstGeom>
        </p:spPr>
        <p:txBody>
          <a:bodyPr wrap="square" lIns="0" tIns="0" rIns="0" bIns="0" rtlCol="0" anchor="t">
            <a:spAutoFit/>
          </a:bodyPr>
          <a:lstStyle/>
          <a:p>
            <a:pPr algn="l">
              <a:lnSpc>
                <a:spcPts val="6020"/>
              </a:lnSpc>
            </a:pPr>
            <a:r>
              <a:rPr lang="en-US" sz="4000" u="sng" dirty="0">
                <a:solidFill>
                  <a:srgbClr val="004380"/>
                </a:solidFill>
                <a:latin typeface="Arimo"/>
                <a:ea typeface="Arimo"/>
                <a:cs typeface="Arimo"/>
                <a:sym typeface="Arimo"/>
                <a:hlinkClick r:id="rId10" tooltip="https://admin.smc.edu/administration/grant-development/"/>
              </a:rPr>
              <a:t>SMC Grants Office </a:t>
            </a:r>
            <a:r>
              <a:rPr lang="en-US" sz="4300" u="sng" dirty="0">
                <a:solidFill>
                  <a:srgbClr val="004380"/>
                </a:solidFill>
                <a:latin typeface="Arimo"/>
                <a:ea typeface="Arimo"/>
                <a:cs typeface="Arimo"/>
                <a:sym typeface="Arimo"/>
                <a:hlinkClick r:id="rId10" tooltip="https://admin.smc.edu/administration/grant-development/"/>
              </a:rPr>
              <a:t>Website</a:t>
            </a:r>
          </a:p>
        </p:txBody>
      </p:sp>
      <p:sp>
        <p:nvSpPr>
          <p:cNvPr id="11" name="TextBox 11"/>
          <p:cNvSpPr txBox="1"/>
          <p:nvPr/>
        </p:nvSpPr>
        <p:spPr>
          <a:xfrm>
            <a:off x="4510816" y="5999059"/>
            <a:ext cx="4169526" cy="747099"/>
          </a:xfrm>
          <a:prstGeom prst="rect">
            <a:avLst/>
          </a:prstGeom>
        </p:spPr>
        <p:txBody>
          <a:bodyPr lIns="0" tIns="0" rIns="0" bIns="0" rtlCol="0" anchor="t">
            <a:spAutoFit/>
          </a:bodyPr>
          <a:lstStyle/>
          <a:p>
            <a:pPr algn="l">
              <a:lnSpc>
                <a:spcPts val="6071"/>
              </a:lnSpc>
            </a:pPr>
            <a:r>
              <a:rPr lang="en-US" sz="4336" u="sng" dirty="0">
                <a:solidFill>
                  <a:srgbClr val="004380"/>
                </a:solidFill>
                <a:latin typeface="Arimo"/>
                <a:ea typeface="Arimo"/>
                <a:cs typeface="Arimo"/>
                <a:sym typeface="Arimo"/>
                <a:hlinkClick r:id="rId11" tooltip="https://survey.alchemer.com/s3/6870665/GAP-Form"/>
              </a:rPr>
              <a:t>GAP Form</a:t>
            </a:r>
          </a:p>
        </p:txBody>
      </p:sp>
      <p:sp>
        <p:nvSpPr>
          <p:cNvPr id="12" name="Freeform 12"/>
          <p:cNvSpPr/>
          <p:nvPr/>
        </p:nvSpPr>
        <p:spPr>
          <a:xfrm>
            <a:off x="2255008" y="7904295"/>
            <a:ext cx="9067979" cy="2017625"/>
          </a:xfrm>
          <a:custGeom>
            <a:avLst/>
            <a:gdLst/>
            <a:ahLst/>
            <a:cxnLst/>
            <a:rect l="l" t="t" r="r" b="b"/>
            <a:pathLst>
              <a:path w="9067979" h="2017625">
                <a:moveTo>
                  <a:pt x="0" y="0"/>
                </a:moveTo>
                <a:lnTo>
                  <a:pt x="9067979" y="0"/>
                </a:lnTo>
                <a:lnTo>
                  <a:pt x="9067979" y="2017625"/>
                </a:lnTo>
                <a:lnTo>
                  <a:pt x="0" y="20176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4318000" y="8491933"/>
            <a:ext cx="6110812" cy="747099"/>
          </a:xfrm>
          <a:prstGeom prst="rect">
            <a:avLst/>
          </a:prstGeom>
        </p:spPr>
        <p:txBody>
          <a:bodyPr lIns="0" tIns="0" rIns="0" bIns="0" rtlCol="0" anchor="t">
            <a:spAutoFit/>
          </a:bodyPr>
          <a:lstStyle/>
          <a:p>
            <a:pPr algn="l">
              <a:lnSpc>
                <a:spcPts val="6071"/>
              </a:lnSpc>
            </a:pPr>
            <a:r>
              <a:rPr lang="en-US" sz="4336" u="sng" dirty="0">
                <a:solidFill>
                  <a:srgbClr val="004380"/>
                </a:solidFill>
                <a:latin typeface="Arimo"/>
                <a:ea typeface="Arimo"/>
                <a:cs typeface="Arimo"/>
                <a:sym typeface="Arimo"/>
                <a:hlinkClick r:id="rId12" tooltip="https://admin.smc.edu/administration/grant-development/grant-solicitations.php"/>
              </a:rPr>
              <a:t>Grant Solicitations</a:t>
            </a:r>
          </a:p>
        </p:txBody>
      </p:sp>
      <p:sp>
        <p:nvSpPr>
          <p:cNvPr id="16" name="Slide Number Placeholder 15">
            <a:extLst>
              <a:ext uri="{FF2B5EF4-FFF2-40B4-BE49-F238E27FC236}">
                <a16:creationId xmlns:a16="http://schemas.microsoft.com/office/drawing/2014/main" id="{18B09DE5-3EAE-67BB-7F8E-0BEF9CD9B3B4}"/>
              </a:ext>
            </a:extLst>
          </p:cNvPr>
          <p:cNvSpPr>
            <a:spLocks noGrp="1"/>
          </p:cNvSpPr>
          <p:nvPr>
            <p:ph type="sldNum" sz="quarter" idx="12"/>
          </p:nvPr>
        </p:nvSpPr>
        <p:spPr>
          <a:xfrm>
            <a:off x="-1436950" y="9739357"/>
            <a:ext cx="2133600" cy="365125"/>
          </a:xfrm>
        </p:spPr>
        <p:txBody>
          <a:bodyPr/>
          <a:lstStyle/>
          <a:p>
            <a:fld id="{B6F15528-21DE-4FAA-801E-634DDDAF4B2B}" type="slidenum">
              <a:rPr lang="en-US" sz="1800" smtClean="0">
                <a:solidFill>
                  <a:schemeClr val="tx1"/>
                </a:solidFill>
              </a:rPr>
              <a:pPr/>
              <a:t>21</a:t>
            </a:fld>
            <a:endParaRPr lang="en-US" sz="18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32572" y="-3692814"/>
            <a:ext cx="20258549" cy="14180984"/>
          </a:xfrm>
          <a:custGeom>
            <a:avLst/>
            <a:gdLst/>
            <a:ahLst/>
            <a:cxnLst/>
            <a:rect l="l" t="t" r="r" b="b"/>
            <a:pathLst>
              <a:path w="20258549" h="14180984">
                <a:moveTo>
                  <a:pt x="0" y="0"/>
                </a:moveTo>
                <a:lnTo>
                  <a:pt x="20258548" y="0"/>
                </a:lnTo>
                <a:lnTo>
                  <a:pt x="20258548" y="14180984"/>
                </a:lnTo>
                <a:lnTo>
                  <a:pt x="0" y="141809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3667833" y="3041723"/>
            <a:ext cx="4549343" cy="2619653"/>
          </a:xfrm>
          <a:prstGeom prst="rect">
            <a:avLst/>
          </a:prstGeom>
        </p:spPr>
        <p:txBody>
          <a:bodyPr lIns="0" tIns="0" rIns="0" bIns="0" rtlCol="0" anchor="t">
            <a:spAutoFit/>
          </a:bodyPr>
          <a:lstStyle/>
          <a:p>
            <a:pPr marL="0" lvl="0" indent="0" algn="ctr">
              <a:lnSpc>
                <a:spcPts val="10484"/>
              </a:lnSpc>
              <a:spcBef>
                <a:spcPct val="0"/>
              </a:spcBef>
            </a:pPr>
            <a:r>
              <a:rPr lang="en-US" sz="7489" b="1" spc="104">
                <a:solidFill>
                  <a:srgbClr val="FFFBFB"/>
                </a:solidFill>
                <a:latin typeface="Now Heavy"/>
                <a:ea typeface="Now Heavy"/>
                <a:cs typeface="Now Heavy"/>
                <a:sym typeface="Now Heavy"/>
              </a:rPr>
              <a:t>THANK YOU!</a:t>
            </a:r>
          </a:p>
        </p:txBody>
      </p:sp>
      <p:grpSp>
        <p:nvGrpSpPr>
          <p:cNvPr id="4" name="Group 4"/>
          <p:cNvGrpSpPr/>
          <p:nvPr/>
        </p:nvGrpSpPr>
        <p:grpSpPr>
          <a:xfrm>
            <a:off x="11051165" y="7861654"/>
            <a:ext cx="6392628" cy="1387950"/>
            <a:chOff x="0" y="0"/>
            <a:chExt cx="8523504" cy="1850600"/>
          </a:xfrm>
        </p:grpSpPr>
        <p:sp>
          <p:nvSpPr>
            <p:cNvPr id="5" name="TextBox 5"/>
            <p:cNvSpPr txBox="1"/>
            <p:nvPr/>
          </p:nvSpPr>
          <p:spPr>
            <a:xfrm>
              <a:off x="713666" y="1289701"/>
              <a:ext cx="7809838" cy="547919"/>
            </a:xfrm>
            <a:prstGeom prst="rect">
              <a:avLst/>
            </a:prstGeom>
          </p:spPr>
          <p:txBody>
            <a:bodyPr lIns="0" tIns="0" rIns="0" bIns="0" rtlCol="0" anchor="t">
              <a:spAutoFit/>
            </a:bodyPr>
            <a:lstStyle/>
            <a:p>
              <a:pPr algn="l">
                <a:lnSpc>
                  <a:spcPts val="3468"/>
                </a:lnSpc>
              </a:pPr>
              <a:r>
                <a:rPr lang="en-US" sz="2477">
                  <a:solidFill>
                    <a:srgbClr val="004380"/>
                  </a:solidFill>
                  <a:latin typeface="Now"/>
                  <a:ea typeface="Now"/>
                  <a:cs typeface="Now"/>
                  <a:sym typeface="Now"/>
                </a:rPr>
                <a:t>zadouri_nane@smc.edu</a:t>
              </a:r>
            </a:p>
          </p:txBody>
        </p:sp>
        <p:sp>
          <p:nvSpPr>
            <p:cNvPr id="6" name="TextBox 6"/>
            <p:cNvSpPr txBox="1"/>
            <p:nvPr/>
          </p:nvSpPr>
          <p:spPr>
            <a:xfrm>
              <a:off x="713666" y="663820"/>
              <a:ext cx="6721537" cy="547919"/>
            </a:xfrm>
            <a:prstGeom prst="rect">
              <a:avLst/>
            </a:prstGeom>
          </p:spPr>
          <p:txBody>
            <a:bodyPr lIns="0" tIns="0" rIns="0" bIns="0" rtlCol="0" anchor="t">
              <a:spAutoFit/>
            </a:bodyPr>
            <a:lstStyle/>
            <a:p>
              <a:pPr algn="l">
                <a:lnSpc>
                  <a:spcPts val="3468"/>
                </a:lnSpc>
              </a:pPr>
              <a:r>
                <a:rPr lang="en-US" sz="2477">
                  <a:solidFill>
                    <a:srgbClr val="004380"/>
                  </a:solidFill>
                  <a:latin typeface="Now"/>
                  <a:ea typeface="Now"/>
                  <a:cs typeface="Now"/>
                  <a:sym typeface="Now"/>
                </a:rPr>
                <a:t>310.434.4247 (Direct)</a:t>
              </a:r>
            </a:p>
          </p:txBody>
        </p:sp>
        <p:sp>
          <p:nvSpPr>
            <p:cNvPr id="7" name="Freeform 7"/>
            <p:cNvSpPr/>
            <p:nvPr/>
          </p:nvSpPr>
          <p:spPr>
            <a:xfrm>
              <a:off x="0" y="1337326"/>
              <a:ext cx="513274" cy="513274"/>
            </a:xfrm>
            <a:custGeom>
              <a:avLst/>
              <a:gdLst/>
              <a:ahLst/>
              <a:cxnLst/>
              <a:rect l="l" t="t" r="r" b="b"/>
              <a:pathLst>
                <a:path w="513274" h="513274">
                  <a:moveTo>
                    <a:pt x="0" y="0"/>
                  </a:moveTo>
                  <a:lnTo>
                    <a:pt x="513274" y="0"/>
                  </a:lnTo>
                  <a:lnTo>
                    <a:pt x="513274" y="513274"/>
                  </a:lnTo>
                  <a:lnTo>
                    <a:pt x="0" y="513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690794"/>
              <a:ext cx="513274" cy="513274"/>
            </a:xfrm>
            <a:custGeom>
              <a:avLst/>
              <a:gdLst/>
              <a:ahLst/>
              <a:cxnLst/>
              <a:rect l="l" t="t" r="r" b="b"/>
              <a:pathLst>
                <a:path w="513274" h="513274">
                  <a:moveTo>
                    <a:pt x="0" y="0"/>
                  </a:moveTo>
                  <a:lnTo>
                    <a:pt x="513274" y="0"/>
                  </a:lnTo>
                  <a:lnTo>
                    <a:pt x="513274" y="513274"/>
                  </a:lnTo>
                  <a:lnTo>
                    <a:pt x="0" y="5132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0" y="-47625"/>
              <a:ext cx="7809838" cy="547919"/>
            </a:xfrm>
            <a:prstGeom prst="rect">
              <a:avLst/>
            </a:prstGeom>
          </p:spPr>
          <p:txBody>
            <a:bodyPr lIns="0" tIns="0" rIns="0" bIns="0" rtlCol="0" anchor="t">
              <a:spAutoFit/>
            </a:bodyPr>
            <a:lstStyle/>
            <a:p>
              <a:pPr algn="l">
                <a:lnSpc>
                  <a:spcPts val="3468"/>
                </a:lnSpc>
              </a:pPr>
              <a:r>
                <a:rPr lang="en-US" sz="2477" b="1">
                  <a:solidFill>
                    <a:srgbClr val="004380"/>
                  </a:solidFill>
                  <a:latin typeface="Now Bold"/>
                  <a:ea typeface="Now Bold"/>
                  <a:cs typeface="Now Bold"/>
                  <a:sym typeface="Now Bold"/>
                </a:rPr>
                <a:t>Contact Nane Zadouri</a:t>
              </a:r>
            </a:p>
          </p:txBody>
        </p:sp>
      </p:grpSp>
      <p:grpSp>
        <p:nvGrpSpPr>
          <p:cNvPr id="10" name="Group 10"/>
          <p:cNvGrpSpPr/>
          <p:nvPr/>
        </p:nvGrpSpPr>
        <p:grpSpPr>
          <a:xfrm>
            <a:off x="11051165" y="6260928"/>
            <a:ext cx="6392628" cy="1387950"/>
            <a:chOff x="0" y="0"/>
            <a:chExt cx="8523504" cy="1850600"/>
          </a:xfrm>
        </p:grpSpPr>
        <p:sp>
          <p:nvSpPr>
            <p:cNvPr id="11" name="TextBox 11"/>
            <p:cNvSpPr txBox="1"/>
            <p:nvPr/>
          </p:nvSpPr>
          <p:spPr>
            <a:xfrm>
              <a:off x="713666" y="1289701"/>
              <a:ext cx="7809838" cy="547919"/>
            </a:xfrm>
            <a:prstGeom prst="rect">
              <a:avLst/>
            </a:prstGeom>
          </p:spPr>
          <p:txBody>
            <a:bodyPr lIns="0" tIns="0" rIns="0" bIns="0" rtlCol="0" anchor="t">
              <a:spAutoFit/>
            </a:bodyPr>
            <a:lstStyle/>
            <a:p>
              <a:pPr algn="l">
                <a:lnSpc>
                  <a:spcPts val="3468"/>
                </a:lnSpc>
              </a:pPr>
              <a:r>
                <a:rPr lang="en-US" sz="2477">
                  <a:solidFill>
                    <a:srgbClr val="004380"/>
                  </a:solidFill>
                  <a:latin typeface="Now"/>
                  <a:ea typeface="Now"/>
                  <a:cs typeface="Now"/>
                  <a:sym typeface="Now"/>
                </a:rPr>
                <a:t>beidleman_tracy@smc.edu</a:t>
              </a:r>
            </a:p>
          </p:txBody>
        </p:sp>
        <p:sp>
          <p:nvSpPr>
            <p:cNvPr id="12" name="TextBox 12"/>
            <p:cNvSpPr txBox="1"/>
            <p:nvPr/>
          </p:nvSpPr>
          <p:spPr>
            <a:xfrm>
              <a:off x="713666" y="663820"/>
              <a:ext cx="6721537" cy="547919"/>
            </a:xfrm>
            <a:prstGeom prst="rect">
              <a:avLst/>
            </a:prstGeom>
          </p:spPr>
          <p:txBody>
            <a:bodyPr lIns="0" tIns="0" rIns="0" bIns="0" rtlCol="0" anchor="t">
              <a:spAutoFit/>
            </a:bodyPr>
            <a:lstStyle/>
            <a:p>
              <a:pPr algn="l">
                <a:lnSpc>
                  <a:spcPts val="3468"/>
                </a:lnSpc>
              </a:pPr>
              <a:r>
                <a:rPr lang="en-US" sz="2477">
                  <a:solidFill>
                    <a:srgbClr val="004380"/>
                  </a:solidFill>
                  <a:latin typeface="Now"/>
                  <a:ea typeface="Now"/>
                  <a:cs typeface="Now"/>
                  <a:sym typeface="Now"/>
                </a:rPr>
                <a:t>310.434.4180 (Direct)</a:t>
              </a:r>
            </a:p>
          </p:txBody>
        </p:sp>
        <p:sp>
          <p:nvSpPr>
            <p:cNvPr id="13" name="Freeform 13"/>
            <p:cNvSpPr/>
            <p:nvPr/>
          </p:nvSpPr>
          <p:spPr>
            <a:xfrm>
              <a:off x="0" y="1337326"/>
              <a:ext cx="513274" cy="513274"/>
            </a:xfrm>
            <a:custGeom>
              <a:avLst/>
              <a:gdLst/>
              <a:ahLst/>
              <a:cxnLst/>
              <a:rect l="l" t="t" r="r" b="b"/>
              <a:pathLst>
                <a:path w="513274" h="513274">
                  <a:moveTo>
                    <a:pt x="0" y="0"/>
                  </a:moveTo>
                  <a:lnTo>
                    <a:pt x="513274" y="0"/>
                  </a:lnTo>
                  <a:lnTo>
                    <a:pt x="513274" y="513274"/>
                  </a:lnTo>
                  <a:lnTo>
                    <a:pt x="0" y="513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0" y="690794"/>
              <a:ext cx="513274" cy="513274"/>
            </a:xfrm>
            <a:custGeom>
              <a:avLst/>
              <a:gdLst/>
              <a:ahLst/>
              <a:cxnLst/>
              <a:rect l="l" t="t" r="r" b="b"/>
              <a:pathLst>
                <a:path w="513274" h="513274">
                  <a:moveTo>
                    <a:pt x="0" y="0"/>
                  </a:moveTo>
                  <a:lnTo>
                    <a:pt x="513274" y="0"/>
                  </a:lnTo>
                  <a:lnTo>
                    <a:pt x="513274" y="513274"/>
                  </a:lnTo>
                  <a:lnTo>
                    <a:pt x="0" y="5132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5"/>
            <p:cNvSpPr txBox="1"/>
            <p:nvPr/>
          </p:nvSpPr>
          <p:spPr>
            <a:xfrm>
              <a:off x="0" y="-47625"/>
              <a:ext cx="7809838" cy="547919"/>
            </a:xfrm>
            <a:prstGeom prst="rect">
              <a:avLst/>
            </a:prstGeom>
          </p:spPr>
          <p:txBody>
            <a:bodyPr lIns="0" tIns="0" rIns="0" bIns="0" rtlCol="0" anchor="t">
              <a:spAutoFit/>
            </a:bodyPr>
            <a:lstStyle/>
            <a:p>
              <a:pPr algn="l">
                <a:lnSpc>
                  <a:spcPts val="3468"/>
                </a:lnSpc>
              </a:pPr>
              <a:r>
                <a:rPr lang="en-US" sz="2477" b="1">
                  <a:solidFill>
                    <a:srgbClr val="004380"/>
                  </a:solidFill>
                  <a:latin typeface="Now Bold"/>
                  <a:ea typeface="Now Bold"/>
                  <a:cs typeface="Now Bold"/>
                  <a:sym typeface="Now Bold"/>
                </a:rPr>
                <a:t>Contact Tracy Beidleman</a:t>
              </a:r>
            </a:p>
          </p:txBody>
        </p:sp>
      </p:grpSp>
      <p:sp>
        <p:nvSpPr>
          <p:cNvPr id="16" name="TextBox 16"/>
          <p:cNvSpPr txBox="1"/>
          <p:nvPr/>
        </p:nvSpPr>
        <p:spPr>
          <a:xfrm>
            <a:off x="10915062" y="9665006"/>
            <a:ext cx="5257056" cy="387858"/>
          </a:xfrm>
          <a:prstGeom prst="rect">
            <a:avLst/>
          </a:prstGeom>
        </p:spPr>
        <p:txBody>
          <a:bodyPr lIns="0" tIns="0" rIns="0" bIns="0" rtlCol="0" anchor="t">
            <a:spAutoFit/>
          </a:bodyPr>
          <a:lstStyle/>
          <a:p>
            <a:pPr algn="ctr">
              <a:lnSpc>
                <a:spcPts val="3035"/>
              </a:lnSpc>
              <a:spcBef>
                <a:spcPct val="0"/>
              </a:spcBef>
            </a:pPr>
            <a:r>
              <a:rPr lang="en-US" sz="2199" b="1" spc="76">
                <a:solidFill>
                  <a:srgbClr val="004380"/>
                </a:solidFill>
                <a:latin typeface="Now Bold"/>
                <a:ea typeface="Now Bold"/>
                <a:cs typeface="Now Bold"/>
                <a:sym typeface="Now Bold"/>
              </a:rPr>
              <a:t>Come Visit Us! 1516 Pico Boulevard</a:t>
            </a:r>
          </a:p>
        </p:txBody>
      </p:sp>
      <p:sp>
        <p:nvSpPr>
          <p:cNvPr id="19" name="Slide Number Placeholder 18">
            <a:extLst>
              <a:ext uri="{FF2B5EF4-FFF2-40B4-BE49-F238E27FC236}">
                <a16:creationId xmlns:a16="http://schemas.microsoft.com/office/drawing/2014/main" id="{E8AC2A2A-19FD-E064-B308-D90F96A110B2}"/>
              </a:ext>
            </a:extLst>
          </p:cNvPr>
          <p:cNvSpPr>
            <a:spLocks noGrp="1"/>
          </p:cNvSpPr>
          <p:nvPr>
            <p:ph type="sldNum" sz="quarter" idx="12"/>
          </p:nvPr>
        </p:nvSpPr>
        <p:spPr>
          <a:xfrm>
            <a:off x="-1295400" y="9714656"/>
            <a:ext cx="2133600" cy="365125"/>
          </a:xfrm>
        </p:spPr>
        <p:txBody>
          <a:bodyPr/>
          <a:lstStyle/>
          <a:p>
            <a:fld id="{B6F15528-21DE-4FAA-801E-634DDDAF4B2B}" type="slidenum">
              <a:rPr lang="en-US" sz="1800" smtClean="0">
                <a:solidFill>
                  <a:schemeClr val="tx1"/>
                </a:solidFill>
              </a:rPr>
              <a:pPr/>
              <a:t>22</a:t>
            </a:fld>
            <a:endParaRPr lang="en-US" sz="1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692703" y="6302600"/>
            <a:ext cx="11609711" cy="7831278"/>
          </a:xfrm>
          <a:custGeom>
            <a:avLst/>
            <a:gdLst/>
            <a:ahLst/>
            <a:cxnLst/>
            <a:rect l="l" t="t" r="r" b="b"/>
            <a:pathLst>
              <a:path w="11609711" h="7831278">
                <a:moveTo>
                  <a:pt x="0" y="0"/>
                </a:moveTo>
                <a:lnTo>
                  <a:pt x="11609712" y="0"/>
                </a:lnTo>
                <a:lnTo>
                  <a:pt x="11609712"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6072651" y="-2723481"/>
            <a:ext cx="9144000" cy="6168044"/>
          </a:xfrm>
          <a:custGeom>
            <a:avLst/>
            <a:gdLst/>
            <a:ahLst/>
            <a:cxnLst/>
            <a:rect l="l" t="t" r="r" b="b"/>
            <a:pathLst>
              <a:path w="9144000" h="6168044">
                <a:moveTo>
                  <a:pt x="0" y="0"/>
                </a:moveTo>
                <a:lnTo>
                  <a:pt x="9144000" y="0"/>
                </a:lnTo>
                <a:lnTo>
                  <a:pt x="9144000" y="6168043"/>
                </a:lnTo>
                <a:lnTo>
                  <a:pt x="0" y="61680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2903437" y="9324752"/>
            <a:ext cx="4857090" cy="597168"/>
            <a:chOff x="0" y="0"/>
            <a:chExt cx="6476120" cy="796224"/>
          </a:xfrm>
        </p:grpSpPr>
        <p:sp>
          <p:nvSpPr>
            <p:cNvPr id="5" name="Freeform 5"/>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6" name="TextBox 6"/>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Freeform 7"/>
          <p:cNvSpPr/>
          <p:nvPr/>
        </p:nvSpPr>
        <p:spPr>
          <a:xfrm>
            <a:off x="12644865" y="2202477"/>
            <a:ext cx="5374233" cy="3459663"/>
          </a:xfrm>
          <a:custGeom>
            <a:avLst/>
            <a:gdLst/>
            <a:ahLst/>
            <a:cxnLst/>
            <a:rect l="l" t="t" r="r" b="b"/>
            <a:pathLst>
              <a:path w="5374233" h="3459663">
                <a:moveTo>
                  <a:pt x="0" y="0"/>
                </a:moveTo>
                <a:lnTo>
                  <a:pt x="5374233" y="0"/>
                </a:lnTo>
                <a:lnTo>
                  <a:pt x="5374233" y="3459663"/>
                </a:lnTo>
                <a:lnTo>
                  <a:pt x="0" y="3459663"/>
                </a:lnTo>
                <a:lnTo>
                  <a:pt x="0" y="0"/>
                </a:lnTo>
                <a:close/>
              </a:path>
            </a:pathLst>
          </a:custGeom>
          <a:blipFill>
            <a:blip r:embed="rId8"/>
            <a:stretch>
              <a:fillRect/>
            </a:stretch>
          </a:blipFill>
        </p:spPr>
        <p:txBody>
          <a:bodyPr/>
          <a:lstStyle/>
          <a:p>
            <a:endParaRPr lang="en-US"/>
          </a:p>
        </p:txBody>
      </p:sp>
      <p:sp>
        <p:nvSpPr>
          <p:cNvPr id="8" name="Freeform 8"/>
          <p:cNvSpPr/>
          <p:nvPr/>
        </p:nvSpPr>
        <p:spPr>
          <a:xfrm>
            <a:off x="4205589" y="7694409"/>
            <a:ext cx="7647968" cy="2523829"/>
          </a:xfrm>
          <a:custGeom>
            <a:avLst/>
            <a:gdLst/>
            <a:ahLst/>
            <a:cxnLst/>
            <a:rect l="l" t="t" r="r" b="b"/>
            <a:pathLst>
              <a:path w="7647968" h="2523829">
                <a:moveTo>
                  <a:pt x="0" y="0"/>
                </a:moveTo>
                <a:lnTo>
                  <a:pt x="7647968" y="0"/>
                </a:lnTo>
                <a:lnTo>
                  <a:pt x="7647968" y="2523830"/>
                </a:lnTo>
                <a:lnTo>
                  <a:pt x="0" y="25238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TextBox 9"/>
          <p:cNvSpPr txBox="1"/>
          <p:nvPr/>
        </p:nvSpPr>
        <p:spPr>
          <a:xfrm>
            <a:off x="2179843" y="2145327"/>
            <a:ext cx="9673714" cy="5314099"/>
          </a:xfrm>
          <a:prstGeom prst="rect">
            <a:avLst/>
          </a:prstGeom>
        </p:spPr>
        <p:txBody>
          <a:bodyPr lIns="0" tIns="0" rIns="0" bIns="0" rtlCol="0" anchor="t">
            <a:spAutoFit/>
          </a:bodyPr>
          <a:lstStyle/>
          <a:p>
            <a:pPr algn="l">
              <a:lnSpc>
                <a:spcPts val="4246"/>
              </a:lnSpc>
            </a:pPr>
            <a:r>
              <a:rPr lang="en-US" sz="3033" b="1">
                <a:solidFill>
                  <a:srgbClr val="000000"/>
                </a:solidFill>
                <a:latin typeface="Now Bold"/>
                <a:ea typeface="Now Bold"/>
                <a:cs typeface="Now Bold"/>
                <a:sym typeface="Now Bold"/>
              </a:rPr>
              <a:t>     A grant is:</a:t>
            </a:r>
          </a:p>
          <a:p>
            <a:pPr algn="l">
              <a:lnSpc>
                <a:spcPts val="4246"/>
              </a:lnSpc>
            </a:pPr>
            <a:endParaRPr lang="en-US" sz="3033" b="1">
              <a:solidFill>
                <a:srgbClr val="000000"/>
              </a:solidFill>
              <a:latin typeface="Now Bold"/>
              <a:ea typeface="Now Bold"/>
              <a:cs typeface="Now Bold"/>
              <a:sym typeface="Now Bold"/>
            </a:endParaRPr>
          </a:p>
          <a:p>
            <a:pPr marL="654933" lvl="1" indent="-327467" algn="l">
              <a:lnSpc>
                <a:spcPts val="4246"/>
              </a:lnSpc>
              <a:buFont typeface="Arial"/>
              <a:buChar char="•"/>
            </a:pPr>
            <a:r>
              <a:rPr lang="en-US" sz="3033" b="1">
                <a:solidFill>
                  <a:srgbClr val="000000"/>
                </a:solidFill>
                <a:latin typeface="Now Bold"/>
                <a:ea typeface="Now Bold"/>
                <a:cs typeface="Now Bold"/>
                <a:sym typeface="Now Bold"/>
              </a:rPr>
              <a:t>A way the federal, state, or local agency funds your ideas and projects</a:t>
            </a:r>
          </a:p>
          <a:p>
            <a:pPr algn="l">
              <a:lnSpc>
                <a:spcPts val="4246"/>
              </a:lnSpc>
            </a:pPr>
            <a:endParaRPr lang="en-US" sz="3033" b="1">
              <a:solidFill>
                <a:srgbClr val="000000"/>
              </a:solidFill>
              <a:latin typeface="Now Bold"/>
              <a:ea typeface="Now Bold"/>
              <a:cs typeface="Now Bold"/>
              <a:sym typeface="Now Bold"/>
            </a:endParaRPr>
          </a:p>
          <a:p>
            <a:pPr marL="654933" lvl="1" indent="-327467" algn="l">
              <a:lnSpc>
                <a:spcPts val="4246"/>
              </a:lnSpc>
              <a:buFont typeface="Arial"/>
              <a:buChar char="•"/>
            </a:pPr>
            <a:r>
              <a:rPr lang="en-US" sz="3033" b="1">
                <a:solidFill>
                  <a:srgbClr val="000000"/>
                </a:solidFill>
                <a:latin typeface="Now Bold"/>
                <a:ea typeface="Now Bold"/>
                <a:cs typeface="Now Bold"/>
                <a:sym typeface="Now Bold"/>
              </a:rPr>
              <a:t>A </a:t>
            </a:r>
            <a:r>
              <a:rPr lang="en-US" sz="3033" b="1">
                <a:solidFill>
                  <a:srgbClr val="FF0013"/>
                </a:solidFill>
                <a:latin typeface="Now Bold"/>
                <a:ea typeface="Now Bold"/>
                <a:cs typeface="Now Bold"/>
                <a:sym typeface="Now Bold"/>
              </a:rPr>
              <a:t>legal contract</a:t>
            </a:r>
            <a:r>
              <a:rPr lang="en-US" sz="3033" b="1">
                <a:solidFill>
                  <a:srgbClr val="000000"/>
                </a:solidFill>
                <a:latin typeface="Now Bold"/>
                <a:ea typeface="Now Bold"/>
                <a:cs typeface="Now Bold"/>
                <a:sym typeface="Now Bold"/>
              </a:rPr>
              <a:t> between the funding agency and the District </a:t>
            </a:r>
          </a:p>
          <a:p>
            <a:pPr algn="l">
              <a:lnSpc>
                <a:spcPts val="4246"/>
              </a:lnSpc>
            </a:pPr>
            <a:endParaRPr lang="en-US" sz="3033" b="1">
              <a:solidFill>
                <a:srgbClr val="000000"/>
              </a:solidFill>
              <a:latin typeface="Now Bold"/>
              <a:ea typeface="Now Bold"/>
              <a:cs typeface="Now Bold"/>
              <a:sym typeface="Now Bold"/>
            </a:endParaRPr>
          </a:p>
          <a:p>
            <a:pPr marL="654933" lvl="1" indent="-327467" algn="l">
              <a:lnSpc>
                <a:spcPts val="4246"/>
              </a:lnSpc>
              <a:buFont typeface="Arial"/>
              <a:buChar char="•"/>
            </a:pPr>
            <a:r>
              <a:rPr lang="en-US" sz="3033" b="1">
                <a:solidFill>
                  <a:srgbClr val="000000"/>
                </a:solidFill>
                <a:latin typeface="Now Bold"/>
                <a:ea typeface="Now Bold"/>
                <a:cs typeface="Now Bold"/>
                <a:sym typeface="Now Bold"/>
              </a:rPr>
              <a:t>Sets forth the terms and conditions of the award</a:t>
            </a:r>
          </a:p>
        </p:txBody>
      </p:sp>
      <p:sp>
        <p:nvSpPr>
          <p:cNvPr id="10" name="TextBox 10"/>
          <p:cNvSpPr txBox="1"/>
          <p:nvPr/>
        </p:nvSpPr>
        <p:spPr>
          <a:xfrm>
            <a:off x="3924064" y="447050"/>
            <a:ext cx="12106045" cy="1039474"/>
          </a:xfrm>
          <a:prstGeom prst="rect">
            <a:avLst/>
          </a:prstGeom>
        </p:spPr>
        <p:txBody>
          <a:bodyPr lIns="0" tIns="0" rIns="0" bIns="0" rtlCol="0" anchor="t">
            <a:spAutoFit/>
          </a:bodyPr>
          <a:lstStyle/>
          <a:p>
            <a:pPr algn="ctr">
              <a:lnSpc>
                <a:spcPts val="8331"/>
              </a:lnSpc>
            </a:pPr>
            <a:r>
              <a:rPr lang="en-US" sz="5950" b="1" spc="59">
                <a:solidFill>
                  <a:srgbClr val="004380"/>
                </a:solidFill>
                <a:latin typeface="Now Heavy"/>
                <a:ea typeface="Now Heavy"/>
                <a:cs typeface="Now Heavy"/>
                <a:sym typeface="Now Heavy"/>
              </a:rPr>
              <a:t>WHAT IS A GRANT?</a:t>
            </a:r>
          </a:p>
        </p:txBody>
      </p:sp>
      <p:sp>
        <p:nvSpPr>
          <p:cNvPr id="11" name="TextBox 11"/>
          <p:cNvSpPr txBox="1"/>
          <p:nvPr/>
        </p:nvSpPr>
        <p:spPr>
          <a:xfrm>
            <a:off x="4384407" y="8032660"/>
            <a:ext cx="7469150" cy="1809228"/>
          </a:xfrm>
          <a:prstGeom prst="rect">
            <a:avLst/>
          </a:prstGeom>
        </p:spPr>
        <p:txBody>
          <a:bodyPr lIns="0" tIns="0" rIns="0" bIns="0" rtlCol="0" anchor="t">
            <a:spAutoFit/>
          </a:bodyPr>
          <a:lstStyle/>
          <a:p>
            <a:pPr algn="l">
              <a:lnSpc>
                <a:spcPts val="2837"/>
              </a:lnSpc>
              <a:spcBef>
                <a:spcPct val="0"/>
              </a:spcBef>
            </a:pPr>
            <a:r>
              <a:rPr lang="en-US" sz="2056" b="1" spc="71">
                <a:solidFill>
                  <a:srgbClr val="000000"/>
                </a:solidFill>
                <a:latin typeface="Now Bold"/>
                <a:ea typeface="Now Bold"/>
                <a:cs typeface="Now Bold"/>
                <a:sym typeface="Now Bold"/>
              </a:rPr>
              <a:t>If an individual, faculty, or staff member submits a grant proposal, or any contractual agreement, </a:t>
            </a:r>
            <a:r>
              <a:rPr lang="en-US" sz="2056" b="1" u="sng" spc="71">
                <a:solidFill>
                  <a:srgbClr val="000000"/>
                </a:solidFill>
                <a:latin typeface="Now Bold"/>
                <a:ea typeface="Now Bold"/>
                <a:cs typeface="Now Bold"/>
                <a:sym typeface="Now Bold"/>
              </a:rPr>
              <a:t>without </a:t>
            </a:r>
            <a:r>
              <a:rPr lang="en-US" sz="2056" b="1" spc="71">
                <a:solidFill>
                  <a:srgbClr val="000000"/>
                </a:solidFill>
                <a:latin typeface="Now Bold"/>
                <a:ea typeface="Now Bold"/>
                <a:cs typeface="Now Bold"/>
                <a:sym typeface="Now Bold"/>
              </a:rPr>
              <a:t>approval of the College, by law they are fiscally liable for any amount awarded.</a:t>
            </a:r>
          </a:p>
          <a:p>
            <a:pPr algn="l">
              <a:lnSpc>
                <a:spcPts val="2975"/>
              </a:lnSpc>
              <a:spcBef>
                <a:spcPct val="0"/>
              </a:spcBef>
            </a:pPr>
            <a:endParaRPr lang="en-US" sz="2056" b="1" spc="71">
              <a:solidFill>
                <a:srgbClr val="000000"/>
              </a:solidFill>
              <a:latin typeface="Now Bold"/>
              <a:ea typeface="Now Bold"/>
              <a:cs typeface="Now Bold"/>
              <a:sym typeface="Now Bold"/>
            </a:endParaRPr>
          </a:p>
        </p:txBody>
      </p:sp>
      <p:sp>
        <p:nvSpPr>
          <p:cNvPr id="14" name="Slide Number Placeholder 13">
            <a:extLst>
              <a:ext uri="{FF2B5EF4-FFF2-40B4-BE49-F238E27FC236}">
                <a16:creationId xmlns:a16="http://schemas.microsoft.com/office/drawing/2014/main" id="{CD004E78-3AF0-EFD9-B8F7-C239A5C30A08}"/>
              </a:ext>
            </a:extLst>
          </p:cNvPr>
          <p:cNvSpPr>
            <a:spLocks noGrp="1"/>
          </p:cNvSpPr>
          <p:nvPr>
            <p:ph type="sldNum" sz="quarter" idx="12"/>
          </p:nvPr>
        </p:nvSpPr>
        <p:spPr>
          <a:xfrm>
            <a:off x="-1371600" y="9739357"/>
            <a:ext cx="2133600" cy="365125"/>
          </a:xfrm>
        </p:spPr>
        <p:txBody>
          <a:bodyPr/>
          <a:lstStyle/>
          <a:p>
            <a:fld id="{B6F15528-21DE-4FAA-801E-634DDDAF4B2B}" type="slidenum">
              <a:rPr lang="en-US" sz="1800" smtClean="0">
                <a:solidFill>
                  <a:schemeClr val="tx1"/>
                </a:solidFill>
              </a:rPr>
              <a:pPr/>
              <a:t>3</a:t>
            </a:fld>
            <a:endParaRPr lang="en-US" sz="18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14027"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2234994" y="2274024"/>
            <a:ext cx="14045501" cy="6828729"/>
          </a:xfrm>
          <a:prstGeom prst="rect">
            <a:avLst/>
          </a:prstGeom>
        </p:spPr>
        <p:txBody>
          <a:bodyPr lIns="0" tIns="0" rIns="0" bIns="0" rtlCol="0" anchor="t">
            <a:spAutoFit/>
          </a:bodyPr>
          <a:lstStyle/>
          <a:p>
            <a:pPr algn="l">
              <a:lnSpc>
                <a:spcPts val="3834"/>
              </a:lnSpc>
            </a:pPr>
            <a:r>
              <a:rPr lang="en-US" sz="2738" b="1" dirty="0">
                <a:solidFill>
                  <a:srgbClr val="000000"/>
                </a:solidFill>
                <a:latin typeface="Now Bold"/>
                <a:ea typeface="Now Bold"/>
                <a:cs typeface="Now Bold"/>
                <a:sym typeface="Now Bold"/>
              </a:rPr>
              <a:t>Principal Investigator (PI):</a:t>
            </a:r>
          </a:p>
          <a:p>
            <a:pPr algn="l">
              <a:lnSpc>
                <a:spcPts val="3266"/>
              </a:lnSpc>
            </a:pPr>
            <a:endParaRPr lang="en-US" sz="2738" b="1" dirty="0">
              <a:solidFill>
                <a:srgbClr val="000000"/>
              </a:solidFill>
              <a:latin typeface="Now Bold"/>
              <a:ea typeface="Now Bold"/>
              <a:cs typeface="Now Bold"/>
              <a:sym typeface="Now Bold"/>
            </a:endParaRPr>
          </a:p>
          <a:p>
            <a:pPr marL="503728" lvl="1" indent="-251864" algn="l">
              <a:lnSpc>
                <a:spcPts val="3266"/>
              </a:lnSpc>
              <a:buFont typeface="Arial"/>
              <a:buChar char="•"/>
            </a:pPr>
            <a:r>
              <a:rPr lang="en-US" sz="2333" b="1" dirty="0">
                <a:solidFill>
                  <a:srgbClr val="000000"/>
                </a:solidFill>
                <a:latin typeface="Now Medium"/>
                <a:ea typeface="Now Medium"/>
                <a:cs typeface="Now Medium"/>
                <a:sym typeface="Now Medium"/>
              </a:rPr>
              <a:t>Defined as Faculty and Staff </a:t>
            </a:r>
          </a:p>
          <a:p>
            <a:pPr algn="l">
              <a:lnSpc>
                <a:spcPts val="3266"/>
              </a:lnSpc>
            </a:pPr>
            <a:endParaRPr lang="en-US" sz="2333" b="1" dirty="0">
              <a:solidFill>
                <a:srgbClr val="000000"/>
              </a:solidFill>
              <a:latin typeface="Now Medium"/>
              <a:ea typeface="Now Medium"/>
              <a:cs typeface="Now Medium"/>
              <a:sym typeface="Now Medium"/>
            </a:endParaRPr>
          </a:p>
          <a:p>
            <a:pPr marL="503728" lvl="1" indent="-251864" algn="l">
              <a:lnSpc>
                <a:spcPts val="3266"/>
              </a:lnSpc>
              <a:buFont typeface="Arial"/>
              <a:buChar char="•"/>
            </a:pPr>
            <a:r>
              <a:rPr lang="en-US" sz="2333" b="1" dirty="0">
                <a:solidFill>
                  <a:srgbClr val="000000"/>
                </a:solidFill>
                <a:latin typeface="Now Medium"/>
                <a:ea typeface="Now Medium"/>
                <a:cs typeface="Now Medium"/>
                <a:sym typeface="Now Medium"/>
              </a:rPr>
              <a:t>Responsible for preparing, conducting, and administering research grants, cooperative agreements, training or public service project, contract, or other sponsored projects</a:t>
            </a:r>
          </a:p>
          <a:p>
            <a:pPr algn="l">
              <a:lnSpc>
                <a:spcPts val="3266"/>
              </a:lnSpc>
            </a:pPr>
            <a:endParaRPr lang="en-US" sz="2333" b="1" dirty="0">
              <a:solidFill>
                <a:srgbClr val="000000"/>
              </a:solidFill>
              <a:latin typeface="Now Medium"/>
              <a:ea typeface="Now Medium"/>
              <a:cs typeface="Now Medium"/>
              <a:sym typeface="Now Medium"/>
            </a:endParaRPr>
          </a:p>
          <a:p>
            <a:pPr marL="503728" lvl="1" indent="-251864" algn="l">
              <a:lnSpc>
                <a:spcPts val="3266"/>
              </a:lnSpc>
              <a:buFont typeface="Arial"/>
              <a:buChar char="•"/>
            </a:pPr>
            <a:r>
              <a:rPr lang="en-US" sz="2333" b="1" dirty="0">
                <a:solidFill>
                  <a:srgbClr val="000000"/>
                </a:solidFill>
                <a:latin typeface="Now Medium"/>
                <a:ea typeface="Now Medium"/>
                <a:cs typeface="Now Medium"/>
                <a:sym typeface="Now Medium"/>
              </a:rPr>
              <a:t>Scientific or technical direction of the project</a:t>
            </a:r>
          </a:p>
          <a:p>
            <a:pPr algn="l">
              <a:lnSpc>
                <a:spcPts val="3266"/>
              </a:lnSpc>
            </a:pPr>
            <a:endParaRPr lang="en-US" sz="2333" b="1" dirty="0">
              <a:solidFill>
                <a:srgbClr val="000000"/>
              </a:solidFill>
              <a:latin typeface="Now Medium"/>
              <a:ea typeface="Now Medium"/>
              <a:cs typeface="Now Medium"/>
              <a:sym typeface="Now Medium"/>
            </a:endParaRPr>
          </a:p>
          <a:p>
            <a:pPr marL="547528" lvl="1" indent="-273764" algn="l">
              <a:lnSpc>
                <a:spcPts val="3550"/>
              </a:lnSpc>
              <a:buFont typeface="Arial"/>
              <a:buChar char="•"/>
            </a:pPr>
            <a:r>
              <a:rPr lang="en-US" sz="2536" b="1" dirty="0">
                <a:solidFill>
                  <a:srgbClr val="F20000"/>
                </a:solidFill>
                <a:latin typeface="Now Medium"/>
                <a:ea typeface="Now Medium"/>
                <a:cs typeface="Now Medium"/>
                <a:sym typeface="Now Medium"/>
              </a:rPr>
              <a:t>Projects led by PI’s must have an Administrative Co-PI identified (includes College Dean, Director, or Project Manager)</a:t>
            </a:r>
          </a:p>
          <a:p>
            <a:pPr algn="l">
              <a:lnSpc>
                <a:spcPts val="3266"/>
              </a:lnSpc>
            </a:pPr>
            <a:endParaRPr lang="en-US" sz="2536" b="1" dirty="0">
              <a:solidFill>
                <a:srgbClr val="F20000"/>
              </a:solidFill>
              <a:latin typeface="Now Medium"/>
              <a:ea typeface="Now Medium"/>
              <a:cs typeface="Now Medium"/>
              <a:sym typeface="Now Medium"/>
            </a:endParaRPr>
          </a:p>
          <a:p>
            <a:pPr marL="503728" lvl="1" indent="-251864" algn="l">
              <a:lnSpc>
                <a:spcPts val="3266"/>
              </a:lnSpc>
              <a:buFont typeface="Arial"/>
              <a:buChar char="•"/>
            </a:pPr>
            <a:r>
              <a:rPr lang="en-US" sz="2333" b="1" dirty="0">
                <a:solidFill>
                  <a:srgbClr val="000000"/>
                </a:solidFill>
                <a:latin typeface="Now Medium"/>
                <a:ea typeface="Now Medium"/>
                <a:cs typeface="Now Medium"/>
                <a:sym typeface="Now Medium"/>
              </a:rPr>
              <a:t>The Administrative Co-PI is responsible for the overall management of the project/program, completion of all required reports and deliverables, and who will serve as the primary technical point of contact</a:t>
            </a:r>
          </a:p>
          <a:p>
            <a:pPr algn="ctr">
              <a:lnSpc>
                <a:spcPts val="2556"/>
              </a:lnSpc>
            </a:pPr>
            <a:endParaRPr lang="en-US" sz="2333" b="1" dirty="0">
              <a:solidFill>
                <a:srgbClr val="000000"/>
              </a:solidFill>
              <a:latin typeface="Now Medium"/>
              <a:ea typeface="Now Medium"/>
              <a:cs typeface="Now Medium"/>
              <a:sym typeface="Now Medium"/>
            </a:endParaRPr>
          </a:p>
        </p:txBody>
      </p:sp>
      <p:sp>
        <p:nvSpPr>
          <p:cNvPr id="4" name="Freeform 4"/>
          <p:cNvSpPr/>
          <p:nvPr/>
        </p:nvSpPr>
        <p:spPr>
          <a:xfrm>
            <a:off x="13557231" y="7557543"/>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13248726" y="9573940"/>
            <a:ext cx="4905160" cy="597168"/>
            <a:chOff x="0" y="0"/>
            <a:chExt cx="6540214" cy="796224"/>
          </a:xfrm>
        </p:grpSpPr>
        <p:sp>
          <p:nvSpPr>
            <p:cNvPr id="6" name="Freeform 6"/>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8" name="Freeform 8"/>
          <p:cNvSpPr/>
          <p:nvPr/>
        </p:nvSpPr>
        <p:spPr>
          <a:xfrm>
            <a:off x="15046113" y="801289"/>
            <a:ext cx="2682585" cy="2682585"/>
          </a:xfrm>
          <a:custGeom>
            <a:avLst/>
            <a:gdLst/>
            <a:ahLst/>
            <a:cxnLst/>
            <a:rect l="l" t="t" r="r" b="b"/>
            <a:pathLst>
              <a:path w="2682585" h="2682585">
                <a:moveTo>
                  <a:pt x="0" y="0"/>
                </a:moveTo>
                <a:lnTo>
                  <a:pt x="2682585" y="0"/>
                </a:lnTo>
                <a:lnTo>
                  <a:pt x="2682585" y="2682585"/>
                </a:lnTo>
                <a:lnTo>
                  <a:pt x="0" y="26825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2170487">
            <a:off x="621387" y="6978690"/>
            <a:ext cx="1841281" cy="1157705"/>
          </a:xfrm>
          <a:custGeom>
            <a:avLst/>
            <a:gdLst/>
            <a:ahLst/>
            <a:cxnLst/>
            <a:rect l="l" t="t" r="r" b="b"/>
            <a:pathLst>
              <a:path w="1841281" h="1157705">
                <a:moveTo>
                  <a:pt x="0" y="0"/>
                </a:moveTo>
                <a:lnTo>
                  <a:pt x="1841281" y="0"/>
                </a:lnTo>
                <a:lnTo>
                  <a:pt x="1841281" y="1157706"/>
                </a:lnTo>
                <a:lnTo>
                  <a:pt x="0" y="11577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15849600" y="5895212"/>
            <a:ext cx="1313844" cy="1156873"/>
          </a:xfrm>
          <a:custGeom>
            <a:avLst/>
            <a:gdLst/>
            <a:ahLst/>
            <a:cxnLst/>
            <a:rect l="l" t="t" r="r" b="b"/>
            <a:pathLst>
              <a:path w="1721148" h="1280104">
                <a:moveTo>
                  <a:pt x="0" y="0"/>
                </a:moveTo>
                <a:lnTo>
                  <a:pt x="1721148" y="0"/>
                </a:lnTo>
                <a:lnTo>
                  <a:pt x="1721148" y="1280104"/>
                </a:lnTo>
                <a:lnTo>
                  <a:pt x="0" y="12801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TextBox 11"/>
          <p:cNvSpPr txBox="1"/>
          <p:nvPr/>
        </p:nvSpPr>
        <p:spPr>
          <a:xfrm>
            <a:off x="3365257" y="332750"/>
            <a:ext cx="12106045" cy="1039474"/>
          </a:xfrm>
          <a:prstGeom prst="rect">
            <a:avLst/>
          </a:prstGeom>
        </p:spPr>
        <p:txBody>
          <a:bodyPr lIns="0" tIns="0" rIns="0" bIns="0" rtlCol="0" anchor="t">
            <a:spAutoFit/>
          </a:bodyPr>
          <a:lstStyle/>
          <a:p>
            <a:pPr algn="ctr">
              <a:lnSpc>
                <a:spcPts val="8331"/>
              </a:lnSpc>
            </a:pPr>
            <a:r>
              <a:rPr lang="en-US" sz="5950" b="1" spc="59">
                <a:solidFill>
                  <a:srgbClr val="004380"/>
                </a:solidFill>
                <a:latin typeface="Now Heavy"/>
                <a:ea typeface="Now Heavy"/>
                <a:cs typeface="Now Heavy"/>
                <a:sym typeface="Now Heavy"/>
              </a:rPr>
              <a:t>WHO CAN APPLY?</a:t>
            </a:r>
          </a:p>
        </p:txBody>
      </p:sp>
      <p:sp>
        <p:nvSpPr>
          <p:cNvPr id="14" name="Slide Number Placeholder 13">
            <a:extLst>
              <a:ext uri="{FF2B5EF4-FFF2-40B4-BE49-F238E27FC236}">
                <a16:creationId xmlns:a16="http://schemas.microsoft.com/office/drawing/2014/main" id="{4B3B68D2-E69A-99D2-EEE8-922AFC9F9729}"/>
              </a:ext>
            </a:extLst>
          </p:cNvPr>
          <p:cNvSpPr>
            <a:spLocks noGrp="1"/>
          </p:cNvSpPr>
          <p:nvPr>
            <p:ph type="sldNum" sz="quarter" idx="12"/>
          </p:nvPr>
        </p:nvSpPr>
        <p:spPr>
          <a:xfrm>
            <a:off x="-1442179" y="9775940"/>
            <a:ext cx="2133600" cy="365125"/>
          </a:xfrm>
        </p:spPr>
        <p:txBody>
          <a:bodyPr/>
          <a:lstStyle/>
          <a:p>
            <a:fld id="{B6F15528-21DE-4FAA-801E-634DDDAF4B2B}" type="slidenum">
              <a:rPr lang="en-US" sz="1800" smtClean="0">
                <a:solidFill>
                  <a:schemeClr val="tx1"/>
                </a:solidFill>
              </a:rPr>
              <a:pPr/>
              <a:t>4</a:t>
            </a:fld>
            <a:endParaRPr lang="en-US" sz="18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89277"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2299998" y="1904482"/>
            <a:ext cx="5564847" cy="7303502"/>
          </a:xfrm>
          <a:custGeom>
            <a:avLst/>
            <a:gdLst/>
            <a:ahLst/>
            <a:cxnLst/>
            <a:rect l="l" t="t" r="r" b="b"/>
            <a:pathLst>
              <a:path w="5564847" h="7303502">
                <a:moveTo>
                  <a:pt x="0" y="0"/>
                </a:moveTo>
                <a:lnTo>
                  <a:pt x="5564847" y="0"/>
                </a:lnTo>
                <a:lnTo>
                  <a:pt x="5564847" y="7303502"/>
                </a:lnTo>
                <a:lnTo>
                  <a:pt x="0" y="7303502"/>
                </a:lnTo>
                <a:lnTo>
                  <a:pt x="0" y="0"/>
                </a:lnTo>
                <a:close/>
              </a:path>
            </a:pathLst>
          </a:custGeom>
          <a:blipFill>
            <a:blip r:embed="rId5"/>
            <a:stretch>
              <a:fillRect l="-34611" t="-9166" r="-11031" b="-1805"/>
            </a:stretch>
          </a:blipFill>
        </p:spPr>
        <p:txBody>
          <a:bodyPr/>
          <a:lstStyle/>
          <a:p>
            <a:endParaRPr lang="en-US"/>
          </a:p>
        </p:txBody>
      </p:sp>
      <p:sp>
        <p:nvSpPr>
          <p:cNvPr id="4" name="Freeform 4"/>
          <p:cNvSpPr/>
          <p:nvPr/>
        </p:nvSpPr>
        <p:spPr>
          <a:xfrm>
            <a:off x="14488731" y="7653198"/>
            <a:ext cx="8342934" cy="5840054"/>
          </a:xfrm>
          <a:custGeom>
            <a:avLst/>
            <a:gdLst/>
            <a:ahLst/>
            <a:cxnLst/>
            <a:rect l="l" t="t" r="r" b="b"/>
            <a:pathLst>
              <a:path w="8342934" h="5840054">
                <a:moveTo>
                  <a:pt x="0" y="0"/>
                </a:moveTo>
                <a:lnTo>
                  <a:pt x="8342933" y="0"/>
                </a:lnTo>
                <a:lnTo>
                  <a:pt x="8342933" y="5840053"/>
                </a:lnTo>
                <a:lnTo>
                  <a:pt x="0" y="58400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13878434" y="9646730"/>
            <a:ext cx="4296289" cy="523043"/>
            <a:chOff x="0" y="0"/>
            <a:chExt cx="5728385" cy="697390"/>
          </a:xfrm>
        </p:grpSpPr>
        <p:sp>
          <p:nvSpPr>
            <p:cNvPr id="6" name="Freeform 6"/>
            <p:cNvSpPr/>
            <p:nvPr/>
          </p:nvSpPr>
          <p:spPr>
            <a:xfrm>
              <a:off x="1159473" y="0"/>
              <a:ext cx="809960" cy="697390"/>
            </a:xfrm>
            <a:custGeom>
              <a:avLst/>
              <a:gdLst/>
              <a:ahLst/>
              <a:cxnLst/>
              <a:rect l="l" t="t" r="r" b="b"/>
              <a:pathLst>
                <a:path w="809960" h="697390">
                  <a:moveTo>
                    <a:pt x="0" y="0"/>
                  </a:moveTo>
                  <a:lnTo>
                    <a:pt x="809960" y="0"/>
                  </a:lnTo>
                  <a:lnTo>
                    <a:pt x="809960" y="697390"/>
                  </a:lnTo>
                  <a:lnTo>
                    <a:pt x="0" y="697390"/>
                  </a:lnTo>
                  <a:lnTo>
                    <a:pt x="0" y="0"/>
                  </a:lnTo>
                  <a:close/>
                </a:path>
              </a:pathLst>
            </a:custGeom>
            <a:blipFill>
              <a:blip r:embed="rId8"/>
              <a:stretch>
                <a:fillRect/>
              </a:stretch>
            </a:blipFill>
          </p:spPr>
          <p:txBody>
            <a:bodyPr/>
            <a:lstStyle/>
            <a:p>
              <a:endParaRPr lang="en-US"/>
            </a:p>
          </p:txBody>
        </p:sp>
        <p:sp>
          <p:nvSpPr>
            <p:cNvPr id="7" name="TextBox 7"/>
            <p:cNvSpPr txBox="1"/>
            <p:nvPr/>
          </p:nvSpPr>
          <p:spPr>
            <a:xfrm>
              <a:off x="0" y="164911"/>
              <a:ext cx="5728385" cy="183784"/>
            </a:xfrm>
            <a:prstGeom prst="rect">
              <a:avLst/>
            </a:prstGeom>
          </p:spPr>
          <p:txBody>
            <a:bodyPr lIns="0" tIns="0" rIns="0" bIns="0" rtlCol="0" anchor="t">
              <a:spAutoFit/>
            </a:bodyPr>
            <a:lstStyle/>
            <a:p>
              <a:pPr algn="r">
                <a:lnSpc>
                  <a:spcPts val="1123"/>
                </a:lnSpc>
                <a:spcBef>
                  <a:spcPct val="0"/>
                </a:spcBef>
              </a:pPr>
              <a:r>
                <a:rPr lang="en-US" sz="802" b="1" spc="80">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8" name="Freeform 8"/>
          <p:cNvSpPr/>
          <p:nvPr/>
        </p:nvSpPr>
        <p:spPr>
          <a:xfrm>
            <a:off x="556101" y="2033942"/>
            <a:ext cx="5434000" cy="7088179"/>
          </a:xfrm>
          <a:custGeom>
            <a:avLst/>
            <a:gdLst/>
            <a:ahLst/>
            <a:cxnLst/>
            <a:rect l="l" t="t" r="r" b="b"/>
            <a:pathLst>
              <a:path w="5434000" h="7088179">
                <a:moveTo>
                  <a:pt x="0" y="0"/>
                </a:moveTo>
                <a:lnTo>
                  <a:pt x="5434001" y="0"/>
                </a:lnTo>
                <a:lnTo>
                  <a:pt x="5434001" y="7088179"/>
                </a:lnTo>
                <a:lnTo>
                  <a:pt x="0" y="7088179"/>
                </a:lnTo>
                <a:lnTo>
                  <a:pt x="0" y="0"/>
                </a:lnTo>
                <a:close/>
              </a:path>
            </a:pathLst>
          </a:custGeom>
          <a:blipFill>
            <a:blip r:embed="rId5"/>
            <a:stretch>
              <a:fillRect l="-34611" t="-5707" r="-11031" b="-5946"/>
            </a:stretch>
          </a:blipFill>
        </p:spPr>
        <p:txBody>
          <a:bodyPr/>
          <a:lstStyle/>
          <a:p>
            <a:endParaRPr lang="en-US"/>
          </a:p>
        </p:txBody>
      </p:sp>
      <p:sp>
        <p:nvSpPr>
          <p:cNvPr id="9" name="Freeform 9"/>
          <p:cNvSpPr/>
          <p:nvPr/>
        </p:nvSpPr>
        <p:spPr>
          <a:xfrm>
            <a:off x="6492423" y="1904482"/>
            <a:ext cx="5564847" cy="7303502"/>
          </a:xfrm>
          <a:custGeom>
            <a:avLst/>
            <a:gdLst/>
            <a:ahLst/>
            <a:cxnLst/>
            <a:rect l="l" t="t" r="r" b="b"/>
            <a:pathLst>
              <a:path w="5564847" h="7303502">
                <a:moveTo>
                  <a:pt x="0" y="0"/>
                </a:moveTo>
                <a:lnTo>
                  <a:pt x="5564847" y="0"/>
                </a:lnTo>
                <a:lnTo>
                  <a:pt x="5564847" y="7303502"/>
                </a:lnTo>
                <a:lnTo>
                  <a:pt x="0" y="7303502"/>
                </a:lnTo>
                <a:lnTo>
                  <a:pt x="0" y="0"/>
                </a:lnTo>
                <a:close/>
              </a:path>
            </a:pathLst>
          </a:custGeom>
          <a:blipFill>
            <a:blip r:embed="rId5"/>
            <a:stretch>
              <a:fillRect l="-34611" t="-3857" r="-11031" b="-7114"/>
            </a:stretch>
          </a:blipFill>
        </p:spPr>
        <p:txBody>
          <a:bodyPr/>
          <a:lstStyle/>
          <a:p>
            <a:endParaRPr lang="en-US"/>
          </a:p>
        </p:txBody>
      </p:sp>
      <p:sp>
        <p:nvSpPr>
          <p:cNvPr id="10" name="TextBox 10"/>
          <p:cNvSpPr txBox="1"/>
          <p:nvPr/>
        </p:nvSpPr>
        <p:spPr>
          <a:xfrm>
            <a:off x="6492423" y="2787177"/>
            <a:ext cx="5564847" cy="5318760"/>
          </a:xfrm>
          <a:prstGeom prst="rect">
            <a:avLst/>
          </a:prstGeom>
        </p:spPr>
        <p:txBody>
          <a:bodyPr lIns="0" tIns="0" rIns="0" bIns="0" rtlCol="0" anchor="t">
            <a:spAutoFit/>
          </a:bodyPr>
          <a:lstStyle/>
          <a:p>
            <a:pPr algn="ctr">
              <a:lnSpc>
                <a:spcPts val="3079"/>
              </a:lnSpc>
            </a:pPr>
            <a:r>
              <a:rPr lang="en-US" sz="2199" b="1" u="sng" spc="21">
                <a:solidFill>
                  <a:srgbClr val="000000"/>
                </a:solidFill>
                <a:latin typeface="Now Heavy"/>
                <a:ea typeface="Now Heavy"/>
                <a:cs typeface="Now Heavy"/>
                <a:sym typeface="Now Heavy"/>
              </a:rPr>
              <a:t>Director of Grants</a:t>
            </a:r>
          </a:p>
          <a:p>
            <a:pPr algn="ctr">
              <a:lnSpc>
                <a:spcPts val="2800"/>
              </a:lnSpc>
              <a:spcBef>
                <a:spcPct val="0"/>
              </a:spcBef>
            </a:pPr>
            <a:endParaRPr lang="en-US" sz="2199" b="1" u="sng" spc="21">
              <a:solidFill>
                <a:srgbClr val="000000"/>
              </a:solidFill>
              <a:latin typeface="Now Heavy"/>
              <a:ea typeface="Now Heavy"/>
              <a:cs typeface="Now Heavy"/>
              <a:sym typeface="Now Heavy"/>
            </a:endParaRPr>
          </a:p>
          <a:p>
            <a:pPr marL="431801" lvl="1" indent="-215900" algn="l">
              <a:lnSpc>
                <a:spcPts val="2800"/>
              </a:lnSpc>
              <a:spcBef>
                <a:spcPct val="0"/>
              </a:spcBef>
              <a:buFont typeface="Arial"/>
              <a:buChar char="•"/>
            </a:pPr>
            <a:r>
              <a:rPr lang="en-US" sz="2000" spc="20">
                <a:solidFill>
                  <a:srgbClr val="000000"/>
                </a:solidFill>
                <a:latin typeface="Now"/>
                <a:ea typeface="Now"/>
                <a:cs typeface="Now"/>
                <a:sym typeface="Now"/>
              </a:rPr>
              <a:t>Serves as a designated AOR and submits grant proposals to funding sources</a:t>
            </a:r>
          </a:p>
          <a:p>
            <a:pPr algn="l">
              <a:lnSpc>
                <a:spcPts val="2800"/>
              </a:lnSpc>
              <a:spcBef>
                <a:spcPct val="0"/>
              </a:spcBef>
            </a:pPr>
            <a:endParaRPr lang="en-US" sz="2000" spc="20">
              <a:solidFill>
                <a:srgbClr val="000000"/>
              </a:solidFill>
              <a:latin typeface="Now"/>
              <a:ea typeface="Now"/>
              <a:cs typeface="Now"/>
              <a:sym typeface="Now"/>
            </a:endParaRPr>
          </a:p>
          <a:p>
            <a:pPr marL="431801" lvl="1" indent="-215900" algn="l">
              <a:lnSpc>
                <a:spcPts val="2800"/>
              </a:lnSpc>
              <a:spcBef>
                <a:spcPct val="0"/>
              </a:spcBef>
              <a:buFont typeface="Arial"/>
              <a:buChar char="•"/>
            </a:pPr>
            <a:r>
              <a:rPr lang="en-US" sz="2000" spc="20">
                <a:solidFill>
                  <a:srgbClr val="000000"/>
                </a:solidFill>
                <a:latin typeface="Now"/>
                <a:ea typeface="Now"/>
                <a:cs typeface="Now"/>
                <a:sym typeface="Now"/>
              </a:rPr>
              <a:t>Works closely with individuals in the development of grant proposals providing review and edits to applications</a:t>
            </a:r>
          </a:p>
          <a:p>
            <a:pPr algn="l">
              <a:lnSpc>
                <a:spcPts val="2800"/>
              </a:lnSpc>
              <a:spcBef>
                <a:spcPct val="0"/>
              </a:spcBef>
            </a:pPr>
            <a:endParaRPr lang="en-US" sz="2000" spc="20">
              <a:solidFill>
                <a:srgbClr val="000000"/>
              </a:solidFill>
              <a:latin typeface="Now"/>
              <a:ea typeface="Now"/>
              <a:cs typeface="Now"/>
              <a:sym typeface="Now"/>
            </a:endParaRPr>
          </a:p>
          <a:p>
            <a:pPr marL="431801" lvl="1" indent="-215900" algn="l">
              <a:lnSpc>
                <a:spcPts val="2800"/>
              </a:lnSpc>
              <a:buFont typeface="Arial"/>
              <a:buChar char="•"/>
            </a:pPr>
            <a:r>
              <a:rPr lang="en-US" sz="2000" spc="20">
                <a:solidFill>
                  <a:srgbClr val="000000"/>
                </a:solidFill>
                <a:latin typeface="Now"/>
                <a:ea typeface="Now"/>
                <a:cs typeface="Now"/>
                <a:sym typeface="Now"/>
              </a:rPr>
              <a:t>Coordinates the pre-award and post award grant activities with the Grant Manager (i.e., Project Manager, Project Director or Principal Investigator)</a:t>
            </a:r>
          </a:p>
          <a:p>
            <a:pPr algn="l">
              <a:lnSpc>
                <a:spcPts val="2800"/>
              </a:lnSpc>
            </a:pPr>
            <a:endParaRPr lang="en-US" sz="2000" spc="20">
              <a:solidFill>
                <a:srgbClr val="000000"/>
              </a:solidFill>
              <a:latin typeface="Now"/>
              <a:ea typeface="Now"/>
              <a:cs typeface="Now"/>
              <a:sym typeface="Now"/>
            </a:endParaRPr>
          </a:p>
        </p:txBody>
      </p:sp>
      <p:sp>
        <p:nvSpPr>
          <p:cNvPr id="11" name="TextBox 11"/>
          <p:cNvSpPr txBox="1"/>
          <p:nvPr/>
        </p:nvSpPr>
        <p:spPr>
          <a:xfrm>
            <a:off x="2372437" y="341133"/>
            <a:ext cx="13804818" cy="1039474"/>
          </a:xfrm>
          <a:prstGeom prst="rect">
            <a:avLst/>
          </a:prstGeom>
        </p:spPr>
        <p:txBody>
          <a:bodyPr lIns="0" tIns="0" rIns="0" bIns="0" rtlCol="0" anchor="t">
            <a:spAutoFit/>
          </a:bodyPr>
          <a:lstStyle/>
          <a:p>
            <a:pPr algn="ctr">
              <a:lnSpc>
                <a:spcPts val="8331"/>
              </a:lnSpc>
            </a:pPr>
            <a:r>
              <a:rPr lang="en-US" sz="5950" b="1" spc="59">
                <a:solidFill>
                  <a:srgbClr val="004380"/>
                </a:solidFill>
                <a:latin typeface="Now Heavy"/>
                <a:ea typeface="Now Heavy"/>
                <a:cs typeface="Now Heavy"/>
                <a:sym typeface="Now Heavy"/>
              </a:rPr>
              <a:t>ROLES &amp; RESPONSIBILITIES</a:t>
            </a:r>
          </a:p>
        </p:txBody>
      </p:sp>
      <p:sp>
        <p:nvSpPr>
          <p:cNvPr id="12" name="TextBox 12"/>
          <p:cNvSpPr txBox="1"/>
          <p:nvPr/>
        </p:nvSpPr>
        <p:spPr>
          <a:xfrm>
            <a:off x="490678" y="2812732"/>
            <a:ext cx="5564847" cy="4613910"/>
          </a:xfrm>
          <a:prstGeom prst="rect">
            <a:avLst/>
          </a:prstGeom>
        </p:spPr>
        <p:txBody>
          <a:bodyPr lIns="0" tIns="0" rIns="0" bIns="0" rtlCol="0" anchor="t">
            <a:spAutoFit/>
          </a:bodyPr>
          <a:lstStyle/>
          <a:p>
            <a:pPr algn="ctr">
              <a:lnSpc>
                <a:spcPts val="3079"/>
              </a:lnSpc>
              <a:spcBef>
                <a:spcPct val="0"/>
              </a:spcBef>
            </a:pPr>
            <a:r>
              <a:rPr lang="en-US" sz="2199" b="1" u="sng" spc="21">
                <a:solidFill>
                  <a:srgbClr val="000000"/>
                </a:solidFill>
                <a:latin typeface="Now Bold"/>
                <a:ea typeface="Now Bold"/>
                <a:cs typeface="Now Bold"/>
                <a:sym typeface="Now Bold"/>
              </a:rPr>
              <a:t>Superintendent/President</a:t>
            </a:r>
          </a:p>
          <a:p>
            <a:pPr algn="ctr">
              <a:lnSpc>
                <a:spcPts val="2799"/>
              </a:lnSpc>
              <a:spcBef>
                <a:spcPct val="0"/>
              </a:spcBef>
            </a:pPr>
            <a:endParaRPr lang="en-US" sz="2199" b="1" u="sng" spc="21">
              <a:solidFill>
                <a:srgbClr val="000000"/>
              </a:solidFill>
              <a:latin typeface="Now Bold"/>
              <a:ea typeface="Now Bold"/>
              <a:cs typeface="Now Bold"/>
              <a:sym typeface="Now Bold"/>
            </a:endParaRPr>
          </a:p>
          <a:p>
            <a:pPr marL="431799" lvl="1" indent="-215899" algn="l">
              <a:lnSpc>
                <a:spcPts val="2799"/>
              </a:lnSpc>
              <a:buFont typeface="Arial"/>
              <a:buChar char="•"/>
            </a:pPr>
            <a:r>
              <a:rPr lang="en-US" sz="1999" spc="19">
                <a:solidFill>
                  <a:srgbClr val="000000"/>
                </a:solidFill>
                <a:latin typeface="Now"/>
                <a:ea typeface="Now"/>
                <a:cs typeface="Now"/>
                <a:sym typeface="Now"/>
              </a:rPr>
              <a:t>Represents the College as the Authorized Organizational Representative (AOR)</a:t>
            </a:r>
          </a:p>
          <a:p>
            <a:pPr algn="l">
              <a:lnSpc>
                <a:spcPts val="2799"/>
              </a:lnSpc>
            </a:pPr>
            <a:endParaRPr lang="en-US" sz="1999" spc="19">
              <a:solidFill>
                <a:srgbClr val="000000"/>
              </a:solidFill>
              <a:latin typeface="Now"/>
              <a:ea typeface="Now"/>
              <a:cs typeface="Now"/>
              <a:sym typeface="Now"/>
            </a:endParaRPr>
          </a:p>
          <a:p>
            <a:pPr marL="431799" lvl="1" indent="-215899" algn="l">
              <a:lnSpc>
                <a:spcPts val="2799"/>
              </a:lnSpc>
              <a:buFont typeface="Arial"/>
              <a:buChar char="•"/>
            </a:pPr>
            <a:r>
              <a:rPr lang="en-US" sz="1999" spc="19">
                <a:solidFill>
                  <a:srgbClr val="000000"/>
                </a:solidFill>
                <a:latin typeface="Now"/>
                <a:ea typeface="Now"/>
                <a:cs typeface="Now"/>
                <a:sym typeface="Now"/>
              </a:rPr>
              <a:t>Responsible for authorizing new grant applications and signing grant award agreements</a:t>
            </a:r>
          </a:p>
          <a:p>
            <a:pPr algn="l">
              <a:lnSpc>
                <a:spcPts val="2799"/>
              </a:lnSpc>
            </a:pPr>
            <a:endParaRPr lang="en-US" sz="1999" spc="19">
              <a:solidFill>
                <a:srgbClr val="000000"/>
              </a:solidFill>
              <a:latin typeface="Now"/>
              <a:ea typeface="Now"/>
              <a:cs typeface="Now"/>
              <a:sym typeface="Now"/>
            </a:endParaRPr>
          </a:p>
          <a:p>
            <a:pPr marL="431799" lvl="1" indent="-215899" algn="l">
              <a:lnSpc>
                <a:spcPts val="2799"/>
              </a:lnSpc>
              <a:buFont typeface="Arial"/>
              <a:buChar char="•"/>
            </a:pPr>
            <a:r>
              <a:rPr lang="en-US" sz="1999" spc="19">
                <a:solidFill>
                  <a:srgbClr val="000000"/>
                </a:solidFill>
                <a:latin typeface="Now"/>
                <a:ea typeface="Now"/>
                <a:cs typeface="Now"/>
                <a:sym typeface="Now"/>
              </a:rPr>
              <a:t>Approves and signs all subcontract agreements and any other formal grant documents</a:t>
            </a:r>
          </a:p>
        </p:txBody>
      </p:sp>
      <p:sp>
        <p:nvSpPr>
          <p:cNvPr id="13" name="TextBox 13"/>
          <p:cNvSpPr txBox="1"/>
          <p:nvPr/>
        </p:nvSpPr>
        <p:spPr>
          <a:xfrm>
            <a:off x="12299998" y="2429989"/>
            <a:ext cx="5564847" cy="5782352"/>
          </a:xfrm>
          <a:prstGeom prst="rect">
            <a:avLst/>
          </a:prstGeom>
        </p:spPr>
        <p:txBody>
          <a:bodyPr lIns="0" tIns="0" rIns="0" bIns="0" rtlCol="0" anchor="t">
            <a:spAutoFit/>
          </a:bodyPr>
          <a:lstStyle/>
          <a:p>
            <a:pPr algn="ctr">
              <a:lnSpc>
                <a:spcPts val="3079"/>
              </a:lnSpc>
            </a:pPr>
            <a:endParaRPr dirty="0"/>
          </a:p>
          <a:p>
            <a:pPr algn="l">
              <a:lnSpc>
                <a:spcPts val="2869"/>
              </a:lnSpc>
              <a:spcBef>
                <a:spcPct val="0"/>
              </a:spcBef>
            </a:pPr>
            <a:r>
              <a:rPr lang="en-US" sz="2049" b="1" spc="20" dirty="0">
                <a:solidFill>
                  <a:srgbClr val="000000"/>
                </a:solidFill>
                <a:latin typeface="Now Heavy"/>
                <a:ea typeface="Now Heavy"/>
                <a:cs typeface="Now Heavy"/>
                <a:sym typeface="Now Heavy"/>
              </a:rPr>
              <a:t> </a:t>
            </a:r>
            <a:r>
              <a:rPr lang="en-US" sz="2049" b="1" u="sng" spc="20" dirty="0">
                <a:solidFill>
                  <a:srgbClr val="000000"/>
                </a:solidFill>
                <a:latin typeface="Now Heavy"/>
                <a:ea typeface="Now Heavy"/>
                <a:cs typeface="Now Heavy"/>
                <a:sym typeface="Now Heavy"/>
              </a:rPr>
              <a:t>Project Manager/Principal Investigator</a:t>
            </a:r>
          </a:p>
          <a:p>
            <a:pPr algn="ctr">
              <a:lnSpc>
                <a:spcPts val="2799"/>
              </a:lnSpc>
              <a:spcBef>
                <a:spcPct val="0"/>
              </a:spcBef>
            </a:pPr>
            <a:endParaRPr lang="en-US" sz="2049" b="1" u="sng" spc="20" dirty="0">
              <a:solidFill>
                <a:srgbClr val="000000"/>
              </a:solidFill>
              <a:latin typeface="Now Heavy"/>
              <a:ea typeface="Now Heavy"/>
              <a:cs typeface="Now Heavy"/>
              <a:sym typeface="Now Heavy"/>
            </a:endParaRPr>
          </a:p>
          <a:p>
            <a:pPr marL="431799" lvl="1" indent="-215899" algn="l">
              <a:lnSpc>
                <a:spcPts val="2799"/>
              </a:lnSpc>
              <a:buFont typeface="Arial"/>
              <a:buChar char="•"/>
            </a:pPr>
            <a:r>
              <a:rPr lang="en-US" sz="1999" spc="19" dirty="0">
                <a:solidFill>
                  <a:srgbClr val="000000"/>
                </a:solidFill>
                <a:latin typeface="Now"/>
                <a:ea typeface="Now"/>
                <a:cs typeface="Now"/>
                <a:sym typeface="Now"/>
              </a:rPr>
              <a:t>Serves as the lead implementing the grant activities</a:t>
            </a:r>
          </a:p>
          <a:p>
            <a:pPr marL="215900" lvl="1" algn="l">
              <a:lnSpc>
                <a:spcPts val="2799"/>
              </a:lnSpc>
            </a:pPr>
            <a:endParaRPr lang="en-US" sz="1999" spc="19" dirty="0">
              <a:solidFill>
                <a:srgbClr val="000000"/>
              </a:solidFill>
              <a:latin typeface="Now"/>
              <a:ea typeface="Now"/>
              <a:cs typeface="Now"/>
              <a:sym typeface="Now"/>
            </a:endParaRPr>
          </a:p>
          <a:p>
            <a:pPr marL="431799" lvl="1" indent="-215899" algn="l">
              <a:lnSpc>
                <a:spcPts val="2799"/>
              </a:lnSpc>
              <a:buFont typeface="Arial"/>
              <a:buChar char="•"/>
            </a:pPr>
            <a:r>
              <a:rPr lang="en-US" sz="1999" spc="19" dirty="0">
                <a:solidFill>
                  <a:srgbClr val="000000"/>
                </a:solidFill>
                <a:latin typeface="Now"/>
                <a:ea typeface="Now"/>
                <a:cs typeface="Now"/>
                <a:sym typeface="Now"/>
              </a:rPr>
              <a:t>Coordinates all grant activities and ensures on time completion within budget</a:t>
            </a:r>
          </a:p>
          <a:p>
            <a:pPr algn="l">
              <a:lnSpc>
                <a:spcPts val="2799"/>
              </a:lnSpc>
            </a:pPr>
            <a:endParaRPr lang="en-US" sz="1999" spc="19" dirty="0">
              <a:solidFill>
                <a:srgbClr val="000000"/>
              </a:solidFill>
              <a:latin typeface="Now"/>
              <a:ea typeface="Now"/>
              <a:cs typeface="Now"/>
              <a:sym typeface="Now"/>
            </a:endParaRPr>
          </a:p>
          <a:p>
            <a:pPr marL="431799" lvl="1" indent="-215899" algn="l">
              <a:lnSpc>
                <a:spcPts val="2799"/>
              </a:lnSpc>
              <a:buFont typeface="Arial"/>
              <a:buChar char="•"/>
            </a:pPr>
            <a:r>
              <a:rPr lang="en-US" sz="1999" spc="19" dirty="0">
                <a:solidFill>
                  <a:srgbClr val="000000"/>
                </a:solidFill>
                <a:latin typeface="Now"/>
                <a:ea typeface="Now"/>
                <a:cs typeface="Now"/>
                <a:sym typeface="Now"/>
              </a:rPr>
              <a:t>Coordinates with the Grants Office and Fiscal Services through the life of the grant regarding scope changes, period of performance extensions and performance and expenditure reporting and other grant administration activities</a:t>
            </a:r>
          </a:p>
        </p:txBody>
      </p:sp>
      <p:sp>
        <p:nvSpPr>
          <p:cNvPr id="16" name="Slide Number Placeholder 15">
            <a:extLst>
              <a:ext uri="{FF2B5EF4-FFF2-40B4-BE49-F238E27FC236}">
                <a16:creationId xmlns:a16="http://schemas.microsoft.com/office/drawing/2014/main" id="{875EC283-058F-809F-199D-6ABC0AA866F1}"/>
              </a:ext>
            </a:extLst>
          </p:cNvPr>
          <p:cNvSpPr>
            <a:spLocks noGrp="1"/>
          </p:cNvSpPr>
          <p:nvPr>
            <p:ph type="sldNum" sz="quarter" idx="12"/>
          </p:nvPr>
        </p:nvSpPr>
        <p:spPr>
          <a:xfrm>
            <a:off x="-1480959" y="9804648"/>
            <a:ext cx="2133600" cy="365125"/>
          </a:xfrm>
        </p:spPr>
        <p:txBody>
          <a:bodyPr/>
          <a:lstStyle/>
          <a:p>
            <a:fld id="{B6F15528-21DE-4FAA-801E-634DDDAF4B2B}" type="slidenum">
              <a:rPr lang="en-US" sz="1800" smtClean="0">
                <a:solidFill>
                  <a:schemeClr val="tx1"/>
                </a:solidFill>
              </a:rPr>
              <a:pPr/>
              <a:t>5</a:t>
            </a:fld>
            <a:endParaRPr lang="en-US" sz="18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7126" y="5707697"/>
            <a:ext cx="11609711" cy="7831278"/>
          </a:xfrm>
          <a:custGeom>
            <a:avLst/>
            <a:gdLst/>
            <a:ahLst/>
            <a:cxnLst/>
            <a:rect l="l" t="t" r="r" b="b"/>
            <a:pathLst>
              <a:path w="11609711" h="7831278">
                <a:moveTo>
                  <a:pt x="0" y="0"/>
                </a:moveTo>
                <a:lnTo>
                  <a:pt x="11609711" y="0"/>
                </a:lnTo>
                <a:lnTo>
                  <a:pt x="11609711" y="7831278"/>
                </a:lnTo>
                <a:lnTo>
                  <a:pt x="0" y="783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598868" y="-3084022"/>
            <a:ext cx="9144000" cy="6168044"/>
          </a:xfrm>
          <a:custGeom>
            <a:avLst/>
            <a:gdLst/>
            <a:ahLst/>
            <a:cxnLst/>
            <a:rect l="l" t="t" r="r" b="b"/>
            <a:pathLst>
              <a:path w="9144000" h="6168044">
                <a:moveTo>
                  <a:pt x="0" y="0"/>
                </a:moveTo>
                <a:lnTo>
                  <a:pt x="9144000" y="0"/>
                </a:lnTo>
                <a:lnTo>
                  <a:pt x="9144000" y="6168044"/>
                </a:lnTo>
                <a:lnTo>
                  <a:pt x="0" y="61680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12903437" y="9324752"/>
            <a:ext cx="4857090" cy="597168"/>
            <a:chOff x="0" y="0"/>
            <a:chExt cx="6476120" cy="796224"/>
          </a:xfrm>
        </p:grpSpPr>
        <p:sp>
          <p:nvSpPr>
            <p:cNvPr id="5" name="Freeform 5"/>
            <p:cNvSpPr/>
            <p:nvPr/>
          </p:nvSpPr>
          <p:spPr>
            <a:xfrm>
              <a:off x="1310821" y="0"/>
              <a:ext cx="915685" cy="796224"/>
            </a:xfrm>
            <a:custGeom>
              <a:avLst/>
              <a:gdLst/>
              <a:ahLst/>
              <a:cxnLst/>
              <a:rect l="l" t="t" r="r" b="b"/>
              <a:pathLst>
                <a:path w="915685" h="796224">
                  <a:moveTo>
                    <a:pt x="0" y="0"/>
                  </a:moveTo>
                  <a:lnTo>
                    <a:pt x="915685" y="0"/>
                  </a:lnTo>
                  <a:lnTo>
                    <a:pt x="915685" y="796224"/>
                  </a:lnTo>
                  <a:lnTo>
                    <a:pt x="0" y="796224"/>
                  </a:lnTo>
                  <a:lnTo>
                    <a:pt x="0" y="0"/>
                  </a:lnTo>
                  <a:close/>
                </a:path>
              </a:pathLst>
            </a:custGeom>
            <a:blipFill>
              <a:blip r:embed="rId7"/>
              <a:stretch>
                <a:fillRect l="-494" r="-494"/>
              </a:stretch>
            </a:blipFill>
          </p:spPr>
          <p:txBody>
            <a:bodyPr/>
            <a:lstStyle/>
            <a:p>
              <a:endParaRPr lang="en-US"/>
            </a:p>
          </p:txBody>
        </p:sp>
        <p:sp>
          <p:nvSpPr>
            <p:cNvPr id="6" name="TextBox 6"/>
            <p:cNvSpPr txBox="1"/>
            <p:nvPr/>
          </p:nvSpPr>
          <p:spPr>
            <a:xfrm>
              <a:off x="0" y="201857"/>
              <a:ext cx="6476120"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7" name="TextBox 7"/>
          <p:cNvSpPr txBox="1"/>
          <p:nvPr/>
        </p:nvSpPr>
        <p:spPr>
          <a:xfrm>
            <a:off x="909617" y="4092232"/>
            <a:ext cx="16468766" cy="1287125"/>
          </a:xfrm>
          <a:prstGeom prst="rect">
            <a:avLst/>
          </a:prstGeom>
        </p:spPr>
        <p:txBody>
          <a:bodyPr lIns="0" tIns="0" rIns="0" bIns="0" rtlCol="0" anchor="t">
            <a:spAutoFit/>
          </a:bodyPr>
          <a:lstStyle/>
          <a:p>
            <a:pPr algn="ctr">
              <a:lnSpc>
                <a:spcPts val="10431"/>
              </a:lnSpc>
            </a:pPr>
            <a:r>
              <a:rPr lang="en-US" sz="7450" b="1" spc="74">
                <a:solidFill>
                  <a:srgbClr val="004380"/>
                </a:solidFill>
                <a:latin typeface="Now Heavy"/>
                <a:ea typeface="Now Heavy"/>
                <a:cs typeface="Now Heavy"/>
                <a:sym typeface="Now Heavy"/>
              </a:rPr>
              <a:t>SMC’s Grant Approval Process</a:t>
            </a:r>
          </a:p>
        </p:txBody>
      </p:sp>
      <p:sp>
        <p:nvSpPr>
          <p:cNvPr id="10" name="Slide Number Placeholder 9">
            <a:extLst>
              <a:ext uri="{FF2B5EF4-FFF2-40B4-BE49-F238E27FC236}">
                <a16:creationId xmlns:a16="http://schemas.microsoft.com/office/drawing/2014/main" id="{B1046429-88BB-07AB-009F-65D6B2279BDA}"/>
              </a:ext>
            </a:extLst>
          </p:cNvPr>
          <p:cNvSpPr>
            <a:spLocks noGrp="1"/>
          </p:cNvSpPr>
          <p:nvPr>
            <p:ph type="sldNum" sz="quarter" idx="12"/>
          </p:nvPr>
        </p:nvSpPr>
        <p:spPr>
          <a:xfrm>
            <a:off x="-1371600" y="9739357"/>
            <a:ext cx="2133600" cy="365125"/>
          </a:xfrm>
        </p:spPr>
        <p:txBody>
          <a:bodyPr/>
          <a:lstStyle/>
          <a:p>
            <a:fld id="{B6F15528-21DE-4FAA-801E-634DDDAF4B2B}" type="slidenum">
              <a:rPr lang="en-US" sz="1800" smtClean="0">
                <a:solidFill>
                  <a:schemeClr val="tx1"/>
                </a:solidFill>
              </a:rPr>
              <a:pPr/>
              <a:t>6</a:t>
            </a:fld>
            <a:endParaRPr lang="en-US" sz="18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9835" y="442913"/>
            <a:ext cx="15526407" cy="1039495"/>
          </a:xfrm>
          <a:prstGeom prst="rect">
            <a:avLst/>
          </a:prstGeom>
        </p:spPr>
        <p:txBody>
          <a:bodyPr lIns="0" tIns="0" rIns="0" bIns="0" rtlCol="0" anchor="t">
            <a:spAutoFit/>
          </a:bodyPr>
          <a:lstStyle/>
          <a:p>
            <a:pPr marL="0" lvl="0" indent="0" algn="ctr">
              <a:lnSpc>
                <a:spcPts val="8329"/>
              </a:lnSpc>
              <a:spcBef>
                <a:spcPct val="0"/>
              </a:spcBef>
            </a:pPr>
            <a:r>
              <a:rPr lang="en-US" sz="5949" b="1" spc="83">
                <a:solidFill>
                  <a:srgbClr val="004380"/>
                </a:solidFill>
                <a:latin typeface="Now Heavy"/>
                <a:ea typeface="Now Heavy"/>
                <a:cs typeface="Now Heavy"/>
                <a:sym typeface="Now Heavy"/>
              </a:rPr>
              <a:t>GRANT DEVELOPMENT PROCESS</a:t>
            </a:r>
          </a:p>
        </p:txBody>
      </p:sp>
      <p:sp>
        <p:nvSpPr>
          <p:cNvPr id="3" name="Freeform 3"/>
          <p:cNvSpPr/>
          <p:nvPr/>
        </p:nvSpPr>
        <p:spPr>
          <a:xfrm>
            <a:off x="13285986" y="7565842"/>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116533" y="-3239834"/>
            <a:ext cx="8342934" cy="5840054"/>
          </a:xfrm>
          <a:custGeom>
            <a:avLst/>
            <a:gdLst/>
            <a:ahLst/>
            <a:cxnLst/>
            <a:rect l="l" t="t" r="r" b="b"/>
            <a:pathLst>
              <a:path w="8342934" h="5840054">
                <a:moveTo>
                  <a:pt x="0" y="0"/>
                </a:moveTo>
                <a:lnTo>
                  <a:pt x="8342934" y="0"/>
                </a:lnTo>
                <a:lnTo>
                  <a:pt x="8342934" y="5840053"/>
                </a:lnTo>
                <a:lnTo>
                  <a:pt x="0" y="58400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2929012" y="9577178"/>
            <a:ext cx="4905160" cy="597168"/>
            <a:chOff x="0" y="0"/>
            <a:chExt cx="6540214" cy="796224"/>
          </a:xfrm>
        </p:grpSpPr>
        <p:sp>
          <p:nvSpPr>
            <p:cNvPr id="6" name="Freeform 6"/>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8" name="Freeform 8"/>
          <p:cNvSpPr/>
          <p:nvPr/>
        </p:nvSpPr>
        <p:spPr>
          <a:xfrm>
            <a:off x="2642709" y="1884041"/>
            <a:ext cx="11960660" cy="8178101"/>
          </a:xfrm>
          <a:custGeom>
            <a:avLst/>
            <a:gdLst/>
            <a:ahLst/>
            <a:cxnLst/>
            <a:rect l="l" t="t" r="r" b="b"/>
            <a:pathLst>
              <a:path w="11960660" h="8178101">
                <a:moveTo>
                  <a:pt x="0" y="0"/>
                </a:moveTo>
                <a:lnTo>
                  <a:pt x="11960660" y="0"/>
                </a:lnTo>
                <a:lnTo>
                  <a:pt x="11960660" y="8178101"/>
                </a:lnTo>
                <a:lnTo>
                  <a:pt x="0" y="8178101"/>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3615595" y="2176640"/>
            <a:ext cx="11843422" cy="656659"/>
          </a:xfrm>
          <a:prstGeom prst="rect">
            <a:avLst/>
          </a:prstGeom>
        </p:spPr>
        <p:txBody>
          <a:bodyPr lIns="0" tIns="0" rIns="0" bIns="0" rtlCol="0" anchor="t">
            <a:spAutoFit/>
          </a:bodyPr>
          <a:lstStyle/>
          <a:p>
            <a:pPr algn="l">
              <a:lnSpc>
                <a:spcPts val="5761"/>
              </a:lnSpc>
            </a:pPr>
            <a:endParaRPr/>
          </a:p>
        </p:txBody>
      </p:sp>
      <p:sp>
        <p:nvSpPr>
          <p:cNvPr id="12" name="Slide Number Placeholder 11">
            <a:extLst>
              <a:ext uri="{FF2B5EF4-FFF2-40B4-BE49-F238E27FC236}">
                <a16:creationId xmlns:a16="http://schemas.microsoft.com/office/drawing/2014/main" id="{B2B8EF10-602F-036E-1368-4E3BC837F1E4}"/>
              </a:ext>
            </a:extLst>
          </p:cNvPr>
          <p:cNvSpPr>
            <a:spLocks noGrp="1"/>
          </p:cNvSpPr>
          <p:nvPr>
            <p:ph type="sldNum" sz="quarter" idx="12"/>
          </p:nvPr>
        </p:nvSpPr>
        <p:spPr>
          <a:xfrm>
            <a:off x="-1297413" y="9728571"/>
            <a:ext cx="2133600" cy="365125"/>
          </a:xfrm>
        </p:spPr>
        <p:txBody>
          <a:bodyPr/>
          <a:lstStyle/>
          <a:p>
            <a:fld id="{B6F15528-21DE-4FAA-801E-634DDDAF4B2B}" type="slidenum">
              <a:rPr lang="en-US" sz="1800" smtClean="0">
                <a:solidFill>
                  <a:schemeClr val="tx1"/>
                </a:solidFill>
              </a:rPr>
              <a:pPr/>
              <a:t>7</a:t>
            </a:fld>
            <a:endParaRPr lang="en-US" sz="18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124906">
            <a:off x="12957019" y="5599138"/>
            <a:ext cx="9666625" cy="7206030"/>
          </a:xfrm>
          <a:custGeom>
            <a:avLst/>
            <a:gdLst/>
            <a:ahLst/>
            <a:cxnLst/>
            <a:rect l="l" t="t" r="r" b="b"/>
            <a:pathLst>
              <a:path w="9666625" h="7206030">
                <a:moveTo>
                  <a:pt x="0" y="0"/>
                </a:moveTo>
                <a:lnTo>
                  <a:pt x="9666625" y="0"/>
                </a:lnTo>
                <a:lnTo>
                  <a:pt x="9666625" y="7206029"/>
                </a:lnTo>
                <a:lnTo>
                  <a:pt x="0" y="72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8393774">
            <a:off x="-4215749" y="6815063"/>
            <a:ext cx="8506356" cy="6341102"/>
          </a:xfrm>
          <a:custGeom>
            <a:avLst/>
            <a:gdLst/>
            <a:ahLst/>
            <a:cxnLst/>
            <a:rect l="l" t="t" r="r" b="b"/>
            <a:pathLst>
              <a:path w="8506356" h="6341102">
                <a:moveTo>
                  <a:pt x="0" y="0"/>
                </a:moveTo>
                <a:lnTo>
                  <a:pt x="8506357" y="0"/>
                </a:lnTo>
                <a:lnTo>
                  <a:pt x="8506357" y="6341102"/>
                </a:lnTo>
                <a:lnTo>
                  <a:pt x="0" y="63411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4488534" y="891592"/>
            <a:ext cx="10477727" cy="7858295"/>
          </a:xfrm>
          <a:custGeom>
            <a:avLst/>
            <a:gdLst/>
            <a:ahLst/>
            <a:cxnLst/>
            <a:rect l="l" t="t" r="r" b="b"/>
            <a:pathLst>
              <a:path w="10477727" h="7858295">
                <a:moveTo>
                  <a:pt x="0" y="0"/>
                </a:moveTo>
                <a:lnTo>
                  <a:pt x="10477727" y="0"/>
                </a:lnTo>
                <a:lnTo>
                  <a:pt x="10477727" y="7858295"/>
                </a:lnTo>
                <a:lnTo>
                  <a:pt x="0" y="7858295"/>
                </a:lnTo>
                <a:lnTo>
                  <a:pt x="0" y="0"/>
                </a:lnTo>
                <a:close/>
              </a:path>
            </a:pathLst>
          </a:custGeom>
          <a:blipFill>
            <a:blip r:embed="rId7"/>
            <a:stretch>
              <a:fillRect/>
            </a:stretch>
          </a:blipFill>
        </p:spPr>
        <p:txBody>
          <a:bodyPr/>
          <a:lstStyle/>
          <a:p>
            <a:endParaRPr lang="en-US"/>
          </a:p>
        </p:txBody>
      </p:sp>
      <p:sp>
        <p:nvSpPr>
          <p:cNvPr id="5" name="TextBox 5"/>
          <p:cNvSpPr txBox="1"/>
          <p:nvPr/>
        </p:nvSpPr>
        <p:spPr>
          <a:xfrm>
            <a:off x="862085" y="2141190"/>
            <a:ext cx="3626449" cy="3921856"/>
          </a:xfrm>
          <a:prstGeom prst="rect">
            <a:avLst/>
          </a:prstGeom>
        </p:spPr>
        <p:txBody>
          <a:bodyPr lIns="0" tIns="0" rIns="0" bIns="0" rtlCol="0" anchor="t">
            <a:spAutoFit/>
          </a:bodyPr>
          <a:lstStyle/>
          <a:p>
            <a:pPr algn="just">
              <a:lnSpc>
                <a:spcPts val="4653"/>
              </a:lnSpc>
            </a:pPr>
            <a:r>
              <a:rPr lang="en-US" sz="3323" b="1" spc="309">
                <a:solidFill>
                  <a:srgbClr val="004380"/>
                </a:solidFill>
                <a:latin typeface="Now Bold"/>
                <a:ea typeface="Now Bold"/>
                <a:cs typeface="Now Bold"/>
                <a:sym typeface="Now Bold"/>
              </a:rPr>
              <a:t>GRANTS ADVISORY COMMITTEE</a:t>
            </a:r>
          </a:p>
          <a:p>
            <a:pPr algn="just">
              <a:lnSpc>
                <a:spcPts val="4653"/>
              </a:lnSpc>
            </a:pPr>
            <a:r>
              <a:rPr lang="en-US" sz="3323" b="1" spc="309">
                <a:solidFill>
                  <a:srgbClr val="004380"/>
                </a:solidFill>
                <a:latin typeface="Now Bold"/>
                <a:ea typeface="Now Bold"/>
                <a:cs typeface="Now Bold"/>
                <a:sym typeface="Now Bold"/>
              </a:rPr>
              <a:t>Approval Flow Chart</a:t>
            </a:r>
          </a:p>
          <a:p>
            <a:pPr marL="0" lvl="0" indent="0" algn="just">
              <a:lnSpc>
                <a:spcPts val="8178"/>
              </a:lnSpc>
              <a:spcBef>
                <a:spcPct val="0"/>
              </a:spcBef>
            </a:pPr>
            <a:endParaRPr lang="en-US" sz="3323" b="1" spc="309">
              <a:solidFill>
                <a:srgbClr val="004380"/>
              </a:solidFill>
              <a:latin typeface="Now Bold"/>
              <a:ea typeface="Now Bold"/>
              <a:cs typeface="Now Bold"/>
              <a:sym typeface="Now Bold"/>
            </a:endParaRPr>
          </a:p>
        </p:txBody>
      </p:sp>
      <p:sp>
        <p:nvSpPr>
          <p:cNvPr id="6" name="Freeform 6"/>
          <p:cNvSpPr/>
          <p:nvPr/>
        </p:nvSpPr>
        <p:spPr>
          <a:xfrm>
            <a:off x="10270899" y="891592"/>
            <a:ext cx="4864913" cy="1562853"/>
          </a:xfrm>
          <a:custGeom>
            <a:avLst/>
            <a:gdLst/>
            <a:ahLst/>
            <a:cxnLst/>
            <a:rect l="l" t="t" r="r" b="b"/>
            <a:pathLst>
              <a:path w="4864913" h="1562853">
                <a:moveTo>
                  <a:pt x="0" y="0"/>
                </a:moveTo>
                <a:lnTo>
                  <a:pt x="4864913" y="0"/>
                </a:lnTo>
                <a:lnTo>
                  <a:pt x="4864913" y="1562853"/>
                </a:lnTo>
                <a:lnTo>
                  <a:pt x="0" y="15628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13205449" y="9521891"/>
            <a:ext cx="4905160" cy="597168"/>
            <a:chOff x="0" y="0"/>
            <a:chExt cx="6540214" cy="796224"/>
          </a:xfrm>
        </p:grpSpPr>
        <p:sp>
          <p:nvSpPr>
            <p:cNvPr id="8" name="Freeform 8"/>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10"/>
              <a:stretch>
                <a:fillRect/>
              </a:stretch>
            </a:blipFill>
          </p:spPr>
          <p:txBody>
            <a:bodyPr/>
            <a:lstStyle/>
            <a:p>
              <a:endParaRPr lang="en-US"/>
            </a:p>
          </p:txBody>
        </p:sp>
        <p:sp>
          <p:nvSpPr>
            <p:cNvPr id="9" name="TextBox 9"/>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12" name="Slide Number Placeholder 11">
            <a:extLst>
              <a:ext uri="{FF2B5EF4-FFF2-40B4-BE49-F238E27FC236}">
                <a16:creationId xmlns:a16="http://schemas.microsoft.com/office/drawing/2014/main" id="{51A072FD-AB9D-02C2-4350-3546F0493E1C}"/>
              </a:ext>
            </a:extLst>
          </p:cNvPr>
          <p:cNvSpPr>
            <a:spLocks noGrp="1"/>
          </p:cNvSpPr>
          <p:nvPr>
            <p:ph type="sldNum" sz="quarter" idx="12"/>
          </p:nvPr>
        </p:nvSpPr>
        <p:spPr>
          <a:xfrm>
            <a:off x="-1271515" y="9673284"/>
            <a:ext cx="2133600" cy="365125"/>
          </a:xfrm>
        </p:spPr>
        <p:txBody>
          <a:bodyPr/>
          <a:lstStyle/>
          <a:p>
            <a:fld id="{B6F15528-21DE-4FAA-801E-634DDDAF4B2B}" type="slidenum">
              <a:rPr lang="en-US" sz="1800" smtClean="0">
                <a:solidFill>
                  <a:schemeClr val="tx1"/>
                </a:solidFill>
              </a:rPr>
              <a:pPr/>
              <a:t>8</a:t>
            </a:fld>
            <a:endParaRPr lang="en-US" sz="18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84387" y="9324752"/>
            <a:ext cx="4905160" cy="597168"/>
            <a:chOff x="0" y="0"/>
            <a:chExt cx="6540214" cy="796224"/>
          </a:xfrm>
        </p:grpSpPr>
        <p:sp>
          <p:nvSpPr>
            <p:cNvPr id="3" name="Freeform 3"/>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2023</a:t>
              </a:r>
            </a:p>
          </p:txBody>
        </p:sp>
      </p:grpSp>
      <p:sp>
        <p:nvSpPr>
          <p:cNvPr id="5" name="TextBox 5"/>
          <p:cNvSpPr txBox="1"/>
          <p:nvPr/>
        </p:nvSpPr>
        <p:spPr>
          <a:xfrm>
            <a:off x="3509035" y="2364059"/>
            <a:ext cx="1787277" cy="217170"/>
          </a:xfrm>
          <a:prstGeom prst="rect">
            <a:avLst/>
          </a:prstGeom>
        </p:spPr>
        <p:txBody>
          <a:bodyPr lIns="0" tIns="0" rIns="0" bIns="0" rtlCol="0" anchor="t">
            <a:spAutoFit/>
          </a:bodyPr>
          <a:lstStyle/>
          <a:p>
            <a:pPr algn="ctr">
              <a:lnSpc>
                <a:spcPts val="1679"/>
              </a:lnSpc>
            </a:pPr>
            <a:r>
              <a:rPr lang="en-US" sz="1200">
                <a:solidFill>
                  <a:srgbClr val="FFFFFF"/>
                </a:solidFill>
                <a:latin typeface="Arimo"/>
                <a:ea typeface="Arimo"/>
                <a:cs typeface="Arimo"/>
                <a:sym typeface="Arimo"/>
              </a:rPr>
              <a:t>Snapshot of SMC Website</a:t>
            </a:r>
          </a:p>
        </p:txBody>
      </p:sp>
      <p:sp>
        <p:nvSpPr>
          <p:cNvPr id="6" name="Freeform 6"/>
          <p:cNvSpPr/>
          <p:nvPr/>
        </p:nvSpPr>
        <p:spPr>
          <a:xfrm>
            <a:off x="390992" y="1887441"/>
            <a:ext cx="4011681" cy="6229318"/>
          </a:xfrm>
          <a:custGeom>
            <a:avLst/>
            <a:gdLst/>
            <a:ahLst/>
            <a:cxnLst/>
            <a:rect l="l" t="t" r="r" b="b"/>
            <a:pathLst>
              <a:path w="4011681" h="6229318">
                <a:moveTo>
                  <a:pt x="0" y="0"/>
                </a:moveTo>
                <a:lnTo>
                  <a:pt x="4011681" y="0"/>
                </a:lnTo>
                <a:lnTo>
                  <a:pt x="4011681" y="6229318"/>
                </a:lnTo>
                <a:lnTo>
                  <a:pt x="0" y="6229318"/>
                </a:lnTo>
                <a:lnTo>
                  <a:pt x="0" y="0"/>
                </a:lnTo>
                <a:close/>
              </a:path>
            </a:pathLst>
          </a:custGeom>
          <a:blipFill>
            <a:blip r:embed="rId4"/>
            <a:stretch>
              <a:fillRect r="-8270"/>
            </a:stretch>
          </a:blipFill>
        </p:spPr>
        <p:txBody>
          <a:bodyPr/>
          <a:lstStyle/>
          <a:p>
            <a:endParaRPr lang="en-US"/>
          </a:p>
        </p:txBody>
      </p:sp>
      <p:sp>
        <p:nvSpPr>
          <p:cNvPr id="7" name="Freeform 7"/>
          <p:cNvSpPr/>
          <p:nvPr/>
        </p:nvSpPr>
        <p:spPr>
          <a:xfrm>
            <a:off x="-56733" y="2976374"/>
            <a:ext cx="4459406" cy="1432584"/>
          </a:xfrm>
          <a:custGeom>
            <a:avLst/>
            <a:gdLst/>
            <a:ahLst/>
            <a:cxnLst/>
            <a:rect l="l" t="t" r="r" b="b"/>
            <a:pathLst>
              <a:path w="4459406" h="1432584">
                <a:moveTo>
                  <a:pt x="0" y="0"/>
                </a:moveTo>
                <a:lnTo>
                  <a:pt x="4459406" y="0"/>
                </a:lnTo>
                <a:lnTo>
                  <a:pt x="4459406" y="1432584"/>
                </a:lnTo>
                <a:lnTo>
                  <a:pt x="0" y="14325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3351471" y="7579895"/>
            <a:ext cx="8342934" cy="5840054"/>
          </a:xfrm>
          <a:custGeom>
            <a:avLst/>
            <a:gdLst/>
            <a:ahLst/>
            <a:cxnLst/>
            <a:rect l="l" t="t" r="r" b="b"/>
            <a:pathLst>
              <a:path w="8342934" h="5840054">
                <a:moveTo>
                  <a:pt x="0" y="0"/>
                </a:moveTo>
                <a:lnTo>
                  <a:pt x="8342934" y="0"/>
                </a:lnTo>
                <a:lnTo>
                  <a:pt x="8342934" y="5840054"/>
                </a:lnTo>
                <a:lnTo>
                  <a:pt x="0" y="58400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9" name="Group 9"/>
          <p:cNvGrpSpPr/>
          <p:nvPr/>
        </p:nvGrpSpPr>
        <p:grpSpPr>
          <a:xfrm>
            <a:off x="12929012" y="9577178"/>
            <a:ext cx="4905160" cy="597168"/>
            <a:chOff x="0" y="0"/>
            <a:chExt cx="6540214" cy="796224"/>
          </a:xfrm>
        </p:grpSpPr>
        <p:sp>
          <p:nvSpPr>
            <p:cNvPr id="10" name="Freeform 10"/>
            <p:cNvSpPr/>
            <p:nvPr/>
          </p:nvSpPr>
          <p:spPr>
            <a:xfrm>
              <a:off x="1323794" y="0"/>
              <a:ext cx="924747" cy="796224"/>
            </a:xfrm>
            <a:custGeom>
              <a:avLst/>
              <a:gdLst/>
              <a:ahLst/>
              <a:cxnLst/>
              <a:rect l="l" t="t" r="r" b="b"/>
              <a:pathLst>
                <a:path w="924747" h="796224">
                  <a:moveTo>
                    <a:pt x="0" y="0"/>
                  </a:moveTo>
                  <a:lnTo>
                    <a:pt x="924748" y="0"/>
                  </a:lnTo>
                  <a:lnTo>
                    <a:pt x="924748" y="796224"/>
                  </a:lnTo>
                  <a:lnTo>
                    <a:pt x="0" y="796224"/>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0" y="201857"/>
              <a:ext cx="6540214" cy="196255"/>
            </a:xfrm>
            <a:prstGeom prst="rect">
              <a:avLst/>
            </a:prstGeom>
          </p:spPr>
          <p:txBody>
            <a:bodyPr lIns="0" tIns="0" rIns="0" bIns="0" rtlCol="0" anchor="t">
              <a:spAutoFit/>
            </a:bodyPr>
            <a:lstStyle/>
            <a:p>
              <a:pPr algn="r">
                <a:lnSpc>
                  <a:spcPts val="1283"/>
                </a:lnSpc>
                <a:spcBef>
                  <a:spcPct val="0"/>
                </a:spcBef>
              </a:pPr>
              <a:r>
                <a:rPr lang="en-US" sz="916" b="1" spc="91">
                  <a:solidFill>
                    <a:srgbClr val="FFFFFF"/>
                  </a:solidFill>
                  <a:latin typeface="Libre Franklin Semi-Bold"/>
                  <a:ea typeface="Libre Franklin Semi-Bold"/>
                  <a:cs typeface="Libre Franklin Semi-Bold"/>
                  <a:sym typeface="Libre Franklin Semi-Bold"/>
                </a:rPr>
                <a:t>SMC FOUNDATION GRANTS TRAINING | 2025</a:t>
              </a:r>
            </a:p>
          </p:txBody>
        </p:sp>
      </p:grpSp>
      <p:sp>
        <p:nvSpPr>
          <p:cNvPr id="12" name="Freeform 12"/>
          <p:cNvSpPr/>
          <p:nvPr/>
        </p:nvSpPr>
        <p:spPr>
          <a:xfrm>
            <a:off x="4446870" y="1740148"/>
            <a:ext cx="13141451" cy="1682163"/>
          </a:xfrm>
          <a:custGeom>
            <a:avLst/>
            <a:gdLst/>
            <a:ahLst/>
            <a:cxnLst/>
            <a:rect l="l" t="t" r="r" b="b"/>
            <a:pathLst>
              <a:path w="13141451" h="1682163">
                <a:moveTo>
                  <a:pt x="0" y="0"/>
                </a:moveTo>
                <a:lnTo>
                  <a:pt x="13141451" y="0"/>
                </a:lnTo>
                <a:lnTo>
                  <a:pt x="13141451" y="1682163"/>
                </a:lnTo>
                <a:lnTo>
                  <a:pt x="0" y="1682163"/>
                </a:lnTo>
                <a:lnTo>
                  <a:pt x="0" y="0"/>
                </a:lnTo>
                <a:close/>
              </a:path>
            </a:pathLst>
          </a:custGeom>
          <a:blipFill>
            <a:blip r:embed="rId9"/>
            <a:stretch>
              <a:fillRect t="-4304" b="-67736"/>
            </a:stretch>
          </a:blipFill>
        </p:spPr>
        <p:txBody>
          <a:bodyPr/>
          <a:lstStyle/>
          <a:p>
            <a:endParaRPr lang="en-US"/>
          </a:p>
        </p:txBody>
      </p:sp>
      <p:sp>
        <p:nvSpPr>
          <p:cNvPr id="14" name="Freeform 14"/>
          <p:cNvSpPr/>
          <p:nvPr/>
        </p:nvSpPr>
        <p:spPr>
          <a:xfrm>
            <a:off x="2671749" y="7328428"/>
            <a:ext cx="1674571" cy="985904"/>
          </a:xfrm>
          <a:custGeom>
            <a:avLst/>
            <a:gdLst/>
            <a:ahLst/>
            <a:cxnLst/>
            <a:rect l="l" t="t" r="r" b="b"/>
            <a:pathLst>
              <a:path w="1674571" h="985904">
                <a:moveTo>
                  <a:pt x="0" y="0"/>
                </a:moveTo>
                <a:lnTo>
                  <a:pt x="1674571" y="0"/>
                </a:lnTo>
                <a:lnTo>
                  <a:pt x="1674571" y="985903"/>
                </a:lnTo>
                <a:lnTo>
                  <a:pt x="0" y="9859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137261" y="541268"/>
            <a:ext cx="18288000" cy="808355"/>
          </a:xfrm>
          <a:prstGeom prst="rect">
            <a:avLst/>
          </a:prstGeom>
        </p:spPr>
        <p:txBody>
          <a:bodyPr lIns="0" tIns="0" rIns="0" bIns="0" rtlCol="0" anchor="t">
            <a:spAutoFit/>
          </a:bodyPr>
          <a:lstStyle/>
          <a:p>
            <a:pPr marL="0" lvl="0" indent="0" algn="ctr">
              <a:lnSpc>
                <a:spcPts val="5949"/>
              </a:lnSpc>
              <a:spcBef>
                <a:spcPct val="0"/>
              </a:spcBef>
            </a:pPr>
            <a:r>
              <a:rPr lang="en-US" sz="5949" b="1" spc="297">
                <a:solidFill>
                  <a:srgbClr val="004380"/>
                </a:solidFill>
                <a:latin typeface="Now Heavy"/>
                <a:ea typeface="Now Heavy"/>
                <a:cs typeface="Now Heavy"/>
                <a:sym typeface="Now Heavy"/>
              </a:rPr>
              <a:t>SMC GRANT-SEEKING PROCESS</a:t>
            </a:r>
          </a:p>
        </p:txBody>
      </p:sp>
      <p:sp>
        <p:nvSpPr>
          <p:cNvPr id="18" name="Slide Number Placeholder 17">
            <a:extLst>
              <a:ext uri="{FF2B5EF4-FFF2-40B4-BE49-F238E27FC236}">
                <a16:creationId xmlns:a16="http://schemas.microsoft.com/office/drawing/2014/main" id="{4D1516BC-C001-3158-D4D0-E79FDD9A7C05}"/>
              </a:ext>
            </a:extLst>
          </p:cNvPr>
          <p:cNvSpPr>
            <a:spLocks noGrp="1"/>
          </p:cNvSpPr>
          <p:nvPr>
            <p:ph type="sldNum" sz="quarter" idx="12"/>
          </p:nvPr>
        </p:nvSpPr>
        <p:spPr>
          <a:xfrm>
            <a:off x="-1371600" y="9807575"/>
            <a:ext cx="2133600" cy="365125"/>
          </a:xfrm>
        </p:spPr>
        <p:txBody>
          <a:bodyPr/>
          <a:lstStyle/>
          <a:p>
            <a:fld id="{B6F15528-21DE-4FAA-801E-634DDDAF4B2B}" type="slidenum">
              <a:rPr lang="en-US" sz="1800" smtClean="0">
                <a:solidFill>
                  <a:schemeClr val="tx1"/>
                </a:solidFill>
              </a:rPr>
              <a:pPr/>
              <a:t>9</a:t>
            </a:fld>
            <a:endParaRPr lang="en-US" sz="1800" dirty="0">
              <a:solidFill>
                <a:schemeClr val="tx1"/>
              </a:solidFill>
            </a:endParaRPr>
          </a:p>
        </p:txBody>
      </p:sp>
      <p:pic>
        <p:nvPicPr>
          <p:cNvPr id="17" name="Picture 16" descr="A screenshot of a web page&#10;&#10;AI-generated content may be incorrect.">
            <a:extLst>
              <a:ext uri="{FF2B5EF4-FFF2-40B4-BE49-F238E27FC236}">
                <a16:creationId xmlns:a16="http://schemas.microsoft.com/office/drawing/2014/main" id="{35A05315-561B-1641-B942-BA86068593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81506" y="3396252"/>
            <a:ext cx="12996003" cy="58349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081ec3f7-a684-49fb-9940-ac6020494dea" xsi:nil="true"/>
    <lcf76f155ced4ddcb4097134ff3c332f xmlns="081ec3f7-a684-49fb-9940-ac6020494dea">
      <Terms xmlns="http://schemas.microsoft.com/office/infopath/2007/PartnerControls"/>
    </lcf76f155ced4ddcb4097134ff3c332f>
    <TaxCatchAll xmlns="11547dd9-1d27-4902-b5ba-f03b62c16f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38F5DB945799419C3AB711432BA8CB" ma:contentTypeVersion="21" ma:contentTypeDescription="Create a new document." ma:contentTypeScope="" ma:versionID="f65158afd177290ed4b7530501c06297">
  <xsd:schema xmlns:xsd="http://www.w3.org/2001/XMLSchema" xmlns:xs="http://www.w3.org/2001/XMLSchema" xmlns:p="http://schemas.microsoft.com/office/2006/metadata/properties" xmlns:ns2="081ec3f7-a684-49fb-9940-ac6020494dea" xmlns:ns3="11547dd9-1d27-4902-b5ba-f03b62c16fa9" targetNamespace="http://schemas.microsoft.com/office/2006/metadata/properties" ma:root="true" ma:fieldsID="add0ea3f41c2b85eb3c114015cdc5655" ns2:_="" ns3:_="">
    <xsd:import namespace="081ec3f7-a684-49fb-9940-ac6020494dea"/>
    <xsd:import namespace="11547dd9-1d27-4902-b5ba-f03b62c16f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Date"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c3f7-a684-49fb-9940-ac6020494d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Date" ma:index="20" nillable="true" ma:displayName="Date" ma:format="DateTime"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47e0812-0ee7-4921-8701-430ca4ec1b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547dd9-1d27-4902-b5ba-f03b62c16f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0367c0-94ca-440b-8b63-ffe447b218dc}" ma:internalName="TaxCatchAll" ma:showField="CatchAllData" ma:web="11547dd9-1d27-4902-b5ba-f03b62c16f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6A3C20-498C-426A-B9B9-8EFADC48F08D}">
  <ds:schemaRefs>
    <ds:schemaRef ds:uri="http://schemas.microsoft.com/office/2006/metadata/properties"/>
    <ds:schemaRef ds:uri="http://schemas.microsoft.com/office/infopath/2007/PartnerControls"/>
    <ds:schemaRef ds:uri="081ec3f7-a684-49fb-9940-ac6020494dea"/>
    <ds:schemaRef ds:uri="11547dd9-1d27-4902-b5ba-f03b62c16fa9"/>
  </ds:schemaRefs>
</ds:datastoreItem>
</file>

<file path=customXml/itemProps2.xml><?xml version="1.0" encoding="utf-8"?>
<ds:datastoreItem xmlns:ds="http://schemas.openxmlformats.org/officeDocument/2006/customXml" ds:itemID="{05F63BCD-8713-4BE8-B081-F2303DE2441A}">
  <ds:schemaRefs>
    <ds:schemaRef ds:uri="http://schemas.microsoft.com/sharepoint/v3/contenttype/forms"/>
  </ds:schemaRefs>
</ds:datastoreItem>
</file>

<file path=customXml/itemProps3.xml><?xml version="1.0" encoding="utf-8"?>
<ds:datastoreItem xmlns:ds="http://schemas.openxmlformats.org/officeDocument/2006/customXml" ds:itemID="{E5BD2255-A87C-43E1-8092-236B3F9A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c3f7-a684-49fb-9940-ac6020494dea"/>
    <ds:schemaRef ds:uri="11547dd9-1d27-4902-b5ba-f03b62c16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1731</TotalTime>
  <Words>874</Words>
  <Application>Microsoft Office PowerPoint</Application>
  <PresentationFormat>Custom</PresentationFormat>
  <Paragraphs>219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Now Heavy</vt:lpstr>
      <vt:lpstr>Calibri</vt:lpstr>
      <vt:lpstr>Arimo</vt:lpstr>
      <vt:lpstr>Now</vt:lpstr>
      <vt:lpstr>Now Bold</vt:lpstr>
      <vt:lpstr>Libre Franklin Semi-Bold</vt:lpstr>
      <vt:lpstr>Now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Approval Process Workshop - 5/16/25</dc:title>
  <cp:lastModifiedBy>zadouri_nane</cp:lastModifiedBy>
  <cp:revision>7</cp:revision>
  <dcterms:created xsi:type="dcterms:W3CDTF">2006-08-16T00:00:00Z</dcterms:created>
  <dcterms:modified xsi:type="dcterms:W3CDTF">2025-05-19T22:57:03Z</dcterms:modified>
  <dc:identifier>DAGmOrVCX0Y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0x010100EA38F5DB945799419C3AB711432BA8CB</vt:lpwstr>
  </property>
</Properties>
</file>