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57" r:id="rId3"/>
    <p:sldId id="256" r:id="rId4"/>
    <p:sldId id="258" r:id="rId5"/>
    <p:sldId id="260" r:id="rId6"/>
    <p:sldId id="261" r:id="rId7"/>
    <p:sldId id="262" r:id="rId8"/>
    <p:sldId id="259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64" autoAdjust="0"/>
    <p:restoredTop sz="94585"/>
  </p:normalViewPr>
  <p:slideViewPr>
    <p:cSldViewPr snapToGrid="0">
      <p:cViewPr varScale="1">
        <p:scale>
          <a:sx n="112" d="100"/>
          <a:sy n="112" d="100"/>
        </p:scale>
        <p:origin x="2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AEC41-1E83-4423-848E-D2518FCF5AEF}" type="datetimeFigureOut">
              <a:rPr lang="en-US" smtClean="0"/>
              <a:t>8/27/20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F0E68-759B-409E-9C7D-99E4A05A2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53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F0E68-759B-409E-9C7D-99E4A05A2B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83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7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62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1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39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4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30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652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39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70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2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5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910B3-7AB7-4943-B8E3-FFD85D72C0FC}" type="datetimeFigureOut">
              <a:rPr lang="en-US" smtClean="0"/>
              <a:t>8/27/20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39FB4-0973-4C1A-B4EB-B85CFB0F3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68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ank You So Much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8" b="1936"/>
          <a:stretch/>
        </p:blipFill>
        <p:spPr>
          <a:xfrm>
            <a:off x="4652011" y="125730"/>
            <a:ext cx="2149852" cy="2051811"/>
          </a:xfrm>
          <a:prstGeom prst="rect">
            <a:avLst/>
          </a:prstGeom>
        </p:spPr>
      </p:pic>
      <p:pic>
        <p:nvPicPr>
          <p:cNvPr id="4" name="Picture 3" descr="SMC logo&#10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03" y="5703569"/>
            <a:ext cx="1124001" cy="9634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80010" y="2185095"/>
            <a:ext cx="12287250" cy="385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200" b="1" dirty="0">
                <a:solidFill>
                  <a:srgbClr val="C00000"/>
                </a:solidFill>
                <a:latin typeface="Book Antiqua" panose="02040602050305030304" pitchFamily="18" charset="0"/>
              </a:rPr>
              <a:t>Professional Development Committee</a:t>
            </a:r>
            <a:r>
              <a:rPr lang="en-US" sz="2200" dirty="0">
                <a:latin typeface="Book Antiqua" panose="02040602050305030304" pitchFamily="18" charset="0"/>
              </a:rPr>
              <a:t>: </a:t>
            </a:r>
            <a:r>
              <a:rPr lang="en-US" sz="2150" dirty="0">
                <a:latin typeface="Book Antiqua" panose="02040602050305030304" pitchFamily="18" charset="0"/>
              </a:rPr>
              <a:t>Marisol Moreno, </a:t>
            </a:r>
            <a:r>
              <a:rPr lang="en-US" sz="2150" i="1" dirty="0">
                <a:latin typeface="Book Antiqua" panose="02040602050305030304" pitchFamily="18" charset="0"/>
              </a:rPr>
              <a:t>Chair</a:t>
            </a:r>
            <a:r>
              <a:rPr lang="en-US" sz="2150" dirty="0">
                <a:latin typeface="Book Antiqua" panose="02040602050305030304" pitchFamily="18" charset="0"/>
              </a:rPr>
              <a:t> | Edna </a:t>
            </a:r>
            <a:r>
              <a:rPr lang="en-US" sz="2150" dirty="0" err="1">
                <a:latin typeface="Book Antiqua" panose="02040602050305030304" pitchFamily="18" charset="0"/>
              </a:rPr>
              <a:t>Chavarry</a:t>
            </a:r>
            <a:r>
              <a:rPr lang="en-US" sz="2150" dirty="0">
                <a:latin typeface="Book Antiqua" panose="02040602050305030304" pitchFamily="18" charset="0"/>
              </a:rPr>
              <a:t>, </a:t>
            </a:r>
            <a:r>
              <a:rPr lang="en-US" sz="2150" i="1" dirty="0">
                <a:latin typeface="Book Antiqua" panose="02040602050305030304" pitchFamily="18" charset="0"/>
              </a:rPr>
              <a:t>Vice Chair</a:t>
            </a:r>
            <a:r>
              <a:rPr lang="en-US" sz="2150" dirty="0">
                <a:latin typeface="Book Antiqua" panose="02040602050305030304" pitchFamily="18" charset="0"/>
              </a:rPr>
              <a:t>  | Julie </a:t>
            </a:r>
            <a:r>
              <a:rPr lang="en-US" sz="2150" dirty="0" err="1">
                <a:latin typeface="Book Antiqua" panose="02040602050305030304" pitchFamily="18" charset="0"/>
              </a:rPr>
              <a:t>Chekroun</a:t>
            </a:r>
            <a:r>
              <a:rPr lang="en-US" sz="2150" dirty="0">
                <a:latin typeface="Book Antiqua" panose="02040602050305030304" pitchFamily="18" charset="0"/>
              </a:rPr>
              <a:t> |  Eric </a:t>
            </a:r>
            <a:r>
              <a:rPr lang="en-US" sz="2150" dirty="0" err="1">
                <a:latin typeface="Book Antiqua" panose="02040602050305030304" pitchFamily="18" charset="0"/>
              </a:rPr>
              <a:t>Oifer</a:t>
            </a:r>
            <a:r>
              <a:rPr lang="en-US" sz="2150" dirty="0">
                <a:latin typeface="Book Antiqua" panose="02040602050305030304" pitchFamily="18" charset="0"/>
              </a:rPr>
              <a:t> | Brian </a:t>
            </a:r>
            <a:r>
              <a:rPr lang="en-US" sz="2150" dirty="0" err="1">
                <a:latin typeface="Book Antiqua" panose="02040602050305030304" pitchFamily="18" charset="0"/>
              </a:rPr>
              <a:t>Rodas</a:t>
            </a:r>
            <a:r>
              <a:rPr lang="en-US" sz="2150" dirty="0">
                <a:latin typeface="Book Antiqua" panose="02040602050305030304" pitchFamily="18" charset="0"/>
              </a:rPr>
              <a:t> |  Nick Fox |  Lea </a:t>
            </a:r>
            <a:r>
              <a:rPr lang="en-US" sz="2150" dirty="0" err="1">
                <a:latin typeface="Book Antiqua" panose="02040602050305030304" pitchFamily="18" charset="0"/>
              </a:rPr>
              <a:t>Hald</a:t>
            </a:r>
            <a:r>
              <a:rPr lang="en-US" sz="2150" dirty="0">
                <a:latin typeface="Book Antiqua" panose="02040602050305030304" pitchFamily="18" charset="0"/>
              </a:rPr>
              <a:t> | Dione Carter | </a:t>
            </a:r>
          </a:p>
          <a:p>
            <a:pPr lvl="1"/>
            <a:r>
              <a:rPr lang="en-US" sz="2150" dirty="0">
                <a:latin typeface="Book Antiqua" panose="02040602050305030304" pitchFamily="18" charset="0"/>
              </a:rPr>
              <a:t>Kiersten Elliott</a:t>
            </a:r>
            <a:br>
              <a:rPr lang="en-US" sz="2150" dirty="0">
                <a:latin typeface="Book Antiqua" panose="02040602050305030304" pitchFamily="18" charset="0"/>
              </a:rPr>
            </a:br>
            <a:endParaRPr lang="en-US" sz="2150" dirty="0">
              <a:latin typeface="Book Antiqua" panose="02040602050305030304" pitchFamily="18" charset="0"/>
            </a:endParaRPr>
          </a:p>
          <a:p>
            <a:pPr lvl="1"/>
            <a:r>
              <a:rPr lang="en-US" sz="2200" b="1" dirty="0">
                <a:solidFill>
                  <a:srgbClr val="C00000"/>
                </a:solidFill>
                <a:latin typeface="Book Antiqua" panose="02040602050305030304" pitchFamily="18" charset="0"/>
              </a:rPr>
              <a:t>Classified Professional Development Committee</a:t>
            </a:r>
            <a:r>
              <a:rPr lang="en-US" sz="2200" dirty="0">
                <a:latin typeface="Book Antiqua" panose="02040602050305030304" pitchFamily="18" charset="0"/>
              </a:rPr>
              <a:t>: </a:t>
            </a:r>
            <a:r>
              <a:rPr lang="en-US" sz="2200" dirty="0" err="1">
                <a:latin typeface="Book Antiqua" panose="02040602050305030304" pitchFamily="18" charset="0"/>
              </a:rPr>
              <a:t>Fariba</a:t>
            </a:r>
            <a:r>
              <a:rPr lang="en-US" sz="2200" dirty="0">
                <a:latin typeface="Book Antiqua" panose="02040602050305030304" pitchFamily="18" charset="0"/>
              </a:rPr>
              <a:t> </a:t>
            </a:r>
            <a:r>
              <a:rPr lang="en-US" sz="2200" dirty="0" err="1">
                <a:latin typeface="Book Antiqua" panose="02040602050305030304" pitchFamily="18" charset="0"/>
              </a:rPr>
              <a:t>Dinaali</a:t>
            </a:r>
            <a:r>
              <a:rPr lang="en-US" sz="2200" dirty="0">
                <a:latin typeface="Book Antiqua" panose="02040602050305030304" pitchFamily="18" charset="0"/>
              </a:rPr>
              <a:t> | Estela </a:t>
            </a:r>
            <a:r>
              <a:rPr lang="en-US" sz="2200" dirty="0" err="1">
                <a:latin typeface="Book Antiqua" panose="02040602050305030304" pitchFamily="18" charset="0"/>
              </a:rPr>
              <a:t>Ruezga</a:t>
            </a:r>
            <a:r>
              <a:rPr lang="en-US" sz="2200" dirty="0">
                <a:latin typeface="Book Antiqua" panose="02040602050305030304" pitchFamily="18" charset="0"/>
              </a:rPr>
              <a:t> | </a:t>
            </a:r>
          </a:p>
          <a:p>
            <a:pPr lvl="1"/>
            <a:r>
              <a:rPr lang="en-US" sz="2200" dirty="0">
                <a:latin typeface="Book Antiqua" panose="02040602050305030304" pitchFamily="18" charset="0"/>
              </a:rPr>
              <a:t>Carla Alvarado | Aaron De La Torre | Jose Fernandez |Cyrus Fernandez</a:t>
            </a:r>
            <a:br>
              <a:rPr lang="en-US" sz="2200" b="1" dirty="0">
                <a:latin typeface="Book Antiqua" panose="02040602050305030304" pitchFamily="18" charset="0"/>
              </a:rPr>
            </a:br>
            <a:endParaRPr lang="en-US" sz="2200" dirty="0">
              <a:latin typeface="Book Antiqua" panose="02040602050305030304" pitchFamily="18" charset="0"/>
            </a:endParaRPr>
          </a:p>
          <a:p>
            <a:pPr lvl="1"/>
            <a:r>
              <a:rPr lang="en-US" sz="2200" b="1" dirty="0">
                <a:solidFill>
                  <a:srgbClr val="C00000"/>
                </a:solidFill>
                <a:latin typeface="Book Antiqua" panose="02040602050305030304" pitchFamily="18" charset="0"/>
              </a:rPr>
              <a:t>Partners</a:t>
            </a:r>
            <a:r>
              <a:rPr lang="en-US" sz="2200" dirty="0">
                <a:latin typeface="Book Antiqua" panose="02040602050305030304" pitchFamily="18" charset="0"/>
              </a:rPr>
              <a:t>: Paige </a:t>
            </a:r>
            <a:r>
              <a:rPr lang="en-US" sz="2200" dirty="0" err="1">
                <a:latin typeface="Book Antiqua" panose="02040602050305030304" pitchFamily="18" charset="0"/>
              </a:rPr>
              <a:t>Glaves</a:t>
            </a:r>
            <a:r>
              <a:rPr lang="en-US" sz="2200" dirty="0">
                <a:latin typeface="Book Antiqua" panose="02040602050305030304" pitchFamily="18" charset="0"/>
              </a:rPr>
              <a:t> | Nate Donahue | Peter Morse | Sherri Lee-Lewis | Mike </a:t>
            </a:r>
            <a:r>
              <a:rPr lang="en-US" sz="2200" dirty="0" err="1">
                <a:latin typeface="Book Antiqua" panose="02040602050305030304" pitchFamily="18" charset="0"/>
              </a:rPr>
              <a:t>Tuitasi</a:t>
            </a:r>
            <a:r>
              <a:rPr lang="en-US" sz="2200" dirty="0">
                <a:latin typeface="Book Antiqua" panose="02040602050305030304" pitchFamily="18" charset="0"/>
              </a:rPr>
              <a:t> | Denise </a:t>
            </a:r>
            <a:r>
              <a:rPr lang="en-US" sz="2200" dirty="0" err="1">
                <a:latin typeface="Book Antiqua" panose="02040602050305030304" pitchFamily="18" charset="0"/>
              </a:rPr>
              <a:t>Henninger</a:t>
            </a:r>
            <a:r>
              <a:rPr lang="en-US" sz="2200" dirty="0">
                <a:latin typeface="Book Antiqua" panose="02040602050305030304" pitchFamily="18" charset="0"/>
              </a:rPr>
              <a:t> | </a:t>
            </a:r>
            <a:r>
              <a:rPr lang="en-US" sz="2200" dirty="0" err="1">
                <a:latin typeface="Book Antiqua" panose="02040602050305030304" pitchFamily="18" charset="0"/>
              </a:rPr>
              <a:t>Lugina</a:t>
            </a:r>
            <a:r>
              <a:rPr lang="en-US" sz="2200" dirty="0">
                <a:latin typeface="Book Antiqua" panose="02040602050305030304" pitchFamily="18" charset="0"/>
              </a:rPr>
              <a:t> Rogers</a:t>
            </a:r>
            <a:br>
              <a:rPr lang="en-US" sz="2400" dirty="0">
                <a:latin typeface="Book Antiqua" panose="02040602050305030304" pitchFamily="18" charset="0"/>
              </a:rPr>
            </a:br>
            <a:br>
              <a:rPr lang="en-US" sz="2400" dirty="0">
                <a:latin typeface="Book Antiqua" panose="02040602050305030304" pitchFamily="18" charset="0"/>
              </a:rPr>
            </a:br>
            <a:endParaRPr lang="en-US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0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romeBook distribution team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56160" cy="7006590"/>
          </a:xfrm>
          <a:prstGeom prst="rect">
            <a:avLst/>
          </a:prstGeom>
        </p:spPr>
      </p:pic>
      <p:pic>
        <p:nvPicPr>
          <p:cNvPr id="3" name="Picture 2" descr="SMC logo&#10;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671" y="5629275"/>
            <a:ext cx="126682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33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od Pantry team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61" y="93996"/>
            <a:ext cx="11201400" cy="6300788"/>
          </a:xfrm>
          <a:prstGeom prst="rect">
            <a:avLst/>
          </a:prstGeom>
        </p:spPr>
      </p:pic>
      <p:pic>
        <p:nvPicPr>
          <p:cNvPr id="5" name="Picture 4" descr="SMC logo&#10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671" y="5727031"/>
            <a:ext cx="1152775" cy="988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099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ssential Heroes">
            <a:extLst>
              <a:ext uri="{FF2B5EF4-FFF2-40B4-BE49-F238E27FC236}">
                <a16:creationId xmlns:a16="http://schemas.microsoft.com/office/drawing/2014/main" id="{14D6F7BE-9F3D-2E49-8FEF-CE62A5B63D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SMC logo&#10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03" y="5581149"/>
            <a:ext cx="126682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017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4931"/>
            <a:ext cx="10515600" cy="435133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latin typeface="Book Antiqua" panose="02040602050305030304" pitchFamily="18" charset="0"/>
              </a:rPr>
              <a:t> I love SMC so much and the help that is being offered to us during this difficult time is astounding and refreshing.</a:t>
            </a:r>
          </a:p>
          <a:p>
            <a:pPr marL="0" indent="0">
              <a:buNone/>
            </a:pPr>
            <a:endParaRPr lang="en-US" dirty="0">
              <a:latin typeface="Book Antiqua" panose="02040602050305030304" pitchFamily="18" charset="0"/>
            </a:endParaRPr>
          </a:p>
          <a:p>
            <a:pPr marL="0" indent="0" algn="r">
              <a:buNone/>
            </a:pPr>
            <a:r>
              <a:rPr lang="en-US" sz="2400" dirty="0">
                <a:solidFill>
                  <a:srgbClr val="C00000"/>
                </a:solidFill>
                <a:latin typeface="Book Antiqua" panose="02040602050305030304" pitchFamily="18" charset="0"/>
              </a:rPr>
              <a:t>--SMC Student/CARES Recipient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br>
              <a:rPr lang="en-US" dirty="0">
                <a:latin typeface="Book Antiqua" panose="02040602050305030304" pitchFamily="18" charset="0"/>
              </a:rPr>
            </a:br>
            <a:endParaRPr lang="en-US" dirty="0">
              <a:latin typeface="Book Antiqua" panose="02040602050305030304" pitchFamily="18" charset="0"/>
            </a:endParaRPr>
          </a:p>
        </p:txBody>
      </p:sp>
      <p:pic>
        <p:nvPicPr>
          <p:cNvPr id="4" name="Picture 3" descr="SMC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45" y="5496927"/>
            <a:ext cx="1266825" cy="1085850"/>
          </a:xfrm>
          <a:prstGeom prst="rect">
            <a:avLst/>
          </a:prstGeom>
        </p:spPr>
      </p:pic>
      <p:pic>
        <p:nvPicPr>
          <p:cNvPr id="2" name="Picture 1" descr="SMC Care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0" y="315595"/>
            <a:ext cx="45720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810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3773" y="1530778"/>
            <a:ext cx="9550467" cy="3905992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latin typeface="Book Antiqua" panose="02040602050305030304" pitchFamily="18" charset="0"/>
              </a:rPr>
              <a:t>It will be a very sad moment to graduate and leave Santa Monica. . . . After the U.S government has granted me political asylum, becoming a student at SMC was the best decision in my life. </a:t>
            </a:r>
            <a:br>
              <a:rPr lang="en-US" dirty="0">
                <a:latin typeface="Book Antiqua" panose="02040602050305030304" pitchFamily="18" charset="0"/>
              </a:rPr>
            </a:br>
            <a:endParaRPr lang="en-US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77890" y="5124146"/>
            <a:ext cx="5920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Book Antiqua" panose="02040602050305030304" pitchFamily="18" charset="0"/>
              </a:rPr>
              <a:t>--SMC Student/CARES Recipient</a:t>
            </a:r>
            <a:endParaRPr lang="en-US" sz="2800" dirty="0"/>
          </a:p>
        </p:txBody>
      </p:sp>
      <p:pic>
        <p:nvPicPr>
          <p:cNvPr id="5" name="Picture 4" descr="SMC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44" y="5436770"/>
            <a:ext cx="1266825" cy="1085850"/>
          </a:xfrm>
          <a:prstGeom prst="rect">
            <a:avLst/>
          </a:prstGeom>
        </p:spPr>
      </p:pic>
      <p:pic>
        <p:nvPicPr>
          <p:cNvPr id="2" name="Picture 1" descr="SMC Care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590" y="218440"/>
            <a:ext cx="4640580" cy="146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282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560" y="1497329"/>
            <a:ext cx="9326880" cy="25440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200" dirty="0">
                <a:latin typeface="Book Antiqua" panose="02040602050305030304" pitchFamily="18" charset="0"/>
              </a:rPr>
              <a:t>I thank you so much for all the support. . . in this difficult time, from Food Pantry to this Cares Act Relief. I am holding tight with my shelter in place in LA while maintaining 5 classes online and I will try my best to finish them strong.</a:t>
            </a:r>
          </a:p>
          <a:p>
            <a:pPr algn="ctr"/>
            <a:endParaRPr lang="en-US" sz="3200" dirty="0"/>
          </a:p>
        </p:txBody>
      </p:sp>
      <p:pic>
        <p:nvPicPr>
          <p:cNvPr id="5" name="Picture 4" descr="SMC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08" y="5474369"/>
            <a:ext cx="1266825" cy="10858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0" y="5458096"/>
            <a:ext cx="5920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Book Antiqua" panose="02040602050305030304" pitchFamily="18" charset="0"/>
              </a:rPr>
              <a:t>--SMC Student/CARES Recipient</a:t>
            </a:r>
            <a:endParaRPr lang="en-US" sz="2800" dirty="0"/>
          </a:p>
        </p:txBody>
      </p:sp>
      <p:pic>
        <p:nvPicPr>
          <p:cNvPr id="2" name="Picture 1" descr="SMC Car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47" b="10193"/>
          <a:stretch/>
        </p:blipFill>
        <p:spPr>
          <a:xfrm>
            <a:off x="3200400" y="205740"/>
            <a:ext cx="5626768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775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  <a:latin typeface="Book Antiqua" panose="02040602050305030304" pitchFamily="18" charset="0"/>
              </a:rPr>
              <a:t>Congratulations on 25 Years!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668244"/>
              </p:ext>
            </p:extLst>
          </p:nvPr>
        </p:nvGraphicFramePr>
        <p:xfrm>
          <a:off x="2009277" y="2241184"/>
          <a:ext cx="8127999" cy="32004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35372744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9036794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380898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>
                          <a:latin typeface="Book Antiqua" panose="02040602050305030304" pitchFamily="18" charset="0"/>
                        </a:rPr>
                        <a:t>Sal </a:t>
                      </a:r>
                      <a:r>
                        <a:rPr lang="en-US" sz="2400" b="0" dirty="0" err="1">
                          <a:latin typeface="Book Antiqua" panose="02040602050305030304" pitchFamily="18" charset="0"/>
                        </a:rPr>
                        <a:t>Veas</a:t>
                      </a:r>
                      <a:endParaRPr lang="en-US" sz="2400" b="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latin typeface="Book Antiqua" panose="02040602050305030304" pitchFamily="18" charset="0"/>
                        </a:rPr>
                        <a:t>Patricia Del Valle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latin typeface="Book Antiqua" panose="02040602050305030304" pitchFamily="18" charset="0"/>
                        </a:rPr>
                        <a:t>Teresa Garcia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9051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>
                          <a:latin typeface="Book Antiqua" panose="02040602050305030304" pitchFamily="18" charset="0"/>
                        </a:rPr>
                        <a:t>Eileen </a:t>
                      </a:r>
                      <a:r>
                        <a:rPr lang="en-US" sz="2400" b="0" dirty="0" err="1">
                          <a:latin typeface="Book Antiqua" panose="02040602050305030304" pitchFamily="18" charset="0"/>
                        </a:rPr>
                        <a:t>Rabach</a:t>
                      </a:r>
                      <a:endParaRPr lang="en-US" sz="2400" b="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latin typeface="Book Antiqua" panose="02040602050305030304" pitchFamily="18" charset="0"/>
                        </a:rPr>
                        <a:t>Yolanda Fierro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latin typeface="Book Antiqua" panose="02040602050305030304" pitchFamily="18" charset="0"/>
                        </a:rPr>
                        <a:t>Deborah Adams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577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>
                          <a:latin typeface="Book Antiqua" panose="02040602050305030304" pitchFamily="18" charset="0"/>
                        </a:rPr>
                        <a:t>Dwayne Iles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latin typeface="Book Antiqua" panose="02040602050305030304" pitchFamily="18" charset="0"/>
                        </a:rPr>
                        <a:t>Alma Nevarez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latin typeface="Book Antiqua" panose="02040602050305030304" pitchFamily="18" charset="0"/>
                        </a:rPr>
                        <a:t>Poonam Pant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566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err="1">
                          <a:latin typeface="Book Antiqua" panose="02040602050305030304" pitchFamily="18" charset="0"/>
                        </a:rPr>
                        <a:t>Wai</a:t>
                      </a:r>
                      <a:r>
                        <a:rPr lang="en-US" sz="2400" b="0" dirty="0">
                          <a:latin typeface="Book Antiqua" panose="02040602050305030304" pitchFamily="18" charset="0"/>
                        </a:rPr>
                        <a:t> Wong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err="1">
                          <a:latin typeface="Book Antiqua" panose="02040602050305030304" pitchFamily="18" charset="0"/>
                        </a:rPr>
                        <a:t>Jere</a:t>
                      </a:r>
                      <a:r>
                        <a:rPr lang="en-US" sz="2400" b="0" dirty="0">
                          <a:latin typeface="Book Antiqua" panose="02040602050305030304" pitchFamily="18" charset="0"/>
                        </a:rPr>
                        <a:t> Romano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b="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575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263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938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734373"/>
                  </a:ext>
                </a:extLst>
              </a:tr>
            </a:tbl>
          </a:graphicData>
        </a:graphic>
      </p:graphicFrame>
      <p:pic>
        <p:nvPicPr>
          <p:cNvPr id="9" name="Picture 8" descr="25th Anniversar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507" y="4063991"/>
            <a:ext cx="2581444" cy="2297958"/>
          </a:xfrm>
          <a:prstGeom prst="rect">
            <a:avLst/>
          </a:prstGeom>
        </p:spPr>
      </p:pic>
      <p:pic>
        <p:nvPicPr>
          <p:cNvPr id="10" name="Picture 9" descr="SMC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24" y="5520991"/>
            <a:ext cx="126682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032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105" y="292935"/>
            <a:ext cx="10899865" cy="75532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Book Antiqua" panose="02040602050305030304" pitchFamily="18" charset="0"/>
              </a:rPr>
              <a:t>Congratulations &amp; Welcome, New Hires!</a:t>
            </a:r>
            <a:br>
              <a:rPr lang="en-US" dirty="0">
                <a:solidFill>
                  <a:srgbClr val="C00000"/>
                </a:solidFill>
                <a:latin typeface="Book Antiqua" panose="02040602050305030304" pitchFamily="18" charset="0"/>
              </a:rPr>
            </a:br>
            <a:r>
              <a:rPr lang="en-US" sz="2700" dirty="0">
                <a:latin typeface="Book Antiqua" panose="02040602050305030304" pitchFamily="18" charset="0"/>
              </a:rPr>
              <a:t>(Faculty, Classified, Managers, Administrators)</a:t>
            </a:r>
            <a:endParaRPr lang="en-US" sz="27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079721"/>
              </p:ext>
            </p:extLst>
          </p:nvPr>
        </p:nvGraphicFramePr>
        <p:xfrm>
          <a:off x="601578" y="1270534"/>
          <a:ext cx="11100392" cy="4764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645">
                  <a:extLst>
                    <a:ext uri="{9D8B030D-6E8A-4147-A177-3AD203B41FA5}">
                      <a16:colId xmlns:a16="http://schemas.microsoft.com/office/drawing/2014/main" val="3794399403"/>
                    </a:ext>
                  </a:extLst>
                </a:gridCol>
                <a:gridCol w="1822174">
                  <a:extLst>
                    <a:ext uri="{9D8B030D-6E8A-4147-A177-3AD203B41FA5}">
                      <a16:colId xmlns:a16="http://schemas.microsoft.com/office/drawing/2014/main" val="2688749986"/>
                    </a:ext>
                  </a:extLst>
                </a:gridCol>
                <a:gridCol w="2119673">
                  <a:extLst>
                    <a:ext uri="{9D8B030D-6E8A-4147-A177-3AD203B41FA5}">
                      <a16:colId xmlns:a16="http://schemas.microsoft.com/office/drawing/2014/main" val="3067495947"/>
                    </a:ext>
                  </a:extLst>
                </a:gridCol>
                <a:gridCol w="2305610">
                  <a:extLst>
                    <a:ext uri="{9D8B030D-6E8A-4147-A177-3AD203B41FA5}">
                      <a16:colId xmlns:a16="http://schemas.microsoft.com/office/drawing/2014/main" val="3366022349"/>
                    </a:ext>
                  </a:extLst>
                </a:gridCol>
                <a:gridCol w="1617645">
                  <a:extLst>
                    <a:ext uri="{9D8B030D-6E8A-4147-A177-3AD203B41FA5}">
                      <a16:colId xmlns:a16="http://schemas.microsoft.com/office/drawing/2014/main" val="2229597288"/>
                    </a:ext>
                  </a:extLst>
                </a:gridCol>
                <a:gridCol w="1617645">
                  <a:extLst>
                    <a:ext uri="{9D8B030D-6E8A-4147-A177-3AD203B41FA5}">
                      <a16:colId xmlns:a16="http://schemas.microsoft.com/office/drawing/2014/main" val="2058941533"/>
                    </a:ext>
                  </a:extLst>
                </a:gridCol>
              </a:tblGrid>
              <a:tr h="3443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Lydia Ayala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Ernesto Castro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Monica Jeong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Ricardo Perez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Wayne Gainey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Brittany Wilson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739911"/>
                  </a:ext>
                </a:extLst>
              </a:tr>
              <a:tr h="3443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Linda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Subias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Sherri Himelstein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Laura Navarro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Isaac Rodriguez Lupercio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Hector Gutierrez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Jamina Russell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391013"/>
                  </a:ext>
                </a:extLst>
              </a:tr>
              <a:tr h="5106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Giulio Copeta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Amber Wade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Sang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Hee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Cho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Salomon Morales Martinez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Patrick McCarthy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Marisa Sandoval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265630"/>
                  </a:ext>
                </a:extLst>
              </a:tr>
              <a:tr h="3443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Juliana Carranza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Amanda De La Torre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Wilmer De Los Santos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Armando Olivera Santos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Nancy Esparza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Russell Hulst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945135"/>
                  </a:ext>
                </a:extLst>
              </a:tr>
              <a:tr h="5106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Rita Esparza Torres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Jerry Foster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Rico Gutierrez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Maisha Reid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Jose Prieto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Vidal Turner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254937"/>
                  </a:ext>
                </a:extLst>
              </a:tr>
              <a:tr h="3443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Alvaro Bravo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Josemar Diaz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Nehhe'h Feagin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Royce Lewis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Melissa Montes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Michelle Villalobos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294129"/>
                  </a:ext>
                </a:extLst>
              </a:tr>
              <a:tr h="3443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Tanysha Delton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Cyrus Fernandez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Ashley Eutsey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Tracie Hunter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Erik Torregano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Javier Cambron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030500"/>
                  </a:ext>
                </a:extLst>
              </a:tr>
              <a:tr h="2999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Leonardo Luna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Carlos Jauregui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Donatas Bukauskas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Travis Grant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Diana Pennington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Duc Pham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284834"/>
                  </a:ext>
                </a:extLst>
              </a:tr>
              <a:tr h="3443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Martha Hall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Fernanda Guido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Getahun Deresse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Mauricio Rosales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Ngan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"Kim" Tran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Sue In Lee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335695"/>
                  </a:ext>
                </a:extLst>
              </a:tr>
              <a:tr h="3443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Carlos Lucio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Clarenda Stephens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Joseph Kolbly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David Hall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Raymond Adams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Kaelyn Rodriguez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761702"/>
                  </a:ext>
                </a:extLst>
              </a:tr>
              <a:tr h="3443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Barry Okonoboh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John Greenlee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Keyang Li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Terry Kamibayashi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Janice Tovar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Amanda Garcia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287343"/>
                  </a:ext>
                </a:extLst>
              </a:tr>
              <a:tr h="3443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Zhan Que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Ranon Ruff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Matthew Kiaman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Marco Zetina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Michael McCann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Nicola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Vruwink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878813"/>
                  </a:ext>
                </a:extLst>
              </a:tr>
              <a:tr h="344313">
                <a:tc>
                  <a:txBody>
                    <a:bodyPr/>
                    <a:lstStyle/>
                    <a:p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Raul Armando Avila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Hibatullah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(Hiba)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Lachgar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733071"/>
                  </a:ext>
                </a:extLst>
              </a:tr>
            </a:tbl>
          </a:graphicData>
        </a:graphic>
      </p:graphicFrame>
      <p:pic>
        <p:nvPicPr>
          <p:cNvPr id="5" name="Picture 4" descr="SMC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672" y="5827409"/>
            <a:ext cx="1035668" cy="88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53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435</Words>
  <Application>Microsoft Macintosh PowerPoint</Application>
  <PresentationFormat>Widescreen</PresentationFormat>
  <Paragraphs>100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Book Antiqua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Congratulations on 25 Years!</vt:lpstr>
      <vt:lpstr>Congratulations &amp; Welcome, New Hires! (Faculty, Classified, Managers, Administrators)</vt:lpstr>
    </vt:vector>
  </TitlesOfParts>
  <Manager/>
  <Company>Santa Monica College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2020 Flex Day Presentation by Dr. Kathryn E. Jeffery</dc:title>
  <dc:subject/>
  <dc:creator>smith_grace</dc:creator>
  <cp:keywords/>
  <dc:description/>
  <cp:lastModifiedBy>IP_REGINA</cp:lastModifiedBy>
  <cp:revision>52</cp:revision>
  <dcterms:created xsi:type="dcterms:W3CDTF">2020-08-21T22:24:46Z</dcterms:created>
  <dcterms:modified xsi:type="dcterms:W3CDTF">2020-08-27T22:08:43Z</dcterms:modified>
  <cp:category/>
</cp:coreProperties>
</file>