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275" r:id="rId6"/>
    <p:sldId id="276" r:id="rId7"/>
    <p:sldId id="265" r:id="rId8"/>
    <p:sldId id="267" r:id="rId9"/>
    <p:sldId id="264" r:id="rId10"/>
    <p:sldId id="266" r:id="rId11"/>
    <p:sldId id="257" r:id="rId12"/>
    <p:sldId id="263" r:id="rId13"/>
    <p:sldId id="268" r:id="rId14"/>
    <p:sldId id="278" r:id="rId15"/>
    <p:sldId id="272" r:id="rId16"/>
    <p:sldId id="271" r:id="rId17"/>
    <p:sldId id="274" r:id="rId18"/>
    <p:sldId id="277" r:id="rId19"/>
    <p:sldId id="273" r:id="rId20"/>
    <p:sldId id="270" r:id="rId21"/>
    <p:sldId id="280" r:id="rId22"/>
    <p:sldId id="281" r:id="rId23"/>
    <p:sldId id="261" r:id="rId24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/>
    <p:restoredTop sz="94632"/>
  </p:normalViewPr>
  <p:slideViewPr>
    <p:cSldViewPr>
      <p:cViewPr varScale="1">
        <p:scale>
          <a:sx n="65" d="100"/>
          <a:sy n="65" d="100"/>
        </p:scale>
        <p:origin x="8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GLIELMO_LAURIE" userId="S::guglielmo_laurie@smc.edu::dfa73024-6a61-4336-bc17-9ac655645f5d" providerId="AD" clId="Web-{88957862-6E39-441D-BB4E-0DD2F36EDBE8}"/>
    <pc:docChg chg="addSld delSld modSld sldOrd">
      <pc:chgData name="GUGLIELMO_LAURIE" userId="S::guglielmo_laurie@smc.edu::dfa73024-6a61-4336-bc17-9ac655645f5d" providerId="AD" clId="Web-{88957862-6E39-441D-BB4E-0DD2F36EDBE8}" dt="2019-02-13T01:40:05.190" v="411" actId="20577"/>
      <pc:docMkLst>
        <pc:docMk/>
      </pc:docMkLst>
      <pc:sldChg chg="modSp">
        <pc:chgData name="GUGLIELMO_LAURIE" userId="S::guglielmo_laurie@smc.edu::dfa73024-6a61-4336-bc17-9ac655645f5d" providerId="AD" clId="Web-{88957862-6E39-441D-BB4E-0DD2F36EDBE8}" dt="2019-02-13T01:35:16.235" v="169" actId="20577"/>
        <pc:sldMkLst>
          <pc:docMk/>
          <pc:sldMk cId="1802025353" sldId="270"/>
        </pc:sldMkLst>
        <pc:spChg chg="mod">
          <ac:chgData name="GUGLIELMO_LAURIE" userId="S::guglielmo_laurie@smc.edu::dfa73024-6a61-4336-bc17-9ac655645f5d" providerId="AD" clId="Web-{88957862-6E39-441D-BB4E-0DD2F36EDBE8}" dt="2019-02-13T01:35:16.235" v="169" actId="20577"/>
          <ac:spMkLst>
            <pc:docMk/>
            <pc:sldMk cId="1802025353" sldId="270"/>
            <ac:spMk id="2" creationId="{E62CA499-3B90-8147-92B7-E3EC1DF59C42}"/>
          </ac:spMkLst>
        </pc:spChg>
      </pc:sldChg>
      <pc:sldChg chg="modSp ord">
        <pc:chgData name="GUGLIELMO_LAURIE" userId="S::guglielmo_laurie@smc.edu::dfa73024-6a61-4336-bc17-9ac655645f5d" providerId="AD" clId="Web-{88957862-6E39-441D-BB4E-0DD2F36EDBE8}" dt="2019-02-13T01:40:05.190" v="410" actId="20577"/>
        <pc:sldMkLst>
          <pc:docMk/>
          <pc:sldMk cId="1448948316" sldId="273"/>
        </pc:sldMkLst>
        <pc:spChg chg="mod">
          <ac:chgData name="GUGLIELMO_LAURIE" userId="S::guglielmo_laurie@smc.edu::dfa73024-6a61-4336-bc17-9ac655645f5d" providerId="AD" clId="Web-{88957862-6E39-441D-BB4E-0DD2F36EDBE8}" dt="2019-02-13T01:40:05.190" v="410" actId="20577"/>
          <ac:spMkLst>
            <pc:docMk/>
            <pc:sldMk cId="1448948316" sldId="273"/>
            <ac:spMk id="3" creationId="{ED5F8A28-5DA9-444E-83C1-8739850A93B2}"/>
          </ac:spMkLst>
        </pc:spChg>
      </pc:sldChg>
      <pc:sldChg chg="new del">
        <pc:chgData name="GUGLIELMO_LAURIE" userId="S::guglielmo_laurie@smc.edu::dfa73024-6a61-4336-bc17-9ac655645f5d" providerId="AD" clId="Web-{88957862-6E39-441D-BB4E-0DD2F36EDBE8}" dt="2019-02-13T01:30:42.031" v="3"/>
        <pc:sldMkLst>
          <pc:docMk/>
          <pc:sldMk cId="3138786798" sldId="279"/>
        </pc:sldMkLst>
      </pc:sldChg>
      <pc:sldChg chg="modSp new">
        <pc:chgData name="GUGLIELMO_LAURIE" userId="S::guglielmo_laurie@smc.edu::dfa73024-6a61-4336-bc17-9ac655645f5d" providerId="AD" clId="Web-{88957862-6E39-441D-BB4E-0DD2F36EDBE8}" dt="2019-02-13T01:38:02.705" v="297" actId="20577"/>
        <pc:sldMkLst>
          <pc:docMk/>
          <pc:sldMk cId="3049961955" sldId="280"/>
        </pc:sldMkLst>
        <pc:spChg chg="mod">
          <ac:chgData name="GUGLIELMO_LAURIE" userId="S::guglielmo_laurie@smc.edu::dfa73024-6a61-4336-bc17-9ac655645f5d" providerId="AD" clId="Web-{88957862-6E39-441D-BB4E-0DD2F36EDBE8}" dt="2019-02-13T01:35:24.751" v="174" actId="20577"/>
          <ac:spMkLst>
            <pc:docMk/>
            <pc:sldMk cId="3049961955" sldId="280"/>
            <ac:spMk id="2" creationId="{31FBD1FD-3FE5-432E-B01D-FF54F50B0F78}"/>
          </ac:spMkLst>
        </pc:spChg>
        <pc:spChg chg="mod">
          <ac:chgData name="GUGLIELMO_LAURIE" userId="S::guglielmo_laurie@smc.edu::dfa73024-6a61-4336-bc17-9ac655645f5d" providerId="AD" clId="Web-{88957862-6E39-441D-BB4E-0DD2F36EDBE8}" dt="2019-02-13T01:38:02.705" v="297" actId="20577"/>
          <ac:spMkLst>
            <pc:docMk/>
            <pc:sldMk cId="3049961955" sldId="280"/>
            <ac:spMk id="3" creationId="{870D9EAC-7CDB-4CAC-A2E5-574C172CCE9A}"/>
          </ac:spMkLst>
        </pc:spChg>
      </pc:sldChg>
    </pc:docChg>
  </pc:docChgLst>
  <pc:docChgLst>
    <pc:chgData name="GUGLIELMO_LAURIE" userId="S::guglielmo_laurie@smc.edu::dfa73024-6a61-4336-bc17-9ac655645f5d" providerId="AD" clId="Web-{D5940310-8729-5855-91F1-1E26C62F8214}"/>
    <pc:docChg chg="modSld">
      <pc:chgData name="GUGLIELMO_LAURIE" userId="S::guglielmo_laurie@smc.edu::dfa73024-6a61-4336-bc17-9ac655645f5d" providerId="AD" clId="Web-{D5940310-8729-5855-91F1-1E26C62F8214}" dt="2019-02-07T17:50:55.526" v="133" actId="14100"/>
      <pc:docMkLst>
        <pc:docMk/>
      </pc:docMkLst>
      <pc:sldChg chg="modSp">
        <pc:chgData name="GUGLIELMO_LAURIE" userId="S::guglielmo_laurie@smc.edu::dfa73024-6a61-4336-bc17-9ac655645f5d" providerId="AD" clId="Web-{D5940310-8729-5855-91F1-1E26C62F8214}" dt="2019-02-07T17:45:26.572" v="2" actId="20577"/>
        <pc:sldMkLst>
          <pc:docMk/>
          <pc:sldMk cId="3494059715" sldId="256"/>
        </pc:sldMkLst>
        <pc:spChg chg="mod">
          <ac:chgData name="GUGLIELMO_LAURIE" userId="S::guglielmo_laurie@smc.edu::dfa73024-6a61-4336-bc17-9ac655645f5d" providerId="AD" clId="Web-{D5940310-8729-5855-91F1-1E26C62F8214}" dt="2019-02-07T17:45:26.572" v="2" actId="20577"/>
          <ac:spMkLst>
            <pc:docMk/>
            <pc:sldMk cId="3494059715" sldId="256"/>
            <ac:spMk id="2" creationId="{00000000-0000-0000-0000-000000000000}"/>
          </ac:spMkLst>
        </pc:spChg>
      </pc:sldChg>
      <pc:sldChg chg="modSp">
        <pc:chgData name="GUGLIELMO_LAURIE" userId="S::guglielmo_laurie@smc.edu::dfa73024-6a61-4336-bc17-9ac655645f5d" providerId="AD" clId="Web-{D5940310-8729-5855-91F1-1E26C62F8214}" dt="2019-02-07T17:47:47.369" v="48" actId="14100"/>
        <pc:sldMkLst>
          <pc:docMk/>
          <pc:sldMk cId="1698567069" sldId="257"/>
        </pc:sldMkLst>
        <pc:spChg chg="mod">
          <ac:chgData name="GUGLIELMO_LAURIE" userId="S::guglielmo_laurie@smc.edu::dfa73024-6a61-4336-bc17-9ac655645f5d" providerId="AD" clId="Web-{D5940310-8729-5855-91F1-1E26C62F8214}" dt="2019-02-07T17:47:24.088" v="42" actId="14100"/>
          <ac:spMkLst>
            <pc:docMk/>
            <pc:sldMk cId="1698567069" sldId="257"/>
            <ac:spMk id="2" creationId="{00000000-0000-0000-0000-000000000000}"/>
          </ac:spMkLst>
        </pc:spChg>
        <pc:picChg chg="mod">
          <ac:chgData name="GUGLIELMO_LAURIE" userId="S::guglielmo_laurie@smc.edu::dfa73024-6a61-4336-bc17-9ac655645f5d" providerId="AD" clId="Web-{D5940310-8729-5855-91F1-1E26C62F8214}" dt="2019-02-07T17:47:47.369" v="48" actId="14100"/>
          <ac:picMkLst>
            <pc:docMk/>
            <pc:sldMk cId="1698567069" sldId="257"/>
            <ac:picMk id="1030" creationId="{00000000-0000-0000-0000-000000000000}"/>
          </ac:picMkLst>
        </pc:picChg>
      </pc:sldChg>
      <pc:sldChg chg="modSp">
        <pc:chgData name="GUGLIELMO_LAURIE" userId="S::guglielmo_laurie@smc.edu::dfa73024-6a61-4336-bc17-9ac655645f5d" providerId="AD" clId="Web-{D5940310-8729-5855-91F1-1E26C62F8214}" dt="2019-02-07T17:47:55.494" v="53" actId="20577"/>
        <pc:sldMkLst>
          <pc:docMk/>
          <pc:sldMk cId="2182872520" sldId="263"/>
        </pc:sldMkLst>
        <pc:spChg chg="mod">
          <ac:chgData name="GUGLIELMO_LAURIE" userId="S::guglielmo_laurie@smc.edu::dfa73024-6a61-4336-bc17-9ac655645f5d" providerId="AD" clId="Web-{D5940310-8729-5855-91F1-1E26C62F8214}" dt="2019-02-07T17:47:55.494" v="53" actId="20577"/>
          <ac:spMkLst>
            <pc:docMk/>
            <pc:sldMk cId="2182872520" sldId="263"/>
            <ac:spMk id="2" creationId="{00000000-0000-0000-0000-000000000000}"/>
          </ac:spMkLst>
        </pc:spChg>
      </pc:sldChg>
      <pc:sldChg chg="modSp">
        <pc:chgData name="GUGLIELMO_LAURIE" userId="S::guglielmo_laurie@smc.edu::dfa73024-6a61-4336-bc17-9ac655645f5d" providerId="AD" clId="Web-{D5940310-8729-5855-91F1-1E26C62F8214}" dt="2019-02-07T17:45:50.259" v="17" actId="20577"/>
        <pc:sldMkLst>
          <pc:docMk/>
          <pc:sldMk cId="1897875284" sldId="264"/>
        </pc:sldMkLst>
        <pc:spChg chg="mod">
          <ac:chgData name="GUGLIELMO_LAURIE" userId="S::guglielmo_laurie@smc.edu::dfa73024-6a61-4336-bc17-9ac655645f5d" providerId="AD" clId="Web-{D5940310-8729-5855-91F1-1E26C62F8214}" dt="2019-02-07T17:45:50.259" v="17" actId="20577"/>
          <ac:spMkLst>
            <pc:docMk/>
            <pc:sldMk cId="1897875284" sldId="264"/>
            <ac:spMk id="2" creationId="{00000000-0000-0000-0000-000000000000}"/>
          </ac:spMkLst>
        </pc:spChg>
      </pc:sldChg>
      <pc:sldChg chg="modSp">
        <pc:chgData name="GUGLIELMO_LAURIE" userId="S::guglielmo_laurie@smc.edu::dfa73024-6a61-4336-bc17-9ac655645f5d" providerId="AD" clId="Web-{D5940310-8729-5855-91F1-1E26C62F8214}" dt="2019-02-07T17:46:58.447" v="30" actId="20577"/>
        <pc:sldMkLst>
          <pc:docMk/>
          <pc:sldMk cId="2552039136" sldId="265"/>
        </pc:sldMkLst>
        <pc:spChg chg="mod">
          <ac:chgData name="GUGLIELMO_LAURIE" userId="S::guglielmo_laurie@smc.edu::dfa73024-6a61-4336-bc17-9ac655645f5d" providerId="AD" clId="Web-{D5940310-8729-5855-91F1-1E26C62F8214}" dt="2019-02-07T17:46:58.447" v="30" actId="20577"/>
          <ac:spMkLst>
            <pc:docMk/>
            <pc:sldMk cId="2552039136" sldId="265"/>
            <ac:spMk id="2" creationId="{00000000-0000-0000-0000-000000000000}"/>
          </ac:spMkLst>
        </pc:spChg>
      </pc:sldChg>
      <pc:sldChg chg="modSp">
        <pc:chgData name="GUGLIELMO_LAURIE" userId="S::guglielmo_laurie@smc.edu::dfa73024-6a61-4336-bc17-9ac655645f5d" providerId="AD" clId="Web-{D5940310-8729-5855-91F1-1E26C62F8214}" dt="2019-02-07T17:47:10.494" v="34" actId="20577"/>
        <pc:sldMkLst>
          <pc:docMk/>
          <pc:sldMk cId="2392205397" sldId="266"/>
        </pc:sldMkLst>
        <pc:spChg chg="mod">
          <ac:chgData name="GUGLIELMO_LAURIE" userId="S::guglielmo_laurie@smc.edu::dfa73024-6a61-4336-bc17-9ac655645f5d" providerId="AD" clId="Web-{D5940310-8729-5855-91F1-1E26C62F8214}" dt="2019-02-07T17:47:10.494" v="34" actId="20577"/>
          <ac:spMkLst>
            <pc:docMk/>
            <pc:sldMk cId="2392205397" sldId="266"/>
            <ac:spMk id="3" creationId="{00000000-0000-0000-0000-000000000000}"/>
          </ac:spMkLst>
        </pc:spChg>
      </pc:sldChg>
      <pc:sldChg chg="addSp delSp modSp mod modClrScheme chgLayout">
        <pc:chgData name="GUGLIELMO_LAURIE" userId="S::guglielmo_laurie@smc.edu::dfa73024-6a61-4336-bc17-9ac655645f5d" providerId="AD" clId="Web-{D5940310-8729-5855-91F1-1E26C62F8214}" dt="2019-02-07T17:50:55.526" v="133" actId="14100"/>
        <pc:sldMkLst>
          <pc:docMk/>
          <pc:sldMk cId="3330817680" sldId="267"/>
        </pc:sldMkLst>
        <pc:spChg chg="del">
          <ac:chgData name="GUGLIELMO_LAURIE" userId="S::guglielmo_laurie@smc.edu::dfa73024-6a61-4336-bc17-9ac655645f5d" providerId="AD" clId="Web-{D5940310-8729-5855-91F1-1E26C62F8214}" dt="2019-02-07T17:46:40.447" v="27"/>
          <ac:spMkLst>
            <pc:docMk/>
            <pc:sldMk cId="3330817680" sldId="267"/>
            <ac:spMk id="2" creationId="{00000000-0000-0000-0000-000000000000}"/>
          </ac:spMkLst>
        </pc:spChg>
        <pc:spChg chg="del">
          <ac:chgData name="GUGLIELMO_LAURIE" userId="S::guglielmo_laurie@smc.edu::dfa73024-6a61-4336-bc17-9ac655645f5d" providerId="AD" clId="Web-{D5940310-8729-5855-91F1-1E26C62F8214}" dt="2019-02-07T17:46:40.447" v="27"/>
          <ac:spMkLst>
            <pc:docMk/>
            <pc:sldMk cId="3330817680" sldId="267"/>
            <ac:spMk id="3" creationId="{00000000-0000-0000-0000-000000000000}"/>
          </ac:spMkLst>
        </pc:spChg>
        <pc:spChg chg="add mod ord">
          <ac:chgData name="GUGLIELMO_LAURIE" userId="S::guglielmo_laurie@smc.edu::dfa73024-6a61-4336-bc17-9ac655645f5d" providerId="AD" clId="Web-{D5940310-8729-5855-91F1-1E26C62F8214}" dt="2019-02-07T17:50:50.604" v="132" actId="14100"/>
          <ac:spMkLst>
            <pc:docMk/>
            <pc:sldMk cId="3330817680" sldId="267"/>
            <ac:spMk id="4" creationId="{479F6850-FC0D-4C72-80E9-91561A5A731E}"/>
          </ac:spMkLst>
        </pc:spChg>
        <pc:picChg chg="mod">
          <ac:chgData name="GUGLIELMO_LAURIE" userId="S::guglielmo_laurie@smc.edu::dfa73024-6a61-4336-bc17-9ac655645f5d" providerId="AD" clId="Web-{D5940310-8729-5855-91F1-1E26C62F8214}" dt="2019-02-07T17:50:55.526" v="133" actId="14100"/>
          <ac:picMkLst>
            <pc:docMk/>
            <pc:sldMk cId="3330817680" sldId="267"/>
            <ac:picMk id="6146" creationId="{00000000-0000-0000-0000-000000000000}"/>
          </ac:picMkLst>
        </pc:picChg>
      </pc:sldChg>
      <pc:sldChg chg="modSp">
        <pc:chgData name="GUGLIELMO_LAURIE" userId="S::guglielmo_laurie@smc.edu::dfa73024-6a61-4336-bc17-9ac655645f5d" providerId="AD" clId="Web-{D5940310-8729-5855-91F1-1E26C62F8214}" dt="2019-02-07T17:48:05.244" v="60" actId="20577"/>
        <pc:sldMkLst>
          <pc:docMk/>
          <pc:sldMk cId="1866152984" sldId="268"/>
        </pc:sldMkLst>
        <pc:spChg chg="mod">
          <ac:chgData name="GUGLIELMO_LAURIE" userId="S::guglielmo_laurie@smc.edu::dfa73024-6a61-4336-bc17-9ac655645f5d" providerId="AD" clId="Web-{D5940310-8729-5855-91F1-1E26C62F8214}" dt="2019-02-07T17:48:05.244" v="60" actId="20577"/>
          <ac:spMkLst>
            <pc:docMk/>
            <pc:sldMk cId="1866152984" sldId="268"/>
            <ac:spMk id="2" creationId="{4DBF33EB-AC0E-B644-A2F3-E981E0E7708D}"/>
          </ac:spMkLst>
        </pc:spChg>
      </pc:sldChg>
      <pc:sldChg chg="modSp">
        <pc:chgData name="GUGLIELMO_LAURIE" userId="S::guglielmo_laurie@smc.edu::dfa73024-6a61-4336-bc17-9ac655645f5d" providerId="AD" clId="Web-{D5940310-8729-5855-91F1-1E26C62F8214}" dt="2019-02-07T17:49:17.088" v="109" actId="20577"/>
        <pc:sldMkLst>
          <pc:docMk/>
          <pc:sldMk cId="1802025353" sldId="270"/>
        </pc:sldMkLst>
        <pc:spChg chg="mod">
          <ac:chgData name="GUGLIELMO_LAURIE" userId="S::guglielmo_laurie@smc.edu::dfa73024-6a61-4336-bc17-9ac655645f5d" providerId="AD" clId="Web-{D5940310-8729-5855-91F1-1E26C62F8214}" dt="2019-02-07T17:49:17.088" v="109" actId="20577"/>
          <ac:spMkLst>
            <pc:docMk/>
            <pc:sldMk cId="1802025353" sldId="270"/>
            <ac:spMk id="2" creationId="{E62CA499-3B90-8147-92B7-E3EC1DF59C42}"/>
          </ac:spMkLst>
        </pc:spChg>
      </pc:sldChg>
      <pc:sldChg chg="modSp">
        <pc:chgData name="GUGLIELMO_LAURIE" userId="S::guglielmo_laurie@smc.edu::dfa73024-6a61-4336-bc17-9ac655645f5d" providerId="AD" clId="Web-{D5940310-8729-5855-91F1-1E26C62F8214}" dt="2019-02-07T17:48:33.947" v="77" actId="20577"/>
        <pc:sldMkLst>
          <pc:docMk/>
          <pc:sldMk cId="2409123056" sldId="271"/>
        </pc:sldMkLst>
        <pc:spChg chg="mod">
          <ac:chgData name="GUGLIELMO_LAURIE" userId="S::guglielmo_laurie@smc.edu::dfa73024-6a61-4336-bc17-9ac655645f5d" providerId="AD" clId="Web-{D5940310-8729-5855-91F1-1E26C62F8214}" dt="2019-02-07T17:48:33.947" v="77" actId="20577"/>
          <ac:spMkLst>
            <pc:docMk/>
            <pc:sldMk cId="2409123056" sldId="271"/>
            <ac:spMk id="2" creationId="{4A443F8A-42D9-2E40-B39D-5F02EA523608}"/>
          </ac:spMkLst>
        </pc:spChg>
      </pc:sldChg>
      <pc:sldChg chg="modSp">
        <pc:chgData name="GUGLIELMO_LAURIE" userId="S::guglielmo_laurie@smc.edu::dfa73024-6a61-4336-bc17-9ac655645f5d" providerId="AD" clId="Web-{D5940310-8729-5855-91F1-1E26C62F8214}" dt="2019-02-07T17:48:47.760" v="86" actId="20577"/>
        <pc:sldMkLst>
          <pc:docMk/>
          <pc:sldMk cId="1237854694" sldId="272"/>
        </pc:sldMkLst>
        <pc:spChg chg="mod">
          <ac:chgData name="GUGLIELMO_LAURIE" userId="S::guglielmo_laurie@smc.edu::dfa73024-6a61-4336-bc17-9ac655645f5d" providerId="AD" clId="Web-{D5940310-8729-5855-91F1-1E26C62F8214}" dt="2019-02-07T17:48:47.760" v="86" actId="20577"/>
          <ac:spMkLst>
            <pc:docMk/>
            <pc:sldMk cId="1237854694" sldId="272"/>
            <ac:spMk id="2" creationId="{22471878-2394-2A4A-8EA3-935E04794163}"/>
          </ac:spMkLst>
        </pc:spChg>
      </pc:sldChg>
      <pc:sldChg chg="modSp">
        <pc:chgData name="GUGLIELMO_LAURIE" userId="S::guglielmo_laurie@smc.edu::dfa73024-6a61-4336-bc17-9ac655645f5d" providerId="AD" clId="Web-{D5940310-8729-5855-91F1-1E26C62F8214}" dt="2019-02-07T17:49:26.166" v="115" actId="20577"/>
        <pc:sldMkLst>
          <pc:docMk/>
          <pc:sldMk cId="1448948316" sldId="273"/>
        </pc:sldMkLst>
        <pc:spChg chg="mod">
          <ac:chgData name="GUGLIELMO_LAURIE" userId="S::guglielmo_laurie@smc.edu::dfa73024-6a61-4336-bc17-9ac655645f5d" providerId="AD" clId="Web-{D5940310-8729-5855-91F1-1E26C62F8214}" dt="2019-02-07T17:49:26.166" v="115" actId="20577"/>
          <ac:spMkLst>
            <pc:docMk/>
            <pc:sldMk cId="1448948316" sldId="273"/>
            <ac:spMk id="2" creationId="{D26AF975-5BD7-C047-85F2-925C376A8D58}"/>
          </ac:spMkLst>
        </pc:spChg>
      </pc:sldChg>
      <pc:sldChg chg="modSp">
        <pc:chgData name="GUGLIELMO_LAURIE" userId="S::guglielmo_laurie@smc.edu::dfa73024-6a61-4336-bc17-9ac655645f5d" providerId="AD" clId="Web-{D5940310-8729-5855-91F1-1E26C62F8214}" dt="2019-02-07T17:48:56.682" v="93" actId="20577"/>
        <pc:sldMkLst>
          <pc:docMk/>
          <pc:sldMk cId="3286136299" sldId="274"/>
        </pc:sldMkLst>
        <pc:spChg chg="mod">
          <ac:chgData name="GUGLIELMO_LAURIE" userId="S::guglielmo_laurie@smc.edu::dfa73024-6a61-4336-bc17-9ac655645f5d" providerId="AD" clId="Web-{D5940310-8729-5855-91F1-1E26C62F8214}" dt="2019-02-07T17:48:56.682" v="93" actId="20577"/>
          <ac:spMkLst>
            <pc:docMk/>
            <pc:sldMk cId="3286136299" sldId="274"/>
            <ac:spMk id="3" creationId="{00000000-0000-0000-0000-000000000000}"/>
          </ac:spMkLst>
        </pc:spChg>
      </pc:sldChg>
      <pc:sldChg chg="modSp">
        <pc:chgData name="GUGLIELMO_LAURIE" userId="S::guglielmo_laurie@smc.edu::dfa73024-6a61-4336-bc17-9ac655645f5d" providerId="AD" clId="Web-{D5940310-8729-5855-91F1-1E26C62F8214}" dt="2019-02-07T17:45:34.181" v="7" actId="20577"/>
        <pc:sldMkLst>
          <pc:docMk/>
          <pc:sldMk cId="714880518" sldId="275"/>
        </pc:sldMkLst>
        <pc:spChg chg="mod">
          <ac:chgData name="GUGLIELMO_LAURIE" userId="S::guglielmo_laurie@smc.edu::dfa73024-6a61-4336-bc17-9ac655645f5d" providerId="AD" clId="Web-{D5940310-8729-5855-91F1-1E26C62F8214}" dt="2019-02-07T17:45:34.181" v="7" actId="20577"/>
          <ac:spMkLst>
            <pc:docMk/>
            <pc:sldMk cId="714880518" sldId="275"/>
            <ac:spMk id="2" creationId="{00000000-0000-0000-0000-000000000000}"/>
          </ac:spMkLst>
        </pc:spChg>
      </pc:sldChg>
      <pc:sldChg chg="modSp">
        <pc:chgData name="GUGLIELMO_LAURIE" userId="S::guglielmo_laurie@smc.edu::dfa73024-6a61-4336-bc17-9ac655645f5d" providerId="AD" clId="Web-{D5940310-8729-5855-91F1-1E26C62F8214}" dt="2019-02-07T17:45:43.916" v="12" actId="20577"/>
        <pc:sldMkLst>
          <pc:docMk/>
          <pc:sldMk cId="3887659171" sldId="276"/>
        </pc:sldMkLst>
        <pc:spChg chg="mod">
          <ac:chgData name="GUGLIELMO_LAURIE" userId="S::guglielmo_laurie@smc.edu::dfa73024-6a61-4336-bc17-9ac655645f5d" providerId="AD" clId="Web-{D5940310-8729-5855-91F1-1E26C62F8214}" dt="2019-02-07T17:45:43.916" v="12" actId="20577"/>
          <ac:spMkLst>
            <pc:docMk/>
            <pc:sldMk cId="3887659171" sldId="276"/>
            <ac:spMk id="3" creationId="{00000000-0000-0000-0000-000000000000}"/>
          </ac:spMkLst>
        </pc:spChg>
      </pc:sldChg>
      <pc:sldChg chg="modSp">
        <pc:chgData name="GUGLIELMO_LAURIE" userId="S::guglielmo_laurie@smc.edu::dfa73024-6a61-4336-bc17-9ac655645f5d" providerId="AD" clId="Web-{D5940310-8729-5855-91F1-1E26C62F8214}" dt="2019-02-07T17:49:04.557" v="102" actId="20577"/>
        <pc:sldMkLst>
          <pc:docMk/>
          <pc:sldMk cId="899939047" sldId="277"/>
        </pc:sldMkLst>
        <pc:spChg chg="mod">
          <ac:chgData name="GUGLIELMO_LAURIE" userId="S::guglielmo_laurie@smc.edu::dfa73024-6a61-4336-bc17-9ac655645f5d" providerId="AD" clId="Web-{D5940310-8729-5855-91F1-1E26C62F8214}" dt="2019-02-07T17:49:04.557" v="102" actId="20577"/>
          <ac:spMkLst>
            <pc:docMk/>
            <pc:sldMk cId="899939047" sldId="277"/>
            <ac:spMk id="2" creationId="{CB32CBFC-8077-F140-B755-0175843592B0}"/>
          </ac:spMkLst>
        </pc:spChg>
      </pc:sldChg>
      <pc:sldChg chg="modSp">
        <pc:chgData name="GUGLIELMO_LAURIE" userId="S::guglielmo_laurie@smc.edu::dfa73024-6a61-4336-bc17-9ac655645f5d" providerId="AD" clId="Web-{D5940310-8729-5855-91F1-1E26C62F8214}" dt="2019-02-07T17:48:39.635" v="82" actId="20577"/>
        <pc:sldMkLst>
          <pc:docMk/>
          <pc:sldMk cId="1876495450" sldId="278"/>
        </pc:sldMkLst>
        <pc:spChg chg="mod">
          <ac:chgData name="GUGLIELMO_LAURIE" userId="S::guglielmo_laurie@smc.edu::dfa73024-6a61-4336-bc17-9ac655645f5d" providerId="AD" clId="Web-{D5940310-8729-5855-91F1-1E26C62F8214}" dt="2019-02-07T17:48:39.635" v="82" actId="20577"/>
          <ac:spMkLst>
            <pc:docMk/>
            <pc:sldMk cId="1876495450" sldId="278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F245461D-04AF-4B37-A01D-D6FE5BBB8018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CA931E30-FAFF-4A67-8FBB-0C01335D7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39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F7484-A268-4323-AF9D-D26A8F8267E4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7236E-4D81-4B6E-8064-E80B30410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5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7236E-4D81-4B6E-8064-E80B304107D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02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0232-3821-449A-8A85-06EF9B966F0C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2187-2487-451E-B46A-763E1174F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17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0232-3821-449A-8A85-06EF9B966F0C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2187-2487-451E-B46A-763E1174F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265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0232-3821-449A-8A85-06EF9B966F0C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2187-2487-451E-B46A-763E1174F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728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0232-3821-449A-8A85-06EF9B966F0C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2187-2487-451E-B46A-763E1174F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761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0232-3821-449A-8A85-06EF9B966F0C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2187-2487-451E-B46A-763E1174F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31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0232-3821-449A-8A85-06EF9B966F0C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2187-2487-451E-B46A-763E1174F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9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0232-3821-449A-8A85-06EF9B966F0C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2187-2487-451E-B46A-763E1174F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66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0232-3821-449A-8A85-06EF9B966F0C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2187-2487-451E-B46A-763E1174F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602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0232-3821-449A-8A85-06EF9B966F0C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2187-2487-451E-B46A-763E1174F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205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0232-3821-449A-8A85-06EF9B966F0C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2187-2487-451E-B46A-763E1174F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71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0232-3821-449A-8A85-06EF9B966F0C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2187-2487-451E-B46A-763E1174F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85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90232-3821-449A-8A85-06EF9B966F0C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D2187-2487-451E-B46A-763E1174F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8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csse.org/nr2018/vignettes.cf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chievingthedream.org/resource/17257/integrated-student-support-redesign-toolki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csse.org/nr2018/vignettes.cf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47850"/>
          </a:xfrm>
        </p:spPr>
        <p:txBody>
          <a:bodyPr>
            <a:normAutofit fontScale="90000"/>
          </a:bodyPr>
          <a:lstStyle/>
          <a:p>
            <a:r>
              <a:rPr lang="en-US" dirty="0"/>
              <a:t>Student Care Teams (SCTs)- Fall 2018</a:t>
            </a:r>
            <a:br>
              <a:rPr lang="en-US" dirty="0"/>
            </a:br>
            <a:r>
              <a:rPr lang="en-US" dirty="0"/>
              <a:t>Dr. Luis Andrade &amp; Laurie </a:t>
            </a:r>
            <a:r>
              <a:rPr lang="en-US" dirty="0" err="1" smtClean="0"/>
              <a:t>Guglielmo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382000" cy="2667000"/>
          </a:xfrm>
        </p:spPr>
        <p:txBody>
          <a:bodyPr>
            <a:normAutofit/>
          </a:bodyPr>
          <a:lstStyle/>
          <a:p>
            <a:r>
              <a:rPr lang="en-US" dirty="0"/>
              <a:t>“Redesigning student supports in an </a:t>
            </a:r>
            <a:r>
              <a:rPr lang="en-US" b="1" dirty="0"/>
              <a:t>integrated</a:t>
            </a:r>
            <a:r>
              <a:rPr lang="en-US" dirty="0"/>
              <a:t>, </a:t>
            </a:r>
            <a:r>
              <a:rPr lang="en-US" b="1" dirty="0"/>
              <a:t>collaborative</a:t>
            </a:r>
            <a:r>
              <a:rPr lang="en-US" dirty="0"/>
              <a:t>, and </a:t>
            </a:r>
            <a:r>
              <a:rPr lang="en-US" b="1" dirty="0"/>
              <a:t>holistic</a:t>
            </a:r>
            <a:r>
              <a:rPr lang="en-US" dirty="0"/>
              <a:t> way that enables students to progress along their educational and career pathways.” – Achieving the Dream </a:t>
            </a:r>
          </a:p>
        </p:txBody>
      </p:sp>
    </p:spTree>
    <p:extLst>
      <p:ext uri="{BB962C8B-B14F-4D97-AF65-F5344CB8AC3E}">
        <p14:creationId xmlns:p14="http://schemas.microsoft.com/office/powerpoint/2010/main" val="349405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BF33EB-AC0E-B644-A2F3-E981E0E77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Chaffey College Community </a:t>
            </a:r>
            <a:r>
              <a:rPr lang="en-US" dirty="0" smtClean="0"/>
              <a:t>College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CD4918-F9B8-F64C-8042-FFC3A9CC6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SCT is called “GPS”- Guiding Panthers to Success</a:t>
            </a:r>
          </a:p>
          <a:p>
            <a:pPr marL="0" indent="0">
              <a:buNone/>
            </a:pPr>
            <a:r>
              <a:rPr lang="en-US" dirty="0"/>
              <a:t>GPS Teams consist of: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Full-Time Counselor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Part-Time Counselor(s)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Graduate School Apprentices called “Success Guides” 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sz="2800" dirty="0"/>
              <a:t>GPS is for all students and the advising is all conducted on a walk-in basis.  Services do not appear to be very intentional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152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5400" dirty="0"/>
              <a:t>Consistent </a:t>
            </a:r>
            <a:r>
              <a:rPr lang="en-US" sz="5400" dirty="0" smtClean="0"/>
              <a:t>findings of SCTs</a:t>
            </a:r>
            <a:endParaRPr lang="en-US" sz="5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649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471878-2394-2A4A-8EA3-935E04794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Consistent </a:t>
            </a:r>
            <a:r>
              <a:rPr lang="en-US" sz="3600" dirty="0" smtClean="0"/>
              <a:t>findings of SCTs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220A93-72F0-664D-B223-3180E7383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Most models have </a:t>
            </a:r>
          </a:p>
          <a:p>
            <a:pPr lvl="1"/>
            <a:r>
              <a:rPr lang="en-US" b="1" dirty="0"/>
              <a:t>counselors</a:t>
            </a:r>
            <a:r>
              <a:rPr lang="en-US" dirty="0"/>
              <a:t> assigned to Meta-Majors or academic pathways</a:t>
            </a:r>
          </a:p>
          <a:p>
            <a:pPr lvl="1"/>
            <a:r>
              <a:rPr lang="en-US" b="1" dirty="0"/>
              <a:t>instructional</a:t>
            </a:r>
            <a:r>
              <a:rPr lang="en-US" dirty="0"/>
              <a:t> </a:t>
            </a:r>
            <a:r>
              <a:rPr lang="en-US" b="1" dirty="0"/>
              <a:t>faculty</a:t>
            </a:r>
            <a:r>
              <a:rPr lang="en-US" dirty="0"/>
              <a:t> involvement/advisement</a:t>
            </a:r>
          </a:p>
          <a:p>
            <a:pPr lvl="1"/>
            <a:r>
              <a:rPr lang="en-US" b="1" dirty="0"/>
              <a:t>experts</a:t>
            </a:r>
            <a:r>
              <a:rPr lang="en-US" dirty="0"/>
              <a:t> (career and/or financial) that help students with needs beyond course and meta-major needs</a:t>
            </a:r>
            <a:r>
              <a:rPr lang="en-US" dirty="0" smtClean="0"/>
              <a:t>.</a:t>
            </a:r>
          </a:p>
          <a:p>
            <a:r>
              <a:rPr lang="en-US" dirty="0" smtClean="0"/>
              <a:t>Utilize comprehensive </a:t>
            </a:r>
            <a:r>
              <a:rPr lang="en-US" b="1" dirty="0" smtClean="0"/>
              <a:t>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85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443F8A-42D9-2E40-B39D-5F02EA523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Consistent </a:t>
            </a:r>
            <a:r>
              <a:rPr lang="en-US" sz="3200" dirty="0" smtClean="0"/>
              <a:t>findings of SCTs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811573-4C8D-834D-816A-AAD96B1796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/>
              <a:t>They </a:t>
            </a:r>
            <a:r>
              <a:rPr lang="en-US" sz="2400" b="1" dirty="0"/>
              <a:t>reach out </a:t>
            </a:r>
            <a:r>
              <a:rPr lang="en-US" sz="2400" dirty="0"/>
              <a:t>to students </a:t>
            </a:r>
            <a:r>
              <a:rPr lang="en-US" sz="2400" b="1" dirty="0"/>
              <a:t>immediately after enrollment/registration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/>
              <a:t>They assist students with selecting a Meta-Major at the start of the student’s college career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/>
              <a:t>They initially </a:t>
            </a:r>
            <a:r>
              <a:rPr lang="en-US" sz="2400" b="1" dirty="0"/>
              <a:t>assign students to a Meta-Major or Pathway community 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/>
              <a:t>They </a:t>
            </a:r>
            <a:r>
              <a:rPr lang="en-US" sz="2400" b="1" dirty="0"/>
              <a:t>connect the student to financial aid information and resources at the start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They “front-load” career counseling</a:t>
            </a:r>
          </a:p>
          <a:p>
            <a:r>
              <a:rPr lang="en-US" dirty="0"/>
              <a:t>They provide counseling, continuous guided pathways advisement and mentorship throughout the student’s journey</a:t>
            </a:r>
          </a:p>
          <a:p>
            <a:r>
              <a:rPr lang="en-US" dirty="0"/>
              <a:t>They have coaches to provide </a:t>
            </a:r>
            <a:r>
              <a:rPr lang="en-US" b="1" dirty="0"/>
              <a:t>”high-touch” services at regular and necessary intervals</a:t>
            </a:r>
          </a:p>
          <a:p>
            <a:r>
              <a:rPr lang="en-US" dirty="0"/>
              <a:t>They provide extracurricular activities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12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7200" dirty="0"/>
              <a:t>Preliminary Recommendations for </a:t>
            </a:r>
            <a:r>
              <a:rPr lang="en-US" sz="7200" dirty="0" smtClean="0"/>
              <a:t>SMC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28613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32CBFC-8077-F140-B755-017584359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/>
              <a:t>Input from SMC Counselors</a:t>
            </a:r>
            <a:br>
              <a:rPr lang="en-US" dirty="0"/>
            </a:br>
            <a:r>
              <a:rPr lang="en-US" dirty="0"/>
              <a:t>Pathways Survey </a:t>
            </a:r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AF1254-563D-AD4A-8CF5-3A8AACD37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90 SMC counselors, approximately 60 adjunct and 30 contract counselors, responded to the Counselor Survey for Pathways Redesign.</a:t>
            </a:r>
          </a:p>
          <a:p>
            <a:r>
              <a:rPr lang="en-US" sz="2800" dirty="0"/>
              <a:t>20% of the SMC counselors work at other colleges that are implementing counseling services around GPs</a:t>
            </a:r>
          </a:p>
          <a:p>
            <a:r>
              <a:rPr lang="en-US" sz="2800" dirty="0"/>
              <a:t>The top ways that other LACC’s are implementing counseling services include: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Counselors are assigned to specific Meta-Majors but still see students for general counseling issues: 38.9%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General Counseling is available for all students, regardless of Meta-Major and/or pathway: 33.3%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939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6AF975-5BD7-C047-85F2-925C376A8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Remaining Questions for </a:t>
            </a:r>
            <a:r>
              <a:rPr lang="en-US" dirty="0" smtClean="0"/>
              <a:t>SMC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5F8A28-5DA9-444E-83C1-8739850A9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99401" cy="4770268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 dirty="0"/>
              <a:t>How will SMC counselors be assigned to different Meta-Majors?</a:t>
            </a:r>
          </a:p>
          <a:p>
            <a:pPr lvl="1"/>
            <a:r>
              <a:rPr lang="en-US"/>
              <a:t>Will TCC and WC counselors share the responsibility of both first-year </a:t>
            </a:r>
            <a:r>
              <a:rPr lang="en-US" dirty="0"/>
              <a:t>and continuing students? </a:t>
            </a:r>
            <a:endParaRPr lang="en-US" dirty="0">
              <a:cs typeface="Calibri"/>
            </a:endParaRPr>
          </a:p>
          <a:p>
            <a:r>
              <a:rPr lang="en-US" dirty="0"/>
              <a:t>How will SMC Counselors be provided with specific Meta-Major training and resources upon assignment?</a:t>
            </a:r>
            <a:endParaRPr lang="en-US" dirty="0">
              <a:cs typeface="Calibri"/>
            </a:endParaRPr>
          </a:p>
          <a:p>
            <a:r>
              <a:rPr lang="en-US" dirty="0"/>
              <a:t>What role will instructional faculty have in student care teams?  How can they be compensated for this involvement?</a:t>
            </a:r>
          </a:p>
          <a:p>
            <a:r>
              <a:rPr lang="en-US" dirty="0">
                <a:cs typeface="Calibri"/>
              </a:rPr>
              <a:t>What role will SMC Special Program counselors play in Meta-Major based counseling?</a:t>
            </a:r>
          </a:p>
          <a:p>
            <a:r>
              <a:rPr lang="en-US" dirty="0">
                <a:cs typeface="Calibri"/>
              </a:rPr>
              <a:t>How can we bring student coaches on board at SMC?</a:t>
            </a:r>
          </a:p>
          <a:p>
            <a:pPr marL="0" indent="0">
              <a:buNone/>
            </a:pPr>
            <a:r>
              <a:rPr lang="en-US">
                <a:cs typeface="Calibri"/>
              </a:rPr>
              <a:t>     (position, selection, training, supervision, location)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8948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2CA499-3B90-8147-92B7-E3EC1DF59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Top recommendations from SMC Counselors for implementing counseling services around GP at </a:t>
            </a:r>
            <a:r>
              <a:rPr lang="en-US" sz="3200" dirty="0" smtClean="0"/>
              <a:t>SMC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BEA0BED-DFEE-4146-AB9F-50F9129F9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Assign a Meta-Major coordinator for each Meta-Major, including special program counselors, to serve as an expert resource for other counselors: 49.4%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Provide counselors for each Meta-Major in all Counseling programs and locations: 48.3%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Special Program counselors should be able to provide guidance for any SMC Meta-Major pathway to their assigned population: 62.%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Special Program counselors can serve as a Meta-Major liaison, receiving training in the Meta-Major and keeping other counselor colleagues informed: 55.1%</a:t>
            </a:r>
          </a:p>
        </p:txBody>
      </p:sp>
    </p:spTree>
    <p:extLst>
      <p:ext uri="{BB962C8B-B14F-4D97-AF65-F5344CB8AC3E}">
        <p14:creationId xmlns:p14="http://schemas.microsoft.com/office/powerpoint/2010/main" val="1802025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FBD1FD-3FE5-432E-B01D-FF54F50B0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cs typeface="Calibri"/>
              </a:rPr>
              <a:t>Preliminary Plans for Implementation</a:t>
            </a:r>
            <a:br>
              <a:rPr lang="en-US" dirty="0">
                <a:cs typeface="Calibri"/>
              </a:rPr>
            </a:br>
            <a:r>
              <a:rPr lang="en-US" dirty="0">
                <a:cs typeface="Calibri"/>
              </a:rPr>
              <a:t>Fall </a:t>
            </a:r>
            <a:r>
              <a:rPr lang="en-US" dirty="0" smtClean="0">
                <a:cs typeface="Calibri"/>
              </a:rPr>
              <a:t>2019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0D9EAC-7CDB-4CAC-A2E5-574C172CC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7252"/>
            <a:ext cx="8229600" cy="436891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Calibri"/>
              </a:rPr>
              <a:t>Student Success Coaching Team – to provide high touch contact at regular intervals</a:t>
            </a:r>
          </a:p>
          <a:p>
            <a:r>
              <a:rPr lang="en-US" dirty="0">
                <a:cs typeface="Calibri"/>
              </a:rPr>
              <a:t>Begin to look at STEM "Meta-Major" as a pilot with wrap-around support in Spring 2019 that can expand to other "Meta-Majors" in Fall 2019</a:t>
            </a:r>
          </a:p>
          <a:p>
            <a:r>
              <a:rPr lang="en-US" dirty="0">
                <a:cs typeface="Calibri"/>
              </a:rPr>
              <a:t>Assignment of Counselors to "Meta-Major Clusters"</a:t>
            </a:r>
          </a:p>
          <a:p>
            <a:r>
              <a:rPr lang="en-US" dirty="0">
                <a:cs typeface="Calibri"/>
              </a:rPr>
              <a:t>Training provided by discipline faculty</a:t>
            </a:r>
          </a:p>
        </p:txBody>
      </p:sp>
    </p:spTree>
    <p:extLst>
      <p:ext uri="{BB962C8B-B14F-4D97-AF65-F5344CB8AC3E}">
        <p14:creationId xmlns:p14="http://schemas.microsoft.com/office/powerpoint/2010/main" val="3049961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1720848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Purpose, Research, and Definition of Student Care Teams (SCTs)</a:t>
            </a:r>
          </a:p>
          <a:p>
            <a:r>
              <a:rPr lang="en-US" sz="3600" dirty="0"/>
              <a:t>Examples of SCTs</a:t>
            </a:r>
          </a:p>
          <a:p>
            <a:r>
              <a:rPr lang="en-US" sz="3600" dirty="0"/>
              <a:t>Consistent </a:t>
            </a:r>
            <a:r>
              <a:rPr lang="en-US" sz="3600" dirty="0" smtClean="0"/>
              <a:t>Findings of </a:t>
            </a:r>
            <a:r>
              <a:rPr lang="en-US" sz="3600" dirty="0"/>
              <a:t>STCs</a:t>
            </a:r>
          </a:p>
          <a:p>
            <a:r>
              <a:rPr lang="en-US" sz="3600" dirty="0"/>
              <a:t>Preliminary Recommendations for SMC (Counseling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Q&amp;A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1488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http://www.ccsse.org/nr2018/vignettes.cfm</a:t>
            </a:r>
            <a:endParaRPr lang="en-US" dirty="0"/>
          </a:p>
          <a:p>
            <a:r>
              <a:rPr lang="en-US" dirty="0"/>
              <a:t>Guided Pathways Executive Summit, http://trcenter.vccs.edu/guided-pathways-2/</a:t>
            </a:r>
          </a:p>
        </p:txBody>
      </p:sp>
    </p:spTree>
    <p:extLst>
      <p:ext uri="{BB962C8B-B14F-4D97-AF65-F5344CB8AC3E}">
        <p14:creationId xmlns:p14="http://schemas.microsoft.com/office/powerpoint/2010/main" val="2769566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Purpose, Research, and Definition of </a:t>
            </a:r>
            <a:r>
              <a:rPr lang="en-US" sz="4800" dirty="0" smtClean="0"/>
              <a:t>SCTs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65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SCTs (Integrated support; Advisement</a:t>
            </a:r>
            <a:r>
              <a:rPr lang="en-US" dirty="0" smtClean="0"/>
              <a:t>)</a:t>
            </a:r>
            <a:endParaRPr lang="en-US" dirty="0"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/>
              <a:t>4 Essential Components: </a:t>
            </a:r>
          </a:p>
          <a:p>
            <a:pPr marL="514350" indent="-514350">
              <a:buAutoNum type="arabicPeriod"/>
            </a:pPr>
            <a:r>
              <a:rPr lang="en-US" sz="3600" dirty="0"/>
              <a:t>Education, career, and financial planning</a:t>
            </a:r>
          </a:p>
          <a:p>
            <a:pPr marL="514350" indent="-514350">
              <a:buAutoNum type="arabicPeriod"/>
            </a:pPr>
            <a:r>
              <a:rPr lang="en-US" sz="3600" dirty="0"/>
              <a:t>Counseling, advising, coaching</a:t>
            </a:r>
          </a:p>
          <a:p>
            <a:pPr marL="514350" indent="-514350">
              <a:buAutoNum type="arabicPeriod"/>
            </a:pPr>
            <a:r>
              <a:rPr lang="en-US" sz="3600" dirty="0"/>
              <a:t>Targeting risk and intervention</a:t>
            </a:r>
          </a:p>
          <a:p>
            <a:pPr marL="514350" indent="-514350">
              <a:buAutoNum type="arabicPeriod"/>
            </a:pPr>
            <a:r>
              <a:rPr lang="en-US" sz="3600" dirty="0"/>
              <a:t>Transfer practices and labor market </a:t>
            </a:r>
            <a:r>
              <a:rPr lang="en-US" sz="3600" dirty="0" smtClean="0"/>
              <a:t>alignment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Equity focused!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446" y="6211669"/>
            <a:ext cx="9144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Source: </a:t>
            </a:r>
            <a:r>
              <a:rPr lang="en-US" sz="1600" i="1" dirty="0" smtClean="0"/>
              <a:t>Achieving </a:t>
            </a:r>
            <a:r>
              <a:rPr lang="en-US" sz="1600" i="1" dirty="0"/>
              <a:t>the Dream</a:t>
            </a:r>
            <a:r>
              <a:rPr lang="en-US" sz="1600" dirty="0"/>
              <a:t>, </a:t>
            </a:r>
            <a:r>
              <a:rPr lang="en-US" sz="1600" dirty="0">
                <a:hlinkClick r:id="rId2"/>
              </a:rPr>
              <a:t>https://www.achievingthedream.org/resource/17257/integrated-student-support-redesign-toolkit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03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5794"/>
            <a:ext cx="8780207" cy="5922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xmlns="" id="{479F6850-FC0D-4C72-80E9-91561A5A7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9452"/>
          </a:xfrm>
        </p:spPr>
        <p:txBody>
          <a:bodyPr>
            <a:normAutofit fontScale="90000"/>
          </a:bodyPr>
          <a:lstStyle/>
          <a:p>
            <a:endParaRPr lang="en-US" dirty="0"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" y="6400800"/>
            <a:ext cx="40244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Source: </a:t>
            </a:r>
            <a:r>
              <a:rPr lang="en-US" i="1" dirty="0" smtClean="0"/>
              <a:t>Redesigning </a:t>
            </a:r>
            <a:r>
              <a:rPr lang="en-US" i="1" dirty="0"/>
              <a:t>Community Colleges</a:t>
            </a:r>
          </a:p>
        </p:txBody>
      </p:sp>
    </p:spTree>
    <p:extLst>
      <p:ext uri="{BB962C8B-B14F-4D97-AF65-F5344CB8AC3E}">
        <p14:creationId xmlns:p14="http://schemas.microsoft.com/office/powerpoint/2010/main" val="333081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National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With survey findings collected from over 130,000 community college students across more than 200 institutions, </a:t>
            </a:r>
            <a:r>
              <a:rPr lang="en-US" i="1" dirty="0"/>
              <a:t>Show Me the Way: The Power of Advising in Community Colleges </a:t>
            </a:r>
            <a:r>
              <a:rPr lang="en-US" dirty="0"/>
              <a:t>confirms that </a:t>
            </a:r>
            <a:r>
              <a:rPr lang="en-US" b="1" dirty="0"/>
              <a:t>students who receive more advising</a:t>
            </a:r>
            <a:r>
              <a:rPr lang="en-US" dirty="0"/>
              <a:t>—more time with advisors and more in-depth discussions in their sessions—</a:t>
            </a:r>
            <a:r>
              <a:rPr lang="en-US" b="1" dirty="0"/>
              <a:t>are more engaged.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6211669"/>
            <a:ext cx="8686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Source: Center </a:t>
            </a:r>
            <a:r>
              <a:rPr lang="en-US" sz="1600" dirty="0"/>
              <a:t>for Community College Student Engagement, </a:t>
            </a:r>
            <a:r>
              <a:rPr lang="en-US" sz="1600" dirty="0">
                <a:hlinkClick r:id="rId3"/>
              </a:rPr>
              <a:t>http://www.ccsse.org/nr2018/vignettes.cfm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87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Examples of </a:t>
            </a:r>
          </a:p>
          <a:p>
            <a:pPr marL="0" indent="0" algn="ctr">
              <a:buNone/>
            </a:pPr>
            <a:r>
              <a:rPr lang="en-US" sz="6000" dirty="0" smtClean="0"/>
              <a:t>SCTs</a:t>
            </a:r>
            <a:endParaRPr lang="en-US" sz="6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220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52503" cy="899497"/>
          </a:xfrm>
        </p:spPr>
        <p:txBody>
          <a:bodyPr>
            <a:normAutofit fontScale="90000"/>
          </a:bodyPr>
          <a:lstStyle/>
          <a:p>
            <a:r>
              <a:rPr lang="en-US" dirty="0"/>
              <a:t>Virginia Community Colleges </a:t>
            </a:r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485750"/>
            <a:ext cx="4953000" cy="334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Source: Virginia </a:t>
            </a:r>
            <a:r>
              <a:rPr lang="en-US" dirty="0"/>
              <a:t>Community Colleges System</a:t>
            </a:r>
          </a:p>
        </p:txBody>
      </p:sp>
      <p:pic>
        <p:nvPicPr>
          <p:cNvPr id="1030" name="Picture 6" descr="https://i2.wp.com/trcenter.wpengine.com/wp-content/uploads/2017/01/pathway_CBDesig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945" y="762000"/>
            <a:ext cx="6637594" cy="6048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79" b="53771"/>
          <a:stretch/>
        </p:blipFill>
        <p:spPr bwMode="auto">
          <a:xfrm>
            <a:off x="1249312" y="1239174"/>
            <a:ext cx="703569" cy="1521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95" b="55488"/>
          <a:stretch/>
        </p:blipFill>
        <p:spPr bwMode="auto">
          <a:xfrm>
            <a:off x="7543800" y="1239174"/>
            <a:ext cx="919131" cy="1465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884" r="58549"/>
          <a:stretch/>
        </p:blipFill>
        <p:spPr bwMode="auto">
          <a:xfrm>
            <a:off x="7543800" y="4724400"/>
            <a:ext cx="813986" cy="1650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37" t="50000" r="1" b="-3771"/>
          <a:stretch/>
        </p:blipFill>
        <p:spPr bwMode="auto">
          <a:xfrm>
            <a:off x="1066800" y="4495800"/>
            <a:ext cx="802304" cy="1770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856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Bakersfield Community </a:t>
            </a:r>
            <a:r>
              <a:rPr lang="en-US" dirty="0" smtClean="0"/>
              <a:t>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/>
              <a:t>Completion Coaching Team generally includes: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Financial Aid Technician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Job Development Specialist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An Educational advisor (classified position)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A “Learning &amp; Career Community” Counselor (or counselors) </a:t>
            </a:r>
          </a:p>
          <a:p>
            <a:r>
              <a:rPr lang="en-US" sz="2400" dirty="0"/>
              <a:t>Utilizes Starfish, including flags for high-touch opportunities at regular intervals</a:t>
            </a:r>
          </a:p>
          <a:p>
            <a:r>
              <a:rPr lang="en-US" sz="2400" dirty="0"/>
              <a:t>Early Alert system is part of Starfish to assist students when they are at risk</a:t>
            </a:r>
          </a:p>
          <a:p>
            <a:r>
              <a:rPr lang="en-US" sz="2400" dirty="0"/>
              <a:t>Number of counselors assigned per  is determined by amount of students enrolled in each “Learning &amp; Career Community”</a:t>
            </a:r>
          </a:p>
        </p:txBody>
      </p:sp>
    </p:spTree>
    <p:extLst>
      <p:ext uri="{BB962C8B-B14F-4D97-AF65-F5344CB8AC3E}">
        <p14:creationId xmlns:p14="http://schemas.microsoft.com/office/powerpoint/2010/main" val="218287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0DC084986CDF4BB54E53AEFEE6180A" ma:contentTypeVersion="13" ma:contentTypeDescription="Create a new document." ma:contentTypeScope="" ma:versionID="683a7ace37ddb81ce4f81fea6142bd81">
  <xsd:schema xmlns:xsd="http://www.w3.org/2001/XMLSchema" xmlns:xs="http://www.w3.org/2001/XMLSchema" xmlns:p="http://schemas.microsoft.com/office/2006/metadata/properties" xmlns:ns2="26db11cc-031d-41e2-8222-db3ab37a96fc" xmlns:ns3="8a8717d4-704c-4f6d-8b9d-87498ae79b54" targetNamespace="http://schemas.microsoft.com/office/2006/metadata/properties" ma:root="true" ma:fieldsID="c5301164cc87e6e7de1042461b78bd48" ns2:_="" ns3:_="">
    <xsd:import namespace="26db11cc-031d-41e2-8222-db3ab37a96fc"/>
    <xsd:import namespace="8a8717d4-704c-4f6d-8b9d-87498ae79b5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ImagePreview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db11cc-031d-41e2-8222-db3ab37a96f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8717d4-704c-4f6d-8b9d-87498ae79b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ImagePreview" ma:index="20" nillable="true" ma:displayName="Image Preview" ma:format="Image" ma:internalName="ImagePrevie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Preview xmlns="8a8717d4-704c-4f6d-8b9d-87498ae79b54">
      <Url xsi:nil="true"/>
      <Description xsi:nil="true"/>
    </ImagePreview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318E6A-399E-4E76-ADC3-346F8A271CA0}"/>
</file>

<file path=customXml/itemProps2.xml><?xml version="1.0" encoding="utf-8"?>
<ds:datastoreItem xmlns:ds="http://schemas.openxmlformats.org/officeDocument/2006/customXml" ds:itemID="{F96CF465-B1F5-4D43-9E7C-AD08070A7F82}"/>
</file>

<file path=customXml/itemProps3.xml><?xml version="1.0" encoding="utf-8"?>
<ds:datastoreItem xmlns:ds="http://schemas.openxmlformats.org/officeDocument/2006/customXml" ds:itemID="{0B8DDF22-EC4E-434A-AFBA-BCEF9DECDE0F}"/>
</file>

<file path=docProps/app.xml><?xml version="1.0" encoding="utf-8"?>
<Properties xmlns="http://schemas.openxmlformats.org/officeDocument/2006/extended-properties" xmlns:vt="http://schemas.openxmlformats.org/officeDocument/2006/docPropsVTypes">
  <TotalTime>6222</TotalTime>
  <Words>687</Words>
  <Application>Microsoft Office PowerPoint</Application>
  <PresentationFormat>On-screen Show (4:3)</PresentationFormat>
  <Paragraphs>87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Office Theme</vt:lpstr>
      <vt:lpstr>Student Care Teams (SCTs)- Fall 2018 Dr. Luis Andrade &amp; Laurie Guglielmo</vt:lpstr>
      <vt:lpstr>Agenda</vt:lpstr>
      <vt:lpstr>PowerPoint Presentation</vt:lpstr>
      <vt:lpstr>SCTs (Integrated support; Advisement)</vt:lpstr>
      <vt:lpstr>PowerPoint Presentation</vt:lpstr>
      <vt:lpstr>2018 National Report</vt:lpstr>
      <vt:lpstr>PowerPoint Presentation</vt:lpstr>
      <vt:lpstr>Virginia Community Colleges System</vt:lpstr>
      <vt:lpstr>Bakersfield Community College</vt:lpstr>
      <vt:lpstr>Chaffey College Community College</vt:lpstr>
      <vt:lpstr>PowerPoint Presentation</vt:lpstr>
      <vt:lpstr>Consistent findings of SCTs</vt:lpstr>
      <vt:lpstr>Consistent findings of SCTs</vt:lpstr>
      <vt:lpstr>PowerPoint Presentation</vt:lpstr>
      <vt:lpstr>Input from SMC Counselors Pathways Survey Results</vt:lpstr>
      <vt:lpstr>Remaining Questions for SMC</vt:lpstr>
      <vt:lpstr>Top recommendations from SMC Counselors for implementing counseling services around GP at SMC</vt:lpstr>
      <vt:lpstr>Preliminary Plans for Implementation Fall 2019</vt:lpstr>
      <vt:lpstr>PowerPoint Presentation</vt:lpstr>
      <vt:lpstr>References</vt:lpstr>
    </vt:vector>
  </TitlesOfParts>
  <Company>Santa Monica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andrade_luis</dc:creator>
  <cp:lastModifiedBy>Review Comment</cp:lastModifiedBy>
  <cp:revision>164</cp:revision>
  <cp:lastPrinted>2019-02-13T19:07:52Z</cp:lastPrinted>
  <dcterms:created xsi:type="dcterms:W3CDTF">2018-10-09T18:36:46Z</dcterms:created>
  <dcterms:modified xsi:type="dcterms:W3CDTF">2019-02-24T18:14:34Z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0x0101002D0DC084986CDF4BB54E53AEFEE6180A</vt:lpwstr>
  </property>
  <property fmtid="{D5CDD505-2E9C-101B-9397-08002B2CF9AE}" pid="3" name="Order">
    <vt:r8>39627400</vt:r8>
  </property>
</Properties>
</file>