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4"/>
  </p:sldMasterIdLst>
  <p:handoutMasterIdLst>
    <p:handoutMasterId r:id="rId15"/>
  </p:handoutMasterIdLst>
  <p:sldIdLst>
    <p:sldId id="256" r:id="rId5"/>
    <p:sldId id="257" r:id="rId6"/>
    <p:sldId id="264" r:id="rId7"/>
    <p:sldId id="265" r:id="rId8"/>
    <p:sldId id="259" r:id="rId9"/>
    <p:sldId id="260" r:id="rId10"/>
    <p:sldId id="261" r:id="rId11"/>
    <p:sldId id="262" r:id="rId12"/>
    <p:sldId id="267" r:id="rId13"/>
    <p:sldId id="268" r:id="rId14"/>
  </p:sldIdLst>
  <p:sldSz cx="12192000" cy="6858000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54" d="100"/>
          <a:sy n="54" d="100"/>
        </p:scale>
        <p:origin x="-108" y="-13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3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3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8205FAB-8E3B-4721-9EA3-3AEA4CD608EF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726"/>
            <a:ext cx="4033943" cy="352374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70726"/>
            <a:ext cx="4033943" cy="352374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B60CBE6-B9C4-4B78-BD61-777759DC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23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1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1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93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2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9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8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2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37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86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1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0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5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Support Programs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9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for Fall 2019 (Tentative)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Math 1 		10 sections</a:t>
            </a:r>
          </a:p>
          <a:p>
            <a:r>
              <a:rPr lang="en-US" dirty="0"/>
              <a:t>Math 50		20 sections</a:t>
            </a:r>
          </a:p>
          <a:p>
            <a:r>
              <a:rPr lang="en-US" dirty="0"/>
              <a:t>Math 2C		8 sections</a:t>
            </a:r>
          </a:p>
          <a:p>
            <a:r>
              <a:rPr lang="en-US" dirty="0"/>
              <a:t>Math 3C		4 sections</a:t>
            </a:r>
          </a:p>
          <a:p>
            <a:r>
              <a:rPr lang="en-US" dirty="0"/>
              <a:t>Math 4C		4 sections</a:t>
            </a:r>
          </a:p>
          <a:p>
            <a:r>
              <a:rPr lang="en-US" dirty="0"/>
              <a:t>Math 21C		5 sections</a:t>
            </a:r>
          </a:p>
          <a:p>
            <a:r>
              <a:rPr lang="en-US" dirty="0"/>
              <a:t>Math 26C		3 sections</a:t>
            </a:r>
          </a:p>
          <a:p>
            <a:r>
              <a:rPr lang="en-US" dirty="0"/>
              <a:t>Math 54C		29 sections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Total Fall 2018 </a:t>
            </a:r>
            <a:r>
              <a:rPr lang="en-US" dirty="0"/>
              <a:t>sections- 83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33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Embedded Tutoring Program Overview  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76462"/>
            <a:ext cx="10515600" cy="5016413"/>
          </a:xfrm>
        </p:spPr>
        <p:txBody>
          <a:bodyPr/>
          <a:lstStyle/>
          <a:p>
            <a:r>
              <a:rPr lang="en-US" dirty="0"/>
              <a:t>Student tutors work in the classroom under faculty guidance to assist students in course concepts and enhance student engagement</a:t>
            </a:r>
          </a:p>
          <a:p>
            <a:r>
              <a:rPr lang="en-US" dirty="0"/>
              <a:t>Student tutors spend hours in Math lab to further assist students 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2400" dirty="0"/>
              <a:t>           Past Embedded Tutoring Data from Math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8297DEAF-E543-49C5-AE53-89FB837A3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389547"/>
              </p:ext>
            </p:extLst>
          </p:nvPr>
        </p:nvGraphicFramePr>
        <p:xfrm>
          <a:off x="1652632" y="3664956"/>
          <a:ext cx="7235040" cy="2710477"/>
        </p:xfrm>
        <a:graphic>
          <a:graphicData uri="http://schemas.openxmlformats.org/drawingml/2006/table">
            <a:tbl>
              <a:tblPr/>
              <a:tblGrid>
                <a:gridCol w="904380">
                  <a:extLst>
                    <a:ext uri="{9D8B030D-6E8A-4147-A177-3AD203B41FA5}">
                      <a16:colId xmlns="" xmlns:a16="http://schemas.microsoft.com/office/drawing/2014/main" val="1672482716"/>
                    </a:ext>
                  </a:extLst>
                </a:gridCol>
                <a:gridCol w="904380">
                  <a:extLst>
                    <a:ext uri="{9D8B030D-6E8A-4147-A177-3AD203B41FA5}">
                      <a16:colId xmlns="" xmlns:a16="http://schemas.microsoft.com/office/drawing/2014/main" val="3240741182"/>
                    </a:ext>
                  </a:extLst>
                </a:gridCol>
                <a:gridCol w="904380">
                  <a:extLst>
                    <a:ext uri="{9D8B030D-6E8A-4147-A177-3AD203B41FA5}">
                      <a16:colId xmlns="" xmlns:a16="http://schemas.microsoft.com/office/drawing/2014/main" val="3429148849"/>
                    </a:ext>
                  </a:extLst>
                </a:gridCol>
                <a:gridCol w="904380">
                  <a:extLst>
                    <a:ext uri="{9D8B030D-6E8A-4147-A177-3AD203B41FA5}">
                      <a16:colId xmlns="" xmlns:a16="http://schemas.microsoft.com/office/drawing/2014/main" val="3114237171"/>
                    </a:ext>
                  </a:extLst>
                </a:gridCol>
                <a:gridCol w="904380">
                  <a:extLst>
                    <a:ext uri="{9D8B030D-6E8A-4147-A177-3AD203B41FA5}">
                      <a16:colId xmlns="" xmlns:a16="http://schemas.microsoft.com/office/drawing/2014/main" val="2211573482"/>
                    </a:ext>
                  </a:extLst>
                </a:gridCol>
                <a:gridCol w="904380">
                  <a:extLst>
                    <a:ext uri="{9D8B030D-6E8A-4147-A177-3AD203B41FA5}">
                      <a16:colId xmlns="" xmlns:a16="http://schemas.microsoft.com/office/drawing/2014/main" val="2769116632"/>
                    </a:ext>
                  </a:extLst>
                </a:gridCol>
                <a:gridCol w="904380">
                  <a:extLst>
                    <a:ext uri="{9D8B030D-6E8A-4147-A177-3AD203B41FA5}">
                      <a16:colId xmlns="" xmlns:a16="http://schemas.microsoft.com/office/drawing/2014/main" val="2979665306"/>
                    </a:ext>
                  </a:extLst>
                </a:gridCol>
                <a:gridCol w="904380">
                  <a:extLst>
                    <a:ext uri="{9D8B030D-6E8A-4147-A177-3AD203B41FA5}">
                      <a16:colId xmlns="" xmlns:a16="http://schemas.microsoft.com/office/drawing/2014/main" val="2203121235"/>
                    </a:ext>
                  </a:extLst>
                </a:gridCol>
              </a:tblGrid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 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Winter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Winter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6204019"/>
                  </a:ext>
                </a:extLst>
              </a:tr>
              <a:tr h="4154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1, 1B, 1C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4620773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24619700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33086968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61054509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78227363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54C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59302315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69268690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59404665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2310950"/>
                  </a:ext>
                </a:extLst>
              </a:tr>
              <a:tr h="22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12071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34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Tutoring 2019-2020 Academic Year Proposal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2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Math</a:t>
            </a:r>
          </a:p>
          <a:p>
            <a:r>
              <a:rPr lang="en-US" dirty="0"/>
              <a:t>Provide an Embedded Tutor for all co-requisite courses, Math 1 and Math 50. 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E98846A0-7C5D-40A1-BA8B-F12F61400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089485"/>
              </p:ext>
            </p:extLst>
          </p:nvPr>
        </p:nvGraphicFramePr>
        <p:xfrm>
          <a:off x="4061723" y="3202173"/>
          <a:ext cx="3235323" cy="3363984"/>
        </p:xfrm>
        <a:graphic>
          <a:graphicData uri="http://schemas.openxmlformats.org/drawingml/2006/table">
            <a:tbl>
              <a:tblPr/>
              <a:tblGrid>
                <a:gridCol w="1395330">
                  <a:extLst>
                    <a:ext uri="{9D8B030D-6E8A-4147-A177-3AD203B41FA5}">
                      <a16:colId xmlns="" xmlns:a16="http://schemas.microsoft.com/office/drawing/2014/main" val="2635704462"/>
                    </a:ext>
                  </a:extLst>
                </a:gridCol>
                <a:gridCol w="1839993">
                  <a:extLst>
                    <a:ext uri="{9D8B030D-6E8A-4147-A177-3AD203B41FA5}">
                      <a16:colId xmlns="" xmlns:a16="http://schemas.microsoft.com/office/drawing/2014/main" val="3706789315"/>
                    </a:ext>
                  </a:extLst>
                </a:gridCol>
              </a:tblGrid>
              <a:tr h="560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3228698"/>
                  </a:ext>
                </a:extLst>
              </a:tr>
              <a:tr h="560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98987124"/>
                  </a:ext>
                </a:extLst>
              </a:tr>
              <a:tr h="560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3963609"/>
                  </a:ext>
                </a:extLst>
              </a:tr>
              <a:tr h="560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Winter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15308607"/>
                  </a:ext>
                </a:extLst>
              </a:tr>
              <a:tr h="560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31988810"/>
                  </a:ext>
                </a:extLst>
              </a:tr>
              <a:tr h="560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95913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2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A7111E-5A27-47D6-ACF9-E50595D13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Tutoring 2019-2020 Academic Year 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CC5751-2C41-44B5-9E49-F6441092E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English </a:t>
            </a:r>
          </a:p>
          <a:p>
            <a:r>
              <a:rPr lang="en-US" dirty="0"/>
              <a:t>Provide an Embedded tutor for all English 1/28 courses.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B2D175EF-1523-4438-984F-48FE3D4C8D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047739"/>
              </p:ext>
            </p:extLst>
          </p:nvPr>
        </p:nvGraphicFramePr>
        <p:xfrm>
          <a:off x="3867001" y="3059722"/>
          <a:ext cx="3446656" cy="3118369"/>
        </p:xfrm>
        <a:graphic>
          <a:graphicData uri="http://schemas.openxmlformats.org/drawingml/2006/table">
            <a:tbl>
              <a:tblPr/>
              <a:tblGrid>
                <a:gridCol w="1486473">
                  <a:extLst>
                    <a:ext uri="{9D8B030D-6E8A-4147-A177-3AD203B41FA5}">
                      <a16:colId xmlns="" xmlns:a16="http://schemas.microsoft.com/office/drawing/2014/main" val="932812582"/>
                    </a:ext>
                  </a:extLst>
                </a:gridCol>
                <a:gridCol w="1960183">
                  <a:extLst>
                    <a:ext uri="{9D8B030D-6E8A-4147-A177-3AD203B41FA5}">
                      <a16:colId xmlns="" xmlns:a16="http://schemas.microsoft.com/office/drawing/2014/main" val="1220360804"/>
                    </a:ext>
                  </a:extLst>
                </a:gridCol>
              </a:tblGrid>
              <a:tr h="4456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0949902"/>
                  </a:ext>
                </a:extLst>
              </a:tr>
              <a:tr h="534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95106917"/>
                  </a:ext>
                </a:extLst>
              </a:tr>
              <a:tr h="534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13986208"/>
                  </a:ext>
                </a:extLst>
              </a:tr>
              <a:tr h="534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Winter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4612756"/>
                  </a:ext>
                </a:extLst>
              </a:tr>
              <a:tr h="534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7283690"/>
                  </a:ext>
                </a:extLst>
              </a:tr>
              <a:tr h="534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9367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07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Counseling Program Overview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690688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Counselors were assigned to visit specific math classes. They were tasked with the following: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Meet with math faculty to determine best approach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 </a:t>
            </a:r>
            <a:r>
              <a:rPr lang="en-US" dirty="0"/>
              <a:t>guidance on career/major goals and </a:t>
            </a:r>
            <a:r>
              <a:rPr lang="en-US" dirty="0" smtClean="0"/>
              <a:t>support </a:t>
            </a:r>
            <a:r>
              <a:rPr lang="en-US" dirty="0"/>
              <a:t>social and emotional well-being. During weeks 2-7.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all students have a Student Ed Plan (SEP), completed FAFSA and enrolled in the correct math course.    </a:t>
            </a:r>
          </a:p>
        </p:txBody>
      </p:sp>
      <p:pic>
        <p:nvPicPr>
          <p:cNvPr id="6" name="Picture 6" descr="https://i2.wp.com/trcenter.wpengine.com/wp-content/uploads/2017/01/pathway_CBDesign.png">
            <a:extLst>
              <a:ext uri="{FF2B5EF4-FFF2-40B4-BE49-F238E27FC236}">
                <a16:creationId xmlns="" xmlns:a16="http://schemas.microsoft.com/office/drawing/2014/main" id="{432A0F87-F64B-4E0E-AF75-4D0A843A2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873" y="2722807"/>
            <a:ext cx="4163781" cy="379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30900" y="6438900"/>
            <a:ext cx="444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Virginia Community Colleges System  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689746"/>
              </p:ext>
            </p:extLst>
          </p:nvPr>
        </p:nvGraphicFramePr>
        <p:xfrm>
          <a:off x="1285191" y="3136903"/>
          <a:ext cx="3430436" cy="3098864"/>
        </p:xfrm>
        <a:graphic>
          <a:graphicData uri="http://schemas.openxmlformats.org/drawingml/2006/table">
            <a:tbl>
              <a:tblPr/>
              <a:tblGrid>
                <a:gridCol w="999387">
                  <a:extLst>
                    <a:ext uri="{9D8B030D-6E8A-4147-A177-3AD203B41FA5}">
                      <a16:colId xmlns="" xmlns:a16="http://schemas.microsoft.com/office/drawing/2014/main" val="672898022"/>
                    </a:ext>
                  </a:extLst>
                </a:gridCol>
                <a:gridCol w="872481">
                  <a:extLst>
                    <a:ext uri="{9D8B030D-6E8A-4147-A177-3AD203B41FA5}">
                      <a16:colId xmlns="" xmlns:a16="http://schemas.microsoft.com/office/drawing/2014/main" val="2263827732"/>
                    </a:ext>
                  </a:extLst>
                </a:gridCol>
                <a:gridCol w="1558568">
                  <a:extLst>
                    <a:ext uri="{9D8B030D-6E8A-4147-A177-3AD203B41FA5}">
                      <a16:colId xmlns="" xmlns:a16="http://schemas.microsoft.com/office/drawing/2014/main" val="1184014098"/>
                    </a:ext>
                  </a:extLst>
                </a:gridCol>
              </a:tblGrid>
              <a:tr h="2412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Course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sections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68152628"/>
                  </a:ext>
                </a:extLst>
              </a:tr>
              <a:tr h="23327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2018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59206054"/>
                  </a:ext>
                </a:extLst>
              </a:tr>
              <a:tr h="2449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68483079"/>
                  </a:ext>
                </a:extLst>
              </a:tr>
              <a:tr h="2332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90717728"/>
                  </a:ext>
                </a:extLst>
              </a:tr>
              <a:tr h="2449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65309206"/>
                  </a:ext>
                </a:extLst>
              </a:tr>
              <a:tr h="23327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Winter 2019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20491632"/>
                  </a:ext>
                </a:extLst>
              </a:tr>
              <a:tr h="2449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693958"/>
                  </a:ext>
                </a:extLst>
              </a:tr>
              <a:tr h="2332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72658561"/>
                  </a:ext>
                </a:extLst>
              </a:tr>
              <a:tr h="2449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29580716"/>
                  </a:ext>
                </a:extLst>
              </a:tr>
              <a:tr h="233271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2019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7019540"/>
                  </a:ext>
                </a:extLst>
              </a:tr>
              <a:tr h="233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3731784"/>
                  </a:ext>
                </a:extLst>
              </a:tr>
              <a:tr h="2449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 54C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77791292"/>
                  </a:ext>
                </a:extLst>
              </a:tr>
              <a:tr h="23327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624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45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Counseling 2019-2020 Academic Year Proposal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Math Support </a:t>
            </a:r>
          </a:p>
          <a:p>
            <a:r>
              <a:rPr lang="en-US" dirty="0"/>
              <a:t>Continue with Embedded Counselor Pilot for math </a:t>
            </a:r>
          </a:p>
          <a:p>
            <a:pPr lvl="1"/>
            <a:r>
              <a:rPr lang="en-US" dirty="0"/>
              <a:t>Use data from fall enrollment to determine the co-requisite courses that will benefit from this intervention</a:t>
            </a:r>
          </a:p>
          <a:p>
            <a:pPr lvl="1"/>
            <a:r>
              <a:rPr lang="en-US" dirty="0"/>
              <a:t>Try to pair up at least 40 </a:t>
            </a:r>
            <a:r>
              <a:rPr lang="en-US" dirty="0" smtClean="0"/>
              <a:t>sections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Request: </a:t>
            </a:r>
            <a:endParaRPr lang="en-US" dirty="0"/>
          </a:p>
          <a:p>
            <a:pPr lvl="2"/>
            <a:r>
              <a:rPr lang="en-US" sz="2400" dirty="0"/>
              <a:t>One part-time </a:t>
            </a:r>
            <a:r>
              <a:rPr lang="en-US" sz="2400" dirty="0" smtClean="0"/>
              <a:t>counselor</a:t>
            </a:r>
            <a:endParaRPr lang="en-US" sz="2400" dirty="0"/>
          </a:p>
          <a:p>
            <a:pPr lvl="2"/>
            <a:r>
              <a:rPr lang="en-US" sz="2400" dirty="0"/>
              <a:t>Program Coordinator to ensure consistency and improve program </a:t>
            </a:r>
          </a:p>
          <a:p>
            <a:pPr lvl="3"/>
            <a:r>
              <a:rPr lang="en-US" sz="2400" dirty="0"/>
              <a:t>Part-time </a:t>
            </a:r>
            <a:r>
              <a:rPr lang="en-US" sz="2400" dirty="0" smtClean="0"/>
              <a:t>Counselor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048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862356"/>
            <a:ext cx="10515600" cy="47456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English Support  </a:t>
            </a:r>
          </a:p>
          <a:p>
            <a:r>
              <a:rPr lang="en-US" dirty="0"/>
              <a:t>Offer multiple presentations or activities to English 1+28 sections (57 sections). Each counselor will be assigned a class and asked to work with the English faculty to determine presentation schedules.  </a:t>
            </a:r>
          </a:p>
          <a:p>
            <a:r>
              <a:rPr lang="en-US" dirty="0"/>
              <a:t>Work with a team of counselors and English faculty to determine the content and format for the presentations.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Request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/>
              <a:t>One part-time Counselor to oversee the program and provide counselor </a:t>
            </a:r>
            <a:r>
              <a:rPr lang="en-US" dirty="0" smtClean="0"/>
              <a:t>training</a:t>
            </a:r>
          </a:p>
          <a:p>
            <a:r>
              <a:rPr lang="en-US" dirty="0" smtClean="0"/>
              <a:t>English </a:t>
            </a:r>
            <a:r>
              <a:rPr lang="en-US" dirty="0"/>
              <a:t>faculty </a:t>
            </a:r>
            <a:r>
              <a:rPr lang="en-US" dirty="0" smtClean="0"/>
              <a:t>support (if needed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A1CB149-119F-4B63-8771-36BDAB9A6388}"/>
              </a:ext>
            </a:extLst>
          </p:cNvPr>
          <p:cNvSpPr txBox="1"/>
          <p:nvPr/>
        </p:nvSpPr>
        <p:spPr>
          <a:xfrm>
            <a:off x="596900" y="352338"/>
            <a:ext cx="10515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Embedded Counseling 2019-2020 Academic Year Proposal </a:t>
            </a:r>
          </a:p>
        </p:txBody>
      </p:sp>
    </p:spTree>
    <p:extLst>
      <p:ext uri="{BB962C8B-B14F-4D97-AF65-F5344CB8AC3E}">
        <p14:creationId xmlns:p14="http://schemas.microsoft.com/office/powerpoint/2010/main" val="31263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Conduct student, faculty, counselor and tutor questionnaires to assess the embedded tutoring and counseling program. </a:t>
            </a:r>
          </a:p>
          <a:p>
            <a:r>
              <a:rPr lang="en-US" dirty="0"/>
              <a:t>Evaluate student success and retention for courses that had the embedded counselor and tutor support. </a:t>
            </a:r>
          </a:p>
          <a:p>
            <a:r>
              <a:rPr lang="en-US" dirty="0"/>
              <a:t>Use data from research above to further enhance the two programs for the 2019-2020 academic year.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76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451" y="335562"/>
            <a:ext cx="10763076" cy="1904999"/>
          </a:xfrm>
        </p:spPr>
        <p:txBody>
          <a:bodyPr>
            <a:normAutofit/>
          </a:bodyPr>
          <a:lstStyle/>
          <a:p>
            <a:r>
              <a:rPr lang="en-US" dirty="0"/>
              <a:t>Faculty Leads</a:t>
            </a:r>
            <a:br>
              <a:rPr lang="en-US" dirty="0"/>
            </a:br>
            <a:r>
              <a:rPr lang="en-US" dirty="0"/>
              <a:t>Support courses, Math 1, Math 50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131" y="2240560"/>
            <a:ext cx="8741328" cy="399245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Support </a:t>
            </a:r>
            <a:r>
              <a:rPr lang="en-US" dirty="0"/>
              <a:t>faculty assigned to teaching the </a:t>
            </a:r>
            <a:r>
              <a:rPr lang="en-US" dirty="0" smtClean="0"/>
              <a:t>courses above during the 2019-2020 academic year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Revise and improve the course materials based on feedbacks from faculty and students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Encourage and train faculty to utilize active learning and affective domain activities </a:t>
            </a: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Train any new </a:t>
            </a:r>
            <a:r>
              <a:rPr lang="en-US" dirty="0"/>
              <a:t>faculty assigned to teach the </a:t>
            </a:r>
            <a:r>
              <a:rPr lang="en-US" dirty="0" smtClean="0"/>
              <a:t>above courses after the spring 2019 trainings 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94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DC084986CDF4BB54E53AEFEE6180A" ma:contentTypeVersion="13" ma:contentTypeDescription="Create a new document." ma:contentTypeScope="" ma:versionID="683a7ace37ddb81ce4f81fea6142bd81">
  <xsd:schema xmlns:xsd="http://www.w3.org/2001/XMLSchema" xmlns:xs="http://www.w3.org/2001/XMLSchema" xmlns:p="http://schemas.microsoft.com/office/2006/metadata/properties" xmlns:ns2="26db11cc-031d-41e2-8222-db3ab37a96fc" xmlns:ns3="8a8717d4-704c-4f6d-8b9d-87498ae79b54" targetNamespace="http://schemas.microsoft.com/office/2006/metadata/properties" ma:root="true" ma:fieldsID="c5301164cc87e6e7de1042461b78bd48" ns2:_="" ns3:_="">
    <xsd:import namespace="26db11cc-031d-41e2-8222-db3ab37a96fc"/>
    <xsd:import namespace="8a8717d4-704c-4f6d-8b9d-87498ae79b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ImagePreview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db11cc-031d-41e2-8222-db3ab37a96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8717d4-704c-4f6d-8b9d-87498ae79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ImagePreview" ma:index="20" nillable="true" ma:displayName="Image Preview" ma:format="Image" ma:internalName="ImagePrevie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Preview xmlns="8a8717d4-704c-4f6d-8b9d-87498ae79b54">
      <Url xsi:nil="true"/>
      <Description xsi:nil="true"/>
    </ImagePreview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F538D8-2D5A-4DFD-B07A-D22C41332E1E}"/>
</file>

<file path=customXml/itemProps2.xml><?xml version="1.0" encoding="utf-8"?>
<ds:datastoreItem xmlns:ds="http://schemas.openxmlformats.org/officeDocument/2006/customXml" ds:itemID="{426F8D84-1769-476F-8827-86471962876F}"/>
</file>

<file path=customXml/itemProps3.xml><?xml version="1.0" encoding="utf-8"?>
<ds:datastoreItem xmlns:ds="http://schemas.openxmlformats.org/officeDocument/2006/customXml" ds:itemID="{BD31017F-02E1-4482-8FBE-489C8D11958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584</Words>
  <Application>Microsoft Office PowerPoint</Application>
  <PresentationFormat>Custom</PresentationFormat>
  <Paragraphs>202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Support Programs  </vt:lpstr>
      <vt:lpstr>Embedded Tutoring Program Overview   </vt:lpstr>
      <vt:lpstr>Embedded Tutoring 2019-2020 Academic Year Proposal </vt:lpstr>
      <vt:lpstr>Embedded Tutoring 2019-2020 Academic Year Proposal </vt:lpstr>
      <vt:lpstr>Embedded Counseling Program Overview</vt:lpstr>
      <vt:lpstr>Embedded Counseling 2019-2020 Academic Year Proposal </vt:lpstr>
      <vt:lpstr>PowerPoint Presentation</vt:lpstr>
      <vt:lpstr>Next Steps  </vt:lpstr>
      <vt:lpstr>Faculty Leads Support courses, Math 1, Math 50</vt:lpstr>
      <vt:lpstr>Sections for Fall 2019 (Tentative)</vt:lpstr>
    </vt:vector>
  </TitlesOfParts>
  <Company>Santa Monica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Support</dc:title>
  <dc:creator>hyeler_maral</dc:creator>
  <cp:lastModifiedBy>zugic_irena</cp:lastModifiedBy>
  <cp:revision>65</cp:revision>
  <cp:lastPrinted>2019-04-26T19:25:40Z</cp:lastPrinted>
  <dcterms:created xsi:type="dcterms:W3CDTF">2019-04-23T18:28:46Z</dcterms:created>
  <dcterms:modified xsi:type="dcterms:W3CDTF">2019-08-16T00:23:17Z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0x0101002D0DC084986CDF4BB54E53AEFEE6180A</vt:lpwstr>
  </property>
  <property fmtid="{D5CDD505-2E9C-101B-9397-08002B2CF9AE}" pid="3" name="Order">
    <vt:r8>39624200</vt:r8>
  </property>
</Properties>
</file>