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9.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488" autoAdjust="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E7492A-B58E-4D24-9A6F-A4CFCF5761BA}" type="datetimeFigureOut">
              <a:rPr lang="en-US" smtClean="0"/>
              <a:t>9/17/2013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F4D249-766D-4613-967D-DD893A814C95}" type="slidenum">
              <a:rPr lang="en-US" smtClean="0"/>
              <a:t>‹#›</a:t>
            </a:fld>
            <a:endParaRPr lang="en-US"/>
          </a:p>
        </p:txBody>
      </p:sp>
    </p:spTree>
    <p:extLst>
      <p:ext uri="{BB962C8B-B14F-4D97-AF65-F5344CB8AC3E}">
        <p14:creationId xmlns:p14="http://schemas.microsoft.com/office/powerpoint/2010/main" val="413723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F4D249-766D-4613-967D-DD893A814C95}" type="slidenum">
              <a:rPr lang="en-US" smtClean="0"/>
              <a:t>2</a:t>
            </a:fld>
            <a:endParaRPr lang="en-US"/>
          </a:p>
        </p:txBody>
      </p:sp>
    </p:spTree>
    <p:extLst>
      <p:ext uri="{BB962C8B-B14F-4D97-AF65-F5344CB8AC3E}">
        <p14:creationId xmlns:p14="http://schemas.microsoft.com/office/powerpoint/2010/main" val="4162355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First of all, the reason to group classes that are related in content is really to LIMIT the number of enrollments a student can have. It is not permissive, it is restrictive.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Second, we should operate in the mindset assuming students will pass these classes, not fail or withdraw.</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Given those two premises, Randy and I realized that the groups are really only applicable in cases where we have 4 members of a given group. In instances that there are 3 or fewer members, the number of enrollments is limited to 3. There is no reason to add a fourth possible enrollment because a student should not be able to take advantage of it. If a student were to get a substandard grade or W in a given course, she could retake it to repair the grade. That is an exception, not a rule we should plan for in establishing the groups.</a:t>
            </a:r>
          </a:p>
          <a:p>
            <a:endParaRPr lang="en-US" dirty="0"/>
          </a:p>
        </p:txBody>
      </p:sp>
      <p:sp>
        <p:nvSpPr>
          <p:cNvPr id="4" name="Slide Number Placeholder 3"/>
          <p:cNvSpPr>
            <a:spLocks noGrp="1"/>
          </p:cNvSpPr>
          <p:nvPr>
            <p:ph type="sldNum" sz="quarter" idx="10"/>
          </p:nvPr>
        </p:nvSpPr>
        <p:spPr/>
        <p:txBody>
          <a:bodyPr/>
          <a:lstStyle/>
          <a:p>
            <a:fld id="{7EF4D249-766D-4613-967D-DD893A814C95}" type="slidenum">
              <a:rPr lang="en-US" smtClean="0"/>
              <a:t>20</a:t>
            </a:fld>
            <a:endParaRPr lang="en-US"/>
          </a:p>
        </p:txBody>
      </p:sp>
    </p:spTree>
    <p:extLst>
      <p:ext uri="{BB962C8B-B14F-4D97-AF65-F5344CB8AC3E}">
        <p14:creationId xmlns:p14="http://schemas.microsoft.com/office/powerpoint/2010/main" val="3687142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3CA07F-11FD-44B8-9FB8-1FC02825B5D2}"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E0B0E-839B-4974-9BF9-06B32E735062}" type="slidenum">
              <a:rPr lang="en-US" smtClean="0"/>
              <a:t>‹#›</a:t>
            </a:fld>
            <a:endParaRPr lang="en-US"/>
          </a:p>
        </p:txBody>
      </p:sp>
    </p:spTree>
    <p:extLst>
      <p:ext uri="{BB962C8B-B14F-4D97-AF65-F5344CB8AC3E}">
        <p14:creationId xmlns:p14="http://schemas.microsoft.com/office/powerpoint/2010/main" val="190587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CA07F-11FD-44B8-9FB8-1FC02825B5D2}"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E0B0E-839B-4974-9BF9-06B32E735062}" type="slidenum">
              <a:rPr lang="en-US" smtClean="0"/>
              <a:t>‹#›</a:t>
            </a:fld>
            <a:endParaRPr lang="en-US"/>
          </a:p>
        </p:txBody>
      </p:sp>
    </p:spTree>
    <p:extLst>
      <p:ext uri="{BB962C8B-B14F-4D97-AF65-F5344CB8AC3E}">
        <p14:creationId xmlns:p14="http://schemas.microsoft.com/office/powerpoint/2010/main" val="1125049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CA07F-11FD-44B8-9FB8-1FC02825B5D2}"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E0B0E-839B-4974-9BF9-06B32E735062}" type="slidenum">
              <a:rPr lang="en-US" smtClean="0"/>
              <a:t>‹#›</a:t>
            </a:fld>
            <a:endParaRPr lang="en-US"/>
          </a:p>
        </p:txBody>
      </p:sp>
    </p:spTree>
    <p:extLst>
      <p:ext uri="{BB962C8B-B14F-4D97-AF65-F5344CB8AC3E}">
        <p14:creationId xmlns:p14="http://schemas.microsoft.com/office/powerpoint/2010/main" val="4289549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CA07F-11FD-44B8-9FB8-1FC02825B5D2}"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E0B0E-839B-4974-9BF9-06B32E735062}" type="slidenum">
              <a:rPr lang="en-US" smtClean="0"/>
              <a:t>‹#›</a:t>
            </a:fld>
            <a:endParaRPr lang="en-US"/>
          </a:p>
        </p:txBody>
      </p:sp>
    </p:spTree>
    <p:extLst>
      <p:ext uri="{BB962C8B-B14F-4D97-AF65-F5344CB8AC3E}">
        <p14:creationId xmlns:p14="http://schemas.microsoft.com/office/powerpoint/2010/main" val="2734368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3CA07F-11FD-44B8-9FB8-1FC02825B5D2}" type="datetimeFigureOut">
              <a:rPr lang="en-US" smtClean="0"/>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E0B0E-839B-4974-9BF9-06B32E735062}" type="slidenum">
              <a:rPr lang="en-US" smtClean="0"/>
              <a:t>‹#›</a:t>
            </a:fld>
            <a:endParaRPr lang="en-US"/>
          </a:p>
        </p:txBody>
      </p:sp>
    </p:spTree>
    <p:extLst>
      <p:ext uri="{BB962C8B-B14F-4D97-AF65-F5344CB8AC3E}">
        <p14:creationId xmlns:p14="http://schemas.microsoft.com/office/powerpoint/2010/main" val="1337280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3CA07F-11FD-44B8-9FB8-1FC02825B5D2}" type="datetimeFigureOut">
              <a:rPr lang="en-US" smtClean="0"/>
              <a:t>9/17/2013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9E0B0E-839B-4974-9BF9-06B32E735062}" type="slidenum">
              <a:rPr lang="en-US" smtClean="0"/>
              <a:t>‹#›</a:t>
            </a:fld>
            <a:endParaRPr lang="en-US"/>
          </a:p>
        </p:txBody>
      </p:sp>
    </p:spTree>
    <p:extLst>
      <p:ext uri="{BB962C8B-B14F-4D97-AF65-F5344CB8AC3E}">
        <p14:creationId xmlns:p14="http://schemas.microsoft.com/office/powerpoint/2010/main" val="806277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3CA07F-11FD-44B8-9FB8-1FC02825B5D2}" type="datetimeFigureOut">
              <a:rPr lang="en-US" smtClean="0"/>
              <a:t>9/17/2013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9E0B0E-839B-4974-9BF9-06B32E735062}" type="slidenum">
              <a:rPr lang="en-US" smtClean="0"/>
              <a:t>‹#›</a:t>
            </a:fld>
            <a:endParaRPr lang="en-US"/>
          </a:p>
        </p:txBody>
      </p:sp>
    </p:spTree>
    <p:extLst>
      <p:ext uri="{BB962C8B-B14F-4D97-AF65-F5344CB8AC3E}">
        <p14:creationId xmlns:p14="http://schemas.microsoft.com/office/powerpoint/2010/main" val="3693367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B13CA07F-11FD-44B8-9FB8-1FC02825B5D2}" type="datetimeFigureOut">
              <a:rPr lang="en-US" smtClean="0"/>
              <a:t>9/17/2013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9E0B0E-839B-4974-9BF9-06B32E735062}" type="slidenum">
              <a:rPr lang="en-US" smtClean="0"/>
              <a:t>‹#›</a:t>
            </a:fld>
            <a:endParaRPr lang="en-US"/>
          </a:p>
        </p:txBody>
      </p:sp>
    </p:spTree>
    <p:extLst>
      <p:ext uri="{BB962C8B-B14F-4D97-AF65-F5344CB8AC3E}">
        <p14:creationId xmlns:p14="http://schemas.microsoft.com/office/powerpoint/2010/main" val="313466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CA07F-11FD-44B8-9FB8-1FC02825B5D2}" type="datetimeFigureOut">
              <a:rPr lang="en-US" smtClean="0"/>
              <a:t>9/17/2013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9E0B0E-839B-4974-9BF9-06B32E735062}" type="slidenum">
              <a:rPr lang="en-US" smtClean="0"/>
              <a:t>‹#›</a:t>
            </a:fld>
            <a:endParaRPr lang="en-US"/>
          </a:p>
        </p:txBody>
      </p:sp>
    </p:spTree>
    <p:extLst>
      <p:ext uri="{BB962C8B-B14F-4D97-AF65-F5344CB8AC3E}">
        <p14:creationId xmlns:p14="http://schemas.microsoft.com/office/powerpoint/2010/main" val="1911091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CA07F-11FD-44B8-9FB8-1FC02825B5D2}" type="datetimeFigureOut">
              <a:rPr lang="en-US" smtClean="0"/>
              <a:t>9/17/2013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9E0B0E-839B-4974-9BF9-06B32E735062}" type="slidenum">
              <a:rPr lang="en-US" smtClean="0"/>
              <a:t>‹#›</a:t>
            </a:fld>
            <a:endParaRPr lang="en-US"/>
          </a:p>
        </p:txBody>
      </p:sp>
    </p:spTree>
    <p:extLst>
      <p:ext uri="{BB962C8B-B14F-4D97-AF65-F5344CB8AC3E}">
        <p14:creationId xmlns:p14="http://schemas.microsoft.com/office/powerpoint/2010/main" val="878425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CA07F-11FD-44B8-9FB8-1FC02825B5D2}" type="datetimeFigureOut">
              <a:rPr lang="en-US" smtClean="0"/>
              <a:t>9/17/2013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9E0B0E-839B-4974-9BF9-06B32E735062}" type="slidenum">
              <a:rPr lang="en-US" smtClean="0"/>
              <a:t>‹#›</a:t>
            </a:fld>
            <a:endParaRPr lang="en-US"/>
          </a:p>
        </p:txBody>
      </p:sp>
    </p:spTree>
    <p:extLst>
      <p:ext uri="{BB962C8B-B14F-4D97-AF65-F5344CB8AC3E}">
        <p14:creationId xmlns:p14="http://schemas.microsoft.com/office/powerpoint/2010/main" val="356462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3CA07F-11FD-44B8-9FB8-1FC02825B5D2}" type="datetimeFigureOut">
              <a:rPr lang="en-US" smtClean="0"/>
              <a:t>9/17/2013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E0B0E-839B-4974-9BF9-06B32E735062}" type="slidenum">
              <a:rPr lang="en-US" smtClean="0"/>
              <a:t>‹#›</a:t>
            </a:fld>
            <a:endParaRPr lang="en-US"/>
          </a:p>
        </p:txBody>
      </p:sp>
    </p:spTree>
    <p:extLst>
      <p:ext uri="{BB962C8B-B14F-4D97-AF65-F5344CB8AC3E}">
        <p14:creationId xmlns:p14="http://schemas.microsoft.com/office/powerpoint/2010/main" val="1701738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COURSE REPETITION… </a:t>
            </a:r>
            <a:br>
              <a:rPr lang="en-US" dirty="0" smtClean="0">
                <a:solidFill>
                  <a:schemeClr val="bg1"/>
                </a:solidFill>
              </a:rPr>
            </a:br>
            <a:r>
              <a:rPr lang="en-US" i="1" dirty="0" smtClean="0">
                <a:solidFill>
                  <a:schemeClr val="bg1"/>
                </a:solidFill>
              </a:rPr>
              <a:t>or lack thereof</a:t>
            </a:r>
            <a:endParaRPr lang="en-US" i="1" dirty="0">
              <a:solidFill>
                <a:schemeClr val="bg1"/>
              </a:solidFill>
            </a:endParaRPr>
          </a:p>
        </p:txBody>
      </p:sp>
      <p:sp>
        <p:nvSpPr>
          <p:cNvPr id="3" name="Subtitle 2"/>
          <p:cNvSpPr>
            <a:spLocks noGrp="1"/>
          </p:cNvSpPr>
          <p:nvPr>
            <p:ph type="subTitle" idx="1"/>
          </p:nvPr>
        </p:nvSpPr>
        <p:spPr/>
        <p:txBody>
          <a:bodyPr/>
          <a:lstStyle/>
          <a:p>
            <a:r>
              <a:rPr lang="en-US" dirty="0" smtClean="0"/>
              <a:t>Changes to Title 5</a:t>
            </a:r>
          </a:p>
          <a:p>
            <a:r>
              <a:rPr lang="en-US" dirty="0" smtClean="0"/>
              <a:t>Fall 2013</a:t>
            </a:r>
            <a:endParaRPr lang="en-US" dirty="0"/>
          </a:p>
        </p:txBody>
      </p:sp>
    </p:spTree>
    <p:extLst>
      <p:ext uri="{BB962C8B-B14F-4D97-AF65-F5344CB8AC3E}">
        <p14:creationId xmlns:p14="http://schemas.microsoft.com/office/powerpoint/2010/main" val="4248526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Type 3</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Intercollegiate competition</a:t>
            </a:r>
          </a:p>
          <a:p>
            <a:pPr marL="0" indent="0">
              <a:buNone/>
            </a:pPr>
            <a:r>
              <a:rPr lang="en-US" dirty="0" smtClean="0">
                <a:solidFill>
                  <a:schemeClr val="bg1"/>
                </a:solidFill>
              </a:rPr>
              <a:t>Debate, dance performance, theater arts performance, Corsair…</a:t>
            </a:r>
          </a:p>
          <a:p>
            <a:pPr marL="0" indent="0">
              <a:buNone/>
            </a:pPr>
            <a:endParaRPr lang="en-US" dirty="0">
              <a:solidFill>
                <a:schemeClr val="bg1"/>
              </a:solidFill>
            </a:endParaRPr>
          </a:p>
          <a:p>
            <a:pPr marL="0" indent="0">
              <a:buNone/>
            </a:pPr>
            <a:endParaRPr lang="en-US"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915322956"/>
              </p:ext>
            </p:extLst>
          </p:nvPr>
        </p:nvGraphicFramePr>
        <p:xfrm>
          <a:off x="381000" y="3276600"/>
          <a:ext cx="8229601" cy="1507981"/>
        </p:xfrm>
        <a:graphic>
          <a:graphicData uri="http://schemas.openxmlformats.org/drawingml/2006/table">
            <a:tbl>
              <a:tblPr>
                <a:tableStyleId>{5C22544A-7EE6-4342-B048-85BDC9FD1C3A}</a:tableStyleId>
              </a:tblPr>
              <a:tblGrid>
                <a:gridCol w="560711"/>
                <a:gridCol w="934518"/>
                <a:gridCol w="657083"/>
                <a:gridCol w="560711"/>
                <a:gridCol w="689207"/>
                <a:gridCol w="1752222"/>
                <a:gridCol w="3075149"/>
              </a:tblGrid>
              <a:tr h="604946">
                <a:tc>
                  <a:txBody>
                    <a:bodyPr/>
                    <a:lstStyle/>
                    <a:p>
                      <a:pPr algn="l" fontAlgn="b"/>
                      <a:r>
                        <a:rPr lang="en-US" sz="900" u="none" strike="noStrike">
                          <a:effectLst/>
                        </a:rPr>
                        <a:t>COURSE</a:t>
                      </a:r>
                      <a:endParaRPr lang="en-US" sz="900" b="1" i="0" u="none" strike="noStrike">
                        <a:solidFill>
                          <a:srgbClr val="000000"/>
                        </a:solidFill>
                        <a:effectLst/>
                        <a:latin typeface="Arial"/>
                      </a:endParaRPr>
                    </a:p>
                  </a:txBody>
                  <a:tcPr marL="8767" marR="8767" marT="8767" marB="0" anchor="b"/>
                </a:tc>
                <a:tc>
                  <a:txBody>
                    <a:bodyPr/>
                    <a:lstStyle/>
                    <a:p>
                      <a:pPr algn="l" fontAlgn="b"/>
                      <a:r>
                        <a:rPr lang="en-US" sz="900" u="none" strike="noStrike">
                          <a:effectLst/>
                        </a:rPr>
                        <a:t>COURSE TITLE</a:t>
                      </a:r>
                      <a:endParaRPr lang="en-US" sz="900" b="1" i="0" u="none" strike="noStrike">
                        <a:solidFill>
                          <a:srgbClr val="000000"/>
                        </a:solidFill>
                        <a:effectLst/>
                        <a:latin typeface="Arial"/>
                      </a:endParaRPr>
                    </a:p>
                  </a:txBody>
                  <a:tcPr marL="8767" marR="8767" marT="8767" marB="0" anchor="b"/>
                </a:tc>
                <a:tc>
                  <a:txBody>
                    <a:bodyPr/>
                    <a:lstStyle/>
                    <a:p>
                      <a:pPr algn="l" fontAlgn="b"/>
                      <a:r>
                        <a:rPr lang="en-US" sz="900" u="none" strike="noStrike">
                          <a:effectLst/>
                        </a:rPr>
                        <a:t># COURSE REPEATS*</a:t>
                      </a:r>
                      <a:endParaRPr lang="en-US" sz="900" b="1" i="0" u="none" strike="noStrike">
                        <a:solidFill>
                          <a:srgbClr val="000000"/>
                        </a:solidFill>
                        <a:effectLst/>
                        <a:latin typeface="Arial"/>
                      </a:endParaRPr>
                    </a:p>
                  </a:txBody>
                  <a:tcPr marL="8767" marR="8767" marT="8767" marB="0" anchor="b"/>
                </a:tc>
                <a:tc>
                  <a:txBody>
                    <a:bodyPr/>
                    <a:lstStyle/>
                    <a:p>
                      <a:pPr algn="l" fontAlgn="b"/>
                      <a:r>
                        <a:rPr lang="en-US" sz="900" u="none" strike="noStrike">
                          <a:effectLst/>
                        </a:rPr>
                        <a:t>GROUP #</a:t>
                      </a:r>
                      <a:endParaRPr lang="en-US" sz="900" b="1" i="0" u="none" strike="noStrike">
                        <a:solidFill>
                          <a:srgbClr val="000000"/>
                        </a:solidFill>
                        <a:effectLst/>
                        <a:latin typeface="Arial"/>
                      </a:endParaRPr>
                    </a:p>
                  </a:txBody>
                  <a:tcPr marL="8767" marR="8767" marT="8767" marB="0" anchor="b"/>
                </a:tc>
                <a:tc>
                  <a:txBody>
                    <a:bodyPr/>
                    <a:lstStyle/>
                    <a:p>
                      <a:pPr algn="l" fontAlgn="b"/>
                      <a:r>
                        <a:rPr lang="en-US" sz="900" u="none" strike="noStrike">
                          <a:effectLst/>
                        </a:rPr>
                        <a:t>GROUP INCLUDES:</a:t>
                      </a:r>
                      <a:endParaRPr lang="en-US" sz="900" b="1" i="0" u="none" strike="noStrike">
                        <a:solidFill>
                          <a:srgbClr val="000000"/>
                        </a:solidFill>
                        <a:effectLst/>
                        <a:latin typeface="Arial"/>
                      </a:endParaRPr>
                    </a:p>
                  </a:txBody>
                  <a:tcPr marL="8767" marR="8767" marT="8767" marB="0" anchor="b"/>
                </a:tc>
                <a:tc>
                  <a:txBody>
                    <a:bodyPr/>
                    <a:lstStyle/>
                    <a:p>
                      <a:pPr algn="l" fontAlgn="b"/>
                      <a:r>
                        <a:rPr lang="en-US" sz="900" u="none" strike="noStrike">
                          <a:effectLst/>
                        </a:rPr>
                        <a:t>Comments</a:t>
                      </a:r>
                      <a:endParaRPr lang="en-US" sz="900" b="1" i="0" u="none" strike="noStrike">
                        <a:solidFill>
                          <a:srgbClr val="000000"/>
                        </a:solidFill>
                        <a:effectLst/>
                        <a:latin typeface="Arial"/>
                      </a:endParaRPr>
                    </a:p>
                  </a:txBody>
                  <a:tcPr marL="8767" marR="8767" marT="8767" marB="0" anchor="b"/>
                </a:tc>
                <a:tc>
                  <a:txBody>
                    <a:bodyPr/>
                    <a:lstStyle/>
                    <a:p>
                      <a:pPr algn="l" fontAlgn="b"/>
                      <a:r>
                        <a:rPr lang="en-US" sz="900" u="none" strike="noStrike">
                          <a:effectLst/>
                        </a:rPr>
                        <a:t>Evidence/Reason for allowed repeat</a:t>
                      </a:r>
                      <a:endParaRPr lang="en-US" sz="900" b="1" i="0" u="none" strike="noStrike">
                        <a:solidFill>
                          <a:srgbClr val="000000"/>
                        </a:solidFill>
                        <a:effectLst/>
                        <a:latin typeface="Arial"/>
                      </a:endParaRPr>
                    </a:p>
                  </a:txBody>
                  <a:tcPr marL="8767" marR="8767" marT="8767" marB="0" anchor="b"/>
                </a:tc>
              </a:tr>
              <a:tr h="903035">
                <a:tc>
                  <a:txBody>
                    <a:bodyPr/>
                    <a:lstStyle/>
                    <a:p>
                      <a:pPr algn="l" fontAlgn="b"/>
                      <a:r>
                        <a:rPr lang="en-US" sz="1000" u="none" strike="noStrike">
                          <a:effectLst/>
                        </a:rPr>
                        <a:t>Dance 57B</a:t>
                      </a:r>
                      <a:endParaRPr lang="en-US" sz="1000" b="0" i="0" u="none" strike="noStrike">
                        <a:solidFill>
                          <a:srgbClr val="000000"/>
                        </a:solidFill>
                        <a:effectLst/>
                        <a:latin typeface="Calibri"/>
                      </a:endParaRPr>
                    </a:p>
                  </a:txBody>
                  <a:tcPr marL="8767" marR="8767" marT="8767" marB="0" anchor="b"/>
                </a:tc>
                <a:tc>
                  <a:txBody>
                    <a:bodyPr/>
                    <a:lstStyle/>
                    <a:p>
                      <a:pPr algn="l" fontAlgn="b"/>
                      <a:r>
                        <a:rPr lang="en-US" sz="900" u="none" strike="noStrike">
                          <a:effectLst/>
                        </a:rPr>
                        <a:t>World Dance Performance</a:t>
                      </a:r>
                      <a:endParaRPr lang="en-US" sz="900" b="0" i="0" u="none" strike="noStrike">
                        <a:solidFill>
                          <a:srgbClr val="000000"/>
                        </a:solidFill>
                        <a:effectLst/>
                        <a:latin typeface="Arial"/>
                      </a:endParaRPr>
                    </a:p>
                  </a:txBody>
                  <a:tcPr marL="8767" marR="8767" marT="8767" marB="0" anchor="b"/>
                </a:tc>
                <a:tc>
                  <a:txBody>
                    <a:bodyPr/>
                    <a:lstStyle/>
                    <a:p>
                      <a:pPr algn="r" fontAlgn="b"/>
                      <a:r>
                        <a:rPr lang="en-US" sz="1000" u="none" strike="noStrike">
                          <a:effectLst/>
                        </a:rPr>
                        <a:t>3</a:t>
                      </a:r>
                      <a:endParaRPr lang="en-US" sz="1000" b="0" i="0" u="none" strike="noStrike">
                        <a:solidFill>
                          <a:srgbClr val="000000"/>
                        </a:solidFill>
                        <a:effectLst/>
                        <a:latin typeface="Calibri"/>
                      </a:endParaRPr>
                    </a:p>
                  </a:txBody>
                  <a:tcPr marL="8767" marR="8767" marT="8767" marB="0" anchor="b"/>
                </a:tc>
                <a:tc>
                  <a:txBody>
                    <a:bodyPr/>
                    <a:lstStyle/>
                    <a:p>
                      <a:pPr algn="l" fontAlgn="b"/>
                      <a:r>
                        <a:rPr lang="en-US" sz="1000" u="none" strike="noStrike">
                          <a:effectLst/>
                        </a:rPr>
                        <a:t>131</a:t>
                      </a:r>
                      <a:endParaRPr lang="en-US" sz="1000" b="0" i="0" u="none" strike="noStrike">
                        <a:solidFill>
                          <a:srgbClr val="000000"/>
                        </a:solidFill>
                        <a:effectLst/>
                        <a:latin typeface="Calibri"/>
                      </a:endParaRPr>
                    </a:p>
                  </a:txBody>
                  <a:tcPr marL="8767" marR="8767" marT="8767" marB="0" anchor="b"/>
                </a:tc>
                <a:tc>
                  <a:txBody>
                    <a:bodyPr/>
                    <a:lstStyle/>
                    <a:p>
                      <a:pPr algn="l" fontAlgn="b"/>
                      <a:r>
                        <a:rPr lang="en-US" sz="900" u="none" strike="noStrike">
                          <a:effectLst/>
                        </a:rPr>
                        <a:t>performance</a:t>
                      </a:r>
                      <a:endParaRPr lang="en-US" sz="900" b="0" i="0" u="none" strike="noStrike">
                        <a:solidFill>
                          <a:srgbClr val="000000"/>
                        </a:solidFill>
                        <a:effectLst/>
                        <a:latin typeface="Arial"/>
                      </a:endParaRPr>
                    </a:p>
                  </a:txBody>
                  <a:tcPr marL="8767" marR="8767" marT="8767" marB="0" anchor="b"/>
                </a:tc>
                <a:tc>
                  <a:txBody>
                    <a:bodyPr/>
                    <a:lstStyle/>
                    <a:p>
                      <a:pPr algn="l" fontAlgn="b"/>
                      <a:r>
                        <a:rPr lang="en-US" sz="900" u="none" strike="noStrike">
                          <a:effectLst/>
                        </a:rPr>
                        <a:t>Course may be repeated four times; group (55A, 55B, 57A, 57B, 59A) may be taken a total of four times.</a:t>
                      </a:r>
                      <a:endParaRPr lang="en-US" sz="900" b="0" i="0" u="none" strike="noStrike">
                        <a:solidFill>
                          <a:srgbClr val="000000"/>
                        </a:solidFill>
                        <a:effectLst/>
                        <a:latin typeface="Arial"/>
                      </a:endParaRPr>
                    </a:p>
                  </a:txBody>
                  <a:tcPr marL="8767" marR="8767" marT="8767" marB="0" anchor="b"/>
                </a:tc>
                <a:tc>
                  <a:txBody>
                    <a:bodyPr/>
                    <a:lstStyle/>
                    <a:p>
                      <a:pPr algn="l" fontAlgn="b"/>
                      <a:r>
                        <a:rPr lang="en-US" sz="900" u="none" strike="noStrike" dirty="0">
                          <a:effectLst/>
                        </a:rPr>
                        <a:t>All Dance performances are submitted to the intercollegiate competition, American College Dance Festival and, therefore, may be repeated up to four times.</a:t>
                      </a:r>
                      <a:endParaRPr lang="en-US" sz="900" b="0" i="0" u="none" strike="noStrike" dirty="0">
                        <a:solidFill>
                          <a:srgbClr val="000000"/>
                        </a:solidFill>
                        <a:effectLst/>
                        <a:latin typeface="Arial"/>
                      </a:endParaRPr>
                    </a:p>
                  </a:txBody>
                  <a:tcPr marL="8767" marR="8767" marT="8767" marB="0" anchor="b"/>
                </a:tc>
              </a:tr>
            </a:tbl>
          </a:graphicData>
        </a:graphic>
      </p:graphicFrame>
    </p:spTree>
    <p:extLst>
      <p:ext uri="{BB962C8B-B14F-4D97-AF65-F5344CB8AC3E}">
        <p14:creationId xmlns:p14="http://schemas.microsoft.com/office/powerpoint/2010/main" val="2263816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Substandard grades in “repeatable” courses</a:t>
            </a:r>
            <a:endParaRPr lang="en-US" dirty="0">
              <a:solidFill>
                <a:schemeClr val="bg1"/>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solidFill>
                  <a:schemeClr val="bg1"/>
                </a:solidFill>
              </a:rPr>
              <a:t>A student can repeat a “repeatable class” to alleviate a substandard grade, but the total number of enrollments can NOT exceed the established maximum of </a:t>
            </a:r>
            <a:r>
              <a:rPr lang="en-US" dirty="0" smtClean="0">
                <a:solidFill>
                  <a:srgbClr val="FFFF00"/>
                </a:solidFill>
              </a:rPr>
              <a:t>4</a:t>
            </a:r>
            <a:r>
              <a:rPr lang="en-US" dirty="0" smtClean="0">
                <a:solidFill>
                  <a:schemeClr val="bg1"/>
                </a:solidFill>
              </a:rPr>
              <a:t>.</a:t>
            </a:r>
          </a:p>
          <a:p>
            <a:pPr marL="0" indent="0">
              <a:buNone/>
            </a:pPr>
            <a:r>
              <a:rPr lang="en-US" dirty="0" smtClean="0">
                <a:solidFill>
                  <a:schemeClr val="bg1"/>
                </a:solidFill>
              </a:rPr>
              <a:t>Suzy takes Music 64. She gets…</a:t>
            </a:r>
          </a:p>
          <a:p>
            <a:pPr marL="514350" indent="-514350">
              <a:buAutoNum type="arabicPeriod"/>
            </a:pPr>
            <a:r>
              <a:rPr lang="en-US" dirty="0" smtClean="0">
                <a:solidFill>
                  <a:schemeClr val="bg1"/>
                </a:solidFill>
              </a:rPr>
              <a:t>W</a:t>
            </a:r>
          </a:p>
          <a:p>
            <a:pPr marL="514350" indent="-514350">
              <a:buAutoNum type="arabicPeriod"/>
            </a:pPr>
            <a:r>
              <a:rPr lang="en-US" dirty="0" smtClean="0">
                <a:solidFill>
                  <a:schemeClr val="bg1"/>
                </a:solidFill>
              </a:rPr>
              <a:t>F</a:t>
            </a:r>
          </a:p>
          <a:p>
            <a:pPr marL="514350" indent="-514350">
              <a:buAutoNum type="arabicPeriod"/>
            </a:pPr>
            <a:r>
              <a:rPr lang="en-US" dirty="0" smtClean="0">
                <a:solidFill>
                  <a:schemeClr val="bg1"/>
                </a:solidFill>
              </a:rPr>
              <a:t>W</a:t>
            </a:r>
          </a:p>
          <a:p>
            <a:pPr marL="514350" indent="-514350">
              <a:buAutoNum type="arabicPeriod"/>
            </a:pPr>
            <a:r>
              <a:rPr lang="en-US" dirty="0" smtClean="0">
                <a:solidFill>
                  <a:schemeClr val="bg1"/>
                </a:solidFill>
              </a:rPr>
              <a:t>D</a:t>
            </a:r>
          </a:p>
          <a:p>
            <a:pPr marL="0" indent="0">
              <a:buNone/>
            </a:pPr>
            <a:r>
              <a:rPr lang="en-US" i="1" dirty="0" smtClean="0">
                <a:solidFill>
                  <a:schemeClr val="bg1"/>
                </a:solidFill>
              </a:rPr>
              <a:t>She’s done! No </a:t>
            </a:r>
            <a:r>
              <a:rPr lang="en-US" i="1" smtClean="0">
                <a:solidFill>
                  <a:schemeClr val="bg1"/>
                </a:solidFill>
              </a:rPr>
              <a:t>more enrollments of </a:t>
            </a:r>
            <a:r>
              <a:rPr lang="en-US" i="1" dirty="0" smtClean="0">
                <a:solidFill>
                  <a:schemeClr val="bg1"/>
                </a:solidFill>
              </a:rPr>
              <a:t>this course at SMC.</a:t>
            </a:r>
            <a:endParaRPr lang="en-US" i="1" dirty="0">
              <a:solidFill>
                <a:schemeClr val="bg1"/>
              </a:solidFill>
            </a:endParaRPr>
          </a:p>
        </p:txBody>
      </p:sp>
      <p:pic>
        <p:nvPicPr>
          <p:cNvPr id="5122" name="Picture 2" descr="C:\Users\lorenz_georgia\AppData\Local\Microsoft\Windows\Temporary Internet Files\Content.IE5\3M2XNOYW\MC90007878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8400" y="3048000"/>
            <a:ext cx="2189138" cy="1743075"/>
          </a:xfrm>
          <a:prstGeom prst="rect">
            <a:avLst/>
          </a:prstGeom>
          <a:solidFill>
            <a:schemeClr val="bg1"/>
          </a:solidFill>
        </p:spPr>
      </p:pic>
    </p:spTree>
    <p:extLst>
      <p:ext uri="{BB962C8B-B14F-4D97-AF65-F5344CB8AC3E}">
        <p14:creationId xmlns:p14="http://schemas.microsoft.com/office/powerpoint/2010/main" val="3544286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Other exceptions… </a:t>
            </a:r>
            <a:r>
              <a:rPr lang="en-US" dirty="0" err="1" smtClean="0">
                <a:solidFill>
                  <a:schemeClr val="bg1"/>
                </a:solidFill>
              </a:rPr>
              <a:t>Recency</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dirty="0" smtClean="0">
                <a:solidFill>
                  <a:schemeClr val="bg1"/>
                </a:solidFill>
              </a:rPr>
              <a:t>Significant Lapse of Time</a:t>
            </a:r>
          </a:p>
          <a:p>
            <a:pPr marL="0" indent="0">
              <a:buNone/>
            </a:pPr>
            <a:r>
              <a:rPr lang="en-US" dirty="0" smtClean="0">
                <a:solidFill>
                  <a:schemeClr val="bg1"/>
                </a:solidFill>
              </a:rPr>
              <a:t>… if the course is required by the district as a </a:t>
            </a:r>
            <a:r>
              <a:rPr lang="en-US" dirty="0" err="1" smtClean="0">
                <a:solidFill>
                  <a:schemeClr val="bg1"/>
                </a:solidFill>
              </a:rPr>
              <a:t>recency</a:t>
            </a:r>
            <a:r>
              <a:rPr lang="en-US" dirty="0" smtClean="0">
                <a:solidFill>
                  <a:schemeClr val="bg1"/>
                </a:solidFill>
              </a:rPr>
              <a:t> prerequisite, </a:t>
            </a:r>
            <a:r>
              <a:rPr lang="en-US" i="1" dirty="0" smtClean="0">
                <a:solidFill>
                  <a:schemeClr val="bg1"/>
                </a:solidFill>
              </a:rPr>
              <a:t>or</a:t>
            </a:r>
            <a:r>
              <a:rPr lang="en-US" dirty="0" smtClean="0">
                <a:solidFill>
                  <a:schemeClr val="bg1"/>
                </a:solidFill>
              </a:rPr>
              <a:t> another institution to which the student seeks to transfer requires the student to have taken the course more recently than the student’s last enrollment.</a:t>
            </a:r>
          </a:p>
          <a:p>
            <a:r>
              <a:rPr lang="en-US" dirty="0" smtClean="0">
                <a:solidFill>
                  <a:schemeClr val="bg1"/>
                </a:solidFill>
              </a:rPr>
              <a:t>No less than 36 months.</a:t>
            </a:r>
          </a:p>
          <a:p>
            <a:r>
              <a:rPr lang="en-US" dirty="0" smtClean="0">
                <a:solidFill>
                  <a:schemeClr val="bg1"/>
                </a:solidFill>
              </a:rPr>
              <a:t>Student must petition for the exception.</a:t>
            </a:r>
            <a:endParaRPr lang="en-US" dirty="0">
              <a:solidFill>
                <a:schemeClr val="bg1"/>
              </a:solidFill>
            </a:endParaRPr>
          </a:p>
        </p:txBody>
      </p:sp>
    </p:spTree>
    <p:extLst>
      <p:ext uri="{BB962C8B-B14F-4D97-AF65-F5344CB8AC3E}">
        <p14:creationId xmlns:p14="http://schemas.microsoft.com/office/powerpoint/2010/main" val="4053508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Other exceptions… </a:t>
            </a:r>
            <a:r>
              <a:rPr lang="en-US" dirty="0" err="1" smtClean="0">
                <a:solidFill>
                  <a:schemeClr val="bg1"/>
                </a:solidFill>
              </a:rPr>
              <a:t>Recency</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dirty="0" smtClean="0">
                <a:solidFill>
                  <a:schemeClr val="bg1"/>
                </a:solidFill>
              </a:rPr>
              <a:t>Significant Lapse of Time</a:t>
            </a:r>
          </a:p>
          <a:p>
            <a:pPr marL="0" indent="0">
              <a:buNone/>
            </a:pPr>
            <a:r>
              <a:rPr lang="en-US" sz="2600" dirty="0" smtClean="0">
                <a:solidFill>
                  <a:schemeClr val="bg1"/>
                </a:solidFill>
              </a:rPr>
              <a:t>Example– SMC Nursing program requires that students take </a:t>
            </a:r>
            <a:r>
              <a:rPr lang="en-US" sz="2600" dirty="0" err="1" smtClean="0">
                <a:solidFill>
                  <a:schemeClr val="bg1"/>
                </a:solidFill>
              </a:rPr>
              <a:t>prereqs</a:t>
            </a:r>
            <a:r>
              <a:rPr lang="en-US" sz="2600" dirty="0" smtClean="0">
                <a:solidFill>
                  <a:schemeClr val="bg1"/>
                </a:solidFill>
              </a:rPr>
              <a:t> within 5 years of admission.</a:t>
            </a:r>
          </a:p>
          <a:p>
            <a:pPr marL="0" indent="0">
              <a:buNone/>
            </a:pPr>
            <a:endParaRPr lang="en-US" sz="2600" dirty="0" smtClean="0">
              <a:solidFill>
                <a:schemeClr val="bg1"/>
              </a:solidFill>
            </a:endParaRPr>
          </a:p>
          <a:p>
            <a:pPr marL="0" indent="0">
              <a:buNone/>
            </a:pPr>
            <a:r>
              <a:rPr lang="en-US" sz="2600" dirty="0" smtClean="0">
                <a:solidFill>
                  <a:schemeClr val="bg1"/>
                </a:solidFill>
              </a:rPr>
              <a:t>If </a:t>
            </a:r>
            <a:r>
              <a:rPr lang="en-US" sz="2600" dirty="0" smtClean="0">
                <a:solidFill>
                  <a:schemeClr val="bg1"/>
                </a:solidFill>
              </a:rPr>
              <a:t>Suzy took Anatomy in 2003, stopped out to care for an ailing family member, returns to apply for Nursing in 2008… she would be permitted to repeat those </a:t>
            </a:r>
            <a:r>
              <a:rPr lang="en-US" sz="2600" dirty="0" err="1" smtClean="0">
                <a:solidFill>
                  <a:schemeClr val="bg1"/>
                </a:solidFill>
              </a:rPr>
              <a:t>prereqs</a:t>
            </a:r>
            <a:r>
              <a:rPr lang="en-US" sz="2600" dirty="0" smtClean="0">
                <a:solidFill>
                  <a:schemeClr val="bg1"/>
                </a:solidFill>
              </a:rPr>
              <a:t>.</a:t>
            </a:r>
            <a:endParaRPr lang="en-US" sz="2600" dirty="0" smtClean="0">
              <a:solidFill>
                <a:schemeClr val="bg1"/>
              </a:solidFill>
            </a:endParaRPr>
          </a:p>
        </p:txBody>
      </p:sp>
    </p:spTree>
    <p:extLst>
      <p:ext uri="{BB962C8B-B14F-4D97-AF65-F5344CB8AC3E}">
        <p14:creationId xmlns:p14="http://schemas.microsoft.com/office/powerpoint/2010/main" val="588280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Other exceptions… Extenuating Circumstances</a:t>
            </a:r>
            <a:endParaRPr lang="en-US" dirty="0">
              <a:solidFill>
                <a:schemeClr val="bg1"/>
              </a:solidFill>
            </a:endParaRPr>
          </a:p>
        </p:txBody>
      </p:sp>
      <p:sp>
        <p:nvSpPr>
          <p:cNvPr id="3" name="Content Placeholder 2"/>
          <p:cNvSpPr>
            <a:spLocks noGrp="1"/>
          </p:cNvSpPr>
          <p:nvPr>
            <p:ph idx="1"/>
          </p:nvPr>
        </p:nvSpPr>
        <p:spPr/>
        <p:txBody>
          <a:bodyPr>
            <a:normAutofit fontScale="92500"/>
          </a:bodyPr>
          <a:lstStyle/>
          <a:p>
            <a:pPr marL="0" indent="0">
              <a:buNone/>
            </a:pPr>
            <a:r>
              <a:rPr lang="en-US" dirty="0" smtClean="0">
                <a:solidFill>
                  <a:schemeClr val="bg1"/>
                </a:solidFill>
              </a:rPr>
              <a:t>District policy may permit a student to enroll again in a course if the student’s previous grade in that course was due to extenuating circumstances (illness, accident, floods, fire…). This is allowed if:</a:t>
            </a:r>
          </a:p>
          <a:p>
            <a:r>
              <a:rPr lang="en-US" sz="3000" dirty="0" smtClean="0">
                <a:solidFill>
                  <a:schemeClr val="bg1"/>
                </a:solidFill>
              </a:rPr>
              <a:t>The student achieved a grade in the previous </a:t>
            </a:r>
            <a:r>
              <a:rPr lang="en-US" sz="3000" smtClean="0">
                <a:solidFill>
                  <a:schemeClr val="bg1"/>
                </a:solidFill>
              </a:rPr>
              <a:t>enrollment ,</a:t>
            </a:r>
            <a:endParaRPr lang="en-US" sz="3000" dirty="0" smtClean="0">
              <a:solidFill>
                <a:schemeClr val="bg1"/>
              </a:solidFill>
            </a:endParaRPr>
          </a:p>
          <a:p>
            <a:r>
              <a:rPr lang="en-US" sz="3000" dirty="0" smtClean="0">
                <a:solidFill>
                  <a:schemeClr val="bg1"/>
                </a:solidFill>
              </a:rPr>
              <a:t>The student files a petition,</a:t>
            </a:r>
          </a:p>
          <a:p>
            <a:r>
              <a:rPr lang="en-US" sz="3000" dirty="0" smtClean="0">
                <a:solidFill>
                  <a:schemeClr val="bg1"/>
                </a:solidFill>
              </a:rPr>
              <a:t>The district finds the previous grade was a result of extenuating circumstances</a:t>
            </a:r>
            <a:endParaRPr lang="en-US" sz="3000" dirty="0">
              <a:solidFill>
                <a:schemeClr val="bg1"/>
              </a:solidFill>
            </a:endParaRPr>
          </a:p>
        </p:txBody>
      </p:sp>
    </p:spTree>
    <p:extLst>
      <p:ext uri="{BB962C8B-B14F-4D97-AF65-F5344CB8AC3E}">
        <p14:creationId xmlns:p14="http://schemas.microsoft.com/office/powerpoint/2010/main" val="3123998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Other exceptions… special classes for students with disabilities</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dirty="0" smtClean="0">
                <a:solidFill>
                  <a:schemeClr val="bg1"/>
                </a:solidFill>
              </a:rPr>
              <a:t>The District may permit students to enroll again in special classes in the following circumstances:</a:t>
            </a:r>
          </a:p>
          <a:p>
            <a:pPr marL="514350" indent="-514350">
              <a:buAutoNum type="arabicPeriod"/>
            </a:pPr>
            <a:r>
              <a:rPr lang="en-US" sz="2400" dirty="0" smtClean="0">
                <a:solidFill>
                  <a:schemeClr val="bg1"/>
                </a:solidFill>
              </a:rPr>
              <a:t>Student’s success in other classes is dependent upon additional repetition of this special class.</a:t>
            </a:r>
          </a:p>
          <a:p>
            <a:pPr marL="514350" indent="-514350">
              <a:buAutoNum type="arabicPeriod"/>
            </a:pPr>
            <a:r>
              <a:rPr lang="en-US" sz="2400" dirty="0" smtClean="0">
                <a:solidFill>
                  <a:schemeClr val="bg1"/>
                </a:solidFill>
              </a:rPr>
              <a:t>Student needs to enroll again to be prepared for enrollment in other classes or</a:t>
            </a:r>
          </a:p>
          <a:p>
            <a:pPr marL="514350" indent="-514350">
              <a:buAutoNum type="arabicPeriod"/>
            </a:pPr>
            <a:r>
              <a:rPr lang="en-US" sz="2400" dirty="0" smtClean="0">
                <a:solidFill>
                  <a:schemeClr val="bg1"/>
                </a:solidFill>
              </a:rPr>
              <a:t>The student’s educational contract specifies a goal in which additional enrollments in the special class will help further that </a:t>
            </a:r>
            <a:r>
              <a:rPr lang="en-US" sz="2400" dirty="0" smtClean="0">
                <a:solidFill>
                  <a:schemeClr val="bg1"/>
                </a:solidFill>
              </a:rPr>
              <a:t>goal.</a:t>
            </a:r>
            <a:endParaRPr lang="en-US" sz="2400" dirty="0" smtClean="0">
              <a:solidFill>
                <a:schemeClr val="bg1"/>
              </a:solidFill>
            </a:endParaRPr>
          </a:p>
        </p:txBody>
      </p:sp>
    </p:spTree>
    <p:extLst>
      <p:ext uri="{BB962C8B-B14F-4D97-AF65-F5344CB8AC3E}">
        <p14:creationId xmlns:p14="http://schemas.microsoft.com/office/powerpoint/2010/main" val="36462283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Other exceptions… legally mandated courses</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dirty="0" smtClean="0">
                <a:solidFill>
                  <a:schemeClr val="bg1"/>
                </a:solidFill>
              </a:rPr>
              <a:t>District may permit a repeat if the course is “required by statute or regulation as a condition of paid or volunteer employment.” </a:t>
            </a:r>
            <a:r>
              <a:rPr lang="en-US" dirty="0" smtClean="0">
                <a:solidFill>
                  <a:schemeClr val="bg1"/>
                </a:solidFill>
              </a:rPr>
              <a:t>Example– CPR. Two-fold </a:t>
            </a:r>
            <a:r>
              <a:rPr lang="en-US" dirty="0" smtClean="0">
                <a:solidFill>
                  <a:schemeClr val="bg1"/>
                </a:solidFill>
              </a:rPr>
              <a:t>requirement:</a:t>
            </a:r>
          </a:p>
          <a:p>
            <a:pPr marL="514350" indent="-514350">
              <a:buAutoNum type="arabicPeriod"/>
            </a:pPr>
            <a:r>
              <a:rPr lang="en-US" sz="2400" dirty="0" smtClean="0">
                <a:solidFill>
                  <a:schemeClr val="bg1"/>
                </a:solidFill>
              </a:rPr>
              <a:t>The course is required by a statute or regulation as a condition of employment AND</a:t>
            </a:r>
          </a:p>
          <a:p>
            <a:pPr marL="514350" indent="-514350">
              <a:buAutoNum type="arabicPeriod"/>
            </a:pPr>
            <a:r>
              <a:rPr lang="en-US" sz="2400" dirty="0" smtClean="0">
                <a:solidFill>
                  <a:schemeClr val="bg1"/>
                </a:solidFill>
              </a:rPr>
              <a:t>The student is employed or seeking to be employed for a paid or volunteer job for which the course is required.</a:t>
            </a:r>
            <a:endParaRPr lang="en-US" sz="2400" dirty="0">
              <a:solidFill>
                <a:schemeClr val="bg1"/>
              </a:solidFill>
            </a:endParaRPr>
          </a:p>
        </p:txBody>
      </p:sp>
    </p:spTree>
    <p:extLst>
      <p:ext uri="{BB962C8B-B14F-4D97-AF65-F5344CB8AC3E}">
        <p14:creationId xmlns:p14="http://schemas.microsoft.com/office/powerpoint/2010/main" val="14212107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Other exceptions… significant change in industry or licensure standards</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District may permit repeat where there has been such a change in industry or licensure standards that repetition of the course is necessary for employment or licensure. </a:t>
            </a:r>
            <a:endParaRPr lang="en-US" dirty="0">
              <a:solidFill>
                <a:schemeClr val="bg1"/>
              </a:solidFill>
            </a:endParaRPr>
          </a:p>
        </p:txBody>
      </p:sp>
      <p:pic>
        <p:nvPicPr>
          <p:cNvPr id="6146" name="Picture 2" descr="C:\Users\lorenz_georgia\AppData\Local\Microsoft\Windows\Temporary Internet Files\Content.IE5\1YK4KGQJ\MC90043250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4038600"/>
            <a:ext cx="1847850" cy="1844675"/>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lorenz_georgia\AppData\Local\Microsoft\Windows\Temporary Internet Files\Content.IE5\WY90BJTG\MC9003890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3962400"/>
            <a:ext cx="1133856" cy="1810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96187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Active Participatory Courses</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 one in which “individual study or group assignments are the basic means by which learning objectives are obtained.” </a:t>
            </a:r>
          </a:p>
          <a:p>
            <a:pPr marL="0" indent="0">
              <a:buNone/>
            </a:pPr>
            <a:endParaRPr lang="en-US" dirty="0">
              <a:solidFill>
                <a:schemeClr val="bg1"/>
              </a:solidFill>
            </a:endParaRPr>
          </a:p>
          <a:p>
            <a:pPr marL="0" indent="0">
              <a:buNone/>
            </a:pPr>
            <a:r>
              <a:rPr lang="en-US" dirty="0" smtClean="0">
                <a:solidFill>
                  <a:schemeClr val="bg1"/>
                </a:solidFill>
              </a:rPr>
              <a:t>Typically this term refers to physical education, visual arts, and performing arts.</a:t>
            </a:r>
          </a:p>
          <a:p>
            <a:pPr marL="0" indent="0">
              <a:buNone/>
            </a:pPr>
            <a:endParaRPr lang="en-US" dirty="0" smtClean="0">
              <a:solidFill>
                <a:schemeClr val="bg1"/>
              </a:solidFill>
            </a:endParaRPr>
          </a:p>
        </p:txBody>
      </p:sp>
    </p:spTree>
    <p:extLst>
      <p:ext uri="{BB962C8B-B14F-4D97-AF65-F5344CB8AC3E}">
        <p14:creationId xmlns:p14="http://schemas.microsoft.com/office/powerpoint/2010/main" val="35277427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Courses “related in content”</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Students are limited to </a:t>
            </a:r>
            <a:r>
              <a:rPr lang="en-US" dirty="0" smtClean="0">
                <a:solidFill>
                  <a:srgbClr val="FFFF00"/>
                </a:solidFill>
              </a:rPr>
              <a:t>four</a:t>
            </a:r>
            <a:r>
              <a:rPr lang="en-US" dirty="0" smtClean="0">
                <a:solidFill>
                  <a:schemeClr val="bg1"/>
                </a:solidFill>
              </a:rPr>
              <a:t> enrollments in courses that are </a:t>
            </a:r>
            <a:r>
              <a:rPr lang="en-US" dirty="0" smtClean="0">
                <a:solidFill>
                  <a:srgbClr val="FFFF00"/>
                </a:solidFill>
              </a:rPr>
              <a:t>“related in content.”</a:t>
            </a:r>
          </a:p>
          <a:p>
            <a:pPr marL="0" indent="0">
              <a:buNone/>
            </a:pPr>
            <a:endParaRPr lang="en-US" dirty="0">
              <a:solidFill>
                <a:srgbClr val="FFFF00"/>
              </a:solidFill>
            </a:endParaRPr>
          </a:p>
          <a:p>
            <a:pPr marL="0" indent="0">
              <a:buNone/>
            </a:pPr>
            <a:r>
              <a:rPr lang="en-US" dirty="0" smtClean="0">
                <a:solidFill>
                  <a:schemeClr val="bg1"/>
                </a:solidFill>
              </a:rPr>
              <a:t>Courses are related in content when they have “similar primary educational activities in which skill levels or variations are separated into distinct courses with different learning outcomes for each level or variation.”</a:t>
            </a:r>
          </a:p>
          <a:p>
            <a:endParaRPr lang="en-US" dirty="0"/>
          </a:p>
        </p:txBody>
      </p:sp>
    </p:spTree>
    <p:extLst>
      <p:ext uri="{BB962C8B-B14F-4D97-AF65-F5344CB8AC3E}">
        <p14:creationId xmlns:p14="http://schemas.microsoft.com/office/powerpoint/2010/main" val="1790425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Why?!</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endParaRPr lang="en-US" dirty="0" smtClean="0">
              <a:solidFill>
                <a:schemeClr val="bg1"/>
              </a:solidFill>
            </a:endParaRPr>
          </a:p>
          <a:p>
            <a:pPr marL="0" indent="0">
              <a:buNone/>
            </a:pPr>
            <a:r>
              <a:rPr lang="en-US" dirty="0" smtClean="0">
                <a:solidFill>
                  <a:schemeClr val="bg1"/>
                </a:solidFill>
              </a:rPr>
              <a:t>Ultimately this is a cost-saving measure. The state of California does not want to pay colleges to teach the same thing to the same student multiple times.</a:t>
            </a:r>
          </a:p>
          <a:p>
            <a:pPr marL="0" indent="0">
              <a:buNone/>
            </a:pPr>
            <a:endParaRPr lang="en-US" sz="1200" dirty="0">
              <a:solidFill>
                <a:schemeClr val="bg1"/>
              </a:solidFill>
            </a:endParaRPr>
          </a:p>
          <a:p>
            <a:pPr marL="0" indent="0">
              <a:buNone/>
            </a:pPr>
            <a:r>
              <a:rPr lang="en-US" dirty="0" smtClean="0">
                <a:solidFill>
                  <a:schemeClr val="bg1"/>
                </a:solidFill>
              </a:rPr>
              <a:t>And the state does not want to pay us to teach a student the same type of skill (world dance, soccer, drawing) more than four times.</a:t>
            </a:r>
            <a:endParaRPr lang="en-US" dirty="0">
              <a:solidFill>
                <a:schemeClr val="bg1"/>
              </a:solidFill>
            </a:endParaRPr>
          </a:p>
        </p:txBody>
      </p:sp>
      <p:pic>
        <p:nvPicPr>
          <p:cNvPr id="1026" name="Picture 2" descr="C:\Users\lorenz_georgia\AppData\Local\Microsoft\Windows\Temporary Internet Files\Content.IE5\NQID664H\MC90006029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152400"/>
            <a:ext cx="1730959" cy="1783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0378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Courses “related in content”</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Example– Kin PE 48 series</a:t>
            </a:r>
          </a:p>
          <a:p>
            <a:pPr marL="0" indent="0">
              <a:buNone/>
            </a:pPr>
            <a:endParaRPr lang="en-US" dirty="0">
              <a:solidFill>
                <a:schemeClr val="bg1"/>
              </a:solidFill>
            </a:endParaRPr>
          </a:p>
        </p:txBody>
      </p:sp>
      <p:graphicFrame>
        <p:nvGraphicFramePr>
          <p:cNvPr id="4" name="Table 3"/>
          <p:cNvGraphicFramePr>
            <a:graphicFrameLocks noGrp="1"/>
          </p:cNvGraphicFramePr>
          <p:nvPr/>
        </p:nvGraphicFramePr>
        <p:xfrm>
          <a:off x="457200" y="2357438"/>
          <a:ext cx="8229600" cy="2144501"/>
        </p:xfrm>
        <a:graphic>
          <a:graphicData uri="http://schemas.openxmlformats.org/drawingml/2006/table">
            <a:tbl>
              <a:tblPr>
                <a:tableStyleId>{5C22544A-7EE6-4342-B048-85BDC9FD1C3A}</a:tableStyleId>
              </a:tblPr>
              <a:tblGrid>
                <a:gridCol w="804352"/>
                <a:gridCol w="960420"/>
                <a:gridCol w="675295"/>
                <a:gridCol w="576252"/>
                <a:gridCol w="1323579"/>
                <a:gridCol w="3889702"/>
              </a:tblGrid>
              <a:tr h="306357">
                <a:tc>
                  <a:txBody>
                    <a:bodyPr/>
                    <a:lstStyle/>
                    <a:p>
                      <a:pPr algn="l" fontAlgn="t"/>
                      <a:r>
                        <a:rPr lang="en-US" sz="900" u="none" strike="noStrike">
                          <a:effectLst/>
                        </a:rPr>
                        <a:t>COURSE</a:t>
                      </a:r>
                      <a:endParaRPr lang="en-US" sz="900" b="1" i="0" u="none" strike="noStrike">
                        <a:solidFill>
                          <a:srgbClr val="000000"/>
                        </a:solidFill>
                        <a:effectLst/>
                        <a:latin typeface="Arial"/>
                      </a:endParaRPr>
                    </a:p>
                  </a:txBody>
                  <a:tcPr marL="9011" marR="9011" marT="9011" marB="0"/>
                </a:tc>
                <a:tc>
                  <a:txBody>
                    <a:bodyPr/>
                    <a:lstStyle/>
                    <a:p>
                      <a:pPr algn="l" fontAlgn="t"/>
                      <a:r>
                        <a:rPr lang="en-US" sz="900" u="none" strike="noStrike">
                          <a:effectLst/>
                        </a:rPr>
                        <a:t>COURSE TITLE</a:t>
                      </a:r>
                      <a:endParaRPr lang="en-US" sz="900" b="1" i="0" u="none" strike="noStrike">
                        <a:solidFill>
                          <a:srgbClr val="000000"/>
                        </a:solidFill>
                        <a:effectLst/>
                        <a:latin typeface="Arial"/>
                      </a:endParaRPr>
                    </a:p>
                  </a:txBody>
                  <a:tcPr marL="9011" marR="9011" marT="9011" marB="0"/>
                </a:tc>
                <a:tc>
                  <a:txBody>
                    <a:bodyPr/>
                    <a:lstStyle/>
                    <a:p>
                      <a:pPr algn="l" fontAlgn="t"/>
                      <a:r>
                        <a:rPr lang="en-US" sz="900" u="none" strike="noStrike">
                          <a:effectLst/>
                        </a:rPr>
                        <a:t># COURSE REPEATS*</a:t>
                      </a:r>
                      <a:endParaRPr lang="en-US" sz="900" b="1" i="0" u="none" strike="noStrike">
                        <a:solidFill>
                          <a:srgbClr val="000000"/>
                        </a:solidFill>
                        <a:effectLst/>
                        <a:latin typeface="Arial"/>
                      </a:endParaRPr>
                    </a:p>
                  </a:txBody>
                  <a:tcPr marL="9011" marR="9011" marT="9011" marB="0"/>
                </a:tc>
                <a:tc>
                  <a:txBody>
                    <a:bodyPr/>
                    <a:lstStyle/>
                    <a:p>
                      <a:pPr algn="l" fontAlgn="t"/>
                      <a:r>
                        <a:rPr lang="en-US" sz="900" u="none" strike="noStrike">
                          <a:effectLst/>
                        </a:rPr>
                        <a:t>GROUP #</a:t>
                      </a:r>
                      <a:endParaRPr lang="en-US" sz="900" b="1" i="0" u="none" strike="noStrike">
                        <a:solidFill>
                          <a:srgbClr val="000000"/>
                        </a:solidFill>
                        <a:effectLst/>
                        <a:latin typeface="Arial"/>
                      </a:endParaRPr>
                    </a:p>
                  </a:txBody>
                  <a:tcPr marL="9011" marR="9011" marT="9011" marB="0"/>
                </a:tc>
                <a:tc>
                  <a:txBody>
                    <a:bodyPr/>
                    <a:lstStyle/>
                    <a:p>
                      <a:pPr algn="l" fontAlgn="t"/>
                      <a:r>
                        <a:rPr lang="en-US" sz="900" u="none" strike="noStrike">
                          <a:effectLst/>
                        </a:rPr>
                        <a:t>GROUP INCLUDES:</a:t>
                      </a:r>
                      <a:endParaRPr lang="en-US" sz="900" b="1" i="0" u="none" strike="noStrike">
                        <a:solidFill>
                          <a:srgbClr val="000000"/>
                        </a:solidFill>
                        <a:effectLst/>
                        <a:latin typeface="Arial"/>
                      </a:endParaRPr>
                    </a:p>
                  </a:txBody>
                  <a:tcPr marL="9011" marR="9011" marT="9011" marB="0"/>
                </a:tc>
                <a:tc>
                  <a:txBody>
                    <a:bodyPr/>
                    <a:lstStyle/>
                    <a:p>
                      <a:pPr algn="l" fontAlgn="t"/>
                      <a:r>
                        <a:rPr lang="en-US" sz="900" u="none" strike="noStrike">
                          <a:effectLst/>
                        </a:rPr>
                        <a:t>Comments</a:t>
                      </a:r>
                      <a:endParaRPr lang="en-US" sz="900" b="1" i="0" u="none" strike="noStrike">
                        <a:solidFill>
                          <a:srgbClr val="000000"/>
                        </a:solidFill>
                        <a:effectLst/>
                        <a:latin typeface="Arial"/>
                      </a:endParaRPr>
                    </a:p>
                  </a:txBody>
                  <a:tcPr marL="9011" marR="9011" marT="9011" marB="0"/>
                </a:tc>
              </a:tr>
              <a:tr h="459536">
                <a:tc>
                  <a:txBody>
                    <a:bodyPr/>
                    <a:lstStyle/>
                    <a:p>
                      <a:pPr algn="l" fontAlgn="t"/>
                      <a:r>
                        <a:rPr lang="en-US" sz="1000" u="none" strike="noStrike">
                          <a:effectLst/>
                        </a:rPr>
                        <a:t>Kin PE 48A</a:t>
                      </a:r>
                      <a:endParaRPr lang="en-US" sz="1000" b="0" i="0" u="none" strike="noStrike">
                        <a:solidFill>
                          <a:srgbClr val="000000"/>
                        </a:solidFill>
                        <a:effectLst/>
                        <a:latin typeface="Calibri"/>
                      </a:endParaRPr>
                    </a:p>
                  </a:txBody>
                  <a:tcPr marL="9011" marR="9011" marT="9011" marB="0"/>
                </a:tc>
                <a:tc>
                  <a:txBody>
                    <a:bodyPr/>
                    <a:lstStyle/>
                    <a:p>
                      <a:pPr algn="l" fontAlgn="t"/>
                      <a:r>
                        <a:rPr lang="en-US" sz="900" u="none" strike="noStrike">
                          <a:effectLst/>
                        </a:rPr>
                        <a:t>Beginning Swimming</a:t>
                      </a:r>
                      <a:endParaRPr lang="en-US" sz="900" b="0" i="0" u="none" strike="noStrike">
                        <a:solidFill>
                          <a:srgbClr val="000000"/>
                        </a:solidFill>
                        <a:effectLst/>
                        <a:latin typeface="Arial"/>
                      </a:endParaRPr>
                    </a:p>
                  </a:txBody>
                  <a:tcPr marL="9011" marR="9011" marT="9011" marB="0"/>
                </a:tc>
                <a:tc>
                  <a:txBody>
                    <a:bodyPr/>
                    <a:lstStyle/>
                    <a:p>
                      <a:pPr algn="l" fontAlgn="t"/>
                      <a:r>
                        <a:rPr lang="en-US" sz="900" u="none" strike="noStrike">
                          <a:effectLst/>
                        </a:rPr>
                        <a:t>0</a:t>
                      </a:r>
                      <a:endParaRPr lang="en-US" sz="900" b="0" i="0" u="none" strike="noStrike">
                        <a:solidFill>
                          <a:srgbClr val="000000"/>
                        </a:solidFill>
                        <a:effectLst/>
                        <a:latin typeface="Arial"/>
                      </a:endParaRPr>
                    </a:p>
                  </a:txBody>
                  <a:tcPr marL="9011" marR="9011" marT="9011" marB="0"/>
                </a:tc>
                <a:tc>
                  <a:txBody>
                    <a:bodyPr/>
                    <a:lstStyle/>
                    <a:p>
                      <a:pPr algn="l" fontAlgn="t"/>
                      <a:r>
                        <a:rPr lang="en-US" sz="1000" u="none" strike="noStrike">
                          <a:effectLst/>
                        </a:rPr>
                        <a:t>21</a:t>
                      </a:r>
                      <a:endParaRPr lang="en-US" sz="1000" b="0" i="0" u="none" strike="noStrike">
                        <a:solidFill>
                          <a:srgbClr val="000000"/>
                        </a:solidFill>
                        <a:effectLst/>
                        <a:latin typeface="Calibri"/>
                      </a:endParaRPr>
                    </a:p>
                  </a:txBody>
                  <a:tcPr marL="9011" marR="9011" marT="9011" marB="0"/>
                </a:tc>
                <a:tc>
                  <a:txBody>
                    <a:bodyPr/>
                    <a:lstStyle/>
                    <a:p>
                      <a:pPr algn="l" fontAlgn="t"/>
                      <a:r>
                        <a:rPr lang="en-US" sz="1000" u="none" strike="noStrike">
                          <a:effectLst/>
                        </a:rPr>
                        <a:t>swimming</a:t>
                      </a:r>
                      <a:endParaRPr lang="en-US" sz="1000" b="0" i="0" u="none" strike="noStrike">
                        <a:solidFill>
                          <a:srgbClr val="000000"/>
                        </a:solidFill>
                        <a:effectLst/>
                        <a:latin typeface="Calibri"/>
                      </a:endParaRPr>
                    </a:p>
                  </a:txBody>
                  <a:tcPr marL="9011" marR="9011" marT="9011" marB="0"/>
                </a:tc>
                <a:tc>
                  <a:txBody>
                    <a:bodyPr/>
                    <a:lstStyle/>
                    <a:p>
                      <a:pPr algn="l" fontAlgn="t"/>
                      <a:r>
                        <a:rPr lang="en-US" sz="900" u="none" strike="noStrike">
                          <a:effectLst/>
                        </a:rPr>
                        <a:t>Kin PE 48A, 48B, 48C, and 48D are all swimming classes and related in content. Therefore a student may not have more than four experiences in the group, including substandard grades and W's.'</a:t>
                      </a:r>
                      <a:endParaRPr lang="en-US" sz="900" b="0" i="0" u="none" strike="noStrike">
                        <a:solidFill>
                          <a:srgbClr val="000000"/>
                        </a:solidFill>
                        <a:effectLst/>
                        <a:latin typeface="Arial"/>
                      </a:endParaRPr>
                    </a:p>
                  </a:txBody>
                  <a:tcPr marL="9011" marR="9011" marT="9011" marB="0"/>
                </a:tc>
              </a:tr>
              <a:tr h="459536">
                <a:tc>
                  <a:txBody>
                    <a:bodyPr/>
                    <a:lstStyle/>
                    <a:p>
                      <a:pPr algn="l" fontAlgn="t"/>
                      <a:r>
                        <a:rPr lang="en-US" sz="1000" u="none" strike="noStrike">
                          <a:effectLst/>
                        </a:rPr>
                        <a:t>Kin PE 48B</a:t>
                      </a:r>
                      <a:endParaRPr lang="en-US" sz="1000" b="0" i="0" u="none" strike="noStrike">
                        <a:solidFill>
                          <a:srgbClr val="000000"/>
                        </a:solidFill>
                        <a:effectLst/>
                        <a:latin typeface="Calibri"/>
                      </a:endParaRPr>
                    </a:p>
                  </a:txBody>
                  <a:tcPr marL="9011" marR="9011" marT="9011" marB="0"/>
                </a:tc>
                <a:tc>
                  <a:txBody>
                    <a:bodyPr/>
                    <a:lstStyle/>
                    <a:p>
                      <a:pPr algn="l" fontAlgn="t"/>
                      <a:r>
                        <a:rPr lang="en-US" sz="900" u="none" strike="noStrike">
                          <a:effectLst/>
                        </a:rPr>
                        <a:t>Elementary Swimming</a:t>
                      </a:r>
                      <a:endParaRPr lang="en-US" sz="900" b="0" i="0" u="none" strike="noStrike">
                        <a:solidFill>
                          <a:srgbClr val="000000"/>
                        </a:solidFill>
                        <a:effectLst/>
                        <a:latin typeface="Arial"/>
                      </a:endParaRPr>
                    </a:p>
                  </a:txBody>
                  <a:tcPr marL="9011" marR="9011" marT="9011" marB="0"/>
                </a:tc>
                <a:tc>
                  <a:txBody>
                    <a:bodyPr/>
                    <a:lstStyle/>
                    <a:p>
                      <a:pPr algn="l" fontAlgn="t"/>
                      <a:r>
                        <a:rPr lang="en-US" sz="900" u="none" strike="noStrike">
                          <a:effectLst/>
                        </a:rPr>
                        <a:t>0</a:t>
                      </a:r>
                      <a:endParaRPr lang="en-US" sz="900" b="0" i="0" u="none" strike="noStrike">
                        <a:solidFill>
                          <a:srgbClr val="000000"/>
                        </a:solidFill>
                        <a:effectLst/>
                        <a:latin typeface="Arial"/>
                      </a:endParaRPr>
                    </a:p>
                  </a:txBody>
                  <a:tcPr marL="9011" marR="9011" marT="9011" marB="0"/>
                </a:tc>
                <a:tc>
                  <a:txBody>
                    <a:bodyPr/>
                    <a:lstStyle/>
                    <a:p>
                      <a:pPr algn="l" fontAlgn="t"/>
                      <a:r>
                        <a:rPr lang="en-US" sz="1000" u="none" strike="noStrike">
                          <a:effectLst/>
                        </a:rPr>
                        <a:t>21</a:t>
                      </a:r>
                      <a:endParaRPr lang="en-US" sz="1000" b="0" i="0" u="none" strike="noStrike">
                        <a:solidFill>
                          <a:srgbClr val="000000"/>
                        </a:solidFill>
                        <a:effectLst/>
                        <a:latin typeface="Calibri"/>
                      </a:endParaRPr>
                    </a:p>
                  </a:txBody>
                  <a:tcPr marL="9011" marR="9011" marT="9011" marB="0"/>
                </a:tc>
                <a:tc>
                  <a:txBody>
                    <a:bodyPr/>
                    <a:lstStyle/>
                    <a:p>
                      <a:pPr algn="l" fontAlgn="t"/>
                      <a:r>
                        <a:rPr lang="en-US" sz="1000" u="none" strike="noStrike">
                          <a:effectLst/>
                        </a:rPr>
                        <a:t>swimming</a:t>
                      </a:r>
                      <a:endParaRPr lang="en-US" sz="1000" b="0" i="0" u="none" strike="noStrike">
                        <a:solidFill>
                          <a:srgbClr val="000000"/>
                        </a:solidFill>
                        <a:effectLst/>
                        <a:latin typeface="Calibri"/>
                      </a:endParaRPr>
                    </a:p>
                  </a:txBody>
                  <a:tcPr marL="9011" marR="9011" marT="9011" marB="0"/>
                </a:tc>
                <a:tc>
                  <a:txBody>
                    <a:bodyPr/>
                    <a:lstStyle/>
                    <a:p>
                      <a:pPr algn="l" fontAlgn="t"/>
                      <a:r>
                        <a:rPr lang="en-US" sz="900" u="none" strike="noStrike">
                          <a:effectLst/>
                        </a:rPr>
                        <a:t>Kin PE 48A, 48B, 48C, and 48D are all swimming classes and related in content. Therefore a student may not have more than four experiences in the group, including substandard grades and W's.'</a:t>
                      </a:r>
                      <a:endParaRPr lang="en-US" sz="900" b="0" i="0" u="none" strike="noStrike">
                        <a:solidFill>
                          <a:srgbClr val="000000"/>
                        </a:solidFill>
                        <a:effectLst/>
                        <a:latin typeface="Arial"/>
                      </a:endParaRPr>
                    </a:p>
                  </a:txBody>
                  <a:tcPr marL="9011" marR="9011" marT="9011" marB="0"/>
                </a:tc>
              </a:tr>
              <a:tr h="459536">
                <a:tc>
                  <a:txBody>
                    <a:bodyPr/>
                    <a:lstStyle/>
                    <a:p>
                      <a:pPr algn="l" fontAlgn="t"/>
                      <a:r>
                        <a:rPr lang="en-US" sz="1000" u="none" strike="noStrike">
                          <a:effectLst/>
                        </a:rPr>
                        <a:t>Kin PE 48C</a:t>
                      </a:r>
                      <a:endParaRPr lang="en-US" sz="1000" b="0" i="0" u="none" strike="noStrike">
                        <a:solidFill>
                          <a:srgbClr val="000000"/>
                        </a:solidFill>
                        <a:effectLst/>
                        <a:latin typeface="Calibri"/>
                      </a:endParaRPr>
                    </a:p>
                  </a:txBody>
                  <a:tcPr marL="9011" marR="9011" marT="9011" marB="0"/>
                </a:tc>
                <a:tc>
                  <a:txBody>
                    <a:bodyPr/>
                    <a:lstStyle/>
                    <a:p>
                      <a:pPr algn="l" fontAlgn="t"/>
                      <a:r>
                        <a:rPr lang="en-US" sz="900" u="none" strike="noStrike">
                          <a:effectLst/>
                        </a:rPr>
                        <a:t>Intermediate Swimming</a:t>
                      </a:r>
                      <a:endParaRPr lang="en-US" sz="900" b="0" i="0" u="none" strike="noStrike">
                        <a:solidFill>
                          <a:srgbClr val="000000"/>
                        </a:solidFill>
                        <a:effectLst/>
                        <a:latin typeface="Arial"/>
                      </a:endParaRPr>
                    </a:p>
                  </a:txBody>
                  <a:tcPr marL="9011" marR="9011" marT="9011" marB="0"/>
                </a:tc>
                <a:tc>
                  <a:txBody>
                    <a:bodyPr/>
                    <a:lstStyle/>
                    <a:p>
                      <a:pPr algn="l" fontAlgn="t"/>
                      <a:r>
                        <a:rPr lang="en-US" sz="900" u="none" strike="noStrike">
                          <a:effectLst/>
                        </a:rPr>
                        <a:t>0</a:t>
                      </a:r>
                      <a:endParaRPr lang="en-US" sz="900" b="0" i="0" u="none" strike="noStrike">
                        <a:solidFill>
                          <a:srgbClr val="000000"/>
                        </a:solidFill>
                        <a:effectLst/>
                        <a:latin typeface="Arial"/>
                      </a:endParaRPr>
                    </a:p>
                  </a:txBody>
                  <a:tcPr marL="9011" marR="9011" marT="9011" marB="0"/>
                </a:tc>
                <a:tc>
                  <a:txBody>
                    <a:bodyPr/>
                    <a:lstStyle/>
                    <a:p>
                      <a:pPr algn="l" fontAlgn="t"/>
                      <a:r>
                        <a:rPr lang="en-US" sz="1000" u="none" strike="noStrike">
                          <a:effectLst/>
                        </a:rPr>
                        <a:t>21</a:t>
                      </a:r>
                      <a:endParaRPr lang="en-US" sz="1000" b="0" i="0" u="none" strike="noStrike">
                        <a:solidFill>
                          <a:srgbClr val="000000"/>
                        </a:solidFill>
                        <a:effectLst/>
                        <a:latin typeface="Calibri"/>
                      </a:endParaRPr>
                    </a:p>
                  </a:txBody>
                  <a:tcPr marL="9011" marR="9011" marT="9011" marB="0"/>
                </a:tc>
                <a:tc>
                  <a:txBody>
                    <a:bodyPr/>
                    <a:lstStyle/>
                    <a:p>
                      <a:pPr algn="l" fontAlgn="t"/>
                      <a:r>
                        <a:rPr lang="en-US" sz="1000" u="none" strike="noStrike">
                          <a:effectLst/>
                        </a:rPr>
                        <a:t>swimming</a:t>
                      </a:r>
                      <a:endParaRPr lang="en-US" sz="1000" b="0" i="0" u="none" strike="noStrike">
                        <a:solidFill>
                          <a:srgbClr val="000000"/>
                        </a:solidFill>
                        <a:effectLst/>
                        <a:latin typeface="Calibri"/>
                      </a:endParaRPr>
                    </a:p>
                  </a:txBody>
                  <a:tcPr marL="9011" marR="9011" marT="9011" marB="0"/>
                </a:tc>
                <a:tc>
                  <a:txBody>
                    <a:bodyPr/>
                    <a:lstStyle/>
                    <a:p>
                      <a:pPr algn="l" fontAlgn="t"/>
                      <a:r>
                        <a:rPr lang="en-US" sz="900" u="none" strike="noStrike">
                          <a:effectLst/>
                        </a:rPr>
                        <a:t>Kin PE 48A, 48B, 48C, and 48D are all swimming classes and related in content. Therefore a student may not have more than four experiences in the group, including substandard grades and W's.'</a:t>
                      </a:r>
                      <a:endParaRPr lang="en-US" sz="900" b="0" i="0" u="none" strike="noStrike">
                        <a:solidFill>
                          <a:srgbClr val="000000"/>
                        </a:solidFill>
                        <a:effectLst/>
                        <a:latin typeface="Arial"/>
                      </a:endParaRPr>
                    </a:p>
                  </a:txBody>
                  <a:tcPr marL="9011" marR="9011" marT="9011" marB="0"/>
                </a:tc>
              </a:tr>
              <a:tr h="459536">
                <a:tc>
                  <a:txBody>
                    <a:bodyPr/>
                    <a:lstStyle/>
                    <a:p>
                      <a:pPr algn="l" fontAlgn="t"/>
                      <a:r>
                        <a:rPr lang="en-US" sz="1000" u="none" strike="noStrike">
                          <a:effectLst/>
                        </a:rPr>
                        <a:t>Kin PE 48D</a:t>
                      </a:r>
                      <a:endParaRPr lang="en-US" sz="1000" b="0" i="0" u="none" strike="noStrike">
                        <a:solidFill>
                          <a:srgbClr val="000000"/>
                        </a:solidFill>
                        <a:effectLst/>
                        <a:latin typeface="Calibri"/>
                      </a:endParaRPr>
                    </a:p>
                  </a:txBody>
                  <a:tcPr marL="9011" marR="9011" marT="9011" marB="0"/>
                </a:tc>
                <a:tc>
                  <a:txBody>
                    <a:bodyPr/>
                    <a:lstStyle/>
                    <a:p>
                      <a:pPr algn="l" fontAlgn="t"/>
                      <a:r>
                        <a:rPr lang="en-US" sz="900" u="none" strike="noStrike">
                          <a:effectLst/>
                        </a:rPr>
                        <a:t>Advanced Swimming</a:t>
                      </a:r>
                      <a:endParaRPr lang="en-US" sz="900" b="0" i="0" u="none" strike="noStrike">
                        <a:solidFill>
                          <a:srgbClr val="000000"/>
                        </a:solidFill>
                        <a:effectLst/>
                        <a:latin typeface="Arial"/>
                      </a:endParaRPr>
                    </a:p>
                  </a:txBody>
                  <a:tcPr marL="9011" marR="9011" marT="9011" marB="0"/>
                </a:tc>
                <a:tc>
                  <a:txBody>
                    <a:bodyPr/>
                    <a:lstStyle/>
                    <a:p>
                      <a:pPr algn="l" fontAlgn="t"/>
                      <a:r>
                        <a:rPr lang="en-US" sz="900" u="none" strike="noStrike">
                          <a:effectLst/>
                        </a:rPr>
                        <a:t>0</a:t>
                      </a:r>
                      <a:endParaRPr lang="en-US" sz="900" b="0" i="0" u="none" strike="noStrike">
                        <a:solidFill>
                          <a:srgbClr val="000000"/>
                        </a:solidFill>
                        <a:effectLst/>
                        <a:latin typeface="Arial"/>
                      </a:endParaRPr>
                    </a:p>
                  </a:txBody>
                  <a:tcPr marL="9011" marR="9011" marT="9011" marB="0"/>
                </a:tc>
                <a:tc>
                  <a:txBody>
                    <a:bodyPr/>
                    <a:lstStyle/>
                    <a:p>
                      <a:pPr algn="l" fontAlgn="t"/>
                      <a:r>
                        <a:rPr lang="en-US" sz="1000" u="none" strike="noStrike">
                          <a:effectLst/>
                        </a:rPr>
                        <a:t>21</a:t>
                      </a:r>
                      <a:endParaRPr lang="en-US" sz="1000" b="0" i="0" u="none" strike="noStrike">
                        <a:solidFill>
                          <a:srgbClr val="000000"/>
                        </a:solidFill>
                        <a:effectLst/>
                        <a:latin typeface="Calibri"/>
                      </a:endParaRPr>
                    </a:p>
                  </a:txBody>
                  <a:tcPr marL="9011" marR="9011" marT="9011" marB="0"/>
                </a:tc>
                <a:tc>
                  <a:txBody>
                    <a:bodyPr/>
                    <a:lstStyle/>
                    <a:p>
                      <a:pPr algn="l" fontAlgn="t"/>
                      <a:r>
                        <a:rPr lang="en-US" sz="1000" u="none" strike="noStrike">
                          <a:effectLst/>
                        </a:rPr>
                        <a:t>swimming</a:t>
                      </a:r>
                      <a:endParaRPr lang="en-US" sz="1000" b="0" i="0" u="none" strike="noStrike">
                        <a:solidFill>
                          <a:srgbClr val="000000"/>
                        </a:solidFill>
                        <a:effectLst/>
                        <a:latin typeface="Calibri"/>
                      </a:endParaRPr>
                    </a:p>
                  </a:txBody>
                  <a:tcPr marL="9011" marR="9011" marT="9011" marB="0"/>
                </a:tc>
                <a:tc>
                  <a:txBody>
                    <a:bodyPr/>
                    <a:lstStyle/>
                    <a:p>
                      <a:pPr algn="l" fontAlgn="t"/>
                      <a:r>
                        <a:rPr lang="en-US" sz="900" u="none" strike="noStrike" dirty="0">
                          <a:effectLst/>
                        </a:rPr>
                        <a:t>Kin PE 48A, 48B, 48C, and 48D are all swimming classes and related in content. Therefore a student may not have more than four experiences in the group, including substandard grades and W's.'</a:t>
                      </a:r>
                      <a:endParaRPr lang="en-US" sz="900" b="0" i="0" u="none" strike="noStrike" dirty="0">
                        <a:solidFill>
                          <a:srgbClr val="000000"/>
                        </a:solidFill>
                        <a:effectLst/>
                        <a:latin typeface="Arial"/>
                      </a:endParaRPr>
                    </a:p>
                  </a:txBody>
                  <a:tcPr marL="9011" marR="9011" marT="9011" marB="0"/>
                </a:tc>
              </a:tr>
            </a:tbl>
          </a:graphicData>
        </a:graphic>
      </p:graphicFrame>
      <p:pic>
        <p:nvPicPr>
          <p:cNvPr id="7170" name="Picture 2" descr="C:\Users\lorenz_georgia\AppData\Local\Microsoft\Windows\Temporary Internet Files\Content.IE5\WY90BJTG\MC90033287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1219200"/>
            <a:ext cx="1815084" cy="732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4814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to do?</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Current students may get “caught in the middle” of this new regulation.</a:t>
            </a:r>
          </a:p>
          <a:p>
            <a:r>
              <a:rPr lang="en-US" dirty="0" smtClean="0">
                <a:solidFill>
                  <a:schemeClr val="bg1"/>
                </a:solidFill>
              </a:rPr>
              <a:t>We can create “levels” of courses related in content, but they must be distinct from one another in objectives and SLO’s and content.</a:t>
            </a:r>
          </a:p>
          <a:p>
            <a:r>
              <a:rPr lang="en-US" smtClean="0">
                <a:solidFill>
                  <a:schemeClr val="bg1"/>
                </a:solidFill>
              </a:rPr>
              <a:t>We </a:t>
            </a:r>
            <a:r>
              <a:rPr lang="en-US" dirty="0" smtClean="0">
                <a:solidFill>
                  <a:schemeClr val="bg1"/>
                </a:solidFill>
              </a:rPr>
              <a:t>must have a clear, logical, defensible rationale.</a:t>
            </a:r>
            <a:endParaRPr lang="en-US" dirty="0">
              <a:solidFill>
                <a:schemeClr val="bg1"/>
              </a:solidFill>
            </a:endParaRPr>
          </a:p>
        </p:txBody>
      </p:sp>
      <p:pic>
        <p:nvPicPr>
          <p:cNvPr id="8194" name="Picture 2" descr="C:\Users\lorenz_georgia\AppData\Local\Microsoft\Windows\Temporary Internet Files\Content.IE5\1YK4KGQJ\MC90043440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4724400"/>
            <a:ext cx="1362075" cy="190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3054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Bottom line…</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My new mantra:</a:t>
            </a:r>
          </a:p>
          <a:p>
            <a:pPr marL="0" indent="0" algn="ctr">
              <a:buNone/>
            </a:pPr>
            <a:endParaRPr lang="en-US" dirty="0" smtClean="0">
              <a:solidFill>
                <a:schemeClr val="bg1"/>
              </a:solidFill>
            </a:endParaRPr>
          </a:p>
          <a:p>
            <a:pPr marL="0" indent="0" algn="ctr">
              <a:buNone/>
            </a:pPr>
            <a:r>
              <a:rPr lang="en-US" sz="4000" dirty="0" smtClean="0">
                <a:solidFill>
                  <a:schemeClr val="bg1"/>
                </a:solidFill>
              </a:rPr>
              <a:t>There is no such thing as a repeatable course at SMC… </a:t>
            </a:r>
            <a:r>
              <a:rPr lang="en-US" sz="1800" i="1" dirty="0" smtClean="0">
                <a:solidFill>
                  <a:schemeClr val="bg1"/>
                </a:solidFill>
              </a:rPr>
              <a:t>with very few exceptions.</a:t>
            </a:r>
            <a:endParaRPr lang="en-US" dirty="0">
              <a:solidFill>
                <a:schemeClr val="bg1"/>
              </a:solidFill>
            </a:endParaRPr>
          </a:p>
        </p:txBody>
      </p:sp>
    </p:spTree>
    <p:extLst>
      <p:ext uri="{BB962C8B-B14F-4D97-AF65-F5344CB8AC3E}">
        <p14:creationId xmlns:p14="http://schemas.microsoft.com/office/powerpoint/2010/main" val="401503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Which courses?</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dirty="0" smtClean="0">
                <a:solidFill>
                  <a:schemeClr val="bg1"/>
                </a:solidFill>
              </a:rPr>
              <a:t>I am talking about courses that were previously designated as “repeatable” such as those in the visual and performing arts, cosmetology, and kinesiology/physical education.</a:t>
            </a:r>
          </a:p>
          <a:p>
            <a:pPr marL="0" indent="0">
              <a:buNone/>
            </a:pPr>
            <a:endParaRPr lang="en-US" dirty="0" smtClean="0">
              <a:solidFill>
                <a:schemeClr val="bg1"/>
              </a:solidFill>
            </a:endParaRPr>
          </a:p>
          <a:p>
            <a:r>
              <a:rPr lang="en-US" dirty="0" smtClean="0">
                <a:solidFill>
                  <a:schemeClr val="bg1"/>
                </a:solidFill>
              </a:rPr>
              <a:t>I am NOT talking about repeats for substandard grades and W’s (math, English, etc.)… yet.</a:t>
            </a:r>
            <a:endParaRPr lang="en-US" dirty="0">
              <a:solidFill>
                <a:schemeClr val="bg1"/>
              </a:solidFill>
            </a:endParaRPr>
          </a:p>
        </p:txBody>
      </p:sp>
    </p:spTree>
    <p:extLst>
      <p:ext uri="{BB962C8B-B14F-4D97-AF65-F5344CB8AC3E}">
        <p14:creationId xmlns:p14="http://schemas.microsoft.com/office/powerpoint/2010/main" val="2723162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bg1"/>
                </a:solidFill>
              </a:rPr>
              <a:t>A student receiving an A, B, C or P cannot enroll in that course again unless an exception to the general rule applies that allows an additional enrollment(s) in that course.</a:t>
            </a:r>
          </a:p>
        </p:txBody>
      </p:sp>
      <p:sp>
        <p:nvSpPr>
          <p:cNvPr id="5" name="TextBox 4"/>
          <p:cNvSpPr txBox="1"/>
          <p:nvPr/>
        </p:nvSpPr>
        <p:spPr>
          <a:xfrm>
            <a:off x="2895600" y="4530179"/>
            <a:ext cx="2438400" cy="923330"/>
          </a:xfrm>
          <a:prstGeom prst="rect">
            <a:avLst/>
          </a:prstGeom>
          <a:noFill/>
        </p:spPr>
        <p:txBody>
          <a:bodyPr wrap="square" rtlCol="0">
            <a:spAutoFit/>
          </a:bodyPr>
          <a:lstStyle/>
          <a:p>
            <a:pPr algn="ctr"/>
            <a:r>
              <a:rPr lang="en-US" sz="5400" dirty="0" smtClean="0">
                <a:solidFill>
                  <a:srgbClr val="FF0000"/>
                </a:solidFill>
              </a:rPr>
              <a:t>REPEAT</a:t>
            </a:r>
            <a:endParaRPr lang="en-US" sz="5400" dirty="0">
              <a:solidFill>
                <a:srgbClr val="FF0000"/>
              </a:solidFill>
            </a:endParaRPr>
          </a:p>
        </p:txBody>
      </p:sp>
      <p:sp>
        <p:nvSpPr>
          <p:cNvPr id="4" name="&quot;No&quot; Symbol 3"/>
          <p:cNvSpPr/>
          <p:nvPr/>
        </p:nvSpPr>
        <p:spPr>
          <a:xfrm>
            <a:off x="2514600" y="3581400"/>
            <a:ext cx="3200400" cy="2971800"/>
          </a:xfrm>
          <a:prstGeom prst="noSmoking">
            <a:avLst/>
          </a:prstGeom>
          <a:noFill/>
          <a:ln w="1270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87616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No “clean slates”</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This is applied to all students and includes all past enrollments. There is no “grandfathering” or “clean slates.”</a:t>
            </a:r>
          </a:p>
          <a:p>
            <a:r>
              <a:rPr lang="en-US" dirty="0" smtClean="0">
                <a:solidFill>
                  <a:schemeClr val="bg1"/>
                </a:solidFill>
              </a:rPr>
              <a:t>All enrollments “count.” F’s and W’s “count.”</a:t>
            </a:r>
          </a:p>
          <a:p>
            <a:r>
              <a:rPr lang="en-US" dirty="0" smtClean="0">
                <a:solidFill>
                  <a:schemeClr val="bg1"/>
                </a:solidFill>
              </a:rPr>
              <a:t>Military withdrawals do NOT count against the student.</a:t>
            </a:r>
            <a:endParaRPr lang="en-US" dirty="0">
              <a:solidFill>
                <a:schemeClr val="bg1"/>
              </a:solidFill>
            </a:endParaRPr>
          </a:p>
        </p:txBody>
      </p:sp>
      <p:pic>
        <p:nvPicPr>
          <p:cNvPr id="4098" name="Picture 2" descr="C:\Users\lorenz_georgia\AppData\Local\Microsoft\Windows\Temporary Internet Files\Content.IE5\1YK4KGQJ\MC90007871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88078" y="4371688"/>
            <a:ext cx="1892278" cy="2050520"/>
          </a:xfrm>
          <a:prstGeom prst="rect">
            <a:avLst/>
          </a:prstGeom>
          <a:solidFill>
            <a:schemeClr val="bg1"/>
          </a:solidFill>
          <a:ln>
            <a:solidFill>
              <a:schemeClr val="bg1">
                <a:alpha val="40000"/>
              </a:schemeClr>
            </a:solidFill>
          </a:ln>
        </p:spPr>
      </p:pic>
    </p:spTree>
    <p:extLst>
      <p:ext uri="{BB962C8B-B14F-4D97-AF65-F5344CB8AC3E}">
        <p14:creationId xmlns:p14="http://schemas.microsoft.com/office/powerpoint/2010/main" val="3189592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Repeatable Courses</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Type 1. Courses for which repetition is necessary to meet the major requirement of CSU or UC for completion of a bachelor’s degree</a:t>
            </a:r>
          </a:p>
          <a:p>
            <a:pPr marL="0" indent="0">
              <a:buNone/>
            </a:pPr>
            <a:endParaRPr lang="en-US" dirty="0" smtClean="0">
              <a:solidFill>
                <a:schemeClr val="bg1"/>
              </a:solidFill>
            </a:endParaRPr>
          </a:p>
          <a:p>
            <a:pPr marL="0" indent="0">
              <a:buNone/>
            </a:pPr>
            <a:r>
              <a:rPr lang="en-US" dirty="0" smtClean="0">
                <a:solidFill>
                  <a:schemeClr val="bg1"/>
                </a:solidFill>
              </a:rPr>
              <a:t>Type 2. Intercollegiate Athletics</a:t>
            </a:r>
          </a:p>
          <a:p>
            <a:pPr marL="0" indent="0">
              <a:buNone/>
            </a:pPr>
            <a:endParaRPr lang="en-US" dirty="0" smtClean="0">
              <a:solidFill>
                <a:schemeClr val="bg1"/>
              </a:solidFill>
            </a:endParaRPr>
          </a:p>
          <a:p>
            <a:pPr marL="0" indent="0">
              <a:buNone/>
            </a:pPr>
            <a:r>
              <a:rPr lang="en-US" dirty="0" smtClean="0">
                <a:solidFill>
                  <a:schemeClr val="bg1"/>
                </a:solidFill>
              </a:rPr>
              <a:t>Type 3. Intercollegiate academic or vocational competition</a:t>
            </a:r>
            <a:endParaRPr lang="en-US" dirty="0">
              <a:solidFill>
                <a:schemeClr val="bg1"/>
              </a:solidFill>
            </a:endParaRPr>
          </a:p>
        </p:txBody>
      </p:sp>
    </p:spTree>
    <p:extLst>
      <p:ext uri="{BB962C8B-B14F-4D97-AF65-F5344CB8AC3E}">
        <p14:creationId xmlns:p14="http://schemas.microsoft.com/office/powerpoint/2010/main" val="2311591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Type 1</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sz="2400" dirty="0" smtClean="0">
                <a:solidFill>
                  <a:schemeClr val="bg1"/>
                </a:solidFill>
              </a:rPr>
              <a:t>Courses for which repetition is necessary to meet the major requirement of CSU or UC for completion of a bachelor’s degree</a:t>
            </a:r>
          </a:p>
          <a:p>
            <a:pPr marL="0" indent="0">
              <a:buNone/>
            </a:pPr>
            <a:r>
              <a:rPr lang="en-US" dirty="0" smtClean="0">
                <a:solidFill>
                  <a:schemeClr val="bg1"/>
                </a:solidFill>
              </a:rPr>
              <a:t>Example– Music ensembles, Music 92</a:t>
            </a:r>
          </a:p>
          <a:p>
            <a:pPr marL="0" indent="0">
              <a:buNone/>
            </a:pPr>
            <a:endParaRPr lang="en-US" dirty="0" smtClean="0">
              <a:solidFill>
                <a:schemeClr val="bg1"/>
              </a:solidFill>
            </a:endParaRPr>
          </a:p>
          <a:p>
            <a:pPr marL="0" indent="0">
              <a:buNone/>
            </a:pPr>
            <a:endParaRPr lang="en-US" dirty="0">
              <a:solidFill>
                <a:schemeClr val="bg1"/>
              </a:solidFill>
            </a:endParaRPr>
          </a:p>
          <a:p>
            <a:pPr marL="0" indent="0">
              <a:buNone/>
            </a:pPr>
            <a:endParaRPr lang="en-US" dirty="0" smtClean="0">
              <a:solidFill>
                <a:schemeClr val="bg1"/>
              </a:solidFill>
            </a:endParaRPr>
          </a:p>
          <a:p>
            <a:pPr marL="0" indent="0">
              <a:buNone/>
            </a:pPr>
            <a:r>
              <a:rPr lang="en-US" sz="2800" dirty="0" smtClean="0">
                <a:solidFill>
                  <a:schemeClr val="bg1"/>
                </a:solidFill>
              </a:rPr>
              <a:t>The “evidence” is maintained in the Office of Academic Affairs.</a:t>
            </a:r>
            <a:endParaRPr lang="en-US" sz="2800" dirty="0">
              <a:solidFill>
                <a:schemeClr val="bg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762487427"/>
              </p:ext>
            </p:extLst>
          </p:nvPr>
        </p:nvGraphicFramePr>
        <p:xfrm>
          <a:off x="457200" y="3124200"/>
          <a:ext cx="8229600" cy="971567"/>
        </p:xfrm>
        <a:graphic>
          <a:graphicData uri="http://schemas.openxmlformats.org/drawingml/2006/table">
            <a:tbl>
              <a:tblPr>
                <a:tableStyleId>{5C22544A-7EE6-4342-B048-85BDC9FD1C3A}</a:tableStyleId>
              </a:tblPr>
              <a:tblGrid>
                <a:gridCol w="602855"/>
                <a:gridCol w="1004758"/>
                <a:gridCol w="706471"/>
                <a:gridCol w="602855"/>
                <a:gridCol w="741009"/>
                <a:gridCol w="1331305"/>
                <a:gridCol w="3240347"/>
              </a:tblGrid>
              <a:tr h="594639">
                <a:tc>
                  <a:txBody>
                    <a:bodyPr/>
                    <a:lstStyle/>
                    <a:p>
                      <a:pPr algn="l" fontAlgn="b"/>
                      <a:r>
                        <a:rPr lang="en-US" sz="1000" u="none" strike="noStrike">
                          <a:effectLst/>
                        </a:rPr>
                        <a:t>COURSE</a:t>
                      </a:r>
                      <a:endParaRPr lang="en-US" sz="1000" b="1" i="0" u="none" strike="noStrike">
                        <a:solidFill>
                          <a:srgbClr val="000000"/>
                        </a:solidFill>
                        <a:effectLst/>
                        <a:latin typeface="Arial"/>
                      </a:endParaRPr>
                    </a:p>
                  </a:txBody>
                  <a:tcPr marL="9423" marR="9423" marT="9423" marB="0" anchor="b"/>
                </a:tc>
                <a:tc>
                  <a:txBody>
                    <a:bodyPr/>
                    <a:lstStyle/>
                    <a:p>
                      <a:pPr algn="l" fontAlgn="b"/>
                      <a:r>
                        <a:rPr lang="en-US" sz="1000" u="none" strike="noStrike">
                          <a:effectLst/>
                        </a:rPr>
                        <a:t>COURSE TITLE</a:t>
                      </a:r>
                      <a:endParaRPr lang="en-US" sz="1000" b="1" i="0" u="none" strike="noStrike">
                        <a:solidFill>
                          <a:srgbClr val="000000"/>
                        </a:solidFill>
                        <a:effectLst/>
                        <a:latin typeface="Arial"/>
                      </a:endParaRPr>
                    </a:p>
                  </a:txBody>
                  <a:tcPr marL="9423" marR="9423" marT="9423" marB="0" anchor="b"/>
                </a:tc>
                <a:tc>
                  <a:txBody>
                    <a:bodyPr/>
                    <a:lstStyle/>
                    <a:p>
                      <a:pPr algn="l" fontAlgn="b"/>
                      <a:r>
                        <a:rPr lang="en-US" sz="1000" u="none" strike="noStrike">
                          <a:effectLst/>
                        </a:rPr>
                        <a:t># COURSE REPEATS*</a:t>
                      </a:r>
                      <a:endParaRPr lang="en-US" sz="1000" b="1" i="0" u="none" strike="noStrike">
                        <a:solidFill>
                          <a:srgbClr val="000000"/>
                        </a:solidFill>
                        <a:effectLst/>
                        <a:latin typeface="Arial"/>
                      </a:endParaRPr>
                    </a:p>
                  </a:txBody>
                  <a:tcPr marL="9423" marR="9423" marT="9423" marB="0" anchor="b"/>
                </a:tc>
                <a:tc>
                  <a:txBody>
                    <a:bodyPr/>
                    <a:lstStyle/>
                    <a:p>
                      <a:pPr algn="l" fontAlgn="b"/>
                      <a:r>
                        <a:rPr lang="en-US" sz="1000" u="none" strike="noStrike">
                          <a:effectLst/>
                        </a:rPr>
                        <a:t>GROUP #</a:t>
                      </a:r>
                      <a:endParaRPr lang="en-US" sz="1000" b="1" i="0" u="none" strike="noStrike">
                        <a:solidFill>
                          <a:srgbClr val="000000"/>
                        </a:solidFill>
                        <a:effectLst/>
                        <a:latin typeface="Arial"/>
                      </a:endParaRPr>
                    </a:p>
                  </a:txBody>
                  <a:tcPr marL="9423" marR="9423" marT="9423" marB="0" anchor="b"/>
                </a:tc>
                <a:tc>
                  <a:txBody>
                    <a:bodyPr/>
                    <a:lstStyle/>
                    <a:p>
                      <a:pPr algn="l" fontAlgn="b"/>
                      <a:r>
                        <a:rPr lang="en-US" sz="1000" u="none" strike="noStrike">
                          <a:effectLst/>
                        </a:rPr>
                        <a:t>GROUP INCLUDES:</a:t>
                      </a:r>
                      <a:endParaRPr lang="en-US" sz="1000" b="1" i="0" u="none" strike="noStrike">
                        <a:solidFill>
                          <a:srgbClr val="000000"/>
                        </a:solidFill>
                        <a:effectLst/>
                        <a:latin typeface="Arial"/>
                      </a:endParaRPr>
                    </a:p>
                  </a:txBody>
                  <a:tcPr marL="9423" marR="9423" marT="9423" marB="0" anchor="b"/>
                </a:tc>
                <a:tc>
                  <a:txBody>
                    <a:bodyPr/>
                    <a:lstStyle/>
                    <a:p>
                      <a:pPr algn="l" fontAlgn="b"/>
                      <a:r>
                        <a:rPr lang="en-US" sz="1000" u="none" strike="noStrike">
                          <a:effectLst/>
                        </a:rPr>
                        <a:t>Comments</a:t>
                      </a:r>
                      <a:endParaRPr lang="en-US" sz="1000" b="1" i="0" u="none" strike="noStrike">
                        <a:solidFill>
                          <a:srgbClr val="000000"/>
                        </a:solidFill>
                        <a:effectLst/>
                        <a:latin typeface="Arial"/>
                      </a:endParaRPr>
                    </a:p>
                  </a:txBody>
                  <a:tcPr marL="9423" marR="9423" marT="9423" marB="0" anchor="b"/>
                </a:tc>
                <a:tc>
                  <a:txBody>
                    <a:bodyPr/>
                    <a:lstStyle/>
                    <a:p>
                      <a:pPr algn="l" fontAlgn="b"/>
                      <a:r>
                        <a:rPr lang="en-US" sz="1000" u="none" strike="noStrike">
                          <a:effectLst/>
                        </a:rPr>
                        <a:t>Evidence/Reason for allowed repeat</a:t>
                      </a:r>
                      <a:endParaRPr lang="en-US" sz="1000" b="1" i="0" u="none" strike="noStrike">
                        <a:solidFill>
                          <a:srgbClr val="000000"/>
                        </a:solidFill>
                        <a:effectLst/>
                        <a:latin typeface="Arial"/>
                      </a:endParaRPr>
                    </a:p>
                  </a:txBody>
                  <a:tcPr marL="9423" marR="9423" marT="9423" marB="0" anchor="b"/>
                </a:tc>
              </a:tr>
              <a:tr h="376928">
                <a:tc>
                  <a:txBody>
                    <a:bodyPr/>
                    <a:lstStyle/>
                    <a:p>
                      <a:pPr algn="l" fontAlgn="b"/>
                      <a:r>
                        <a:rPr lang="en-US" sz="1100" u="none" strike="noStrike">
                          <a:effectLst/>
                        </a:rPr>
                        <a:t>Music 64</a:t>
                      </a:r>
                      <a:endParaRPr lang="en-US" sz="1100" b="0" i="0" u="none" strike="noStrike">
                        <a:solidFill>
                          <a:srgbClr val="000000"/>
                        </a:solidFill>
                        <a:effectLst/>
                        <a:latin typeface="Calibri"/>
                      </a:endParaRPr>
                    </a:p>
                  </a:txBody>
                  <a:tcPr marL="9423" marR="9423" marT="9423" marB="0" anchor="b"/>
                </a:tc>
                <a:tc>
                  <a:txBody>
                    <a:bodyPr/>
                    <a:lstStyle/>
                    <a:p>
                      <a:pPr algn="l" fontAlgn="b"/>
                      <a:r>
                        <a:rPr lang="en-US" sz="1100" u="none" strike="noStrike">
                          <a:effectLst/>
                        </a:rPr>
                        <a:t>Piano Ensemble</a:t>
                      </a:r>
                      <a:endParaRPr lang="en-US" sz="1100" b="0" i="0" u="none" strike="noStrike">
                        <a:solidFill>
                          <a:srgbClr val="000000"/>
                        </a:solidFill>
                        <a:effectLst/>
                        <a:latin typeface="Calibri"/>
                      </a:endParaRPr>
                    </a:p>
                  </a:txBody>
                  <a:tcPr marL="9423" marR="9423" marT="9423" marB="0" anchor="b"/>
                </a:tc>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423" marR="9423" marT="9423" marB="0" anchor="b"/>
                </a:tc>
                <a:tc>
                  <a:txBody>
                    <a:bodyPr/>
                    <a:lstStyle/>
                    <a:p>
                      <a:pPr algn="l" fontAlgn="b"/>
                      <a:endParaRPr lang="en-US" sz="1100" b="0" i="0" u="none" strike="noStrike">
                        <a:solidFill>
                          <a:srgbClr val="000000"/>
                        </a:solidFill>
                        <a:effectLst/>
                        <a:latin typeface="Calibri"/>
                      </a:endParaRPr>
                    </a:p>
                  </a:txBody>
                  <a:tcPr marL="9423" marR="9423" marT="9423" marB="0" anchor="b"/>
                </a:tc>
                <a:tc>
                  <a:txBody>
                    <a:bodyPr/>
                    <a:lstStyle/>
                    <a:p>
                      <a:pPr algn="l" fontAlgn="b"/>
                      <a:endParaRPr lang="en-US" sz="1100" b="0" i="0" u="none" strike="noStrike">
                        <a:solidFill>
                          <a:srgbClr val="000000"/>
                        </a:solidFill>
                        <a:effectLst/>
                        <a:latin typeface="Calibri"/>
                      </a:endParaRPr>
                    </a:p>
                  </a:txBody>
                  <a:tcPr marL="9423" marR="9423" marT="9423" marB="0" anchor="b"/>
                </a:tc>
                <a:tc>
                  <a:txBody>
                    <a:bodyPr/>
                    <a:lstStyle/>
                    <a:p>
                      <a:pPr algn="l" fontAlgn="b"/>
                      <a:r>
                        <a:rPr lang="en-US" sz="1100" u="none" strike="noStrike">
                          <a:effectLst/>
                        </a:rPr>
                        <a:t>Course may be taken a total of 4 times.</a:t>
                      </a:r>
                      <a:endParaRPr lang="en-US" sz="1100" b="0" i="0" u="none" strike="noStrike">
                        <a:solidFill>
                          <a:srgbClr val="000000"/>
                        </a:solidFill>
                        <a:effectLst/>
                        <a:latin typeface="Calibri"/>
                      </a:endParaRPr>
                    </a:p>
                  </a:txBody>
                  <a:tcPr marL="9423" marR="9423" marT="9423" marB="0" anchor="b"/>
                </a:tc>
                <a:tc>
                  <a:txBody>
                    <a:bodyPr/>
                    <a:lstStyle/>
                    <a:p>
                      <a:pPr algn="l" fontAlgn="b"/>
                      <a:r>
                        <a:rPr lang="en-US" sz="1100" u="none" strike="noStrike" dirty="0">
                          <a:effectLst/>
                        </a:rPr>
                        <a:t>Music majors at the CSU/UC are required to participate in an ensemble every semester.</a:t>
                      </a:r>
                      <a:endParaRPr lang="en-US" sz="1100" b="0" i="0" u="none" strike="noStrike" dirty="0">
                        <a:solidFill>
                          <a:srgbClr val="000000"/>
                        </a:solidFill>
                        <a:effectLst/>
                        <a:latin typeface="Calibri"/>
                      </a:endParaRPr>
                    </a:p>
                  </a:txBody>
                  <a:tcPr marL="9423" marR="9423" marT="9423" marB="0" anchor="b"/>
                </a:tc>
              </a:tr>
            </a:tbl>
          </a:graphicData>
        </a:graphic>
      </p:graphicFrame>
    </p:spTree>
    <p:extLst>
      <p:ext uri="{BB962C8B-B14F-4D97-AF65-F5344CB8AC3E}">
        <p14:creationId xmlns:p14="http://schemas.microsoft.com/office/powerpoint/2010/main" val="3711809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Type 2</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dirty="0" smtClean="0">
                <a:solidFill>
                  <a:schemeClr val="bg1"/>
                </a:solidFill>
              </a:rPr>
              <a:t>Intercollegiate Athletics</a:t>
            </a:r>
          </a:p>
          <a:p>
            <a:pPr marL="0" indent="0">
              <a:buNone/>
            </a:pPr>
            <a:r>
              <a:rPr lang="en-US" dirty="0" smtClean="0">
                <a:solidFill>
                  <a:schemeClr val="bg1"/>
                </a:solidFill>
              </a:rPr>
              <a:t>Anything called VAR PE can be repeated once (2 enrollments) because 175 hours are permitted per year, and a student has two years of eligibility. </a:t>
            </a:r>
          </a:p>
          <a:p>
            <a:pPr marL="0" indent="0">
              <a:buNone/>
            </a:pPr>
            <a:r>
              <a:rPr lang="en-US" dirty="0" smtClean="0">
                <a:solidFill>
                  <a:schemeClr val="bg1"/>
                </a:solidFill>
              </a:rPr>
              <a:t>VAR PE 60 can be repeated because it is “out of season” training– up to 175 hours per year. </a:t>
            </a:r>
          </a:p>
          <a:p>
            <a:pPr marL="0" indent="0">
              <a:buNone/>
            </a:pPr>
            <a:r>
              <a:rPr lang="en-US" dirty="0" smtClean="0">
                <a:solidFill>
                  <a:schemeClr val="bg1"/>
                </a:solidFill>
              </a:rPr>
              <a:t>However, Kin PE can NOT be repeated. </a:t>
            </a:r>
          </a:p>
          <a:p>
            <a:endParaRPr lang="en-US" dirty="0"/>
          </a:p>
        </p:txBody>
      </p:sp>
    </p:spTree>
    <p:extLst>
      <p:ext uri="{BB962C8B-B14F-4D97-AF65-F5344CB8AC3E}">
        <p14:creationId xmlns:p14="http://schemas.microsoft.com/office/powerpoint/2010/main" val="2759240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BA3E88AE51BE54B86B3F9B5642B59FA" ma:contentTypeVersion="1" ma:contentTypeDescription="Create a new document." ma:contentTypeScope="" ma:versionID="10020fcc69b91b540f0bc6c10050068c">
  <xsd:schema xmlns:xsd="http://www.w3.org/2001/XMLSchema" xmlns:xs="http://www.w3.org/2001/XMLSchema" xmlns:p="http://schemas.microsoft.com/office/2006/metadata/properties" xmlns:ns1="http://schemas.microsoft.com/sharepoint/v3" targetNamespace="http://schemas.microsoft.com/office/2006/metadata/properties" ma:root="true" ma:fieldsID="6f0d331ebd68627ead16f146830ec63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BCA4AC-16F3-4D87-9634-9D980ED16B0B}"/>
</file>

<file path=customXml/itemProps2.xml><?xml version="1.0" encoding="utf-8"?>
<ds:datastoreItem xmlns:ds="http://schemas.openxmlformats.org/officeDocument/2006/customXml" ds:itemID="{EE8065C8-906E-44EE-814A-C5A2619F4979}"/>
</file>

<file path=customXml/itemProps3.xml><?xml version="1.0" encoding="utf-8"?>
<ds:datastoreItem xmlns:ds="http://schemas.openxmlformats.org/officeDocument/2006/customXml" ds:itemID="{F9EB88BA-7F65-4EED-B0FB-E8DBF3E29331}"/>
</file>

<file path=docProps/app.xml><?xml version="1.0" encoding="utf-8"?>
<Properties xmlns="http://schemas.openxmlformats.org/officeDocument/2006/extended-properties" xmlns:vt="http://schemas.openxmlformats.org/officeDocument/2006/docPropsVTypes">
  <TotalTime>4530</TotalTime>
  <Words>1360</Words>
  <Application>Microsoft Office PowerPoint</Application>
  <PresentationFormat>On-screen Show (4:3)</PresentationFormat>
  <Paragraphs>154</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COURSE REPETITION…  or lack thereof</vt:lpstr>
      <vt:lpstr>Why?!</vt:lpstr>
      <vt:lpstr>Bottom line…</vt:lpstr>
      <vt:lpstr>Which courses?</vt:lpstr>
      <vt:lpstr>PowerPoint Presentation</vt:lpstr>
      <vt:lpstr>No “clean slates”</vt:lpstr>
      <vt:lpstr>Repeatable Courses</vt:lpstr>
      <vt:lpstr>Type 1</vt:lpstr>
      <vt:lpstr>Type 2</vt:lpstr>
      <vt:lpstr>Type 3</vt:lpstr>
      <vt:lpstr>Substandard grades in “repeatable” courses</vt:lpstr>
      <vt:lpstr>Other exceptions… Recency</vt:lpstr>
      <vt:lpstr>Other exceptions… Recency</vt:lpstr>
      <vt:lpstr>Other exceptions… Extenuating Circumstances</vt:lpstr>
      <vt:lpstr>Other exceptions… special classes for students with disabilities</vt:lpstr>
      <vt:lpstr>Other exceptions… legally mandated courses</vt:lpstr>
      <vt:lpstr>Other exceptions… significant change in industry or licensure standards</vt:lpstr>
      <vt:lpstr>Active Participatory Courses</vt:lpstr>
      <vt:lpstr>Courses “related in content”</vt:lpstr>
      <vt:lpstr>Courses “related in content”</vt:lpstr>
      <vt:lpstr>What to do?</vt:lpstr>
    </vt:vector>
  </TitlesOfParts>
  <Company>Santa Monica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Windows User</dc:creator>
  <cp:lastModifiedBy>Windows User</cp:lastModifiedBy>
  <cp:revision>46</cp:revision>
  <dcterms:created xsi:type="dcterms:W3CDTF">2013-07-30T19:10:33Z</dcterms:created>
  <dcterms:modified xsi:type="dcterms:W3CDTF">2013-09-18T20:49:00Z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0x010100DBA3E88AE51BE54B86B3F9B5642B59FA</vt:lpwstr>
  </property>
</Properties>
</file>