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7.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0" autoAdjust="0"/>
    <p:restoredTop sz="94660"/>
  </p:normalViewPr>
  <p:slideViewPr>
    <p:cSldViewPr snapToGrid="0">
      <p:cViewPr varScale="1">
        <p:scale>
          <a:sx n="53" d="100"/>
          <a:sy n="53" d="100"/>
        </p:scale>
        <p:origin x="58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11/30/2017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11/30/2017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11/30/2017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11/30/2017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11/30/2017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11/30/2017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Equity in Faculty Hiring</a:t>
            </a:r>
          </a:p>
        </p:txBody>
      </p:sp>
      <p:sp>
        <p:nvSpPr>
          <p:cNvPr id="3" name="Subtitle 2"/>
          <p:cNvSpPr>
            <a:spLocks noGrp="1"/>
          </p:cNvSpPr>
          <p:nvPr>
            <p:ph type="subTitle" idx="1"/>
          </p:nvPr>
        </p:nvSpPr>
        <p:spPr/>
        <p:txBody>
          <a:bodyPr/>
          <a:lstStyle/>
          <a:p>
            <a:r>
              <a:rPr lang="en-US" dirty="0"/>
              <a:t>Department Chairs Meeting</a:t>
            </a:r>
          </a:p>
          <a:p>
            <a:r>
              <a:rPr lang="en-US" dirty="0"/>
              <a:t>December 1, 2017</a:t>
            </a:r>
          </a:p>
        </p:txBody>
      </p:sp>
    </p:spTree>
    <p:extLst>
      <p:ext uri="{BB962C8B-B14F-4D97-AF65-F5344CB8AC3E}">
        <p14:creationId xmlns:p14="http://schemas.microsoft.com/office/powerpoint/2010/main" val="3555772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is there a need for equity in faculty hiring?</a:t>
            </a:r>
          </a:p>
        </p:txBody>
      </p:sp>
      <p:sp>
        <p:nvSpPr>
          <p:cNvPr id="3" name="Content Placeholder 2"/>
          <p:cNvSpPr>
            <a:spLocks noGrp="1"/>
          </p:cNvSpPr>
          <p:nvPr>
            <p:ph idx="1"/>
          </p:nvPr>
        </p:nvSpPr>
        <p:spPr>
          <a:xfrm>
            <a:off x="677334" y="1930400"/>
            <a:ext cx="8596668" cy="4689856"/>
          </a:xfrm>
        </p:spPr>
        <p:txBody>
          <a:bodyPr>
            <a:normAutofit lnSpcReduction="10000"/>
          </a:bodyPr>
          <a:lstStyle/>
          <a:p>
            <a:pPr>
              <a:buFont typeface="Arial" panose="020B0604020202020204" pitchFamily="34" charset="0"/>
              <a:buChar char="•"/>
            </a:pPr>
            <a:r>
              <a:rPr lang="en-US" dirty="0"/>
              <a:t>Faculty should represent, understand, and teach to the needs of their student body. </a:t>
            </a:r>
          </a:p>
          <a:p>
            <a:pPr>
              <a:buFont typeface="Arial" panose="020B0604020202020204" pitchFamily="34" charset="0"/>
              <a:buChar char="•"/>
            </a:pPr>
            <a:r>
              <a:rPr lang="en-US" dirty="0"/>
              <a:t>Academia has traditionally centered whiteness – this leans towards white or Eurocentric ideals. This inherently leaves out the needs and interests of students of color.</a:t>
            </a:r>
          </a:p>
          <a:p>
            <a:pPr>
              <a:buFont typeface="Arial" panose="020B0604020202020204" pitchFamily="34" charset="0"/>
              <a:buChar char="•"/>
            </a:pPr>
            <a:r>
              <a:rPr lang="en-US" dirty="0"/>
              <a:t>Faculty, next to the students, represent the heart of the college.</a:t>
            </a:r>
          </a:p>
          <a:p>
            <a:pPr>
              <a:buFont typeface="Arial" panose="020B0604020202020204" pitchFamily="34" charset="0"/>
              <a:buChar char="•"/>
            </a:pPr>
            <a:r>
              <a:rPr lang="en-US" dirty="0"/>
              <a:t>A. We determine curriculum</a:t>
            </a:r>
          </a:p>
          <a:p>
            <a:pPr>
              <a:buFont typeface="Arial" panose="020B0604020202020204" pitchFamily="34" charset="0"/>
              <a:buChar char="•"/>
            </a:pPr>
            <a:r>
              <a:rPr lang="en-US" dirty="0"/>
              <a:t>B. We set the tone for the college</a:t>
            </a:r>
          </a:p>
          <a:p>
            <a:pPr>
              <a:buFont typeface="Arial" panose="020B0604020202020204" pitchFamily="34" charset="0"/>
              <a:buChar char="•"/>
            </a:pPr>
            <a:r>
              <a:rPr lang="en-US" dirty="0"/>
              <a:t>C. We play a large role in the development and implementation of policies that affect students.</a:t>
            </a:r>
          </a:p>
          <a:p>
            <a:pPr>
              <a:buFont typeface="Arial" panose="020B0604020202020204" pitchFamily="34" charset="0"/>
              <a:buChar char="•"/>
            </a:pPr>
            <a:r>
              <a:rPr lang="en-US" dirty="0"/>
              <a:t>D. We determine the playing field for the students – whether or not they know how to play the game is up to us. If we traditionally teach in a manner that is not effective and inclusive to our students of color, then we have inherently created a racist environment that creates a system of inequality which leads to an environment that impedes student success. </a:t>
            </a:r>
          </a:p>
        </p:txBody>
      </p:sp>
    </p:spTree>
    <p:extLst>
      <p:ext uri="{BB962C8B-B14F-4D97-AF65-F5344CB8AC3E}">
        <p14:creationId xmlns:p14="http://schemas.microsoft.com/office/powerpoint/2010/main" val="2789505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are the SMC students?</a:t>
            </a:r>
          </a:p>
        </p:txBody>
      </p:sp>
      <p:sp>
        <p:nvSpPr>
          <p:cNvPr id="3" name="Content Placeholder 2"/>
          <p:cNvSpPr>
            <a:spLocks noGrp="1"/>
          </p:cNvSpPr>
          <p:nvPr>
            <p:ph idx="1"/>
          </p:nvPr>
        </p:nvSpPr>
        <p:spPr/>
        <p:txBody>
          <a:bodyPr>
            <a:normAutofit lnSpcReduction="10000"/>
          </a:bodyPr>
          <a:lstStyle/>
          <a:p>
            <a:r>
              <a:rPr lang="en-US" sz="2000" dirty="0"/>
              <a:t>40% Latino</a:t>
            </a:r>
          </a:p>
          <a:p>
            <a:r>
              <a:rPr lang="en-US" sz="2000" dirty="0"/>
              <a:t>9% African American</a:t>
            </a:r>
          </a:p>
          <a:p>
            <a:endParaRPr lang="en-US" sz="2000" dirty="0"/>
          </a:p>
          <a:p>
            <a:r>
              <a:rPr lang="en-US" sz="2000" dirty="0"/>
              <a:t>THIS IS NEARLY 50% OF OUR STUDENT POPULATION</a:t>
            </a:r>
          </a:p>
          <a:p>
            <a:r>
              <a:rPr lang="en-US" sz="2000" dirty="0"/>
              <a:t>These ARE our students. </a:t>
            </a:r>
          </a:p>
          <a:p>
            <a:r>
              <a:rPr lang="en-US" sz="2000" dirty="0"/>
              <a:t>How do we help to increase student success of OUR students? Ensuring that faculty that are hired possess the skills that we need to reach OUR students. </a:t>
            </a:r>
          </a:p>
          <a:p>
            <a:r>
              <a:rPr lang="en-US" sz="2000" dirty="0"/>
              <a:t>We need to create a playing field that meets the needs, whatever they may be. </a:t>
            </a:r>
          </a:p>
          <a:p>
            <a:endParaRPr lang="en-US" sz="2000" dirty="0"/>
          </a:p>
        </p:txBody>
      </p:sp>
    </p:spTree>
    <p:extLst>
      <p:ext uri="{BB962C8B-B14F-4D97-AF65-F5344CB8AC3E}">
        <p14:creationId xmlns:p14="http://schemas.microsoft.com/office/powerpoint/2010/main" val="3705199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is our campus organizational culture? Is it affirming or non-affirming?</a:t>
            </a:r>
          </a:p>
        </p:txBody>
      </p:sp>
      <p:sp>
        <p:nvSpPr>
          <p:cNvPr id="3" name="Content Placeholder 2"/>
          <p:cNvSpPr>
            <a:spLocks noGrp="1"/>
          </p:cNvSpPr>
          <p:nvPr>
            <p:ph idx="1"/>
          </p:nvPr>
        </p:nvSpPr>
        <p:spPr/>
        <p:txBody>
          <a:bodyPr/>
          <a:lstStyle/>
          <a:p>
            <a:r>
              <a:rPr lang="en-US" dirty="0"/>
              <a:t>What is our organizational culture? What are our espoused values, artifacts, underlying assumptions, areas of importance, </a:t>
            </a:r>
            <a:r>
              <a:rPr lang="en-US" dirty="0" err="1"/>
              <a:t>etc</a:t>
            </a:r>
            <a:r>
              <a:rPr lang="en-US" dirty="0"/>
              <a:t>? This determines who we hire, how we hire and how our faculty are acculturated to the college. </a:t>
            </a:r>
          </a:p>
          <a:p>
            <a:r>
              <a:rPr lang="en-US" dirty="0"/>
              <a:t>Our organizational culture determines who is in the “in” group and who is not. The culture determine who is part of the campus power structure and who is not. </a:t>
            </a:r>
          </a:p>
          <a:p>
            <a:r>
              <a:rPr lang="en-US" dirty="0"/>
              <a:t>The values of the power structure at SMC have not reflected the needs of students of color. Change in power is slow to occur but not impossible. </a:t>
            </a:r>
          </a:p>
          <a:p>
            <a:r>
              <a:rPr lang="en-US" dirty="0"/>
              <a:t>It is important that our campus organizational culture attracts and hires faculty of color as part of the move towards fostering equitable outcomes for students of color.  Faculty of color reflect the experiences of students of color but the responsibility of equitable outcomes is the responsibility of all of us. </a:t>
            </a:r>
          </a:p>
        </p:txBody>
      </p:sp>
    </p:spTree>
    <p:extLst>
      <p:ext uri="{BB962C8B-B14F-4D97-AF65-F5344CB8AC3E}">
        <p14:creationId xmlns:p14="http://schemas.microsoft.com/office/powerpoint/2010/main" val="3547997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Characteristics of an affirming organizational culture for faculty of color</a:t>
            </a:r>
          </a:p>
        </p:txBody>
      </p:sp>
      <p:sp>
        <p:nvSpPr>
          <p:cNvPr id="3" name="Content Placeholder 2"/>
          <p:cNvSpPr>
            <a:spLocks noGrp="1"/>
          </p:cNvSpPr>
          <p:nvPr>
            <p:ph idx="1"/>
          </p:nvPr>
        </p:nvSpPr>
        <p:spPr/>
        <p:txBody>
          <a:bodyPr/>
          <a:lstStyle/>
          <a:p>
            <a:r>
              <a:rPr lang="en-US" sz="2000" dirty="0"/>
              <a:t>Campus and departments organize social events.</a:t>
            </a:r>
          </a:p>
          <a:p>
            <a:r>
              <a:rPr lang="en-US" sz="2000" dirty="0"/>
              <a:t>Department chairs (and administrators) frequently validate the experiences of faculty of color. </a:t>
            </a:r>
          </a:p>
          <a:p>
            <a:r>
              <a:rPr lang="en-US" sz="2000" dirty="0"/>
              <a:t>Faculty of color feel a sense of belonging.</a:t>
            </a:r>
          </a:p>
          <a:p>
            <a:r>
              <a:rPr lang="en-US" sz="2000" dirty="0"/>
              <a:t>Faculty of color feel that their experiences are validated.</a:t>
            </a:r>
          </a:p>
          <a:p>
            <a:r>
              <a:rPr lang="en-US" sz="2000" dirty="0"/>
              <a:t>Faculty of color’s expertise is considered in decision-making.</a:t>
            </a:r>
          </a:p>
          <a:p>
            <a:r>
              <a:rPr lang="en-US" sz="2000" dirty="0"/>
              <a:t>There’s a campus-wide awareness that faculty of color are not </a:t>
            </a:r>
            <a:r>
              <a:rPr lang="en-US" sz="2000" dirty="0" err="1"/>
              <a:t>soley</a:t>
            </a:r>
            <a:r>
              <a:rPr lang="en-US" sz="2000" dirty="0"/>
              <a:t> responsible for sharing their possibly traumatic experiences in academia to teach others about being race conscious and equitable. </a:t>
            </a:r>
          </a:p>
          <a:p>
            <a:pPr marL="0" indent="0">
              <a:buNone/>
            </a:pPr>
            <a:endParaRPr lang="en-US" dirty="0"/>
          </a:p>
        </p:txBody>
      </p:sp>
    </p:spTree>
    <p:extLst>
      <p:ext uri="{BB962C8B-B14F-4D97-AF65-F5344CB8AC3E}">
        <p14:creationId xmlns:p14="http://schemas.microsoft.com/office/powerpoint/2010/main" val="1396428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318" y="280416"/>
            <a:ext cx="8596668" cy="1320800"/>
          </a:xfrm>
        </p:spPr>
        <p:txBody>
          <a:bodyPr/>
          <a:lstStyle/>
          <a:p>
            <a:r>
              <a:rPr lang="en-US" dirty="0"/>
              <a:t>Characteristics of non-affirming organizational culture</a:t>
            </a:r>
          </a:p>
        </p:txBody>
      </p:sp>
      <p:sp>
        <p:nvSpPr>
          <p:cNvPr id="3" name="Content Placeholder 2"/>
          <p:cNvSpPr>
            <a:spLocks noGrp="1"/>
          </p:cNvSpPr>
          <p:nvPr>
            <p:ph idx="1"/>
          </p:nvPr>
        </p:nvSpPr>
        <p:spPr>
          <a:xfrm>
            <a:off x="549318" y="1601216"/>
            <a:ext cx="8596668" cy="4459667"/>
          </a:xfrm>
        </p:spPr>
        <p:txBody>
          <a:bodyPr>
            <a:noAutofit/>
          </a:bodyPr>
          <a:lstStyle/>
          <a:p>
            <a:r>
              <a:rPr lang="en-US" sz="2000" dirty="0"/>
              <a:t>Faculty of color feel a sense of isolation.</a:t>
            </a:r>
          </a:p>
          <a:p>
            <a:r>
              <a:rPr lang="en-US" sz="2000" dirty="0"/>
              <a:t>Campus structure is one of stratification or decentralization (silo effect)</a:t>
            </a:r>
          </a:p>
          <a:p>
            <a:r>
              <a:rPr lang="en-US" sz="2000" dirty="0"/>
              <a:t>Experiences of faculty of color are dismissed.</a:t>
            </a:r>
          </a:p>
          <a:p>
            <a:r>
              <a:rPr lang="en-US" sz="2000" dirty="0"/>
              <a:t>Racial </a:t>
            </a:r>
            <a:r>
              <a:rPr lang="en-US" sz="2000" dirty="0" err="1"/>
              <a:t>microaggressions</a:t>
            </a:r>
            <a:r>
              <a:rPr lang="en-US" sz="2000" dirty="0"/>
              <a:t> come from leadership and colleagues.</a:t>
            </a:r>
          </a:p>
          <a:p>
            <a:r>
              <a:rPr lang="en-US" sz="2000" dirty="0"/>
              <a:t>Leadership and/or colleagues have deficit-minded views of students (“it’s all their fault that they don’t do well in my subject matter. They are not prepared!”)</a:t>
            </a:r>
          </a:p>
          <a:p>
            <a:r>
              <a:rPr lang="en-US" sz="2000" dirty="0"/>
              <a:t>A campus-wide assumption that faculty of color will be the voice of diversity on committees (I am asked to read the “diversity question”).</a:t>
            </a:r>
          </a:p>
          <a:p>
            <a:r>
              <a:rPr lang="en-US" sz="2000" dirty="0"/>
              <a:t>An expectation that faculty of color have to do the intellectual and emotional labor to teach white faculty about being race conscious.</a:t>
            </a:r>
          </a:p>
          <a:p>
            <a:r>
              <a:rPr lang="en-US" sz="2000" dirty="0"/>
              <a:t>Campus defers to white men or white faculty as authorities (Example that was witnessed)</a:t>
            </a:r>
          </a:p>
        </p:txBody>
      </p:sp>
    </p:spTree>
    <p:extLst>
      <p:ext uri="{BB962C8B-B14F-4D97-AF65-F5344CB8AC3E}">
        <p14:creationId xmlns:p14="http://schemas.microsoft.com/office/powerpoint/2010/main" val="3001937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Redesigning, rethinking how we evaluate potential hires</a:t>
            </a:r>
          </a:p>
        </p:txBody>
      </p:sp>
      <p:sp>
        <p:nvSpPr>
          <p:cNvPr id="3" name="Content Placeholder 2"/>
          <p:cNvSpPr>
            <a:spLocks noGrp="1"/>
          </p:cNvSpPr>
          <p:nvPr>
            <p:ph idx="1"/>
          </p:nvPr>
        </p:nvSpPr>
        <p:spPr/>
        <p:txBody>
          <a:bodyPr>
            <a:normAutofit/>
          </a:bodyPr>
          <a:lstStyle/>
          <a:p>
            <a:r>
              <a:rPr lang="en-US" sz="2000" dirty="0"/>
              <a:t>Redefining the concepts of “fit” and “merit” and how this can be inherently racist in the selection of faculty.</a:t>
            </a:r>
          </a:p>
          <a:p>
            <a:r>
              <a:rPr lang="en-US" sz="2000" dirty="0"/>
              <a:t>Who benefits from the hiring? Who is best served by the faculty member being selected? Do African American and Latino students get best served by the hire or is the hire supposed to be a one-size-fits all kind of person?</a:t>
            </a:r>
          </a:p>
          <a:p>
            <a:r>
              <a:rPr lang="en-US" sz="2000" dirty="0"/>
              <a:t>Re-center race-consciousness – this is the part that folks will find  HUGELY difficult and will also require a change in our practices. Paying attention to make sure that the hiring practices don’t unduly eliminate people of color and don’t give advantages to white candidates. </a:t>
            </a:r>
          </a:p>
        </p:txBody>
      </p:sp>
    </p:spTree>
    <p:extLst>
      <p:ext uri="{BB962C8B-B14F-4D97-AF65-F5344CB8AC3E}">
        <p14:creationId xmlns:p14="http://schemas.microsoft.com/office/powerpoint/2010/main" val="242182236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A2BE05B632D6546B2F35678BB3EC7DD" ma:contentTypeVersion="1" ma:contentTypeDescription="Create a new document." ma:contentTypeScope="" ma:versionID="44787863acbda85790b4b33a2262c4da">
  <xsd:schema xmlns:xsd="http://www.w3.org/2001/XMLSchema" xmlns:xs="http://www.w3.org/2001/XMLSchema" xmlns:p="http://schemas.microsoft.com/office/2006/metadata/properties" xmlns:ns1="http://schemas.microsoft.com/sharepoint/v3" targetNamespace="http://schemas.microsoft.com/office/2006/metadata/properties" ma:root="true" ma:fieldsID="2d83c244579ce2e2f3231ffa946b3fe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internalName="PublishingStartDate">
      <xsd:simpleType>
        <xsd:restriction base="dms:Unknown"/>
      </xsd:simpleType>
    </xsd:element>
    <xsd:element name="PublishingExpirationDate" ma:index="9" nillable="true" ma:displayName="Scheduling End Date" ma:description=""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55D747-C2D4-4BFB-B562-430D1FA483B0}"/>
</file>

<file path=customXml/itemProps2.xml><?xml version="1.0" encoding="utf-8"?>
<ds:datastoreItem xmlns:ds="http://schemas.openxmlformats.org/officeDocument/2006/customXml" ds:itemID="{938978CA-6B21-4817-B470-6CBCB80CFFC5}"/>
</file>

<file path=customXml/itemProps3.xml><?xml version="1.0" encoding="utf-8"?>
<ds:datastoreItem xmlns:ds="http://schemas.openxmlformats.org/officeDocument/2006/customXml" ds:itemID="{71507718-D37B-4B2B-AED8-8D3D9E3FD07C}"/>
</file>

<file path=docProps/app.xml><?xml version="1.0" encoding="utf-8"?>
<Properties xmlns="http://schemas.openxmlformats.org/officeDocument/2006/extended-properties" xmlns:vt="http://schemas.openxmlformats.org/officeDocument/2006/docPropsVTypes">
  <Template>Facet</Template>
  <TotalTime>64</TotalTime>
  <Words>768</Words>
  <Application>Microsoft Office PowerPoint</Application>
  <PresentationFormat>Widescreen</PresentationFormat>
  <Paragraphs>44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 3</vt:lpstr>
      <vt:lpstr>Facet</vt:lpstr>
      <vt:lpstr>Equity in Faculty Hiring</vt:lpstr>
      <vt:lpstr>Why is there a need for equity in faculty hiring?</vt:lpstr>
      <vt:lpstr>Who are the SMC students?</vt:lpstr>
      <vt:lpstr>What is our campus organizational culture? Is it affirming or non-affirming?</vt:lpstr>
      <vt:lpstr>Characteristics of an affirming organizational culture for faculty of color</vt:lpstr>
      <vt:lpstr>Characteristics of non-affirming organizational culture</vt:lpstr>
      <vt:lpstr>Redesigning, rethinking how we evaluate potential hires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Equity in Faculty Hiring</dc:title>
  <dc:creator>Sherri Bradford</dc:creator>
  <cp:lastModifiedBy>Sherri Bradford</cp:lastModifiedBy>
  <cp:revision>11</cp:revision>
  <dcterms:created xsi:type="dcterms:W3CDTF">2017-12-01T04:25:42Z</dcterms:created>
  <dcterms:modified xsi:type="dcterms:W3CDTF">2017-12-01T06:02:58Z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0x010100DA2BE05B632D6546B2F35678BB3EC7DD</vt:lpwstr>
  </property>
  <property fmtid="{D5CDD505-2E9C-101B-9397-08002B2CF9AE}" pid="3" name="Order">
    <vt:r8>480900</vt:r8>
  </property>
  <property fmtid="{D5CDD505-2E9C-101B-9397-08002B2CF9AE}" pid="4" name="TemplateUrl">
    <vt:lpwstr/>
  </property>
  <property fmtid="{D5CDD505-2E9C-101B-9397-08002B2CF9AE}" pid="5" name="_SourceUrl">
    <vt:lpwstr/>
  </property>
  <property fmtid="{D5CDD505-2E9C-101B-9397-08002B2CF9AE}" pid="6" name="_SharedFileIndex">
    <vt:lpwstr/>
  </property>
  <property fmtid="{D5CDD505-2E9C-101B-9397-08002B2CF9AE}" pid="7" name="xd_Signature">
    <vt:bool>false</vt:bool>
  </property>
  <property fmtid="{D5CDD505-2E9C-101B-9397-08002B2CF9AE}" pid="8" name="xd_ProgID">
    <vt:lpwstr/>
  </property>
</Properties>
</file>