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7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87" d="100"/>
          <a:sy n="87" d="100"/>
        </p:scale>
        <p:origin x="-72" y="-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3104EF-6529-40CA-B435-0027DE7CCE5E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E97B14-AE87-4698-85C4-AAA172274CC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pPr/>
              <a:t>11/5/2015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11/5/2015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11/5/2015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11/5/2015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11/5/2015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11/5/2015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11/5/2015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11/5/2015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11/5/2015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11/5/2015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pPr/>
              <a:t>11/5/2015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pPr/>
              <a:t>11/5/2015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pPr/>
              <a:t>11/5/2015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11/5/2015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11/5/2015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11/5/2015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11/5/2015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pPr/>
              <a:t>11/5/2015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609600"/>
            <a:ext cx="8825658" cy="2514601"/>
          </a:xfrm>
        </p:spPr>
        <p:txBody>
          <a:bodyPr/>
          <a:lstStyle/>
          <a:p>
            <a:r>
              <a:rPr lang="en-US" dirty="0" smtClean="0"/>
              <a:t>The SMC Crisis Prevention TEAM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Presentation to </a:t>
            </a:r>
            <a:r>
              <a:rPr lang="en-US" dirty="0" smtClean="0"/>
              <a:t>Santa </a:t>
            </a:r>
            <a:r>
              <a:rPr lang="en-US" dirty="0" smtClean="0"/>
              <a:t>Monica </a:t>
            </a:r>
            <a:r>
              <a:rPr lang="en-US" dirty="0" smtClean="0"/>
              <a:t>College DEPARTMENT </a:t>
            </a:r>
            <a:r>
              <a:rPr lang="en-US" dirty="0" err="1" smtClean="0"/>
              <a:t>CHaIRS</a:t>
            </a:r>
            <a:endParaRPr lang="en-US" dirty="0" smtClean="0"/>
          </a:p>
          <a:p>
            <a:r>
              <a:rPr lang="en-US" dirty="0" smtClean="0"/>
              <a:t>AND Coordinators  Nov.06, </a:t>
            </a:r>
            <a:r>
              <a:rPr lang="en-US" dirty="0" smtClean="0"/>
              <a:t>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769920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Thoughts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You’re not alone!</a:t>
            </a:r>
          </a:p>
          <a:p>
            <a:r>
              <a:rPr lang="en-US" dirty="0" smtClean="0"/>
              <a:t>When in doubt, reach out for help – trust your instincts</a:t>
            </a:r>
          </a:p>
          <a:p>
            <a:r>
              <a:rPr lang="en-US" dirty="0" smtClean="0"/>
              <a:t>Or, if you “see something, say something!”</a:t>
            </a:r>
          </a:p>
          <a:p>
            <a:r>
              <a:rPr lang="en-US" dirty="0" smtClean="0"/>
              <a:t>The Crisis Prevention Team is about PREVENTION</a:t>
            </a:r>
          </a:p>
          <a:p>
            <a:r>
              <a:rPr lang="en-US" dirty="0" smtClean="0"/>
              <a:t>We can’t prevent what we don’t know!</a:t>
            </a:r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pPr algn="ctr"/>
            <a:r>
              <a:rPr lang="en-US" dirty="0" smtClean="0"/>
              <a:t>THANK YOU! </a:t>
            </a:r>
          </a:p>
        </p:txBody>
      </p:sp>
    </p:spTree>
    <p:extLst>
      <p:ext uri="{BB962C8B-B14F-4D97-AF65-F5344CB8AC3E}">
        <p14:creationId xmlns:p14="http://schemas.microsoft.com/office/powerpoint/2010/main" xmlns="" val="3303662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History, Mission and Purpose of SMC Crisis Prevention Team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History:  Team formed in fall 2007 in response to incident at Virginia Tech </a:t>
            </a:r>
          </a:p>
          <a:p>
            <a:r>
              <a:rPr lang="en-US" dirty="0" smtClean="0"/>
              <a:t>Mission/Purpose:  </a:t>
            </a:r>
          </a:p>
          <a:p>
            <a:pPr lvl="1"/>
            <a:r>
              <a:rPr lang="en-US" dirty="0" smtClean="0"/>
              <a:t>To improve campus safety</a:t>
            </a:r>
          </a:p>
          <a:p>
            <a:pPr lvl="1"/>
            <a:r>
              <a:rPr lang="en-US" dirty="0" smtClean="0"/>
              <a:t>Uses a proactive, collaborative approach</a:t>
            </a:r>
          </a:p>
          <a:p>
            <a:pPr lvl="1"/>
            <a:r>
              <a:rPr lang="en-US" dirty="0" smtClean="0"/>
              <a:t>Seeks to PREVENT, IDENTIFY, ASSESS, INTERVENE and MANAGE situations that may pose a threat</a:t>
            </a:r>
          </a:p>
          <a:p>
            <a:pPr lvl="1"/>
            <a:r>
              <a:rPr lang="en-US" dirty="0" smtClean="0"/>
              <a:t>Goal of team is PREVENTION and “connecting the dots”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8319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Crisis Prevention Team </a:t>
            </a:r>
            <a:r>
              <a:rPr lang="en-US" dirty="0" smtClean="0"/>
              <a:t>Structure and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828800"/>
            <a:ext cx="8976859" cy="4746171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13 person team </a:t>
            </a:r>
          </a:p>
          <a:p>
            <a:r>
              <a:rPr lang="en-US" dirty="0" smtClean="0"/>
              <a:t>Members include representatives from: Campus Police, Student Judicial Affairs and Discipline, Psych Services , </a:t>
            </a:r>
            <a:r>
              <a:rPr lang="en-US" dirty="0" err="1" smtClean="0"/>
              <a:t>Ombuds</a:t>
            </a:r>
            <a:r>
              <a:rPr lang="en-US" dirty="0" smtClean="0"/>
              <a:t> Office, Counseling, Health Services, Academic Affairs, DSPS, International Students, Human </a:t>
            </a:r>
            <a:r>
              <a:rPr lang="en-US" dirty="0" smtClean="0"/>
              <a:t>Resources, Title IX team </a:t>
            </a:r>
            <a:r>
              <a:rPr lang="en-US" dirty="0" smtClean="0"/>
              <a:t>and Legal Counsel</a:t>
            </a:r>
          </a:p>
          <a:p>
            <a:r>
              <a:rPr lang="en-US" dirty="0" smtClean="0"/>
              <a:t>Will soon be adding a Case Manager to the team</a:t>
            </a:r>
          </a:p>
          <a:p>
            <a:r>
              <a:rPr lang="en-US" dirty="0" smtClean="0"/>
              <a:t>Meet twice monthly (or more often if needed)</a:t>
            </a:r>
          </a:p>
          <a:p>
            <a:r>
              <a:rPr lang="en-US" dirty="0" smtClean="0"/>
              <a:t>An average of 20 cases are discussed </a:t>
            </a:r>
            <a:r>
              <a:rPr lang="en-US" dirty="0" smtClean="0"/>
              <a:t>per </a:t>
            </a:r>
            <a:r>
              <a:rPr lang="en-US" dirty="0" smtClean="0"/>
              <a:t>meeting</a:t>
            </a:r>
            <a:endParaRPr lang="en-US" dirty="0" smtClean="0"/>
          </a:p>
          <a:p>
            <a:r>
              <a:rPr lang="en-US" dirty="0" smtClean="0"/>
              <a:t>Provide training to faculty and staff   </a:t>
            </a:r>
            <a:endParaRPr lang="en-US" dirty="0" smtClean="0"/>
          </a:p>
          <a:p>
            <a:r>
              <a:rPr lang="en-US" dirty="0" smtClean="0"/>
              <a:t>Team members belong to NABITA (National Behavioral Intervention Team Association)</a:t>
            </a:r>
          </a:p>
          <a:p>
            <a:r>
              <a:rPr lang="en-US" dirty="0" smtClean="0"/>
              <a:t>Team members use NABITA and SIVRA 35 Threat Assessment tools when appropriate</a:t>
            </a:r>
          </a:p>
          <a:p>
            <a:r>
              <a:rPr lang="en-US" dirty="0" smtClean="0"/>
              <a:t>Various Team members regularly participate in relevant professional conferences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05514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</a:t>
            </a:r>
            <a:r>
              <a:rPr lang="en-US" dirty="0" smtClean="0"/>
              <a:t>should I</a:t>
            </a:r>
            <a:r>
              <a:rPr lang="en-US" dirty="0" smtClean="0"/>
              <a:t> </a:t>
            </a:r>
            <a:r>
              <a:rPr lang="en-US" dirty="0" smtClean="0"/>
              <a:t>Refer a Student?</a:t>
            </a:r>
            <a:br>
              <a:rPr lang="en-US" dirty="0" smtClean="0"/>
            </a:br>
            <a:r>
              <a:rPr lang="en-US" dirty="0" smtClean="0"/>
              <a:t>(Signs of Worrisome Behavior)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Inappropriate Emails</a:t>
            </a:r>
          </a:p>
          <a:p>
            <a:pPr lvl="1"/>
            <a:r>
              <a:rPr lang="en-US" dirty="0" smtClean="0"/>
              <a:t>Emails that are threatening, contain overly violent themes, display suicidal ideation or severe depression, or are overly personal, etc.</a:t>
            </a:r>
          </a:p>
          <a:p>
            <a:r>
              <a:rPr lang="en-US" dirty="0" smtClean="0"/>
              <a:t>Inappropriate or Bizarre Behavior</a:t>
            </a:r>
          </a:p>
          <a:p>
            <a:pPr lvl="1"/>
            <a:r>
              <a:rPr lang="en-US" dirty="0" smtClean="0"/>
              <a:t>Yelling or screaming in class or public space</a:t>
            </a:r>
          </a:p>
          <a:p>
            <a:pPr lvl="1"/>
            <a:r>
              <a:rPr lang="en-US" dirty="0" smtClean="0"/>
              <a:t>Inappropriate comments (comments that are out of context, violent, sexual, display paranoid thinking, etc.)</a:t>
            </a:r>
          </a:p>
          <a:p>
            <a:r>
              <a:rPr lang="en-US" dirty="0" smtClean="0"/>
              <a:t>Mention of Thoughts or Gestures of Self Harm or Harm to Others</a:t>
            </a:r>
          </a:p>
          <a:p>
            <a:r>
              <a:rPr lang="en-US" dirty="0" smtClean="0"/>
              <a:t>Mention of Family or Domestic Problems</a:t>
            </a:r>
          </a:p>
          <a:p>
            <a:r>
              <a:rPr lang="en-US" dirty="0" smtClean="0"/>
              <a:t>Suspicion of Alcohol or Drug Abuse</a:t>
            </a:r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895676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Should I Refer a Student?</a:t>
            </a:r>
            <a:br>
              <a:rPr lang="en-US" dirty="0" smtClean="0"/>
            </a:br>
            <a:r>
              <a:rPr lang="en-US" dirty="0" smtClean="0"/>
              <a:t>(Signs of Worrisome Behavior)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Suspicion of Possession of Weapons (guns, knives, etc.)</a:t>
            </a:r>
          </a:p>
          <a:p>
            <a:r>
              <a:rPr lang="en-US" dirty="0" smtClean="0"/>
              <a:t>Whenever you wonder, “Should I?”</a:t>
            </a:r>
          </a:p>
          <a:p>
            <a:pPr lvl="1"/>
            <a:r>
              <a:rPr lang="en-US" dirty="0" smtClean="0"/>
              <a:t>Trust your instincts</a:t>
            </a:r>
          </a:p>
          <a:p>
            <a:pPr lvl="1"/>
            <a:r>
              <a:rPr lang="en-US" dirty="0" smtClean="0"/>
              <a:t>When in doubt, call or consult</a:t>
            </a:r>
          </a:p>
          <a:p>
            <a:pPr lvl="1"/>
            <a:r>
              <a:rPr lang="en-US" dirty="0" smtClean="0"/>
              <a:t>However, important to distinguish between “normal odd” and “abnormal odd”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69467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Steps to Take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Consult</a:t>
            </a:r>
          </a:p>
          <a:p>
            <a:pPr lvl="1"/>
            <a:r>
              <a:rPr lang="en-US" dirty="0" smtClean="0"/>
              <a:t>Department Chair</a:t>
            </a:r>
          </a:p>
          <a:p>
            <a:pPr lvl="1"/>
            <a:r>
              <a:rPr lang="en-US" dirty="0" smtClean="0"/>
              <a:t>Faculty or classified colleague</a:t>
            </a:r>
          </a:p>
          <a:p>
            <a:pPr lvl="1"/>
            <a:r>
              <a:rPr lang="en-US" dirty="0" smtClean="0"/>
              <a:t>Any member of the Crisis Prevention Team (team leader, disciplinarian, psychologist, campus police, ombudsperson, etc.)</a:t>
            </a:r>
          </a:p>
          <a:p>
            <a:r>
              <a:rPr lang="en-US" dirty="0" smtClean="0"/>
              <a:t>Fill out a Crisis Prevention Report Form (document concern)</a:t>
            </a:r>
          </a:p>
          <a:p>
            <a:pPr lvl="1"/>
            <a:r>
              <a:rPr lang="en-US" dirty="0" smtClean="0"/>
              <a:t>Located on Crisis Prevention Team website under “Health and Safety”</a:t>
            </a:r>
          </a:p>
          <a:p>
            <a:pPr lvl="1"/>
            <a:r>
              <a:rPr lang="en-US" dirty="0"/>
              <a:t>https://publicdocs.maxient.com/incidentreport.php?SantaMonicaCollege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6509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40653"/>
          </a:xfrm>
        </p:spPr>
        <p:txBody>
          <a:bodyPr/>
          <a:lstStyle/>
          <a:p>
            <a:r>
              <a:rPr lang="en-US" dirty="0" smtClean="0"/>
              <a:t>Talk to the Student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338944"/>
            <a:ext cx="8946541" cy="490945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Why?  </a:t>
            </a:r>
          </a:p>
          <a:p>
            <a:pPr lvl="1"/>
            <a:r>
              <a:rPr lang="en-US" dirty="0" smtClean="0"/>
              <a:t>You’re the one (most likely) with the relationship with the student</a:t>
            </a:r>
          </a:p>
          <a:p>
            <a:pPr lvl="1"/>
            <a:r>
              <a:rPr lang="en-US" dirty="0" smtClean="0"/>
              <a:t>You’ve observed the behavior first-hand</a:t>
            </a:r>
          </a:p>
          <a:p>
            <a:pPr lvl="1"/>
            <a:r>
              <a:rPr lang="en-US" dirty="0" smtClean="0"/>
              <a:t>You’re the one with genuine concerns about the behavior</a:t>
            </a:r>
          </a:p>
          <a:p>
            <a:r>
              <a:rPr lang="en-US" dirty="0" smtClean="0"/>
              <a:t>How?  This isn’t what I signed up for!</a:t>
            </a:r>
          </a:p>
          <a:p>
            <a:pPr lvl="1"/>
            <a:r>
              <a:rPr lang="en-US" dirty="0" smtClean="0"/>
              <a:t>Express your genuine concern</a:t>
            </a:r>
          </a:p>
          <a:p>
            <a:pPr lvl="1"/>
            <a:r>
              <a:rPr lang="en-US" dirty="0" smtClean="0"/>
              <a:t>See if you can get the student to open up about what’s going on in his/her life</a:t>
            </a:r>
          </a:p>
          <a:p>
            <a:pPr lvl="1"/>
            <a:r>
              <a:rPr lang="en-US" dirty="0" smtClean="0"/>
              <a:t>Be careful to set boundaries. You do NOT want to become the student’s therapist.    </a:t>
            </a:r>
          </a:p>
          <a:p>
            <a:pPr lvl="1"/>
            <a:r>
              <a:rPr lang="en-US" dirty="0" smtClean="0"/>
              <a:t>Make referrals to appropriate resources (Psych Services, etc.)</a:t>
            </a:r>
          </a:p>
          <a:p>
            <a:r>
              <a:rPr lang="en-US" dirty="0" smtClean="0"/>
              <a:t>If you are unsure of what to say, how to approach the situation or where to refer the student</a:t>
            </a:r>
            <a:r>
              <a:rPr lang="en-US" dirty="0" smtClean="0"/>
              <a:t>:</a:t>
            </a:r>
            <a:endParaRPr lang="en-US" dirty="0" smtClean="0"/>
          </a:p>
          <a:p>
            <a:pPr lvl="1"/>
            <a:r>
              <a:rPr lang="en-US" dirty="0" smtClean="0"/>
              <a:t>CONSULT WITH A MEMBER OF THE CRISIS PREVENTION TEAM!   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261560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What happens when I refer a student to the SMC office of Judicial Affairs?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2014-15, approximately 703 student cases where referred to the office of judicial affairs.</a:t>
            </a:r>
          </a:p>
          <a:p>
            <a:r>
              <a:rPr lang="en-US" dirty="0" smtClean="0"/>
              <a:t>Charges varied from forms of academic dishonesty, disruptive or inappropriate behavior, Sexual Assault, threats and theft</a:t>
            </a:r>
          </a:p>
          <a:p>
            <a:r>
              <a:rPr lang="en-US" dirty="0" smtClean="0"/>
              <a:t>The most commonly reported charge involved some form of Academic Dishonesty or Plagiarism. There were 108 incidents of disruptive/inappropriate behavior reported.</a:t>
            </a:r>
          </a:p>
          <a:p>
            <a:r>
              <a:rPr lang="en-US" dirty="0" smtClean="0"/>
              <a:t>In </a:t>
            </a:r>
            <a:r>
              <a:rPr lang="en-US" u="sng" dirty="0" smtClean="0"/>
              <a:t>all</a:t>
            </a:r>
            <a:r>
              <a:rPr lang="en-US" dirty="0" smtClean="0"/>
              <a:t> cases, some form of action was taken.   </a:t>
            </a:r>
          </a:p>
          <a:p>
            <a:r>
              <a:rPr lang="en-US" dirty="0" smtClean="0"/>
              <a:t>Actual sanctions included but were not limited to: 290 written reprimands, 26 cases of disciplinary probation and 21 actual suspensions from SMC.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Sources for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Risk – Online Simulated Training</a:t>
            </a:r>
          </a:p>
          <a:p>
            <a:pPr lvl="1"/>
            <a:r>
              <a:rPr lang="en-US" dirty="0" smtClean="0"/>
              <a:t>Can be done individually or in groups led by SMC Psych Services </a:t>
            </a:r>
          </a:p>
          <a:p>
            <a:pPr lvl="1"/>
            <a:r>
              <a:rPr lang="en-US" dirty="0" smtClean="0"/>
              <a:t>Takes 45 minutes</a:t>
            </a:r>
          </a:p>
          <a:p>
            <a:pPr lvl="1"/>
            <a:r>
              <a:rPr lang="en-US" dirty="0" smtClean="0"/>
              <a:t>Allows you to practice identifying students with worrisome behavior and guides you through conversations with these students</a:t>
            </a:r>
          </a:p>
          <a:p>
            <a:pPr lvl="1"/>
            <a:r>
              <a:rPr lang="en-US" dirty="0" smtClean="0"/>
              <a:t>It’s well done and informative </a:t>
            </a:r>
          </a:p>
          <a:p>
            <a:r>
              <a:rPr lang="en-US" dirty="0" smtClean="0"/>
              <a:t>Monthly Psych Services Brown Bag Discussions – “Dealing with Distressed and Distressing Students”</a:t>
            </a:r>
          </a:p>
          <a:p>
            <a:r>
              <a:rPr lang="en-US" dirty="0" smtClean="0"/>
              <a:t>Fall Mental Health Awareness Day (October) and Spring Mental Health Awareness Week (May)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731784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2BE05B632D6546B2F35678BB3EC7DD" ma:contentTypeVersion="1" ma:contentTypeDescription="Create a new document." ma:contentTypeScope="" ma:versionID="44787863acbda85790b4b33a2262c4da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2d83c244579ce2e2f3231ffa946b3fe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5B0720C-85BE-4BE1-B3B0-A73417399B5E}"/>
</file>

<file path=customXml/itemProps2.xml><?xml version="1.0" encoding="utf-8"?>
<ds:datastoreItem xmlns:ds="http://schemas.openxmlformats.org/officeDocument/2006/customXml" ds:itemID="{CF290F59-74A1-45AB-9ABA-202AD79ACBBE}"/>
</file>

<file path=customXml/itemProps3.xml><?xml version="1.0" encoding="utf-8"?>
<ds:datastoreItem xmlns:ds="http://schemas.openxmlformats.org/officeDocument/2006/customXml" ds:itemID="{FB82770E-8BD4-456C-9FFB-EEBF1903CDF2}"/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113</TotalTime>
  <Words>757</Words>
  <Application>Microsoft Office PowerPoint</Application>
  <PresentationFormat>Custom</PresentationFormat>
  <Paragraphs>79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Ion</vt:lpstr>
      <vt:lpstr>The SMC Crisis Prevention TEAM</vt:lpstr>
      <vt:lpstr>History, Mission and Purpose of SMC Crisis Prevention Team</vt:lpstr>
      <vt:lpstr>Crisis Prevention Team Structure and Process</vt:lpstr>
      <vt:lpstr>When should I Refer a Student? (Signs of Worrisome Behavior)</vt:lpstr>
      <vt:lpstr>When Should I Refer a Student? (Signs of Worrisome Behavior) </vt:lpstr>
      <vt:lpstr>Possible Steps to Take</vt:lpstr>
      <vt:lpstr>Talk to the Student</vt:lpstr>
      <vt:lpstr>What happens when I refer a student to the SMC office of Judicial Affairs?</vt:lpstr>
      <vt:lpstr>Additional Sources for Training</vt:lpstr>
      <vt:lpstr>Final Thoughts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Crisis Prevention</dc:title>
  <dc:creator>Brenda</dc:creator>
  <cp:lastModifiedBy>guglielmo_laurie</cp:lastModifiedBy>
  <cp:revision>12</cp:revision>
  <dcterms:created xsi:type="dcterms:W3CDTF">2013-08-17T23:20:45Z</dcterms:created>
  <dcterms:modified xsi:type="dcterms:W3CDTF">2015-11-06T01:47:51Z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0x010100DA2BE05B632D6546B2F35678BB3EC7DD</vt:lpwstr>
  </property>
  <property fmtid="{D5CDD505-2E9C-101B-9397-08002B2CF9AE}" pid="3" name="Order">
    <vt:r8>373200</vt:r8>
  </property>
  <property fmtid="{D5CDD505-2E9C-101B-9397-08002B2CF9AE}" pid="4" name="TemplateUrl">
    <vt:lpwstr/>
  </property>
  <property fmtid="{D5CDD505-2E9C-101B-9397-08002B2CF9AE}" pid="5" name="_SourceUrl">
    <vt:lpwstr/>
  </property>
  <property fmtid="{D5CDD505-2E9C-101B-9397-08002B2CF9AE}" pid="6" name="_SharedFileIndex">
    <vt:lpwstr/>
  </property>
  <property fmtid="{D5CDD505-2E9C-101B-9397-08002B2CF9AE}" pid="7" name="xd_Signature">
    <vt:bool>false</vt:bool>
  </property>
  <property fmtid="{D5CDD505-2E9C-101B-9397-08002B2CF9AE}" pid="8" name="xd_ProgID">
    <vt:lpwstr/>
  </property>
</Properties>
</file>