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  <p:sldMasterId id="2147483696" r:id="rId3"/>
  </p:sldMasterIdLst>
  <p:notesMasterIdLst>
    <p:notesMasterId r:id="rId41"/>
  </p:notesMasterIdLst>
  <p:handoutMasterIdLst>
    <p:handoutMasterId r:id="rId42"/>
  </p:handoutMasterIdLst>
  <p:sldIdLst>
    <p:sldId id="256" r:id="rId4"/>
    <p:sldId id="435" r:id="rId5"/>
    <p:sldId id="361" r:id="rId6"/>
    <p:sldId id="363" r:id="rId7"/>
    <p:sldId id="364" r:id="rId8"/>
    <p:sldId id="347" r:id="rId9"/>
    <p:sldId id="429" r:id="rId10"/>
    <p:sldId id="428" r:id="rId11"/>
    <p:sldId id="426" r:id="rId12"/>
    <p:sldId id="438" r:id="rId13"/>
    <p:sldId id="400" r:id="rId14"/>
    <p:sldId id="436" r:id="rId15"/>
    <p:sldId id="427" r:id="rId16"/>
    <p:sldId id="380" r:id="rId17"/>
    <p:sldId id="467" r:id="rId18"/>
    <p:sldId id="398" r:id="rId19"/>
    <p:sldId id="333" r:id="rId20"/>
    <p:sldId id="371" r:id="rId21"/>
    <p:sldId id="334" r:id="rId22"/>
    <p:sldId id="372" r:id="rId23"/>
    <p:sldId id="418" r:id="rId24"/>
    <p:sldId id="469" r:id="rId25"/>
    <p:sldId id="468" r:id="rId26"/>
    <p:sldId id="355" r:id="rId27"/>
    <p:sldId id="413" r:id="rId28"/>
    <p:sldId id="388" r:id="rId29"/>
    <p:sldId id="381" r:id="rId30"/>
    <p:sldId id="382" r:id="rId31"/>
    <p:sldId id="383" r:id="rId32"/>
    <p:sldId id="384" r:id="rId33"/>
    <p:sldId id="385" r:id="rId34"/>
    <p:sldId id="356" r:id="rId35"/>
    <p:sldId id="465" r:id="rId36"/>
    <p:sldId id="416" r:id="rId37"/>
    <p:sldId id="420" r:id="rId38"/>
    <p:sldId id="362" r:id="rId39"/>
    <p:sldId id="350" r:id="rId40"/>
  </p:sldIdLst>
  <p:sldSz cx="12188825" cy="6858000"/>
  <p:notesSz cx="7010400" cy="9296400"/>
  <p:custDataLst>
    <p:tags r:id="rId4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814" autoAdjust="0"/>
    <p:restoredTop sz="94629" autoAdjust="0"/>
  </p:normalViewPr>
  <p:slideViewPr>
    <p:cSldViewPr showGuides="1">
      <p:cViewPr varScale="1">
        <p:scale>
          <a:sx n="113" d="100"/>
          <a:sy n="113" d="100"/>
        </p:scale>
        <p:origin x="101" y="336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handoutMaster" Target="handoutMasters/handoutMaster1.xml"/><Relationship Id="rId47" Type="http://schemas.openxmlformats.org/officeDocument/2006/relationships/tableStyles" Target="tableStyles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tags" Target="tags/tag1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theme" Target="theme/theme1.xml"/><Relationship Id="rId20" Type="http://schemas.openxmlformats.org/officeDocument/2006/relationships/slide" Target="slides/slide17.xml"/><Relationship Id="rId41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Credit Resident FTES </a:t>
            </a:r>
          </a:p>
          <a:p>
            <a:pPr>
              <a:defRPr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2018-2019 Through 2026-2027 Projected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1421544477799928E-2"/>
          <c:y val="0.158521903512061"/>
          <c:w val="0.85096258893830978"/>
          <c:h val="0.7355143107111611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Credit Resident</c:v>
                </c:pt>
              </c:strCache>
            </c:strRef>
          </c:tx>
          <c:spPr>
            <a:ln w="4762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-3.1746031746031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A6-4D3F-AFF1-AC48479FF558}"/>
                </c:ext>
              </c:extLst>
            </c:dLbl>
            <c:dLbl>
              <c:idx val="1"/>
              <c:layout>
                <c:manualLayout>
                  <c:x val="-2.6763992831388136E-2"/>
                  <c:y val="4.3650793650793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A6-4D3F-AFF1-AC48479FF558}"/>
                </c:ext>
              </c:extLst>
            </c:dLbl>
            <c:dLbl>
              <c:idx val="2"/>
              <c:layout>
                <c:manualLayout>
                  <c:x val="3.649635386098376E-3"/>
                  <c:y val="-2.1825396825396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8A6-4D3F-AFF1-AC48479FF558}"/>
                </c:ext>
              </c:extLst>
            </c:dLbl>
            <c:dLbl>
              <c:idx val="3"/>
              <c:layout>
                <c:manualLayout>
                  <c:x val="-7.0559617464568597E-2"/>
                  <c:y val="4.5634920634920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A6-4D3F-AFF1-AC48479FF558}"/>
                </c:ext>
              </c:extLst>
            </c:dLbl>
            <c:dLbl>
              <c:idx val="4"/>
              <c:layout>
                <c:manualLayout>
                  <c:x val="-3.2005796167344683E-2"/>
                  <c:y val="-6.15079365079365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A6-4D3F-AFF1-AC48479FF558}"/>
                </c:ext>
              </c:extLst>
            </c:dLbl>
            <c:dLbl>
              <c:idx val="5"/>
              <c:layout>
                <c:manualLayout>
                  <c:x val="-3.1305131526507872E-2"/>
                  <c:y val="-3.76984126984128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8A6-4D3F-AFF1-AC48479FF558}"/>
                </c:ext>
              </c:extLst>
            </c:dLbl>
            <c:dLbl>
              <c:idx val="6"/>
              <c:layout>
                <c:manualLayout>
                  <c:x val="-3.1590994115011359E-2"/>
                  <c:y val="-5.1587301587301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8A6-4D3F-AFF1-AC48479FF558}"/>
                </c:ext>
              </c:extLst>
            </c:dLbl>
            <c:dLbl>
              <c:idx val="7"/>
              <c:layout>
                <c:manualLayout>
                  <c:x val="-8.3868434859815898E-3"/>
                  <c:y val="3.3730158730158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2BC-407F-AF31-1F73210A0FB0}"/>
                </c:ext>
              </c:extLst>
            </c:dLbl>
            <c:dLbl>
              <c:idx val="8"/>
              <c:layout>
                <c:manualLayout>
                  <c:x val="-2.096710871495551E-3"/>
                  <c:y val="-2.77777777777777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2BC-407F-AF31-1F73210A0FB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  <c:pt idx="3">
                  <c:v>2021-2022</c:v>
                </c:pt>
                <c:pt idx="4">
                  <c:v>2022-2023</c:v>
                </c:pt>
                <c:pt idx="5">
                  <c:v>2023-2024</c:v>
                </c:pt>
                <c:pt idx="6">
                  <c:v>2024-2025 </c:v>
                </c:pt>
                <c:pt idx="7">
                  <c:v>2025-2026 Proj.</c:v>
                </c:pt>
                <c:pt idx="8">
                  <c:v>2026-2027 Proj.</c:v>
                </c:pt>
              </c:strCache>
            </c:strRef>
          </c:cat>
          <c:val>
            <c:numRef>
              <c:f>Sheet1!$B$2:$B$10</c:f>
              <c:numCache>
                <c:formatCode>_(* #,##0_);_(* \(#,##0\);_(* "-"??_);_(@_)</c:formatCode>
                <c:ptCount val="9"/>
                <c:pt idx="0">
                  <c:v>19501</c:v>
                </c:pt>
                <c:pt idx="1">
                  <c:v>17551</c:v>
                </c:pt>
                <c:pt idx="2">
                  <c:v>19101</c:v>
                </c:pt>
                <c:pt idx="3">
                  <c:v>17013</c:v>
                </c:pt>
                <c:pt idx="4">
                  <c:v>16074</c:v>
                </c:pt>
                <c:pt idx="5" formatCode="#,##0">
                  <c:v>16640</c:v>
                </c:pt>
                <c:pt idx="6" formatCode="#,##0">
                  <c:v>16932</c:v>
                </c:pt>
                <c:pt idx="7">
                  <c:v>16776</c:v>
                </c:pt>
                <c:pt idx="8">
                  <c:v>16944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A6-4D3F-AFF1-AC48479FF55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50007600"/>
        <c:axId val="328355584"/>
      </c:lineChart>
      <c:catAx>
        <c:axId val="850007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28355584"/>
        <c:crosses val="autoZero"/>
        <c:auto val="1"/>
        <c:lblAlgn val="ctr"/>
        <c:lblOffset val="100"/>
        <c:noMultiLvlLbl val="0"/>
      </c:catAx>
      <c:valAx>
        <c:axId val="328355584"/>
        <c:scaling>
          <c:orientation val="minMax"/>
          <c:max val="20000"/>
          <c:min val="16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FTES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850007600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8978987655160732"/>
          <c:y val="0.95146059867516564"/>
          <c:w val="0.13107406408274844"/>
          <c:h val="4.06028933883264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Non-Resident FTES </a:t>
            </a:r>
          </a:p>
          <a:p>
            <a:pPr>
              <a:defRPr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2018-2019 Through 2026-2027 Projected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1421544477799928E-2"/>
          <c:y val="0.158521903512061"/>
          <c:w val="0.85096258893830978"/>
          <c:h val="0.7355143107111611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Non-resident </c:v>
                </c:pt>
              </c:strCache>
            </c:strRef>
          </c:tx>
          <c:spPr>
            <a:ln w="4762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0"/>
                  <c:y val="-3.1746031746031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A6-4D3F-AFF1-AC48479FF558}"/>
                </c:ext>
              </c:extLst>
            </c:dLbl>
            <c:dLbl>
              <c:idx val="1"/>
              <c:layout>
                <c:manualLayout>
                  <c:x val="-2.6763992831388136E-2"/>
                  <c:y val="4.3650793650793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A6-4D3F-AFF1-AC48479FF558}"/>
                </c:ext>
              </c:extLst>
            </c:dLbl>
            <c:dLbl>
              <c:idx val="2"/>
              <c:layout>
                <c:manualLayout>
                  <c:x val="3.649635386098376E-3"/>
                  <c:y val="-2.1825396825396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8A6-4D3F-AFF1-AC48479FF558}"/>
                </c:ext>
              </c:extLst>
            </c:dLbl>
            <c:dLbl>
              <c:idx val="3"/>
              <c:layout>
                <c:manualLayout>
                  <c:x val="-7.8089479011202029E-2"/>
                  <c:y val="1.58730158730158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A6-4D3F-AFF1-AC48479FF558}"/>
                </c:ext>
              </c:extLst>
            </c:dLbl>
            <c:dLbl>
              <c:idx val="4"/>
              <c:layout>
                <c:manualLayout>
                  <c:x val="-3.2425334088141022E-2"/>
                  <c:y val="-4.5634920634920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A6-4D3F-AFF1-AC48479FF558}"/>
                </c:ext>
              </c:extLst>
            </c:dLbl>
            <c:dLbl>
              <c:idx val="5"/>
              <c:layout>
                <c:manualLayout>
                  <c:x val="-2.6724220746916518E-2"/>
                  <c:y val="-5.1587301587301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8A6-4D3F-AFF1-AC48479FF558}"/>
                </c:ext>
              </c:extLst>
            </c:dLbl>
            <c:dLbl>
              <c:idx val="6"/>
              <c:layout>
                <c:manualLayout>
                  <c:x val="7.6252723311545246E-3"/>
                  <c:y val="-7.93650793650793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8A6-4D3F-AFF1-AC48479FF558}"/>
                </c:ext>
              </c:extLst>
            </c:dLbl>
            <c:dLbl>
              <c:idx val="7"/>
              <c:layout>
                <c:manualLayout>
                  <c:x val="-1.0893246187365431E-3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0CF-4CBC-9757-F287D6E029E8}"/>
                </c:ext>
              </c:extLst>
            </c:dLbl>
            <c:dLbl>
              <c:idx val="8"/>
              <c:layout>
                <c:manualLayout>
                  <c:x val="1.0893246187363835E-3"/>
                  <c:y val="-1.38888888888888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0CF-4CBC-9757-F287D6E029E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  <c:pt idx="3">
                  <c:v>2021-2022</c:v>
                </c:pt>
                <c:pt idx="4">
                  <c:v>2022-2023</c:v>
                </c:pt>
                <c:pt idx="5">
                  <c:v>2023-2024</c:v>
                </c:pt>
                <c:pt idx="6">
                  <c:v>2024-2025 </c:v>
                </c:pt>
                <c:pt idx="7">
                  <c:v>2025-2026 Proj.</c:v>
                </c:pt>
                <c:pt idx="8">
                  <c:v>2026-2027 Proj.</c:v>
                </c:pt>
              </c:strCache>
            </c:strRef>
          </c:cat>
          <c:val>
            <c:numRef>
              <c:f>Sheet1!$B$2:$B$10</c:f>
              <c:numCache>
                <c:formatCode>_(* #,##0_);_(* \(#,##0\);_(* "-"??_);_(@_)</c:formatCode>
                <c:ptCount val="9"/>
                <c:pt idx="0">
                  <c:v>4259</c:v>
                </c:pt>
                <c:pt idx="1">
                  <c:v>3702</c:v>
                </c:pt>
                <c:pt idx="2">
                  <c:v>3088</c:v>
                </c:pt>
                <c:pt idx="3">
                  <c:v>2763</c:v>
                </c:pt>
                <c:pt idx="4">
                  <c:v>2844</c:v>
                </c:pt>
                <c:pt idx="5" formatCode="#,##0">
                  <c:v>3157</c:v>
                </c:pt>
                <c:pt idx="6" formatCode="#,##0">
                  <c:v>3011</c:v>
                </c:pt>
                <c:pt idx="7">
                  <c:v>2723</c:v>
                </c:pt>
                <c:pt idx="8">
                  <c:v>2614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A6-4D3F-AFF1-AC48479FF55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50007600"/>
        <c:axId val="328355584"/>
      </c:lineChart>
      <c:catAx>
        <c:axId val="850007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28355584"/>
        <c:crosses val="autoZero"/>
        <c:auto val="1"/>
        <c:lblAlgn val="ctr"/>
        <c:lblOffset val="100"/>
        <c:noMultiLvlLbl val="0"/>
      </c:catAx>
      <c:valAx>
        <c:axId val="328355584"/>
        <c:scaling>
          <c:orientation val="minMax"/>
          <c:max val="4400"/>
          <c:min val="2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FTES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850007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4726981888516757"/>
          <c:y val="0.95146044244469441"/>
          <c:w val="0.14633629771215756"/>
          <c:h val="4.06030496187976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Salaries</a:t>
            </a:r>
          </a:p>
          <a:p>
            <a:pPr>
              <a:defRPr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2018-2019 Through 2026-2027 Projected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1622610650287433E-2"/>
          <c:y val="0.15653777652793402"/>
          <c:w val="0.85096258893830978"/>
          <c:h val="0.73551431071116113"/>
        </c:manualLayout>
      </c:layout>
      <c:lineChart>
        <c:grouping val="standard"/>
        <c:varyColors val="0"/>
        <c:ser>
          <c:idx val="0"/>
          <c:order val="0"/>
          <c:tx>
            <c:strRef>
              <c:f>Sheet1!$L$1</c:f>
              <c:strCache>
                <c:ptCount val="1"/>
                <c:pt idx="0">
                  <c:v>Salaries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4003865427312082E-2"/>
                  <c:y val="-8.53174603174603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A6-4D3F-AFF1-AC48479FF558}"/>
                </c:ext>
              </c:extLst>
            </c:dLbl>
            <c:dLbl>
              <c:idx val="1"/>
              <c:layout>
                <c:manualLayout>
                  <c:x val="-5.1188682940246019E-2"/>
                  <c:y val="-3.9682539682539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A6-4D3F-AFF1-AC48479FF558}"/>
                </c:ext>
              </c:extLst>
            </c:dLbl>
            <c:dLbl>
              <c:idx val="2"/>
              <c:layout>
                <c:manualLayout>
                  <c:x val="-5.0344258300068119E-2"/>
                  <c:y val="4.96031746031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8A6-4D3F-AFF1-AC48479FF558}"/>
                </c:ext>
              </c:extLst>
            </c:dLbl>
            <c:dLbl>
              <c:idx val="3"/>
              <c:layout>
                <c:manualLayout>
                  <c:x val="-8.8816854988838109E-2"/>
                  <c:y val="-4.7619047619047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A6-4D3F-AFF1-AC48479FF558}"/>
                </c:ext>
              </c:extLst>
            </c:dLbl>
            <c:dLbl>
              <c:idx val="4"/>
              <c:layout>
                <c:manualLayout>
                  <c:x val="-0.12670507039034817"/>
                  <c:y val="3.9682539682539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A6-4D3F-AFF1-AC48479FF558}"/>
                </c:ext>
              </c:extLst>
            </c:dLbl>
            <c:dLbl>
              <c:idx val="5"/>
              <c:layout>
                <c:manualLayout>
                  <c:x val="-4.2574051684416914E-2"/>
                  <c:y val="-5.15873015873015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8A6-4D3F-AFF1-AC48479FF558}"/>
                </c:ext>
              </c:extLst>
            </c:dLbl>
            <c:dLbl>
              <c:idx val="6"/>
              <c:layout>
                <c:manualLayout>
                  <c:x val="-4.3958112627927676E-2"/>
                  <c:y val="-3.76984126984127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8A6-4D3F-AFF1-AC48479FF558}"/>
                </c:ext>
              </c:extLst>
            </c:dLbl>
            <c:dLbl>
              <c:idx val="7"/>
              <c:layout>
                <c:manualLayout>
                  <c:x val="-3.2246471213386217E-2"/>
                  <c:y val="-2.9761904761904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BA-4A7F-84D2-9560B105A18D}"/>
                </c:ext>
              </c:extLst>
            </c:dLbl>
            <c:dLbl>
              <c:idx val="8"/>
              <c:layout>
                <c:manualLayout>
                  <c:x val="7.4912035237812424E-3"/>
                  <c:y val="-1.1904761904761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7CA-47C9-85CA-27F5E3F411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Sheet1!$A$4:$A$12</c:f>
              <c:strCache>
                <c:ptCount val="9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  <c:pt idx="3">
                  <c:v>2021-2022</c:v>
                </c:pt>
                <c:pt idx="4">
                  <c:v>2022-2023</c:v>
                </c:pt>
                <c:pt idx="5">
                  <c:v>2023-2024</c:v>
                </c:pt>
                <c:pt idx="6">
                  <c:v>2024-2025 </c:v>
                </c:pt>
                <c:pt idx="7">
                  <c:v>2025-2026 Projected</c:v>
                </c:pt>
                <c:pt idx="8">
                  <c:v>2026-2027 Projected</c:v>
                </c:pt>
              </c:strCache>
            </c:strRef>
          </c:cat>
          <c:val>
            <c:numRef>
              <c:f>Sheet1!$L$4:$L$12</c:f>
              <c:numCache>
                <c:formatCode>#,##0</c:formatCode>
                <c:ptCount val="9"/>
                <c:pt idx="0">
                  <c:v>112179086</c:v>
                </c:pt>
                <c:pt idx="1">
                  <c:v>120446348</c:v>
                </c:pt>
                <c:pt idx="2">
                  <c:v>112789081</c:v>
                </c:pt>
                <c:pt idx="3">
                  <c:v>118089645</c:v>
                </c:pt>
                <c:pt idx="4">
                  <c:v>132794095</c:v>
                </c:pt>
                <c:pt idx="5">
                  <c:v>139204133</c:v>
                </c:pt>
                <c:pt idx="6">
                  <c:v>142139018</c:v>
                </c:pt>
                <c:pt idx="7">
                  <c:v>142344347</c:v>
                </c:pt>
                <c:pt idx="8">
                  <c:v>133623024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A6-4D3F-AFF1-AC48479FF55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50007600"/>
        <c:axId val="328355584"/>
      </c:lineChart>
      <c:catAx>
        <c:axId val="850007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28355584"/>
        <c:crosses val="autoZero"/>
        <c:auto val="1"/>
        <c:lblAlgn val="ctr"/>
        <c:lblOffset val="100"/>
        <c:noMultiLvlLbl val="0"/>
      </c:catAx>
      <c:valAx>
        <c:axId val="328355584"/>
        <c:scaling>
          <c:orientation val="minMax"/>
          <c:max val="150000000"/>
          <c:min val="105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850007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4726981888516757"/>
          <c:y val="0.95146044244469441"/>
          <c:w val="0.21742994924182954"/>
          <c:h val="4.06030496187976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Benefits</a:t>
            </a:r>
          </a:p>
          <a:p>
            <a:pPr>
              <a:defRPr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2018-2019 Through 2026-2027 Projected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1622610650287433E-2"/>
          <c:y val="0.15653777652793402"/>
          <c:w val="0.85096258893830978"/>
          <c:h val="0.73551431071116113"/>
        </c:manualLayout>
      </c:layout>
      <c:lineChart>
        <c:grouping val="standard"/>
        <c:varyColors val="0"/>
        <c:ser>
          <c:idx val="0"/>
          <c:order val="0"/>
          <c:tx>
            <c:strRef>
              <c:f>Sheet1!$N$1</c:f>
              <c:strCache>
                <c:ptCount val="1"/>
                <c:pt idx="0">
                  <c:v>Benefits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4740770651874588E-2"/>
                  <c:y val="-7.1428571428571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A6-4D3F-AFF1-AC48479FF558}"/>
                </c:ext>
              </c:extLst>
            </c:dLbl>
            <c:dLbl>
              <c:idx val="1"/>
              <c:layout>
                <c:manualLayout>
                  <c:x val="-3.941679168858974E-2"/>
                  <c:y val="-3.76984126984126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A6-4D3F-AFF1-AC48479FF558}"/>
                </c:ext>
              </c:extLst>
            </c:dLbl>
            <c:dLbl>
              <c:idx val="2"/>
              <c:layout>
                <c:manualLayout>
                  <c:x val="-5.1414430232036908E-2"/>
                  <c:y val="-9.92063492063492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8A6-4D3F-AFF1-AC48479FF558}"/>
                </c:ext>
              </c:extLst>
            </c:dLbl>
            <c:dLbl>
              <c:idx val="3"/>
              <c:layout>
                <c:manualLayout>
                  <c:x val="-4.8150358593710821E-2"/>
                  <c:y val="-4.5634920634920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A6-4D3F-AFF1-AC48479FF558}"/>
                </c:ext>
              </c:extLst>
            </c:dLbl>
            <c:dLbl>
              <c:idx val="4"/>
              <c:layout>
                <c:manualLayout>
                  <c:x val="-4.1091328552083854E-2"/>
                  <c:y val="-9.32539682539682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A6-4D3F-AFF1-AC48479FF558}"/>
                </c:ext>
              </c:extLst>
            </c:dLbl>
            <c:dLbl>
              <c:idx val="5"/>
              <c:layout>
                <c:manualLayout>
                  <c:x val="-5.7556458731979322E-2"/>
                  <c:y val="-4.96031746031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8A6-4D3F-AFF1-AC48479FF558}"/>
                </c:ext>
              </c:extLst>
            </c:dLbl>
            <c:dLbl>
              <c:idx val="6"/>
              <c:layout>
                <c:manualLayout>
                  <c:x val="-4.2887898563205705E-2"/>
                  <c:y val="-5.952380952380954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4890631799173046E-2"/>
                      <c:h val="4.779761904761904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18A6-4D3F-AFF1-AC48479FF558}"/>
                </c:ext>
              </c:extLst>
            </c:dLbl>
            <c:dLbl>
              <c:idx val="7"/>
              <c:layout>
                <c:manualLayout>
                  <c:x val="-3.8667502805198865E-2"/>
                  <c:y val="-3.1746031746031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BA-4A7F-84D2-9560B105A1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Sheet1!$A$4:$A$12</c:f>
              <c:strCache>
                <c:ptCount val="9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  <c:pt idx="3">
                  <c:v>2021-2022</c:v>
                </c:pt>
                <c:pt idx="4">
                  <c:v>2022-2023</c:v>
                </c:pt>
                <c:pt idx="5">
                  <c:v>2023-2024</c:v>
                </c:pt>
                <c:pt idx="6">
                  <c:v>2024-2025 </c:v>
                </c:pt>
                <c:pt idx="7">
                  <c:v>2025-2026 Projected</c:v>
                </c:pt>
                <c:pt idx="8">
                  <c:v>2026-2027 Projected</c:v>
                </c:pt>
              </c:strCache>
            </c:strRef>
          </c:cat>
          <c:val>
            <c:numRef>
              <c:f>Sheet1!$N$4:$N$12</c:f>
              <c:numCache>
                <c:formatCode>#,##0</c:formatCode>
                <c:ptCount val="9"/>
                <c:pt idx="0">
                  <c:v>49274742</c:v>
                </c:pt>
                <c:pt idx="1">
                  <c:v>55466408</c:v>
                </c:pt>
                <c:pt idx="2">
                  <c:v>55281777</c:v>
                </c:pt>
                <c:pt idx="3">
                  <c:v>59037060</c:v>
                </c:pt>
                <c:pt idx="4">
                  <c:v>62712616</c:v>
                </c:pt>
                <c:pt idx="5">
                  <c:v>67379984</c:v>
                </c:pt>
                <c:pt idx="6">
                  <c:v>71906524</c:v>
                </c:pt>
                <c:pt idx="7">
                  <c:v>74103529</c:v>
                </c:pt>
                <c:pt idx="8">
                  <c:v>73676250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A6-4D3F-AFF1-AC48479FF55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50007600"/>
        <c:axId val="328355584"/>
      </c:lineChart>
      <c:catAx>
        <c:axId val="850007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28355584"/>
        <c:crosses val="autoZero"/>
        <c:auto val="1"/>
        <c:lblAlgn val="ctr"/>
        <c:lblOffset val="100"/>
        <c:noMultiLvlLbl val="0"/>
      </c:catAx>
      <c:valAx>
        <c:axId val="328355584"/>
        <c:scaling>
          <c:orientation val="minMax"/>
          <c:max val="76000000"/>
          <c:min val="48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850007600"/>
        <c:crosses val="autoZero"/>
        <c:crossBetween val="between"/>
        <c:majorUnit val="300000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4726981888516757"/>
          <c:y val="0.95146044244469441"/>
          <c:w val="0.22392783097552829"/>
          <c:h val="4.06030496187976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Supplies</a:t>
            </a:r>
          </a:p>
          <a:p>
            <a:pPr>
              <a:defRPr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2018-2019 Through 2026-2027</a:t>
            </a:r>
            <a:r>
              <a:rPr lang="en-US" sz="2400" b="1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Projected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1622610650287433E-2"/>
          <c:y val="0.15653777652793402"/>
          <c:w val="0.85096258893830978"/>
          <c:h val="0.73551431071116113"/>
        </c:manualLayout>
      </c:layout>
      <c:lineChart>
        <c:grouping val="standard"/>
        <c:varyColors val="0"/>
        <c:ser>
          <c:idx val="0"/>
          <c:order val="0"/>
          <c:tx>
            <c:strRef>
              <c:f>Sheet1!$P$1</c:f>
              <c:strCache>
                <c:ptCount val="1"/>
                <c:pt idx="0">
                  <c:v>Supplies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2.4820404926094095E-2"/>
                  <c:y val="7.93650793650793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A6-4D3F-AFF1-AC48479FF558}"/>
                </c:ext>
              </c:extLst>
            </c:dLbl>
            <c:dLbl>
              <c:idx val="1"/>
              <c:layout>
                <c:manualLayout>
                  <c:x val="-5.0118528177608375E-2"/>
                  <c:y val="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A6-4D3F-AFF1-AC48479FF558}"/>
                </c:ext>
              </c:extLst>
            </c:dLbl>
            <c:dLbl>
              <c:idx val="2"/>
              <c:layout>
                <c:manualLayout>
                  <c:x val="1.9216917277900602E-2"/>
                  <c:y val="-1.9841269841269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8A6-4D3F-AFF1-AC48479FF558}"/>
                </c:ext>
              </c:extLst>
            </c:dLbl>
            <c:dLbl>
              <c:idx val="3"/>
              <c:layout>
                <c:manualLayout>
                  <c:x val="-1.0694303955119517E-2"/>
                  <c:y val="-7.5396825396825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A6-4D3F-AFF1-AC48479FF558}"/>
                </c:ext>
              </c:extLst>
            </c:dLbl>
            <c:dLbl>
              <c:idx val="4"/>
              <c:layout>
                <c:manualLayout>
                  <c:x val="-8.0687677315691958E-2"/>
                  <c:y val="-1.785714285714285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A6-4D3F-AFF1-AC48479FF558}"/>
                </c:ext>
              </c:extLst>
            </c:dLbl>
            <c:dLbl>
              <c:idx val="5"/>
              <c:layout>
                <c:manualLayout>
                  <c:x val="-5.1135427140166903E-2"/>
                  <c:y val="-5.7539682539682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8A6-4D3F-AFF1-AC48479FF558}"/>
                </c:ext>
              </c:extLst>
            </c:dLbl>
            <c:dLbl>
              <c:idx val="6"/>
              <c:layout>
                <c:manualLayout>
                  <c:x val="-5.2519488083677672E-2"/>
                  <c:y val="-4.3650793650793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8A6-4D3F-AFF1-AC48479FF558}"/>
                </c:ext>
              </c:extLst>
            </c:dLbl>
            <c:dLbl>
              <c:idx val="7"/>
              <c:layout>
                <c:manualLayout>
                  <c:x val="-3.2246471213386217E-2"/>
                  <c:y val="-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BA-4A7F-84D2-9560B105A18D}"/>
                </c:ext>
              </c:extLst>
            </c:dLbl>
            <c:dLbl>
              <c:idx val="8"/>
              <c:layout>
                <c:manualLayout>
                  <c:x val="-2.3543782503312634E-2"/>
                  <c:y val="-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8FB-4220-A580-B61E05B5680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Sheet1!$A$4:$A$12</c:f>
              <c:strCache>
                <c:ptCount val="9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  <c:pt idx="3">
                  <c:v>2021-2022</c:v>
                </c:pt>
                <c:pt idx="4">
                  <c:v>2022-2023</c:v>
                </c:pt>
                <c:pt idx="5">
                  <c:v>2023-2024</c:v>
                </c:pt>
                <c:pt idx="6">
                  <c:v>2024-2025 </c:v>
                </c:pt>
                <c:pt idx="7">
                  <c:v>2025-2026 Projected</c:v>
                </c:pt>
                <c:pt idx="8">
                  <c:v>2026-2027 Projected</c:v>
                </c:pt>
              </c:strCache>
            </c:strRef>
          </c:cat>
          <c:val>
            <c:numRef>
              <c:f>Sheet1!$P$4:$P$12</c:f>
              <c:numCache>
                <c:formatCode>#,##0</c:formatCode>
                <c:ptCount val="9"/>
                <c:pt idx="0">
                  <c:v>923954</c:v>
                </c:pt>
                <c:pt idx="1">
                  <c:v>740219</c:v>
                </c:pt>
                <c:pt idx="2">
                  <c:v>422183</c:v>
                </c:pt>
                <c:pt idx="3">
                  <c:v>458545</c:v>
                </c:pt>
                <c:pt idx="4">
                  <c:v>676025</c:v>
                </c:pt>
                <c:pt idx="5">
                  <c:v>654842</c:v>
                </c:pt>
                <c:pt idx="6">
                  <c:v>634629</c:v>
                </c:pt>
                <c:pt idx="7">
                  <c:v>817017</c:v>
                </c:pt>
                <c:pt idx="8">
                  <c:v>779281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A6-4D3F-AFF1-AC48479FF55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50007600"/>
        <c:axId val="328355584"/>
      </c:lineChart>
      <c:catAx>
        <c:axId val="850007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28355584"/>
        <c:crosses val="autoZero"/>
        <c:auto val="1"/>
        <c:lblAlgn val="ctr"/>
        <c:lblOffset val="100"/>
        <c:noMultiLvlLbl val="0"/>
      </c:catAx>
      <c:valAx>
        <c:axId val="328355584"/>
        <c:scaling>
          <c:orientation val="minMax"/>
          <c:max val="1000000"/>
          <c:min val="37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850007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4726981888516757"/>
          <c:y val="0.95146044244469441"/>
          <c:w val="0.22571274293324184"/>
          <c:h val="4.06030496187976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Contracts/Services</a:t>
            </a:r>
          </a:p>
          <a:p>
            <a:pPr>
              <a:defRPr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2018-2019 Through 2026-2027 Projected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1622610650287433E-2"/>
          <c:y val="0.15653777652793402"/>
          <c:w val="0.85096258893830978"/>
          <c:h val="0.73551431071116113"/>
        </c:manualLayout>
      </c:layout>
      <c:lineChart>
        <c:grouping val="standard"/>
        <c:varyColors val="0"/>
        <c:ser>
          <c:idx val="0"/>
          <c:order val="0"/>
          <c:tx>
            <c:strRef>
              <c:f>Sheet1!$R$1</c:f>
              <c:strCache>
                <c:ptCount val="1"/>
                <c:pt idx="0">
                  <c:v>Contracts/Services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4740770651874588E-2"/>
                  <c:y val="-3.5714285714285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A6-4D3F-AFF1-AC48479FF558}"/>
                </c:ext>
              </c:extLst>
            </c:dLbl>
            <c:dLbl>
              <c:idx val="1"/>
              <c:layout>
                <c:manualLayout>
                  <c:x val="1.3021632977878917E-2"/>
                  <c:y val="-7.936507936507936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A6-4D3F-AFF1-AC48479FF558}"/>
                </c:ext>
              </c:extLst>
            </c:dLbl>
            <c:dLbl>
              <c:idx val="2"/>
              <c:layout>
                <c:manualLayout>
                  <c:x val="-3.7502195116443211E-2"/>
                  <c:y val="3.3730158730158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8A6-4D3F-AFF1-AC48479FF558}"/>
                </c:ext>
              </c:extLst>
            </c:dLbl>
            <c:dLbl>
              <c:idx val="3"/>
              <c:layout>
                <c:manualLayout>
                  <c:x val="-4.9220493505994556E-2"/>
                  <c:y val="-5.75396825396825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A6-4D3F-AFF1-AC48479FF558}"/>
                </c:ext>
              </c:extLst>
            </c:dLbl>
            <c:dLbl>
              <c:idx val="4"/>
              <c:layout>
                <c:manualLayout>
                  <c:x val="-2.3968564921348339E-2"/>
                  <c:y val="-9.92063492063492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A6-4D3F-AFF1-AC48479FF558}"/>
                </c:ext>
              </c:extLst>
            </c:dLbl>
            <c:dLbl>
              <c:idx val="5"/>
              <c:layout>
                <c:manualLayout>
                  <c:x val="-3.0802160432760677E-2"/>
                  <c:y val="-3.1746031746031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8A6-4D3F-AFF1-AC48479FF558}"/>
                </c:ext>
              </c:extLst>
            </c:dLbl>
            <c:dLbl>
              <c:idx val="6"/>
              <c:layout>
                <c:manualLayout>
                  <c:x val="-3.1116049444302692E-2"/>
                  <c:y val="-4.56349206349207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8A6-4D3F-AFF1-AC48479FF558}"/>
                </c:ext>
              </c:extLst>
            </c:dLbl>
            <c:dLbl>
              <c:idx val="7"/>
              <c:layout>
                <c:manualLayout>
                  <c:x val="-4.4018362465042454E-2"/>
                  <c:y val="-3.9682539682539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BA-4A7F-84D2-9560B105A1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Sheet1!$A$4:$A$12</c:f>
              <c:strCache>
                <c:ptCount val="9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  <c:pt idx="3">
                  <c:v>2021-2022</c:v>
                </c:pt>
                <c:pt idx="4">
                  <c:v>2022-2023</c:v>
                </c:pt>
                <c:pt idx="5">
                  <c:v>2023-2024</c:v>
                </c:pt>
                <c:pt idx="6">
                  <c:v>2024-2025</c:v>
                </c:pt>
                <c:pt idx="7">
                  <c:v>2025-2026 Projected</c:v>
                </c:pt>
                <c:pt idx="8">
                  <c:v>2026-2027 Projected</c:v>
                </c:pt>
              </c:strCache>
            </c:strRef>
          </c:cat>
          <c:val>
            <c:numRef>
              <c:f>Sheet1!$R$4:$R$12</c:f>
              <c:numCache>
                <c:formatCode>#,##0</c:formatCode>
                <c:ptCount val="9"/>
                <c:pt idx="0">
                  <c:v>14917458</c:v>
                </c:pt>
                <c:pt idx="1">
                  <c:v>13540313</c:v>
                </c:pt>
                <c:pt idx="2">
                  <c:v>9458672</c:v>
                </c:pt>
                <c:pt idx="3">
                  <c:v>10725541</c:v>
                </c:pt>
                <c:pt idx="4">
                  <c:v>11950862</c:v>
                </c:pt>
                <c:pt idx="5">
                  <c:v>12200284</c:v>
                </c:pt>
                <c:pt idx="6">
                  <c:v>11172673</c:v>
                </c:pt>
                <c:pt idx="7">
                  <c:v>11253911</c:v>
                </c:pt>
                <c:pt idx="8">
                  <c:v>10805814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A6-4D3F-AFF1-AC48479FF55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50007600"/>
        <c:axId val="328355584"/>
      </c:lineChart>
      <c:catAx>
        <c:axId val="850007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28355584"/>
        <c:crosses val="autoZero"/>
        <c:auto val="1"/>
        <c:lblAlgn val="ctr"/>
        <c:lblOffset val="100"/>
        <c:noMultiLvlLbl val="0"/>
      </c:catAx>
      <c:valAx>
        <c:axId val="328355584"/>
        <c:scaling>
          <c:orientation val="minMax"/>
          <c:min val="875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850007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4726981888516757"/>
          <c:y val="0.95146044244469441"/>
          <c:w val="0.348778807427364"/>
          <c:h val="4.06030496187976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Utilities</a:t>
            </a:r>
          </a:p>
          <a:p>
            <a:pPr>
              <a:defRPr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2018-2019 Through 2026-2027</a:t>
            </a:r>
            <a:r>
              <a:rPr lang="en-US" sz="2400" b="1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Projected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1622610650287433E-2"/>
          <c:y val="0.15653777652793402"/>
          <c:w val="0.85096258893830978"/>
          <c:h val="0.73551431071116113"/>
        </c:manualLayout>
      </c:layout>
      <c:lineChart>
        <c:grouping val="standard"/>
        <c:varyColors val="0"/>
        <c:ser>
          <c:idx val="0"/>
          <c:order val="0"/>
          <c:tx>
            <c:strRef>
              <c:f>Sheet1!$T$1</c:f>
              <c:strCache>
                <c:ptCount val="1"/>
                <c:pt idx="0">
                  <c:v>Utilities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4740770651874588E-2"/>
                  <c:y val="-4.7619047619047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A6-4D3F-AFF1-AC48479FF558}"/>
                </c:ext>
              </c:extLst>
            </c:dLbl>
            <c:dLbl>
              <c:idx val="1"/>
              <c:layout>
                <c:manualLayout>
                  <c:x val="-2.9785244300871042E-2"/>
                  <c:y val="-3.76984126984127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A6-4D3F-AFF1-AC48479FF558}"/>
                </c:ext>
              </c:extLst>
            </c:dLbl>
            <c:dLbl>
              <c:idx val="2"/>
              <c:layout>
                <c:manualLayout>
                  <c:x val="-4.3923226708255624E-2"/>
                  <c:y val="-6.54761904761904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8A6-4D3F-AFF1-AC48479FF558}"/>
                </c:ext>
              </c:extLst>
            </c:dLbl>
            <c:dLbl>
              <c:idx val="3"/>
              <c:layout>
                <c:manualLayout>
                  <c:x val="-5.1360837369932057E-2"/>
                  <c:y val="-4.96031746031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A6-4D3F-AFF1-AC48479FF558}"/>
                </c:ext>
              </c:extLst>
            </c:dLbl>
            <c:dLbl>
              <c:idx val="4"/>
              <c:layout>
                <c:manualLayout>
                  <c:x val="-4.5372003560723316E-2"/>
                  <c:y val="-7.9365079365079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A6-4D3F-AFF1-AC48479FF558}"/>
                </c:ext>
              </c:extLst>
            </c:dLbl>
            <c:dLbl>
              <c:idx val="5"/>
              <c:layout>
                <c:manualLayout>
                  <c:x val="-5.0065255208198156E-2"/>
                  <c:y val="-7.936507936507936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Calibri" panose="020F0502020204030204" pitchFamily="34" charset="0"/>
                      <a:ea typeface="+mn-ea"/>
                      <a:cs typeface="Calibri" panose="020F0502020204030204" pitchFamily="34" charset="0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6.7297804074608003E-2"/>
                      <c:h val="5.176587301587301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A-18A6-4D3F-AFF1-AC48479FF558}"/>
                </c:ext>
              </c:extLst>
            </c:dLbl>
            <c:dLbl>
              <c:idx val="6"/>
              <c:layout>
                <c:manualLayout>
                  <c:x val="-8.4624646042740143E-2"/>
                  <c:y val="-2.3809523809523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8A6-4D3F-AFF1-AC48479FF558}"/>
                </c:ext>
              </c:extLst>
            </c:dLbl>
            <c:dLbl>
              <c:idx val="7"/>
              <c:layout>
                <c:manualLayout>
                  <c:x val="-4.1878018601104953E-2"/>
                  <c:y val="-4.96031746031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BA-4A7F-84D2-9560B105A18D}"/>
                </c:ext>
              </c:extLst>
            </c:dLbl>
            <c:dLbl>
              <c:idx val="8"/>
              <c:layout>
                <c:manualLayout>
                  <c:x val="1.0701719319685919E-3"/>
                  <c:y val="-2.1825396825396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734-4C42-9837-E5488B7EB7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Sheet1!$A$4:$A$12</c:f>
              <c:strCache>
                <c:ptCount val="9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  <c:pt idx="3">
                  <c:v>2021-2022</c:v>
                </c:pt>
                <c:pt idx="4">
                  <c:v>2022-2023</c:v>
                </c:pt>
                <c:pt idx="5">
                  <c:v>2023-2024</c:v>
                </c:pt>
                <c:pt idx="6">
                  <c:v>2024-2025 </c:v>
                </c:pt>
                <c:pt idx="7">
                  <c:v>2025-2026 Projected</c:v>
                </c:pt>
                <c:pt idx="8">
                  <c:v>2026-2027 Projected</c:v>
                </c:pt>
              </c:strCache>
            </c:strRef>
          </c:cat>
          <c:val>
            <c:numRef>
              <c:f>Sheet1!$T$4:$T$12</c:f>
              <c:numCache>
                <c:formatCode>#,##0</c:formatCode>
                <c:ptCount val="9"/>
                <c:pt idx="0">
                  <c:v>3568348</c:v>
                </c:pt>
                <c:pt idx="1">
                  <c:v>3340130</c:v>
                </c:pt>
                <c:pt idx="2">
                  <c:v>2776049</c:v>
                </c:pt>
                <c:pt idx="3">
                  <c:v>3767300</c:v>
                </c:pt>
                <c:pt idx="4">
                  <c:v>4824226</c:v>
                </c:pt>
                <c:pt idx="5">
                  <c:v>4947013</c:v>
                </c:pt>
                <c:pt idx="6">
                  <c:v>5838981</c:v>
                </c:pt>
                <c:pt idx="7">
                  <c:v>6387811</c:v>
                </c:pt>
                <c:pt idx="8">
                  <c:v>7027342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A6-4D3F-AFF1-AC48479FF55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50007600"/>
        <c:axId val="328355584"/>
      </c:lineChart>
      <c:catAx>
        <c:axId val="850007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28355584"/>
        <c:crosses val="autoZero"/>
        <c:auto val="1"/>
        <c:lblAlgn val="ctr"/>
        <c:lblOffset val="100"/>
        <c:noMultiLvlLbl val="0"/>
      </c:catAx>
      <c:valAx>
        <c:axId val="328355584"/>
        <c:scaling>
          <c:orientation val="minMax"/>
          <c:max val="7500000"/>
          <c:min val="225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850007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4726981888516757"/>
          <c:y val="0.95146044244469441"/>
          <c:w val="0.21754539298567183"/>
          <c:h val="4.06030496187976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Insurance</a:t>
            </a:r>
          </a:p>
          <a:p>
            <a:pPr>
              <a:defRPr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2018-2019 Through 2026-2027 Projected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1622610650287433E-2"/>
          <c:y val="0.15653777652793402"/>
          <c:w val="0.85096258893830978"/>
          <c:h val="0.73551431071116113"/>
        </c:manualLayout>
      </c:layout>
      <c:lineChart>
        <c:grouping val="standard"/>
        <c:varyColors val="0"/>
        <c:ser>
          <c:idx val="0"/>
          <c:order val="0"/>
          <c:tx>
            <c:strRef>
              <c:f>Sheet1!$V$1</c:f>
              <c:strCache>
                <c:ptCount val="1"/>
                <c:pt idx="0">
                  <c:v>Insurance</c:v>
                </c:pt>
              </c:strCache>
            </c:strRef>
          </c:tx>
          <c:spPr>
            <a:ln w="5715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4740770651874588E-2"/>
                  <c:y val="-3.5714285714285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8A6-4D3F-AFF1-AC48479FF558}"/>
                </c:ext>
              </c:extLst>
            </c:dLbl>
            <c:dLbl>
              <c:idx val="1"/>
              <c:layout>
                <c:manualLayout>
                  <c:x val="-2.9785244300871042E-2"/>
                  <c:y val="-3.76984126984127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A6-4D3F-AFF1-AC48479FF558}"/>
                </c:ext>
              </c:extLst>
            </c:dLbl>
            <c:dLbl>
              <c:idx val="2"/>
              <c:layout>
                <c:manualLayout>
                  <c:x val="-4.7133742504161871E-2"/>
                  <c:y val="-3.3730158730158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8A6-4D3F-AFF1-AC48479FF558}"/>
                </c:ext>
              </c:extLst>
            </c:dLbl>
            <c:dLbl>
              <c:idx val="3"/>
              <c:layout>
                <c:manualLayout>
                  <c:x val="-4.6009977710088232E-2"/>
                  <c:y val="-6.54761904761904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A6-4D3F-AFF1-AC48479FF558}"/>
                </c:ext>
              </c:extLst>
            </c:dLbl>
            <c:dLbl>
              <c:idx val="4"/>
              <c:layout>
                <c:manualLayout>
                  <c:x val="-4.5372003560723316E-2"/>
                  <c:y val="-7.93650793650795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A6-4D3F-AFF1-AC48479FF558}"/>
                </c:ext>
              </c:extLst>
            </c:dLbl>
            <c:dLbl>
              <c:idx val="5"/>
              <c:layout>
                <c:manualLayout>
                  <c:x val="-5.6486286800010728E-2"/>
                  <c:y val="-5.55555555555556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8A6-4D3F-AFF1-AC48479FF558}"/>
                </c:ext>
              </c:extLst>
            </c:dLbl>
            <c:dLbl>
              <c:idx val="6"/>
              <c:layout>
                <c:manualLayout>
                  <c:x val="-4.3958112627927676E-2"/>
                  <c:y val="-3.37301587301587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8A6-4D3F-AFF1-AC48479FF558}"/>
                </c:ext>
              </c:extLst>
            </c:dLbl>
            <c:dLbl>
              <c:idx val="7"/>
              <c:layout>
                <c:manualLayout>
                  <c:x val="-5.4720081784729944E-2"/>
                  <c:y val="-5.9523809523809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2BA-4A7F-84D2-9560B105A18D}"/>
                </c:ext>
              </c:extLst>
            </c:dLbl>
            <c:dLbl>
              <c:idx val="8"/>
              <c:layout>
                <c:manualLayout>
                  <c:x val="-3.2105157959062471E-2"/>
                  <c:y val="-3.17460317460317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F2B-4F0E-BC41-02C6DE2B557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Sheet1!$A$4:$A$12</c:f>
              <c:strCache>
                <c:ptCount val="9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  <c:pt idx="3">
                  <c:v>2021-2022</c:v>
                </c:pt>
                <c:pt idx="4">
                  <c:v>2022-2023</c:v>
                </c:pt>
                <c:pt idx="5">
                  <c:v>2023-2024</c:v>
                </c:pt>
                <c:pt idx="6">
                  <c:v>2024-2025 </c:v>
                </c:pt>
                <c:pt idx="7">
                  <c:v>2025-2026 Projected</c:v>
                </c:pt>
                <c:pt idx="8">
                  <c:v>2026-2027 Projected</c:v>
                </c:pt>
              </c:strCache>
            </c:strRef>
          </c:cat>
          <c:val>
            <c:numRef>
              <c:f>Sheet1!$V$4:$V$12</c:f>
              <c:numCache>
                <c:formatCode>#,##0</c:formatCode>
                <c:ptCount val="9"/>
                <c:pt idx="0">
                  <c:v>1105135</c:v>
                </c:pt>
                <c:pt idx="1">
                  <c:v>1246373</c:v>
                </c:pt>
                <c:pt idx="2">
                  <c:v>1437021</c:v>
                </c:pt>
                <c:pt idx="3">
                  <c:v>1554784</c:v>
                </c:pt>
                <c:pt idx="4">
                  <c:v>1718164</c:v>
                </c:pt>
                <c:pt idx="5">
                  <c:v>1841431</c:v>
                </c:pt>
                <c:pt idx="6">
                  <c:v>1975203</c:v>
                </c:pt>
                <c:pt idx="7">
                  <c:v>2051100</c:v>
                </c:pt>
                <c:pt idx="8">
                  <c:v>2758765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A6-4D3F-AFF1-AC48479FF55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50007600"/>
        <c:axId val="328355584"/>
      </c:lineChart>
      <c:catAx>
        <c:axId val="850007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28355584"/>
        <c:crosses val="autoZero"/>
        <c:auto val="1"/>
        <c:lblAlgn val="ctr"/>
        <c:lblOffset val="100"/>
        <c:noMultiLvlLbl val="0"/>
      </c:catAx>
      <c:valAx>
        <c:axId val="328355584"/>
        <c:scaling>
          <c:orientation val="minMax"/>
          <c:max val="2900000"/>
          <c:min val="1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850007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4726981888516757"/>
          <c:y val="0.95146044244469441"/>
          <c:w val="0.24367890729884223"/>
          <c:h val="4.06030496187976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Fund Balance</a:t>
            </a:r>
          </a:p>
          <a:p>
            <a:pPr>
              <a:defRPr>
                <a:latin typeface="Calibri" panose="020F0502020204030204" pitchFamily="34" charset="0"/>
                <a:cs typeface="Calibri" panose="020F0502020204030204" pitchFamily="34" charset="0"/>
              </a:defRPr>
            </a:pP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2018-2019 Through 2026-2027</a:t>
            </a:r>
            <a:r>
              <a:rPr lang="en-US" sz="2400" b="1" baseline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latin typeface="Calibri" panose="020F0502020204030204" pitchFamily="34" charset="0"/>
                <a:cs typeface="Calibri" panose="020F0502020204030204" pitchFamily="34" charset="0"/>
              </a:rPr>
              <a:t>Projected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8.1622610650287433E-2"/>
          <c:y val="0.15653777652793402"/>
          <c:w val="0.85096258893830978"/>
          <c:h val="0.7355143107111611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Fund Balance</c:v>
                </c:pt>
              </c:strCache>
            </c:strRef>
          </c:tx>
          <c:spPr>
            <a:ln w="28575" cap="rnd">
              <a:solidFill>
                <a:srgbClr val="0070C0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5.5085053626206387E-2"/>
                  <c:y val="3.26648938223349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8A6-4D3F-AFF1-AC48479FF558}"/>
                </c:ext>
              </c:extLst>
            </c:dLbl>
            <c:dLbl>
              <c:idx val="2"/>
              <c:layout>
                <c:manualLayout>
                  <c:x val="-7.6506591416445863E-2"/>
                  <c:y val="-5.66368266466692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8A6-4D3F-AFF1-AC48479FF558}"/>
                </c:ext>
              </c:extLst>
            </c:dLbl>
            <c:dLbl>
              <c:idx val="3"/>
              <c:layout>
                <c:manualLayout>
                  <c:x val="-4.0135240904498777E-2"/>
                  <c:y val="-2.687911002943676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8A6-4D3F-AFF1-AC48479FF558}"/>
                </c:ext>
              </c:extLst>
            </c:dLbl>
            <c:dLbl>
              <c:idx val="4"/>
              <c:layout>
                <c:manualLayout>
                  <c:x val="2.5159742120585287E-2"/>
                  <c:y val="4.871109861267341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8A6-4D3F-AFF1-AC48479FF558}"/>
                </c:ext>
              </c:extLst>
            </c:dLbl>
            <c:dLbl>
              <c:idx val="5"/>
              <c:layout>
                <c:manualLayout>
                  <c:x val="-1.1226103566352176E-2"/>
                  <c:y val="-4.67161917260342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8A6-4D3F-AFF1-AC48479FF558}"/>
                </c:ext>
              </c:extLst>
            </c:dLbl>
            <c:dLbl>
              <c:idx val="6"/>
              <c:layout>
                <c:manualLayout>
                  <c:x val="-1.1229027385162137E-2"/>
                  <c:y val="-3.28358544821618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EB2-42FE-8C9F-4D8A1C44D9DA}"/>
                </c:ext>
              </c:extLst>
            </c:dLbl>
            <c:dLbl>
              <c:idx val="7"/>
              <c:layout>
                <c:manualLayout>
                  <c:x val="-6.3611740972520318E-3"/>
                  <c:y val="-2.68819229104944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1A5-4BA4-B615-377F49CA2965}"/>
                </c:ext>
              </c:extLst>
            </c:dLbl>
            <c:dLbl>
              <c:idx val="8"/>
              <c:layout>
                <c:manualLayout>
                  <c:x val="5.8981831165150983E-3"/>
                  <c:y val="-3.0661966238238838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3C5-4FB2-A23B-BFBE1B2F825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2018-2019</c:v>
                </c:pt>
                <c:pt idx="1">
                  <c:v>2019-2020</c:v>
                </c:pt>
                <c:pt idx="2">
                  <c:v>2020-2021</c:v>
                </c:pt>
                <c:pt idx="3">
                  <c:v>2021-2022</c:v>
                </c:pt>
                <c:pt idx="4">
                  <c:v>2022-2023</c:v>
                </c:pt>
                <c:pt idx="5">
                  <c:v>2023-2024 </c:v>
                </c:pt>
                <c:pt idx="6">
                  <c:v>2024-2025 </c:v>
                </c:pt>
                <c:pt idx="7">
                  <c:v>2025-2026 Projected</c:v>
                </c:pt>
                <c:pt idx="8">
                  <c:v>2026-2027 Projected</c:v>
                </c:pt>
              </c:strCache>
            </c:strRef>
          </c:cat>
          <c:val>
            <c:numRef>
              <c:f>Sheet1!$B$2:$B$10</c:f>
              <c:numCache>
                <c:formatCode>#,##0</c:formatCode>
                <c:ptCount val="9"/>
                <c:pt idx="0">
                  <c:v>30676107</c:v>
                </c:pt>
                <c:pt idx="1">
                  <c:v>21040755</c:v>
                </c:pt>
                <c:pt idx="2">
                  <c:v>35483750</c:v>
                </c:pt>
                <c:pt idx="3">
                  <c:v>43914608</c:v>
                </c:pt>
                <c:pt idx="4">
                  <c:v>34022513</c:v>
                </c:pt>
                <c:pt idx="5">
                  <c:v>27153961</c:v>
                </c:pt>
                <c:pt idx="6">
                  <c:v>23529795</c:v>
                </c:pt>
                <c:pt idx="7">
                  <c:v>16409595</c:v>
                </c:pt>
                <c:pt idx="8">
                  <c:v>14421560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8A6-4D3F-AFF1-AC48479FF558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850007600"/>
        <c:axId val="328355584"/>
      </c:lineChart>
      <c:catAx>
        <c:axId val="850007600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+mn-ea"/>
                    <a:cs typeface="Calibri" panose="020F0502020204030204" pitchFamily="34" charset="0"/>
                  </a:defRPr>
                </a:pPr>
                <a:r>
                  <a:rPr lang="en-US" dirty="0">
                    <a:latin typeface="Calibri" panose="020F0502020204030204" pitchFamily="34" charset="0"/>
                    <a:cs typeface="Calibri" panose="020F0502020204030204" pitchFamily="34" charset="0"/>
                  </a:rPr>
                  <a:t>Fiscal 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+mn-ea"/>
                  <a:cs typeface="Calibri" panose="020F0502020204030204" pitchFamily="34" charset="0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328355584"/>
        <c:crosses val="autoZero"/>
        <c:auto val="1"/>
        <c:lblAlgn val="ctr"/>
        <c:lblOffset val="100"/>
        <c:noMultiLvlLbl val="0"/>
      </c:catAx>
      <c:valAx>
        <c:axId val="328355584"/>
        <c:scaling>
          <c:orientation val="minMax"/>
          <c:max val="46000000"/>
          <c:min val="1200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+mn-ea"/>
                <a:cs typeface="Calibri" panose="020F0502020204030204" pitchFamily="34" charset="0"/>
              </a:defRPr>
            </a:pPr>
            <a:endParaRPr lang="en-US"/>
          </a:p>
        </c:txPr>
        <c:crossAx val="85000760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4726981888516757"/>
          <c:y val="0.95146044244469441"/>
          <c:w val="0.11442943994110852"/>
          <c:h val="4.06030496187976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9088EAF-6ECA-4616-85EF-35AA19C641F3}" type="datetimeFigureOut">
              <a:rPr lang="en-US"/>
              <a:t>6/9/2026</a:t>
            </a:fld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9F912AB-2776-42F2-A957-313FC7EFEDB9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320657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ABD2D7A-D230-4F91-BD59-0A39C2703BA8}" type="datetimeFigureOut">
              <a:rPr lang="en-US"/>
              <a:t>6/9/2026</a:t>
            </a:fld>
            <a:endParaRPr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696913"/>
            <a:ext cx="619442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93199CD-3E1B-4AE6-990F-76F925F5EA9F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7657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658E0E4-86A5-4DA7-865E-39CE08F19E34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462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4F66726-77F2-4D41-BA1B-92AFEA6BB3B4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356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>
            <a:extLst>
              <a:ext uri="{FF2B5EF4-FFF2-40B4-BE49-F238E27FC236}">
                <a16:creationId xmlns:a16="http://schemas.microsoft.com/office/drawing/2014/main" id="{EA67E988-5919-57BB-C7DE-D3EAD38A30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735" y="6209926"/>
            <a:ext cx="11152775" cy="45719"/>
          </a:xfrm>
          <a:custGeom>
            <a:avLst/>
            <a:gdLst>
              <a:gd name="connsiteX0" fmla="*/ 0 w 8715708"/>
              <a:gd name="connsiteY0" fmla="*/ 0 h 45719"/>
              <a:gd name="connsiteX1" fmla="*/ 3694525 w 8715708"/>
              <a:gd name="connsiteY1" fmla="*/ 0 h 45719"/>
              <a:gd name="connsiteX2" fmla="*/ 5021183 w 8715708"/>
              <a:gd name="connsiteY2" fmla="*/ 0 h 45719"/>
              <a:gd name="connsiteX3" fmla="*/ 8715708 w 8715708"/>
              <a:gd name="connsiteY3" fmla="*/ 0 h 45719"/>
              <a:gd name="connsiteX4" fmla="*/ 8715708 w 8715708"/>
              <a:gd name="connsiteY4" fmla="*/ 45719 h 45719"/>
              <a:gd name="connsiteX5" fmla="*/ 5021183 w 8715708"/>
              <a:gd name="connsiteY5" fmla="*/ 45719 h 45719"/>
              <a:gd name="connsiteX6" fmla="*/ 3694525 w 8715708"/>
              <a:gd name="connsiteY6" fmla="*/ 45719 h 45719"/>
              <a:gd name="connsiteX7" fmla="*/ 0 w 8715708"/>
              <a:gd name="connsiteY7" fmla="*/ 45719 h 457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5708" h="45719">
                <a:moveTo>
                  <a:pt x="0" y="0"/>
                </a:moveTo>
                <a:lnTo>
                  <a:pt x="3694525" y="0"/>
                </a:lnTo>
                <a:lnTo>
                  <a:pt x="5021183" y="0"/>
                </a:lnTo>
                <a:lnTo>
                  <a:pt x="8715708" y="0"/>
                </a:lnTo>
                <a:lnTo>
                  <a:pt x="8715708" y="45719"/>
                </a:lnTo>
                <a:lnTo>
                  <a:pt x="5021183" y="45719"/>
                </a:lnTo>
                <a:lnTo>
                  <a:pt x="3694525" y="45719"/>
                </a:lnTo>
                <a:lnTo>
                  <a:pt x="0" y="457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799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2327B2-BA4B-2C04-0751-5CB63D4AA4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1072" y="978408"/>
            <a:ext cx="11152775" cy="3429000"/>
          </a:xfrm>
        </p:spPr>
        <p:txBody>
          <a:bodyPr anchor="t">
            <a:normAutofit/>
          </a:bodyPr>
          <a:lstStyle>
            <a:lvl1pPr algn="l">
              <a:defRPr sz="71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201176-DC7A-4C3D-3D8F-352526DA7B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1072" y="4480560"/>
            <a:ext cx="7103038" cy="1399032"/>
          </a:xfrm>
        </p:spPr>
        <p:txBody>
          <a:bodyPr anchor="b">
            <a:normAutofit/>
          </a:bodyPr>
          <a:lstStyle>
            <a:lvl1pPr marL="0" indent="0" algn="l">
              <a:buNone/>
              <a:defRPr sz="2199" i="1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DC221-9A2E-7459-102F-C3CFB27CC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098B-C608-4CD0-A202-C691ABB98A78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020671-6F7D-3A03-EEC1-661A87F96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453D3A-E0F9-8386-2A6C-96671FBB1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DAAA-94F9-4B0D-A248-D958F6D0E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63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C36771-E72D-FAD8-771E-3E196DD2E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5BB827-257D-60D9-792F-E695900429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5D2E7-C856-F78A-E88C-375474982A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DAB289-9591-51C9-9E3C-B6F2ACC6A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E037C-790D-7442-8E43-D2740B395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98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635151-A38B-3766-6A32-FF1DF7687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657113" y="978408"/>
            <a:ext cx="2550512" cy="53675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3D132D1-640C-FB9A-AD6F-D845738349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1072" y="978408"/>
            <a:ext cx="8008058" cy="53675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55F80A-4BA7-8ED8-9A62-B92194272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E38113-D55A-A1A0-D1FE-53C95860F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919DDB-F89D-4B2D-21A2-82AF1D102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62572D8-D485-1DB1-34B1-C35C61C89940}"/>
              </a:ext>
            </a:extLst>
          </p:cNvPr>
          <p:cNvSpPr/>
          <p:nvPr/>
        </p:nvSpPr>
        <p:spPr>
          <a:xfrm rot="5400000">
            <a:off x="8933602" y="3585038"/>
            <a:ext cx="5325734" cy="1492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</p:spTree>
    <p:extLst>
      <p:ext uri="{BB962C8B-B14F-4D97-AF65-F5344CB8AC3E}">
        <p14:creationId xmlns:p14="http://schemas.microsoft.com/office/powerpoint/2010/main" val="3691983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F246D-343B-77E2-F7D8-DF2A4DB725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18A481-2FC5-F5AB-3337-7EA0FE15A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E2275-62C5-E2FC-9697-5E0B801E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098B-C608-4CD0-A202-C691ABB98A78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8E5C8-3410-3588-0919-BC42E3A76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CF47B-A2DA-83FE-85CF-811671B2C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DAAA-94F9-4B0D-A248-D958F6D0E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951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A3E0F-F103-CD33-8C57-86EC78CE0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B8412-CD37-D52D-A16C-C727715BA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B725E-D019-E1F3-9F65-5EC473F0F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CA9F-B2B4-8999-D604-60E4E3320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C2035-92CA-7B1F-D275-7510F95A0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739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C6BAA-DC7F-2A5B-9542-A3BFF91BB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0C3780-752D-B47C-5E91-D4CCD5434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82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82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82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12116-5BB3-0104-FAD8-9D710BD37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3E8A3-41F8-396A-C557-C47CA8CE1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0839C-264C-6493-ACC2-BC092963E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496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BD165-68EB-1345-8F82-1AC4E7BEC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D7F08-706E-AAED-F93F-DBC04501C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D1A86B-C565-5BEF-9438-D71B77910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B1458-39A0-FD4C-7119-68A77B657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7918DD-B91F-B7DA-B20B-FA9D4E14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0622C6-C7BF-B9E8-F9C7-CC41F57BD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960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3D7E6-B43F-AA91-F9AE-F8FE0AFB1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7818A-76A1-2FF0-4AED-800221F1C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06E67D-DAC7-FB47-6BC0-B56B260E9E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7FBB1D-0B74-F799-F596-25CD39571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398C72-3C22-5687-8BBB-4834777676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AA80A3-C4E9-0580-B63B-2996E9EF0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D5BC73-D83D-BBE5-35D3-CB26E7A5C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7C0129-C66D-FD9A-2414-AAF4AFE8A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642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9BC0F-BAC8-721E-B90F-3259DA6A5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02B042-094D-A2E5-F92B-193BBA1F5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262E85-C87D-5518-D410-FC9F0AE44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C9F763-1D8B-7D4B-CC07-904ECBCF8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628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C5BFD5-B0CF-C0F1-F4DC-5F859360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494E3B-0DEC-DBFE-42CE-B6265D1FF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6338D-15C8-6728-E658-B016384B6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6914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331D4-2A68-1A13-4CFC-2098CA4DA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24A57-B4E0-9974-2594-5A604ED06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16C6C1-1661-0A27-57DF-20F3EEC97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E6AE54-63C4-E6CB-31CB-DAEDE7C57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98C9EE-402B-D27C-ECDC-A644E5FF8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4206E-FE2F-4B27-CCA2-13E2C4E1C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89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A26D03-149A-DAB3-4B2A-E9B74F2E2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C1E73D-41A7-9934-0990-9208B95232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BB2A3F-E719-673C-5D56-F663712D0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E594A-52F5-D85E-343C-ADFEE3C72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7D5C9C-B2E2-FC26-E459-9E880EF97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462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86DB-6F87-042B-4E3F-E95FC9A2F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910435-DCD0-EF82-FAB1-4A250D7D96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BCA40-AE40-A5CA-E089-54E7FF6604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239989-7C12-F04C-FD7C-F41A7F8C0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6/9/2026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50063-A73B-19F5-C0F6-C1FCBFA75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4E50A-7E23-829C-669E-622B38C9C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974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D9597-36E1-0541-727E-41C416AD1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93811E-9F16-2F40-6610-C924A5790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97618-CF24-67CC-3CA8-DE858D5C0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00EB2-6894-F1D1-D3F9-322FB854D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DDADF-3F4B-9A00-CDC2-1B3EB6705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509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BD5FA3-920A-7D76-7A8C-AB5FE60DC1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560062-87A8-2AAB-6729-E6477661A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B9FF9-F569-9B18-C1BB-9B5E54A81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84458-05D6-55F8-7A2A-D41F30120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9864D-1D6F-821D-5833-3FD0C626E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2523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BF246D-343B-77E2-F7D8-DF2A4DB725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603" y="1122363"/>
            <a:ext cx="9141619" cy="2387600"/>
          </a:xfrm>
        </p:spPr>
        <p:txBody>
          <a:bodyPr anchor="b"/>
          <a:lstStyle>
            <a:lvl1pPr algn="ctr">
              <a:defRPr sz="599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18A481-2FC5-F5AB-3337-7EA0FE15A3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603" y="3602038"/>
            <a:ext cx="9141619" cy="1655762"/>
          </a:xfrm>
        </p:spPr>
        <p:txBody>
          <a:bodyPr/>
          <a:lstStyle>
            <a:lvl1pPr marL="0" indent="0" algn="ctr">
              <a:buNone/>
              <a:defRPr sz="2399"/>
            </a:lvl1pPr>
            <a:lvl2pPr marL="457063" indent="0" algn="ctr">
              <a:buNone/>
              <a:defRPr sz="1999"/>
            </a:lvl2pPr>
            <a:lvl3pPr marL="914126" indent="0" algn="ctr">
              <a:buNone/>
              <a:defRPr sz="1799"/>
            </a:lvl3pPr>
            <a:lvl4pPr marL="1371189" indent="0" algn="ctr">
              <a:buNone/>
              <a:defRPr sz="1600"/>
            </a:lvl4pPr>
            <a:lvl5pPr marL="1828251" indent="0" algn="ctr">
              <a:buNone/>
              <a:defRPr sz="1600"/>
            </a:lvl5pPr>
            <a:lvl6pPr marL="2285314" indent="0" algn="ctr">
              <a:buNone/>
              <a:defRPr sz="1600"/>
            </a:lvl6pPr>
            <a:lvl7pPr marL="2742377" indent="0" algn="ctr">
              <a:buNone/>
              <a:defRPr sz="1600"/>
            </a:lvl7pPr>
            <a:lvl8pPr marL="3199440" indent="0" algn="ctr">
              <a:buNone/>
              <a:defRPr sz="1600"/>
            </a:lvl8pPr>
            <a:lvl9pPr marL="3656503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4E2275-62C5-E2FC-9697-5E0B801E7C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7098B-C608-4CD0-A202-C691ABB98A78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38E5C8-3410-3588-0919-BC42E3A769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BCF47B-A2DA-83FE-85CF-811671B2CA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DDAAA-94F9-4B0D-A248-D958F6D0E3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6243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A3E0F-F103-CD33-8C57-86EC78CE0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7B8412-CD37-D52D-A16C-C727715BA1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2B725E-D019-E1F3-9F65-5EC473F0FF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0CA9F-B2B4-8999-D604-60E4E3320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9C2035-92CA-7B1F-D275-7510F95A0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48050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C6BAA-DC7F-2A5B-9542-A3BFF91BB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633" y="1709739"/>
            <a:ext cx="10512862" cy="2852737"/>
          </a:xfrm>
        </p:spPr>
        <p:txBody>
          <a:bodyPr anchor="b"/>
          <a:lstStyle>
            <a:lvl1pPr>
              <a:defRPr sz="5998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0C3780-752D-B47C-5E91-D4CCD5434B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633" y="4589464"/>
            <a:ext cx="10512862" cy="1500187"/>
          </a:xfrm>
        </p:spPr>
        <p:txBody>
          <a:bodyPr/>
          <a:lstStyle>
            <a:lvl1pPr marL="0" indent="0">
              <a:buNone/>
              <a:defRPr sz="2399">
                <a:solidFill>
                  <a:schemeClr val="tx1">
                    <a:tint val="82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82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82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412116-5BB3-0104-FAD8-9D710BD37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23E8A3-41F8-396A-C557-C47CA8CE1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B0839C-264C-6493-ACC2-BC092963EA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2811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BD165-68EB-1345-8F82-1AC4E7BEC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D7F08-706E-AAED-F93F-DBC04501CF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798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D1A86B-C565-5BEF-9438-D71B77910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0592" y="1825625"/>
            <a:ext cx="518025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4B1458-39A0-FD4C-7119-68A77B657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7918DD-B91F-B7DA-B20B-FA9D4E14D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0622C6-C7BF-B9E8-F9C7-CC41F57BD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1104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33D7E6-B43F-AA91-F9AE-F8FE0AFB1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69" y="365126"/>
            <a:ext cx="10512862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7818A-76A1-2FF0-4AED-800221F1C5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570" y="1681163"/>
            <a:ext cx="5156444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06E67D-DAC7-FB47-6BC0-B56B260E9E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570" y="2505075"/>
            <a:ext cx="5156444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7FBB1D-0B74-F799-F596-25CD39571F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593" y="1681163"/>
            <a:ext cx="5181838" cy="823912"/>
          </a:xfrm>
        </p:spPr>
        <p:txBody>
          <a:bodyPr anchor="b"/>
          <a:lstStyle>
            <a:lvl1pPr marL="0" indent="0">
              <a:buNone/>
              <a:defRPr sz="2399" b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398C72-3C22-5687-8BBB-48347776767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0593" y="2505075"/>
            <a:ext cx="518183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5AA80A3-C4E9-0580-B63B-2996E9EF06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D5BC73-D83D-BBE5-35D3-CB26E7A5C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B7C0129-C66D-FD9A-2414-AAF4AFE8A2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42919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E9BC0F-BAC8-721E-B90F-3259DA6A5C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A02B042-094D-A2E5-F92B-193BBA1F57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262E85-C87D-5518-D410-FC9F0AE44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FC9F763-1D8B-7D4B-CC07-904ECBCF8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7331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8C5BFD5-B0CF-C0F1-F4DC-5F85936091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4494E3B-0DEC-DBFE-42CE-B6265D1FF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76338D-15C8-6728-E658-B016384B6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021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9D51F-B2D5-2804-4F7C-C99850FBD0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072" y="978408"/>
            <a:ext cx="5018749" cy="4288536"/>
          </a:xfrm>
        </p:spPr>
        <p:txBody>
          <a:bodyPr anchor="t">
            <a:normAutofit/>
          </a:bodyPr>
          <a:lstStyle>
            <a:lvl1pPr>
              <a:defRPr sz="53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FE5516-03B6-C488-EB4A-68AE681ED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072" y="5266944"/>
            <a:ext cx="5018749" cy="1088136"/>
          </a:xfrm>
        </p:spPr>
        <p:txBody>
          <a:bodyPr anchor="b">
            <a:normAutofit/>
          </a:bodyPr>
          <a:lstStyle>
            <a:lvl1pPr marL="0" indent="0">
              <a:buNone/>
              <a:defRPr sz="2199" i="1">
                <a:solidFill>
                  <a:schemeClr val="tx1">
                    <a:tint val="82000"/>
                  </a:schemeClr>
                </a:solidFill>
              </a:defRPr>
            </a:lvl1pPr>
            <a:lvl2pPr marL="457063" indent="0">
              <a:buNone/>
              <a:defRPr sz="1999">
                <a:solidFill>
                  <a:schemeClr val="tx1">
                    <a:tint val="82000"/>
                  </a:schemeClr>
                </a:solidFill>
              </a:defRPr>
            </a:lvl2pPr>
            <a:lvl3pPr marL="914126" indent="0">
              <a:buNone/>
              <a:defRPr sz="1799">
                <a:solidFill>
                  <a:schemeClr val="tx1">
                    <a:tint val="82000"/>
                  </a:schemeClr>
                </a:solidFill>
              </a:defRPr>
            </a:lvl3pPr>
            <a:lvl4pPr marL="1371189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251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5314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2377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19944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6503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ECB4D7-49A7-D050-70B9-11A1E2D44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A913F-AD00-C1EE-B01A-8590671C01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FC386-B2AF-6FAD-D053-E22D48CD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E1E1B67-3BFF-F04B-52F4-7E724FB3B24D}"/>
              </a:ext>
            </a:extLst>
          </p:cNvPr>
          <p:cNvSpPr/>
          <p:nvPr/>
        </p:nvSpPr>
        <p:spPr>
          <a:xfrm>
            <a:off x="517736" y="508091"/>
            <a:ext cx="5019875" cy="14927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</p:spTree>
    <p:extLst>
      <p:ext uri="{BB962C8B-B14F-4D97-AF65-F5344CB8AC3E}">
        <p14:creationId xmlns:p14="http://schemas.microsoft.com/office/powerpoint/2010/main" val="37087348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5331D4-2A68-1A13-4CFC-2098CA4DA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824A57-B4E0-9974-2594-5A604ED065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>
              <a:defRPr sz="3199"/>
            </a:lvl1pPr>
            <a:lvl2pPr>
              <a:defRPr sz="2799"/>
            </a:lvl2pPr>
            <a:lvl3pPr>
              <a:defRPr sz="2399"/>
            </a:lvl3pPr>
            <a:lvl4pPr>
              <a:defRPr sz="1999"/>
            </a:lvl4pPr>
            <a:lvl5pPr>
              <a:defRPr sz="1999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16C6C1-1661-0A27-57DF-20F3EEC97F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E6AE54-63C4-E6CB-31CB-DAEDE7C57D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98C9EE-402B-D27C-ECDC-A644E5FF8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44206E-FE2F-4B27-CCA2-13E2C4E1C2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18150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D886DB-6F87-042B-4E3F-E95FC9A2F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570" y="457200"/>
            <a:ext cx="3931213" cy="1600200"/>
          </a:xfrm>
        </p:spPr>
        <p:txBody>
          <a:bodyPr anchor="b"/>
          <a:lstStyle>
            <a:lvl1pPr>
              <a:defRPr sz="3199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910435-DCD0-EF82-FAB1-4A250D7D96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1838" y="987426"/>
            <a:ext cx="6170593" cy="4873625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BBCA40-AE40-A5CA-E089-54E7FF6604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570" y="2057400"/>
            <a:ext cx="393121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239989-7C12-F04C-FD7C-F41A7F8C0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6/9/2026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C50063-A73B-19F5-C0F6-C1FCBFA758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34E50A-7E23-829C-669E-622B38C9C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60731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7D9597-36E1-0541-727E-41C416AD1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93811E-9F16-2F40-6610-C924A5790E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097618-CF24-67CC-3CA8-DE858D5C0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00EB2-6894-F1D1-D3F9-322FB854D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0DDADF-3F4B-9A00-CDC2-1B3EB67057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7552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BD5FA3-920A-7D76-7A8C-AB5FE60DC1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2628" y="365125"/>
            <a:ext cx="262821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5560062-87A8-2AAB-6729-E6477661A3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7982" y="365125"/>
            <a:ext cx="773228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9B9FF9-F569-9B18-C1BB-9B5E54A81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84458-05D6-55F8-7A2A-D41F30120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89864D-1D6F-821D-5833-3FD0C626E8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654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E3B21-CF4D-1B01-0F4E-D32C1B218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39FF2-6858-B514-B695-58442557D0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1072" y="2578608"/>
            <a:ext cx="5165015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A30130-974D-B91D-5B93-EC52AABDB5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7974" y="2578608"/>
            <a:ext cx="5165015" cy="37673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15BED99-6FD7-9C6B-1152-A6E42715BB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253AAC-5967-2565-A715-82D3505AB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1313-69FB-E016-3CC1-62CA476ED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4097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3DF9D-B849-CE37-97E4-AD37F8806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073" y="978408"/>
            <a:ext cx="11161916" cy="121615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D4C626-4008-960A-E601-6AA9F4BB8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072" y="2340864"/>
            <a:ext cx="5165015" cy="658368"/>
          </a:xfrm>
        </p:spPr>
        <p:txBody>
          <a:bodyPr anchor="b">
            <a:normAutofit/>
          </a:bodyPr>
          <a:lstStyle>
            <a:lvl1pPr marL="0" indent="0">
              <a:buNone/>
              <a:defRPr sz="2199" b="0" i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6E8D6C-AC07-ED6B-2EA8-9C40A5AEA7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1072" y="3035808"/>
            <a:ext cx="5165015" cy="33101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2617E-C6D9-246B-E7B7-8159DF17C0A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17974" y="2340864"/>
            <a:ext cx="5165015" cy="658368"/>
          </a:xfrm>
        </p:spPr>
        <p:txBody>
          <a:bodyPr anchor="b">
            <a:normAutofit/>
          </a:bodyPr>
          <a:lstStyle>
            <a:lvl1pPr marL="0" indent="0">
              <a:buNone/>
              <a:defRPr sz="2199" b="0" i="1"/>
            </a:lvl1pPr>
            <a:lvl2pPr marL="457063" indent="0">
              <a:buNone/>
              <a:defRPr sz="1999" b="1"/>
            </a:lvl2pPr>
            <a:lvl3pPr marL="914126" indent="0">
              <a:buNone/>
              <a:defRPr sz="1799" b="1"/>
            </a:lvl3pPr>
            <a:lvl4pPr marL="1371189" indent="0">
              <a:buNone/>
              <a:defRPr sz="1600" b="1"/>
            </a:lvl4pPr>
            <a:lvl5pPr marL="1828251" indent="0">
              <a:buNone/>
              <a:defRPr sz="1600" b="1"/>
            </a:lvl5pPr>
            <a:lvl6pPr marL="2285314" indent="0">
              <a:buNone/>
              <a:defRPr sz="1600" b="1"/>
            </a:lvl6pPr>
            <a:lvl7pPr marL="2742377" indent="0">
              <a:buNone/>
              <a:defRPr sz="1600" b="1"/>
            </a:lvl7pPr>
            <a:lvl8pPr marL="3199440" indent="0">
              <a:buNone/>
              <a:defRPr sz="1600" b="1"/>
            </a:lvl8pPr>
            <a:lvl9pPr marL="3656503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BC2094-7EBC-02C5-5AB5-233E63080A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17974" y="3035808"/>
            <a:ext cx="5165015" cy="33101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010BD2-59B4-FD2E-3C5E-C83AE60039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2B35C4-A654-7759-BDA0-94D9D1A21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5F4347-2EC0-CA6E-2637-8048456D7E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490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4716D-52F2-C7FB-83B1-2DA1AD375E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F4A371-AC27-6A28-32E6-74A28371B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55941A-A24E-885D-E894-0326F4C40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9D5E5B4-971F-FF6A-1B07-A5C853705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524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9F431F-E6DC-4137-3092-A30A0A3628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AC814B-67B4-C70F-FA51-6205D5E2C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EAA9C9-D895-DD20-1089-EA75EA428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958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B50562-884C-9053-70C1-3B72A0B45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072" y="978408"/>
            <a:ext cx="5018749" cy="2459736"/>
          </a:xfrm>
        </p:spPr>
        <p:txBody>
          <a:bodyPr anchor="t">
            <a:noAutofit/>
          </a:bodyPr>
          <a:lstStyle>
            <a:lvl1pPr>
              <a:defRPr sz="43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18F509-68F0-39D5-1A8B-CE246715A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7974" y="987424"/>
            <a:ext cx="5165015" cy="5358384"/>
          </a:xfrm>
        </p:spPr>
        <p:txBody>
          <a:bodyPr>
            <a:normAutofit/>
          </a:bodyPr>
          <a:lstStyle>
            <a:lvl1pPr>
              <a:defRPr sz="1999"/>
            </a:lvl1pPr>
            <a:lvl2pPr>
              <a:defRPr sz="1799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999"/>
            </a:lvl6pPr>
            <a:lvl7pPr>
              <a:defRPr sz="1999"/>
            </a:lvl7pPr>
            <a:lvl8pPr>
              <a:defRPr sz="1999"/>
            </a:lvl8pPr>
            <a:lvl9pPr>
              <a:defRPr sz="199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58E37C-27CE-3A84-FC74-BDCCD8A9A3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072" y="3575304"/>
            <a:ext cx="5018749" cy="2770632"/>
          </a:xfrm>
        </p:spPr>
        <p:txBody>
          <a:bodyPr>
            <a:normAutofit/>
          </a:bodyPr>
          <a:lstStyle>
            <a:lvl1pPr marL="0" indent="0">
              <a:buNone/>
              <a:defRPr sz="2199" i="1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A95F79-E23E-11D2-40BF-66ED34019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t>6/9/2026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57F7FC-06F3-3D89-5D1A-4EC4B1D735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54ACD5-6E0B-5713-DC9A-41E9D62AB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76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B2D45-7CDB-D38C-2AAE-273F79767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072" y="978408"/>
            <a:ext cx="5018749" cy="2459736"/>
          </a:xfrm>
        </p:spPr>
        <p:txBody>
          <a:bodyPr anchor="t">
            <a:noAutofit/>
          </a:bodyPr>
          <a:lstStyle>
            <a:lvl1pPr>
              <a:defRPr sz="439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CBF0855-1744-56E4-B115-3A3C5EA783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17974" y="987424"/>
            <a:ext cx="5165015" cy="5358384"/>
          </a:xfrm>
        </p:spPr>
        <p:txBody>
          <a:bodyPr/>
          <a:lstStyle>
            <a:lvl1pPr marL="0" indent="0">
              <a:buNone/>
              <a:defRPr sz="3199"/>
            </a:lvl1pPr>
            <a:lvl2pPr marL="457063" indent="0">
              <a:buNone/>
              <a:defRPr sz="2799"/>
            </a:lvl2pPr>
            <a:lvl3pPr marL="914126" indent="0">
              <a:buNone/>
              <a:defRPr sz="2399"/>
            </a:lvl3pPr>
            <a:lvl4pPr marL="1371189" indent="0">
              <a:buNone/>
              <a:defRPr sz="1999"/>
            </a:lvl4pPr>
            <a:lvl5pPr marL="1828251" indent="0">
              <a:buNone/>
              <a:defRPr sz="1999"/>
            </a:lvl5pPr>
            <a:lvl6pPr marL="2285314" indent="0">
              <a:buNone/>
              <a:defRPr sz="1999"/>
            </a:lvl6pPr>
            <a:lvl7pPr marL="2742377" indent="0">
              <a:buNone/>
              <a:defRPr sz="1999"/>
            </a:lvl7pPr>
            <a:lvl8pPr marL="3199440" indent="0">
              <a:buNone/>
              <a:defRPr sz="1999"/>
            </a:lvl8pPr>
            <a:lvl9pPr marL="3656503" indent="0">
              <a:buNone/>
              <a:defRPr sz="1999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5E8A1D-28AE-4A19-BD96-401D4822A5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21072" y="3575304"/>
            <a:ext cx="5018749" cy="2770632"/>
          </a:xfrm>
        </p:spPr>
        <p:txBody>
          <a:bodyPr>
            <a:normAutofit/>
          </a:bodyPr>
          <a:lstStyle>
            <a:lvl1pPr marL="0" indent="0">
              <a:buNone/>
              <a:defRPr sz="2199" i="1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327DDB-CE95-4C89-DFC5-7DDBFC24E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F41C87-7AD9-4845-A077-840E4A0F3F06}" type="datetimeFigureOut">
              <a:rPr lang="en-US" smtClean="0"/>
              <a:pPr/>
              <a:t>6/9/2026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22C835-F3B5-943C-FFC4-D5BA9666AF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709891-6E3C-ADED-01DD-15FCED37AF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013F82-EE5E-44EE-A61D-E31C6657F2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0467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28D7-6581-4956-AAE3-9104804DF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072" y="978408"/>
            <a:ext cx="11152775" cy="14630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CFCCA4-57A4-08A1-FC45-D2BBA66FAB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1072" y="2578608"/>
            <a:ext cx="11152775" cy="37673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FAA0F4-2442-8D45-3C3D-1B8F55C86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1072" y="6419089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03785E-FB42-1D54-92AC-D0A61A8FAB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1072" y="100585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C9CF34-1274-DB45-4809-90E5D244A9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54448" y="6419089"/>
            <a:ext cx="6399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2A013F82-EE5E-44EE-A61D-E31C6657F26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774A975B-A886-5202-0489-6965514A0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7734" y="508091"/>
            <a:ext cx="11150310" cy="149279"/>
          </a:xfrm>
          <a:custGeom>
            <a:avLst/>
            <a:gdLst>
              <a:gd name="connsiteX0" fmla="*/ 0 w 8085002"/>
              <a:gd name="connsiteY0" fmla="*/ 0 h 149279"/>
              <a:gd name="connsiteX1" fmla="*/ 8085002 w 8085002"/>
              <a:gd name="connsiteY1" fmla="*/ 0 h 149279"/>
              <a:gd name="connsiteX2" fmla="*/ 8085002 w 8085002"/>
              <a:gd name="connsiteY2" fmla="*/ 149279 h 149279"/>
              <a:gd name="connsiteX3" fmla="*/ 0 w 8085002"/>
              <a:gd name="connsiteY3" fmla="*/ 149279 h 1492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085002" h="149279">
                <a:moveTo>
                  <a:pt x="0" y="0"/>
                </a:moveTo>
                <a:lnTo>
                  <a:pt x="8085002" y="0"/>
                </a:lnTo>
                <a:lnTo>
                  <a:pt x="8085002" y="149279"/>
                </a:lnTo>
                <a:lnTo>
                  <a:pt x="0" y="14927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1799"/>
          </a:p>
        </p:txBody>
      </p:sp>
    </p:spTree>
    <p:extLst>
      <p:ext uri="{BB962C8B-B14F-4D97-AF65-F5344CB8AC3E}">
        <p14:creationId xmlns:p14="http://schemas.microsoft.com/office/powerpoint/2010/main" val="3108831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100000"/>
        </a:lnSpc>
        <a:spcBef>
          <a:spcPct val="0"/>
        </a:spcBef>
        <a:buNone/>
        <a:defRPr sz="4399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CB3CB4-C91E-E347-F97F-C12C752DD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F954A-4BE6-CD87-6EC0-299E4FA08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BB086-FFD8-B08A-51FB-F3B85D513A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79D3C-7007-4C81-AAFA-B56301BEE4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FD018-680D-477E-4A50-853D417E9A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013F82-EE5E-44EE-A61D-E31C6657F2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856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CB3CB4-C91E-E347-F97F-C12C752DD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982" y="365126"/>
            <a:ext cx="10512862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BF954A-4BE6-CD87-6EC0-299E4FA08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7982" y="1825625"/>
            <a:ext cx="10512862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7BB086-FFD8-B08A-51FB-F3B85D513A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7982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F41C87-7AD9-4845-A077-840E4A0F3F06}" type="datetimeFigureOut">
              <a:rPr lang="en-US" smtClean="0"/>
              <a:pPr/>
              <a:t>6/9/2026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A79D3C-7007-4C81-AAFA-B56301BEE47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7549" y="6356351"/>
            <a:ext cx="41137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6FD018-680D-477E-4A50-853D417E9A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08357" y="6356351"/>
            <a:ext cx="274248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013F82-EE5E-44EE-A61D-E31C6657F2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6772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126" rtl="0" eaLnBrk="1" latinLnBrk="0" hangingPunct="1">
        <a:lnSpc>
          <a:spcPct val="90000"/>
        </a:lnSpc>
        <a:spcBef>
          <a:spcPct val="0"/>
        </a:spcBef>
        <a:buNone/>
        <a:defRPr sz="439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31" indent="-228531" algn="l" defTabSz="914126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99" kern="1200">
          <a:solidFill>
            <a:schemeClr val="tx1"/>
          </a:solidFill>
          <a:latin typeface="+mn-lt"/>
          <a:ea typeface="+mn-ea"/>
          <a:cs typeface="+mn-cs"/>
        </a:defRPr>
      </a:lvl1pPr>
      <a:lvl2pPr marL="68559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399" kern="1200">
          <a:solidFill>
            <a:schemeClr val="tx1"/>
          </a:solidFill>
          <a:latin typeface="+mn-lt"/>
          <a:ea typeface="+mn-ea"/>
          <a:cs typeface="+mn-cs"/>
        </a:defRPr>
      </a:lvl2pPr>
      <a:lvl3pPr marL="1142657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3pPr>
      <a:lvl4pPr marL="1599720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2056783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513846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970908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427971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885034" indent="-228531" algn="l" defTabSz="914126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1pPr>
      <a:lvl2pPr marL="45706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2pPr>
      <a:lvl3pPr marL="914126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3pPr>
      <a:lvl4pPr marL="1371189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4pPr>
      <a:lvl5pPr marL="1828251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5pPr>
      <a:lvl6pPr marL="2285314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6pPr>
      <a:lvl7pPr marL="2742377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7pPr>
      <a:lvl8pPr marL="3199440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8pPr>
      <a:lvl9pPr marL="3656503" algn="l" defTabSz="914126" rtl="0" eaLnBrk="1" latinLnBrk="0" hangingPunct="1">
        <a:defRPr sz="17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admin.smc.edu/administration/governance/district-planning-policies/budget-planning-subcommittee.php" TargetMode="External"/><Relationship Id="rId2" Type="http://schemas.openxmlformats.org/officeDocument/2006/relationships/hyperlink" Target="https://admin.smc.edu/administration/governance/district-planning-policies/meetings.php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hyperlink" Target="https://admin.smc.edu/administration/governance/board-of-trustees/meetings.php" TargetMode="External"/><Relationship Id="rId4" Type="http://schemas.openxmlformats.org/officeDocument/2006/relationships/hyperlink" Target="https://admin.smc.edu/administration/business-services/budget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smc.edu/administration/business-services/budget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1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3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45AB09A-F46D-5387-515F-A341B7EFB0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7" r="-1" b="-1"/>
          <a:stretch>
            <a:fillRect/>
          </a:stretch>
        </p:blipFill>
        <p:spPr>
          <a:xfrm>
            <a:off x="19" y="903"/>
            <a:ext cx="12185758" cy="6856204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AA9B9FC-E6B3-D0B0-F5FA-6949818155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7734" y="979047"/>
            <a:ext cx="6491077" cy="849753"/>
          </a:xfrm>
        </p:spPr>
        <p:txBody>
          <a:bodyPr anchor="t">
            <a:normAutofit fontScale="90000"/>
          </a:bodyPr>
          <a:lstStyle/>
          <a:p>
            <a:r>
              <a:rPr lang="en-US" sz="5998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Santa Monica College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5E513-4283-0CAE-24A0-FF2C90D398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2812" y="4876800"/>
            <a:ext cx="3276600" cy="1447800"/>
          </a:xfrm>
        </p:spPr>
        <p:txBody>
          <a:bodyPr anchor="t">
            <a:normAutofit fontScale="92500" lnSpcReduction="20000"/>
          </a:bodyPr>
          <a:lstStyle/>
          <a:p>
            <a:r>
              <a:rPr lang="en-US" sz="2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Board of Trustees</a:t>
            </a:r>
          </a:p>
          <a:p>
            <a:r>
              <a:rPr lang="en-US" sz="2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Tentative Budget</a:t>
            </a:r>
          </a:p>
          <a:p>
            <a:r>
              <a:rPr lang="en-US" sz="2800" dirty="0">
                <a:solidFill>
                  <a:srgbClr val="FFFFFF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June 9, 2026</a:t>
            </a:r>
          </a:p>
        </p:txBody>
      </p:sp>
    </p:spTree>
    <p:extLst>
      <p:ext uri="{BB962C8B-B14F-4D97-AF65-F5344CB8AC3E}">
        <p14:creationId xmlns:p14="http://schemas.microsoft.com/office/powerpoint/2010/main" val="1488352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36EFE4-DE5B-341D-D730-B9F1E37333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029D1E2D-3087-9CC3-6A7D-C62D0A0DD7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2" y="1371600"/>
            <a:ext cx="11887200" cy="5486400"/>
          </a:xfrm>
        </p:spPr>
        <p:txBody>
          <a:bodyPr>
            <a:normAutofit fontScale="92500" lnSpcReduction="20000"/>
          </a:bodyPr>
          <a:lstStyle/>
          <a:p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Total Increase of ~</a:t>
            </a:r>
            <a:r>
              <a:rPr lang="en-US" sz="33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$249 </a:t>
            </a: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million or ~</a:t>
            </a:r>
            <a:r>
              <a:rPr lang="en-US" sz="33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39.2% </a:t>
            </a: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from January proposal</a:t>
            </a:r>
          </a:p>
          <a:p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Major </a:t>
            </a:r>
            <a:r>
              <a:rPr lang="en-US" sz="3300" b="1" u="sng" dirty="0">
                <a:latin typeface="Calibri" panose="020F0502020204030204" pitchFamily="34" charset="0"/>
                <a:cs typeface="Calibri" panose="020F0502020204030204" pitchFamily="34" charset="0"/>
              </a:rPr>
              <a:t>Ongoing</a:t>
            </a:r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 changes include:</a:t>
            </a:r>
          </a:p>
          <a:p>
            <a:pPr lvl="1"/>
            <a:r>
              <a:rPr lang="en-US" sz="3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Increased</a:t>
            </a: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 Statutory COLA for SCFF from 2.41% to 2.87%</a:t>
            </a:r>
          </a:p>
          <a:p>
            <a:pPr lvl="1"/>
            <a:r>
              <a:rPr lang="en-US" sz="3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Addition</a:t>
            </a:r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 of a Discretionary COLA of 1.44% </a:t>
            </a:r>
          </a:p>
          <a:p>
            <a:pPr lvl="2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Total COLA of </a:t>
            </a: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4.31% -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Super COLA!</a:t>
            </a:r>
          </a:p>
          <a:p>
            <a:pPr lvl="2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Paid Pregnancy Leave – Up to 14 weeks of paid leave</a:t>
            </a:r>
          </a:p>
          <a:p>
            <a:pPr lvl="3"/>
            <a:r>
              <a:rPr lang="en-US" sz="2600" dirty="0"/>
              <a:t>Pregnancy, miscarriage, childbirth, termination of pregnancy, and recovery from those conditions</a:t>
            </a:r>
            <a:endParaRPr 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COLA works different under SCFF</a:t>
            </a:r>
          </a:p>
          <a:p>
            <a:pPr lvl="2"/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Old method = Prior Year Apportionment times COLA = $7.2m</a:t>
            </a:r>
          </a:p>
          <a:p>
            <a:pPr lvl="2"/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SCFF method = Prior year payment per metric increased by COLA =  $3.76 million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(includes projected growth funding)</a:t>
            </a:r>
          </a:p>
          <a:p>
            <a:pPr marL="457063" lvl="1" indent="0">
              <a:buNone/>
            </a:pPr>
            <a:endParaRPr lang="en-US" sz="30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2">
            <a:extLst>
              <a:ext uri="{FF2B5EF4-FFF2-40B4-BE49-F238E27FC236}">
                <a16:creationId xmlns:a16="http://schemas.microsoft.com/office/drawing/2014/main" id="{89478613-F128-9276-6105-DC2818707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013" y="685800"/>
            <a:ext cx="10210798" cy="5334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>
                <a:latin typeface="Calibri" panose="020F0502020204030204" pitchFamily="34" charset="0"/>
                <a:cs typeface="Calibri" panose="020F0502020204030204" pitchFamily="34" charset="0"/>
              </a:rPr>
              <a:t>Community Colleges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8142587-20A4-3BA6-6781-B172E818F5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86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50812" y="1371600"/>
            <a:ext cx="11963400" cy="5486400"/>
          </a:xfrm>
        </p:spPr>
        <p:txBody>
          <a:bodyPr>
            <a:normAutofit/>
          </a:bodyPr>
          <a:lstStyle/>
          <a:p>
            <a:r>
              <a:rPr lang="en-US" sz="3199" dirty="0">
                <a:latin typeface="Calibri" panose="020F0502020204030204" pitchFamily="34" charset="0"/>
                <a:cs typeface="Calibri" panose="020F0502020204030204" pitchFamily="34" charset="0"/>
              </a:rPr>
              <a:t>No Change in 2026-27 enrollment growth - 0.5% with retroactive 1.0% growth to 2025-26</a:t>
            </a:r>
          </a:p>
          <a:p>
            <a:pPr lvl="1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If 1% growth is achieved and available for funding = $551,414</a:t>
            </a:r>
          </a:p>
          <a:p>
            <a:pPr lvl="1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Growth works differently than prior years</a:t>
            </a:r>
          </a:p>
          <a:p>
            <a:pPr lvl="2"/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Old method = Prior year FTES time Enrollment Growth</a:t>
            </a:r>
          </a:p>
          <a:p>
            <a:pPr lvl="2"/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New method = Multifaceted calculation. Guaranteed is 0.13% growth for SMC. Unfunded FTES will be funded if other Districts don’t use their allocation</a:t>
            </a:r>
          </a:p>
        </p:txBody>
      </p:sp>
      <p:sp>
        <p:nvSpPr>
          <p:cNvPr id="2" name="Title 12">
            <a:extLst>
              <a:ext uri="{FF2B5EF4-FFF2-40B4-BE49-F238E27FC236}">
                <a16:creationId xmlns:a16="http://schemas.microsoft.com/office/drawing/2014/main" id="{3F82A651-2222-ECAF-DE84-B4ABB6AE7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013" y="685800"/>
            <a:ext cx="10210798" cy="5334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>
                <a:latin typeface="Calibri" panose="020F0502020204030204" pitchFamily="34" charset="0"/>
                <a:cs typeface="Calibri" panose="020F0502020204030204" pitchFamily="34" charset="0"/>
              </a:rPr>
              <a:t>Community Colleges - Ongoing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5BC71C-E12F-4F5E-7AA4-7704DEC6C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5462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F46C60-3C3D-3F36-9642-DC221038DB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C3530CF4-8A7E-9CED-5B55-152A1A5CC0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412" y="1371600"/>
            <a:ext cx="11734800" cy="5410200"/>
          </a:xfrm>
        </p:spPr>
        <p:txBody>
          <a:bodyPr>
            <a:normAutofit fontScale="92500"/>
          </a:bodyPr>
          <a:lstStyle/>
          <a:p>
            <a:pPr lvl="1"/>
            <a:r>
              <a:rPr lang="en-US" sz="34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Increase </a:t>
            </a: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of COLA for Adult Education, EOPS, DSPS, CalWORKs, Mandates, Apprenticeship and CARE from 2.41% to 2.87%</a:t>
            </a:r>
            <a:endParaRPr lang="en-US" sz="34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No Change to the proposal to establish a new California Healthy School Pathway Program - $14.3 million systemwide</a:t>
            </a:r>
          </a:p>
          <a:p>
            <a:pPr lvl="1"/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No Change to the proposal to reallocate $8 million of funding from the Classified Employee Summer Assistance Program to Basic Needs Centers to allow classified staff access to food pantry services</a:t>
            </a:r>
          </a:p>
          <a:p>
            <a:pPr lvl="1"/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No Change</a:t>
            </a:r>
            <a:r>
              <a:rPr lang="en-US" sz="3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in Common Cloud Data Platform - $5 million systemwide</a:t>
            </a:r>
          </a:p>
          <a:p>
            <a:pPr lvl="1"/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No Change in Credit for Prior Learning - $2 million systemwide</a:t>
            </a:r>
          </a:p>
        </p:txBody>
      </p:sp>
      <p:sp>
        <p:nvSpPr>
          <p:cNvPr id="2" name="Title 12">
            <a:extLst>
              <a:ext uri="{FF2B5EF4-FFF2-40B4-BE49-F238E27FC236}">
                <a16:creationId xmlns:a16="http://schemas.microsoft.com/office/drawing/2014/main" id="{574242C3-0838-56A2-6627-43E7B57FA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013" y="685800"/>
            <a:ext cx="10210798" cy="5334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>
                <a:latin typeface="Calibri" panose="020F0502020204030204" pitchFamily="34" charset="0"/>
                <a:cs typeface="Calibri" panose="020F0502020204030204" pitchFamily="34" charset="0"/>
              </a:rPr>
              <a:t>Community Colleges - Ongoing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3B129C5-6F6B-EE5A-0643-51B2ED2F10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9965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41D12A-4A93-FFBB-86BF-B4CF37CFBF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99157E74-5ED8-FBDB-5F6E-0170A4713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3212" y="1447800"/>
            <a:ext cx="11811000" cy="5410200"/>
          </a:xfrm>
        </p:spPr>
        <p:txBody>
          <a:bodyPr>
            <a:normAutofit lnSpcReduction="10000"/>
          </a:bodyPr>
          <a:lstStyle/>
          <a:p>
            <a:r>
              <a:rPr lang="en-US" sz="3599" dirty="0">
                <a:latin typeface="Calibri" panose="020F0502020204030204" pitchFamily="34" charset="0"/>
                <a:cs typeface="Calibri" panose="020F0502020204030204" pitchFamily="34" charset="0"/>
              </a:rPr>
              <a:t>Major </a:t>
            </a:r>
            <a:r>
              <a:rPr lang="en-US" sz="3599" b="1" dirty="0">
                <a:latin typeface="Calibri" panose="020F0502020204030204" pitchFamily="34" charset="0"/>
                <a:cs typeface="Calibri" panose="020F0502020204030204" pitchFamily="34" charset="0"/>
              </a:rPr>
              <a:t>One-time</a:t>
            </a:r>
            <a:r>
              <a:rPr lang="en-US" sz="3599" dirty="0">
                <a:latin typeface="Calibri" panose="020F0502020204030204" pitchFamily="34" charset="0"/>
                <a:cs typeface="Calibri" panose="020F0502020204030204" pitchFamily="34" charset="0"/>
              </a:rPr>
              <a:t> changes include: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No Change of $120.7m for Deferred Maintenance</a:t>
            </a:r>
          </a:p>
          <a:p>
            <a:pPr lvl="1"/>
            <a:r>
              <a:rPr lang="en-US" sz="3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Increased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Student Support Block Grant from $100m to $100.6m</a:t>
            </a:r>
          </a:p>
          <a:p>
            <a:pPr lvl="2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Change in language makes it unrestricted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No Change Common Cloud Data Platform - $36 million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No Change Credit for Prior Learning - $35 million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New Adult Learner Demonstration Project - $9.7 million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Funding Deferrals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$408.4m deferred from 2025-26 to 2026-27  to be repaid in 26-27</a:t>
            </a:r>
          </a:p>
          <a:p>
            <a:pPr lvl="3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3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3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3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3"/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3"/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3"/>
            <a:endParaRPr lang="en-US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3"/>
            <a:endParaRPr lang="en-US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2625" lvl="3" indent="0">
              <a:buNone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dirty="0"/>
          </a:p>
        </p:txBody>
      </p:sp>
      <p:sp>
        <p:nvSpPr>
          <p:cNvPr id="2" name="Title 12">
            <a:extLst>
              <a:ext uri="{FF2B5EF4-FFF2-40B4-BE49-F238E27FC236}">
                <a16:creationId xmlns:a16="http://schemas.microsoft.com/office/drawing/2014/main" id="{2C43DC01-2AAA-7F8B-EF28-9C82740C4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013" y="685800"/>
            <a:ext cx="10210798" cy="5334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>
                <a:latin typeface="Calibri" panose="020F0502020204030204" pitchFamily="34" charset="0"/>
                <a:cs typeface="Calibri" panose="020F0502020204030204" pitchFamily="34" charset="0"/>
              </a:rPr>
              <a:t>Community Colleges – One-time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DC7EC70-CAEE-17D1-4135-876AFAFC98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0856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0EBBB497-C561-9C1D-1063-8E0820A1B4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  <p:sp>
        <p:nvSpPr>
          <p:cNvPr id="3" name="Title 12">
            <a:extLst>
              <a:ext uri="{FF2B5EF4-FFF2-40B4-BE49-F238E27FC236}">
                <a16:creationId xmlns:a16="http://schemas.microsoft.com/office/drawing/2014/main" id="{A20AD6ED-0A3A-FB70-FBE4-029DB7B9281E}"/>
              </a:ext>
            </a:extLst>
          </p:cNvPr>
          <p:cNvSpPr txBox="1">
            <a:spLocks/>
          </p:cNvSpPr>
          <p:nvPr/>
        </p:nvSpPr>
        <p:spPr>
          <a:xfrm>
            <a:off x="1141413" y="2133600"/>
            <a:ext cx="10210798" cy="21336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126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4399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u="sng" dirty="0">
                <a:latin typeface="Calibri" panose="020F0502020204030204" pitchFamily="34" charset="0"/>
                <a:cs typeface="Calibri" panose="020F0502020204030204" pitchFamily="34" charset="0"/>
              </a:rPr>
              <a:t>2026-2027 </a:t>
            </a:r>
          </a:p>
          <a:p>
            <a:pPr algn="ctr"/>
            <a:r>
              <a:rPr lang="en-US" sz="5400" u="sng" dirty="0">
                <a:latin typeface="Calibri" panose="020F0502020204030204" pitchFamily="34" charset="0"/>
                <a:cs typeface="Calibri" panose="020F0502020204030204" pitchFamily="34" charset="0"/>
              </a:rPr>
              <a:t>Tentative Budget</a:t>
            </a:r>
          </a:p>
        </p:txBody>
      </p:sp>
    </p:spTree>
    <p:extLst>
      <p:ext uri="{BB962C8B-B14F-4D97-AF65-F5344CB8AC3E}">
        <p14:creationId xmlns:p14="http://schemas.microsoft.com/office/powerpoint/2010/main" val="2780067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08012" y="1245800"/>
            <a:ext cx="11353799" cy="5724700"/>
          </a:xfrm>
        </p:spPr>
        <p:txBody>
          <a:bodyPr>
            <a:normAutofit fontScale="85000" lnSpcReduction="20000"/>
          </a:bodyPr>
          <a:lstStyle/>
          <a:p>
            <a:r>
              <a:rPr lang="en-US" sz="3900" dirty="0">
                <a:latin typeface="Calibri" panose="020F0502020204030204" pitchFamily="34" charset="0"/>
                <a:cs typeface="Calibri" panose="020F0502020204030204" pitchFamily="34" charset="0"/>
              </a:rPr>
              <a:t>Tentative Budget is preliminary</a:t>
            </a:r>
          </a:p>
          <a:p>
            <a:pPr lvl="1"/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State Budget will not be adopted until mid June </a:t>
            </a:r>
          </a:p>
          <a:p>
            <a:pPr lvl="1"/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Trailer bills will continue through summer</a:t>
            </a:r>
          </a:p>
          <a:p>
            <a:pPr lvl="1"/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Allows for operations between July 1 and Adopted</a:t>
            </a:r>
          </a:p>
          <a:p>
            <a:r>
              <a:rPr lang="en-US" sz="3900" dirty="0">
                <a:latin typeface="Calibri" panose="020F0502020204030204" pitchFamily="34" charset="0"/>
                <a:cs typeface="Calibri" panose="020F0502020204030204" pitchFamily="34" charset="0"/>
              </a:rPr>
              <a:t>Not all May Revise proposals included in the Tentative</a:t>
            </a:r>
          </a:p>
          <a:p>
            <a:pPr lvl="1"/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Cannot project due to lack of information  </a:t>
            </a:r>
          </a:p>
          <a:p>
            <a:pPr lvl="2"/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Guidelines</a:t>
            </a:r>
          </a:p>
          <a:p>
            <a:pPr lvl="2"/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Application</a:t>
            </a:r>
          </a:p>
          <a:p>
            <a:pPr lvl="2"/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Reporting</a:t>
            </a:r>
          </a:p>
          <a:p>
            <a:pPr lvl="2"/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Allocation</a:t>
            </a:r>
          </a:p>
          <a:p>
            <a:pPr lvl="1"/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CCCCO August Budget Workshop</a:t>
            </a:r>
          </a:p>
          <a:p>
            <a:pPr marL="463550" lvl="2" indent="0">
              <a:buNone/>
            </a:pPr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2">
            <a:extLst>
              <a:ext uri="{FF2B5EF4-FFF2-40B4-BE49-F238E27FC236}">
                <a16:creationId xmlns:a16="http://schemas.microsoft.com/office/drawing/2014/main" id="{B7F85FF1-DF87-45E0-BB65-D47C2301C8A0}"/>
              </a:ext>
            </a:extLst>
          </p:cNvPr>
          <p:cNvSpPr txBox="1">
            <a:spLocks/>
          </p:cNvSpPr>
          <p:nvPr/>
        </p:nvSpPr>
        <p:spPr>
          <a:xfrm>
            <a:off x="150812" y="609600"/>
            <a:ext cx="11734799" cy="636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u="sng" dirty="0"/>
              <a:t>Tentative Budget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23BB483-B0E6-3A6C-5496-12CE21102B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69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3683" y="1263290"/>
            <a:ext cx="12101457" cy="5307400"/>
          </a:xfrm>
        </p:spPr>
        <p:txBody>
          <a:bodyPr>
            <a:normAutofit fontScale="77500" lnSpcReduction="20000"/>
          </a:bodyPr>
          <a:lstStyle/>
          <a:p>
            <a:r>
              <a:rPr lang="en-US" sz="3900" dirty="0">
                <a:latin typeface="Calibri" panose="020F0502020204030204" pitchFamily="34" charset="0"/>
                <a:cs typeface="Calibri" panose="020F0502020204030204" pitchFamily="34" charset="0"/>
              </a:rPr>
              <a:t>Apportionment $172,505,073 - </a:t>
            </a:r>
            <a:r>
              <a:rPr lang="en-US" sz="39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$3.76 </a:t>
            </a:r>
            <a:r>
              <a:rPr lang="en-US" sz="3900" dirty="0">
                <a:latin typeface="Calibri" panose="020F0502020204030204" pitchFamily="34" charset="0"/>
                <a:cs typeface="Calibri" panose="020F0502020204030204" pitchFamily="34" charset="0"/>
              </a:rPr>
              <a:t>million increase from 25-26</a:t>
            </a:r>
          </a:p>
          <a:p>
            <a:pPr lvl="1"/>
            <a:r>
              <a:rPr lang="en-US" sz="3401" dirty="0">
                <a:latin typeface="Calibri" panose="020F0502020204030204" pitchFamily="34" charset="0"/>
                <a:cs typeface="Calibri" panose="020F0502020204030204" pitchFamily="34" charset="0"/>
              </a:rPr>
              <a:t>Strong May Revise proposed COLA </a:t>
            </a:r>
          </a:p>
          <a:p>
            <a:pPr lvl="1"/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Increased metrics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(as of P1 25-26)</a:t>
            </a:r>
            <a:endParaRPr lang="en-US" sz="19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Supplemental metrics/Financial Aid increased 9.1%</a:t>
            </a:r>
          </a:p>
          <a:p>
            <a:pPr lvl="2"/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Student Success metrics-All students increased 3.4%</a:t>
            </a:r>
          </a:p>
          <a:p>
            <a:pPr lvl="2"/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Student Success metrics-Promise students increased 7.2%</a:t>
            </a:r>
          </a:p>
          <a:p>
            <a:pPr lvl="2"/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Student Success metrics-Pell students increased 10.0%</a:t>
            </a:r>
          </a:p>
          <a:p>
            <a:pPr lvl="1"/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Projected resident FTES growth of 1% in 2026-27</a:t>
            </a:r>
          </a:p>
          <a:p>
            <a:r>
              <a:rPr lang="en-US" sz="3900" dirty="0">
                <a:latin typeface="Calibri" panose="020F0502020204030204" pitchFamily="34" charset="0"/>
                <a:cs typeface="Calibri" panose="020F0502020204030204" pitchFamily="34" charset="0"/>
              </a:rPr>
              <a:t>Assuming enrollment meets projections, State fully funds 1% District growth and no major changes from May Revise, it is projected the </a:t>
            </a:r>
            <a:r>
              <a:rPr lang="en-US" sz="3900" b="1" u="sng" dirty="0">
                <a:latin typeface="Calibri" panose="020F0502020204030204" pitchFamily="34" charset="0"/>
                <a:cs typeface="Calibri" panose="020F0502020204030204" pitchFamily="34" charset="0"/>
              </a:rPr>
              <a:t>District will emerge from Hold Harmless</a:t>
            </a:r>
          </a:p>
          <a:p>
            <a:pPr lvl="1"/>
            <a:endParaRPr lang="en-US" sz="3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itle 12">
            <a:extLst>
              <a:ext uri="{FF2B5EF4-FFF2-40B4-BE49-F238E27FC236}">
                <a16:creationId xmlns:a16="http://schemas.microsoft.com/office/drawing/2014/main" id="{B7F85FF1-DF87-45E0-BB65-D47C2301C8A0}"/>
              </a:ext>
            </a:extLst>
          </p:cNvPr>
          <p:cNvSpPr txBox="1">
            <a:spLocks/>
          </p:cNvSpPr>
          <p:nvPr/>
        </p:nvSpPr>
        <p:spPr>
          <a:xfrm>
            <a:off x="270696" y="685800"/>
            <a:ext cx="11734799" cy="636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b="1" u="sng" dirty="0"/>
              <a:t>Major Assumptions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99C27DE-2AFB-53F6-4491-43D1EE81E0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79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569912" y="685800"/>
            <a:ext cx="11049000" cy="6019800"/>
          </a:xfrm>
        </p:spPr>
        <p:txBody>
          <a:bodyPr>
            <a:normAutofit fontScale="85000" lnSpcReduction="10000"/>
          </a:bodyPr>
          <a:lstStyle/>
          <a:p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Projected Credit Resident Enrollment Increase of </a:t>
            </a:r>
            <a:r>
              <a:rPr lang="en-US" sz="34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1.0% </a:t>
            </a: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34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167.76</a:t>
            </a:r>
            <a:r>
              <a:rPr lang="en-US" sz="3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400" dirty="0">
                <a:latin typeface="Calibri" panose="020F0502020204030204" pitchFamily="34" charset="0"/>
                <a:cs typeface="Calibri" panose="020F0502020204030204" pitchFamily="34" charset="0"/>
              </a:rPr>
              <a:t>FTES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Resident enrollment drives 80+% of revenue</a:t>
            </a:r>
          </a:p>
          <a:p>
            <a:pPr lvl="2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Apportionment, Lottery, Fees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2018-2019 Final: 19,501 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2019-2020 Final Actual: </a:t>
            </a: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17,551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2020-2021 Final: </a:t>
            </a:r>
            <a:r>
              <a:rPr lang="en-US" sz="3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19,101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2021-2022 Final: </a:t>
            </a: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17,013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2022-2023 Final: </a:t>
            </a: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16,074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2023-2024 Final: </a:t>
            </a:r>
            <a:r>
              <a:rPr lang="en-US" sz="3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16,640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2024-2025 Final: </a:t>
            </a:r>
            <a:r>
              <a:rPr lang="en-US" sz="3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16,932</a:t>
            </a:r>
            <a:endParaRPr lang="en-US" sz="24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2025-2026 Projected : </a:t>
            </a:r>
            <a:r>
              <a:rPr lang="en-US" sz="32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16,776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2026-2027 Projected : </a:t>
            </a:r>
            <a:r>
              <a:rPr lang="en-US" sz="3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16,944</a:t>
            </a:r>
          </a:p>
          <a:p>
            <a:pPr marL="457063" lvl="1" indent="0">
              <a:buNone/>
            </a:pPr>
            <a:endParaRPr lang="en-US" sz="32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24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3200" dirty="0">
              <a:solidFill>
                <a:srgbClr val="00B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4475" lvl="1" indent="0">
              <a:buNone/>
            </a:pP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100" dirty="0">
              <a:cs typeface="Calibri" panose="020F0502020204030204" pitchFamily="34" charset="0"/>
            </a:endParaRPr>
          </a:p>
          <a:p>
            <a:pPr lvl="2"/>
            <a:endParaRPr lang="en-US" sz="2500" dirty="0">
              <a:cs typeface="Calibri" panose="020F0502020204030204" pitchFamily="34" charset="0"/>
            </a:endParaRPr>
          </a:p>
          <a:p>
            <a:pPr lvl="2"/>
            <a:endParaRPr lang="en-US" sz="2500" dirty="0"/>
          </a:p>
          <a:p>
            <a:pPr lvl="1"/>
            <a:endParaRPr lang="en-US" sz="3100" dirty="0"/>
          </a:p>
          <a:p>
            <a:pPr marL="682625" lvl="3" indent="0">
              <a:buNone/>
            </a:pPr>
            <a:endParaRPr lang="en-US" sz="1800" dirty="0"/>
          </a:p>
          <a:p>
            <a:pPr lvl="2"/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2C5CE92-A624-C701-0AC1-8DDA3288BF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55081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6FFEC41-8ECD-F44F-6639-B0D1676EE6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1516111"/>
              </p:ext>
            </p:extLst>
          </p:nvPr>
        </p:nvGraphicFramePr>
        <p:xfrm>
          <a:off x="0" y="76200"/>
          <a:ext cx="12114212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71259E5-D3FC-9DE2-5BC3-02184A284CBD}"/>
              </a:ext>
            </a:extLst>
          </p:cNvPr>
          <p:cNvCxnSpPr>
            <a:cxnSpLocks/>
          </p:cNvCxnSpPr>
          <p:nvPr/>
        </p:nvCxnSpPr>
        <p:spPr>
          <a:xfrm>
            <a:off x="2138047" y="1447800"/>
            <a:ext cx="8528365" cy="304800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1BA58E4-A46F-6023-6ACA-03C227AAC27B}"/>
              </a:ext>
            </a:extLst>
          </p:cNvPr>
          <p:cNvSpPr txBox="1"/>
          <p:nvPr/>
        </p:nvSpPr>
        <p:spPr>
          <a:xfrm>
            <a:off x="7192157" y="1217474"/>
            <a:ext cx="448231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~&lt;2,557&gt; 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&lt;13.11%&gt; 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Decrease in 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Credit Resident FTES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9BEB615-C0BB-1179-F697-7E95C011C2B9}"/>
              </a:ext>
            </a:extLst>
          </p:cNvPr>
          <p:cNvCxnSpPr>
            <a:cxnSpLocks/>
          </p:cNvCxnSpPr>
          <p:nvPr/>
        </p:nvCxnSpPr>
        <p:spPr>
          <a:xfrm flipV="1">
            <a:off x="10050778" y="4648200"/>
            <a:ext cx="768034" cy="381000"/>
          </a:xfrm>
          <a:prstGeom prst="straightConnector1">
            <a:avLst/>
          </a:prstGeom>
          <a:ln w="38100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A5B839F-8C0F-301D-F8FF-80E1B5D186EA}"/>
              </a:ext>
            </a:extLst>
          </p:cNvPr>
          <p:cNvSpPr txBox="1"/>
          <p:nvPr/>
        </p:nvSpPr>
        <p:spPr>
          <a:xfrm>
            <a:off x="836612" y="4152037"/>
            <a:ext cx="4205767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~168 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1.0%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Projected Increase in 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Credit Resident FTES</a:t>
            </a:r>
          </a:p>
        </p:txBody>
      </p:sp>
    </p:spTree>
    <p:extLst>
      <p:ext uri="{BB962C8B-B14F-4D97-AF65-F5344CB8AC3E}">
        <p14:creationId xmlns:p14="http://schemas.microsoft.com/office/powerpoint/2010/main" val="1864970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7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455612" y="838200"/>
            <a:ext cx="11277600" cy="6287849"/>
          </a:xfrm>
        </p:spPr>
        <p:txBody>
          <a:bodyPr>
            <a:normAutofit fontScale="62500" lnSpcReduction="20000"/>
          </a:bodyPr>
          <a:lstStyle/>
          <a:p>
            <a:r>
              <a:rPr lang="en-US" sz="4500" dirty="0" err="1">
                <a:latin typeface="Calibri" panose="020F0502020204030204" pitchFamily="34" charset="0"/>
                <a:cs typeface="Calibri" panose="020F0502020204030204" pitchFamily="34" charset="0"/>
              </a:rPr>
              <a:t>Proj</a:t>
            </a:r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. Non-resident Enrollment Decrease of </a:t>
            </a:r>
            <a:r>
              <a:rPr lang="en-US" sz="4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&lt;4.00%&gt; </a:t>
            </a:r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4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&lt;108.92&gt; </a:t>
            </a:r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FTES</a:t>
            </a:r>
          </a:p>
          <a:p>
            <a:pPr lvl="1"/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Second largest source of revenue – 12.2% of UGF Revenue </a:t>
            </a:r>
          </a:p>
          <a:p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2018-2019 Final:  4,259</a:t>
            </a:r>
          </a:p>
          <a:p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2019-2020 Final: </a:t>
            </a:r>
            <a:r>
              <a:rPr lang="en-US" sz="4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3,702</a:t>
            </a:r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2020-2021 Final: </a:t>
            </a:r>
            <a:r>
              <a:rPr lang="en-US" sz="4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3,088 </a:t>
            </a:r>
          </a:p>
          <a:p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2021-2022 Final: </a:t>
            </a:r>
            <a:r>
              <a:rPr lang="en-US" sz="4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2,763</a:t>
            </a:r>
          </a:p>
          <a:p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2022-2023 Final: </a:t>
            </a:r>
            <a:r>
              <a:rPr lang="en-US" sz="45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2,844</a:t>
            </a:r>
          </a:p>
          <a:p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2023-2024 Final: </a:t>
            </a:r>
            <a:r>
              <a:rPr lang="en-US" sz="45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3,157</a:t>
            </a:r>
          </a:p>
          <a:p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2024-2025 Final: </a:t>
            </a:r>
            <a:r>
              <a:rPr lang="en-US" sz="4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3,011</a:t>
            </a:r>
          </a:p>
          <a:p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2025-2026 Projected: </a:t>
            </a:r>
            <a:r>
              <a:rPr lang="en-US" sz="4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2,723</a:t>
            </a:r>
          </a:p>
          <a:p>
            <a:r>
              <a:rPr lang="en-US" sz="4500" dirty="0">
                <a:latin typeface="Calibri" panose="020F0502020204030204" pitchFamily="34" charset="0"/>
                <a:cs typeface="Calibri" panose="020F0502020204030204" pitchFamily="34" charset="0"/>
              </a:rPr>
              <a:t>2026-2027 Projected: </a:t>
            </a:r>
            <a:r>
              <a:rPr lang="en-US" sz="4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2,614</a:t>
            </a:r>
          </a:p>
          <a:p>
            <a:endParaRPr lang="en-US" sz="4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31775" lvl="1" indent="0">
              <a:buNone/>
            </a:pPr>
            <a:endParaRPr lang="en-US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100" dirty="0">
              <a:cs typeface="Calibri" panose="020F0502020204030204" pitchFamily="34" charset="0"/>
            </a:endParaRPr>
          </a:p>
          <a:p>
            <a:pPr lvl="2"/>
            <a:endParaRPr lang="en-US" sz="2500" dirty="0">
              <a:cs typeface="Calibri" panose="020F0502020204030204" pitchFamily="34" charset="0"/>
            </a:endParaRPr>
          </a:p>
          <a:p>
            <a:pPr lvl="2"/>
            <a:endParaRPr lang="en-US" sz="2500" dirty="0"/>
          </a:p>
          <a:p>
            <a:pPr lvl="1"/>
            <a:endParaRPr lang="en-US" sz="3100" dirty="0"/>
          </a:p>
          <a:p>
            <a:pPr marL="682625" lvl="3" indent="0">
              <a:buNone/>
            </a:pPr>
            <a:endParaRPr lang="en-US" sz="1800" dirty="0"/>
          </a:p>
          <a:p>
            <a:pPr lvl="2"/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D974C3-76B0-ACFB-4536-B0B230C3B0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154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77A57C-AB2D-D61D-89AC-FFF413A75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823B2-A8D5-EA96-781D-DA27EA38B5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1942" y="838200"/>
            <a:ext cx="6944939" cy="1463040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can I keep up-to-date?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185F0B-D7FF-AE0A-8F10-281A31B88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072" y="1600201"/>
            <a:ext cx="11152775" cy="4744976"/>
          </a:xfrm>
        </p:spPr>
        <p:txBody>
          <a:bodyPr>
            <a:normAutofit/>
          </a:bodyPr>
          <a:lstStyle/>
          <a:p>
            <a:r>
              <a:rPr lang="en-US" sz="2399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DPAC</a:t>
            </a:r>
            <a:r>
              <a:rPr lang="en-US" sz="239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Both in-person and online meetings: </a:t>
            </a:r>
            <a:r>
              <a:rPr lang="en-US" sz="239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/>
              </a:rPr>
              <a:t>https://admin.smc.edu/administration/governance/district-planning-policies/meetings.php</a:t>
            </a:r>
            <a:r>
              <a:rPr lang="en-US" sz="239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2399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Budget Committee</a:t>
            </a:r>
            <a:r>
              <a:rPr lang="en-US" sz="239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Both in-person and online meetings: </a:t>
            </a:r>
            <a:r>
              <a:rPr lang="en-US" sz="239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https://admin.smc.edu/administration/governance/district-planning-policies/budget-planning-subcommittee.php</a:t>
            </a:r>
            <a:r>
              <a:rPr lang="en-US" sz="239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2399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SMC Budget Office</a:t>
            </a:r>
            <a:r>
              <a:rPr lang="en-US" sz="239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Reports, presentations and guides to budget items. </a:t>
            </a:r>
            <a:r>
              <a:rPr lang="en-US" sz="239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https://admin.smc.edu/administration/business-services/budget/</a:t>
            </a:r>
            <a:r>
              <a:rPr lang="en-US" sz="239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2399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Board of Trustee Meetings</a:t>
            </a:r>
            <a:r>
              <a:rPr lang="en-US" sz="239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Both in-person and online meetings. </a:t>
            </a:r>
            <a:r>
              <a:rPr lang="en-US" sz="239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https://admin.smc.edu/administration/governance/board-of-trustees/meetings.php</a:t>
            </a:r>
            <a:r>
              <a:rPr lang="en-US" sz="2399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0DC6874-10C3-A6D6-490F-1801D99CE26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3403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6FFEC41-8ECD-F44F-6639-B0D1676EE6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7382049"/>
              </p:ext>
            </p:extLst>
          </p:nvPr>
        </p:nvGraphicFramePr>
        <p:xfrm>
          <a:off x="227012" y="76200"/>
          <a:ext cx="116586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71259E5-D3FC-9DE2-5BC3-02184A284CBD}"/>
              </a:ext>
            </a:extLst>
          </p:cNvPr>
          <p:cNvCxnSpPr>
            <a:cxnSpLocks/>
          </p:cNvCxnSpPr>
          <p:nvPr/>
        </p:nvCxnSpPr>
        <p:spPr>
          <a:xfrm>
            <a:off x="2284412" y="1295400"/>
            <a:ext cx="8229600" cy="403860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91BA58E4-A46F-6023-6ACA-03C227AAC27B}"/>
              </a:ext>
            </a:extLst>
          </p:cNvPr>
          <p:cNvSpPr txBox="1"/>
          <p:nvPr/>
        </p:nvSpPr>
        <p:spPr>
          <a:xfrm>
            <a:off x="7085012" y="1066547"/>
            <a:ext cx="424827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~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&lt;1,645&gt; 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&lt;38.6%&gt; 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Decrease in 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Non-resident FTES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9BEB615-C0BB-1179-F697-7E95C011C2B9}"/>
              </a:ext>
            </a:extLst>
          </p:cNvPr>
          <p:cNvCxnSpPr>
            <a:cxnSpLocks/>
          </p:cNvCxnSpPr>
          <p:nvPr/>
        </p:nvCxnSpPr>
        <p:spPr>
          <a:xfrm>
            <a:off x="9904413" y="4953000"/>
            <a:ext cx="609599" cy="38100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4A5B839F-8C0F-301D-F8FF-80E1B5D186EA}"/>
              </a:ext>
            </a:extLst>
          </p:cNvPr>
          <p:cNvSpPr txBox="1"/>
          <p:nvPr/>
        </p:nvSpPr>
        <p:spPr>
          <a:xfrm>
            <a:off x="7258866" y="1143000"/>
            <a:ext cx="3664786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rgbClr val="FFFF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~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&lt;109&gt; 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&lt;4.0%&gt;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Decrease in </a:t>
            </a:r>
          </a:p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Non-resident FTES</a:t>
            </a:r>
          </a:p>
        </p:txBody>
      </p:sp>
    </p:spTree>
    <p:extLst>
      <p:ext uri="{BB962C8B-B14F-4D97-AF65-F5344CB8AC3E}">
        <p14:creationId xmlns:p14="http://schemas.microsoft.com/office/powerpoint/2010/main" val="3517447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4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7" grpId="0"/>
      <p:bldP spid="17" grpId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370012" y="775300"/>
            <a:ext cx="10096499" cy="5854100"/>
          </a:xfrm>
        </p:spPr>
        <p:txBody>
          <a:bodyPr>
            <a:normAutofit/>
          </a:bodyPr>
          <a:lstStyle/>
          <a:p>
            <a:pPr lvl="1"/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100" dirty="0">
              <a:cs typeface="Calibri" panose="020F0502020204030204" pitchFamily="34" charset="0"/>
            </a:endParaRPr>
          </a:p>
          <a:p>
            <a:pPr lvl="2"/>
            <a:endParaRPr lang="en-US" sz="2500" dirty="0">
              <a:cs typeface="Calibri" panose="020F0502020204030204" pitchFamily="34" charset="0"/>
            </a:endParaRPr>
          </a:p>
          <a:p>
            <a:pPr lvl="2"/>
            <a:endParaRPr lang="en-US" sz="2500" dirty="0"/>
          </a:p>
          <a:p>
            <a:pPr lvl="1"/>
            <a:endParaRPr lang="en-US" sz="3100" dirty="0"/>
          </a:p>
          <a:p>
            <a:pPr marL="682625" lvl="3" indent="0">
              <a:buNone/>
            </a:pPr>
            <a:endParaRPr lang="en-US" sz="1800" dirty="0"/>
          </a:p>
          <a:p>
            <a:pPr lvl="2"/>
            <a:endParaRPr lang="en-US" dirty="0"/>
          </a:p>
        </p:txBody>
      </p:sp>
      <p:sp>
        <p:nvSpPr>
          <p:cNvPr id="6" name="Content Placeholder 13">
            <a:extLst>
              <a:ext uri="{FF2B5EF4-FFF2-40B4-BE49-F238E27FC236}">
                <a16:creationId xmlns:a16="http://schemas.microsoft.com/office/drawing/2014/main" id="{6F43D11D-AA7E-4D48-93DA-3C3D8FBC36C1}"/>
              </a:ext>
            </a:extLst>
          </p:cNvPr>
          <p:cNvSpPr txBox="1">
            <a:spLocks/>
          </p:cNvSpPr>
          <p:nvPr/>
        </p:nvSpPr>
        <p:spPr>
          <a:xfrm>
            <a:off x="303213" y="775300"/>
            <a:ext cx="11848304" cy="60209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Continuation of Fee Based Instruction: Approximately $2 million</a:t>
            </a:r>
          </a:p>
          <a:p>
            <a:pPr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Non-resident Tuition reflects fee increase of </a:t>
            </a: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4.5%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and FTES decline of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&lt;4.0%&gt;</a:t>
            </a:r>
          </a:p>
          <a:p>
            <a:pPr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Non-repetition of one-time items from 2025-26 totaling a revenue reduction of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&lt;$6.7&gt;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million</a:t>
            </a:r>
          </a:p>
          <a:p>
            <a:pPr lvl="1"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KCRW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reimb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., SMCF donation for sections, Wildfire Assistance, Auxiliary Transfer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B591BE0-1A6A-D57F-FDEC-6C5CE56550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8446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5CBD80-6063-5D85-161C-DC0A6D1DA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F0DCFEF2-462C-C538-A0B4-4549C518F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0012" y="775300"/>
            <a:ext cx="10096499" cy="5854100"/>
          </a:xfrm>
        </p:spPr>
        <p:txBody>
          <a:bodyPr>
            <a:normAutofit/>
          </a:bodyPr>
          <a:lstStyle/>
          <a:p>
            <a:pPr lvl="1"/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100" dirty="0">
              <a:cs typeface="Calibri" panose="020F0502020204030204" pitchFamily="34" charset="0"/>
            </a:endParaRPr>
          </a:p>
          <a:p>
            <a:pPr lvl="2"/>
            <a:endParaRPr lang="en-US" sz="2500" dirty="0">
              <a:cs typeface="Calibri" panose="020F0502020204030204" pitchFamily="34" charset="0"/>
            </a:endParaRPr>
          </a:p>
          <a:p>
            <a:pPr lvl="2"/>
            <a:endParaRPr lang="en-US" sz="2500" dirty="0"/>
          </a:p>
          <a:p>
            <a:pPr lvl="1"/>
            <a:endParaRPr lang="en-US" sz="3100" dirty="0"/>
          </a:p>
          <a:p>
            <a:pPr marL="682625" lvl="3" indent="0">
              <a:buNone/>
            </a:pPr>
            <a:endParaRPr lang="en-US" sz="1800" dirty="0"/>
          </a:p>
          <a:p>
            <a:pPr lvl="2"/>
            <a:endParaRPr lang="en-US" dirty="0"/>
          </a:p>
        </p:txBody>
      </p:sp>
      <p:sp>
        <p:nvSpPr>
          <p:cNvPr id="6" name="Content Placeholder 13">
            <a:extLst>
              <a:ext uri="{FF2B5EF4-FFF2-40B4-BE49-F238E27FC236}">
                <a16:creationId xmlns:a16="http://schemas.microsoft.com/office/drawing/2014/main" id="{5DC60F28-609A-50AE-03E6-ADE712775C01}"/>
              </a:ext>
            </a:extLst>
          </p:cNvPr>
          <p:cNvSpPr txBox="1">
            <a:spLocks/>
          </p:cNvSpPr>
          <p:nvPr/>
        </p:nvSpPr>
        <p:spPr>
          <a:xfrm>
            <a:off x="303213" y="775300"/>
            <a:ext cx="11848304" cy="60209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Salaries and Benefits reflect:</a:t>
            </a:r>
          </a:p>
          <a:p>
            <a:pPr lvl="1"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Reduction in force for management/administration and CSEA</a:t>
            </a:r>
          </a:p>
          <a:p>
            <a:pPr lvl="1"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Implementation of furloughs for management/administration 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(2 days of furlough a month)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and CSEA </a:t>
            </a:r>
            <a:r>
              <a:rPr lang="en-US" sz="1600" i="1" dirty="0">
                <a:latin typeface="Calibri" panose="020F0502020204030204" pitchFamily="34" charset="0"/>
                <a:cs typeface="Calibri" panose="020F0502020204030204" pitchFamily="34" charset="0"/>
              </a:rPr>
              <a:t>(1 day furlough a month)</a:t>
            </a:r>
          </a:p>
          <a:p>
            <a:pPr lvl="1"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Implementation of salary freezes for management/administration, SMCPOA and CSEA </a:t>
            </a:r>
            <a:endParaRPr lang="en-US" sz="28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Hourly instruction expenditure deferral from intersession banking of </a:t>
            </a: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~$1.09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million</a:t>
            </a:r>
          </a:p>
          <a:p>
            <a:pPr lvl="1"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Increase of step, column and longevity for Faculty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Increase in District funded instructional hours of 2.4% - Credit Efficiency of 89.0%</a:t>
            </a:r>
          </a:p>
          <a:p>
            <a:pPr lvl="2">
              <a:buClr>
                <a:schemeClr val="tx1"/>
              </a:buClr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2022-23: 78.6%; 2023-24 = 83.6%; 2024-25: = 87.4%: 2025-26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Proj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.: 90.3%</a:t>
            </a:r>
          </a:p>
          <a:p>
            <a:pPr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Health and Welfare </a:t>
            </a:r>
          </a:p>
          <a:p>
            <a:pPr lvl="1"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Current Employees: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10.66%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increase</a:t>
            </a:r>
          </a:p>
          <a:p>
            <a:pPr lvl="1">
              <a:buClr>
                <a:schemeClr val="tx1"/>
              </a:buClr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Retirees: </a:t>
            </a:r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6.34% 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increase plus 25-26 retirees</a:t>
            </a:r>
          </a:p>
          <a:p>
            <a:pPr lvl="2">
              <a:buClr>
                <a:schemeClr val="tx1"/>
              </a:buClr>
            </a:pPr>
            <a:endParaRPr lang="en-US" sz="8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9CDF430-86E9-32A2-E810-9C2C033589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2500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370012" y="775300"/>
            <a:ext cx="10096499" cy="5854100"/>
          </a:xfrm>
        </p:spPr>
        <p:txBody>
          <a:bodyPr>
            <a:normAutofit/>
          </a:bodyPr>
          <a:lstStyle/>
          <a:p>
            <a:pPr lvl="1"/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23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100" dirty="0">
              <a:cs typeface="Calibri" panose="020F0502020204030204" pitchFamily="34" charset="0"/>
            </a:endParaRPr>
          </a:p>
          <a:p>
            <a:pPr lvl="2"/>
            <a:endParaRPr lang="en-US" sz="2500" dirty="0">
              <a:cs typeface="Calibri" panose="020F0502020204030204" pitchFamily="34" charset="0"/>
            </a:endParaRPr>
          </a:p>
          <a:p>
            <a:pPr lvl="2"/>
            <a:endParaRPr lang="en-US" sz="2500" dirty="0"/>
          </a:p>
          <a:p>
            <a:pPr lvl="1"/>
            <a:endParaRPr lang="en-US" sz="3100" dirty="0"/>
          </a:p>
          <a:p>
            <a:pPr marL="682625" lvl="3" indent="0">
              <a:buNone/>
            </a:pPr>
            <a:endParaRPr lang="en-US" sz="1800" dirty="0"/>
          </a:p>
          <a:p>
            <a:pPr lvl="2"/>
            <a:endParaRPr lang="en-US" dirty="0"/>
          </a:p>
        </p:txBody>
      </p:sp>
      <p:sp>
        <p:nvSpPr>
          <p:cNvPr id="6" name="Content Placeholder 13">
            <a:extLst>
              <a:ext uri="{FF2B5EF4-FFF2-40B4-BE49-F238E27FC236}">
                <a16:creationId xmlns:a16="http://schemas.microsoft.com/office/drawing/2014/main" id="{6F43D11D-AA7E-4D48-93DA-3C3D8FBC36C1}"/>
              </a:ext>
            </a:extLst>
          </p:cNvPr>
          <p:cNvSpPr txBox="1">
            <a:spLocks/>
          </p:cNvSpPr>
          <p:nvPr/>
        </p:nvSpPr>
        <p:spPr>
          <a:xfrm>
            <a:off x="531812" y="1160490"/>
            <a:ext cx="11669769" cy="5410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tx1"/>
              </a:buClr>
            </a:pPr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Supplies: Continue prior year reductions adj. for PBAR</a:t>
            </a:r>
          </a:p>
          <a:p>
            <a:pPr>
              <a:buClr>
                <a:schemeClr val="tx1"/>
              </a:buClr>
            </a:pPr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Contracts: Continue prior year reductions adj. for PBAR</a:t>
            </a:r>
          </a:p>
          <a:p>
            <a:pPr>
              <a:buClr>
                <a:schemeClr val="tx1"/>
              </a:buClr>
            </a:pPr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Insurance increased by </a:t>
            </a:r>
            <a:r>
              <a:rPr lang="en-US" sz="3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15% </a:t>
            </a:r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and $400,000 for AB 218</a:t>
            </a:r>
          </a:p>
          <a:p>
            <a:pPr>
              <a:buClr>
                <a:schemeClr val="tx1"/>
              </a:buClr>
            </a:pPr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Utilities increased by </a:t>
            </a:r>
            <a:r>
              <a:rPr lang="en-US" sz="3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10%</a:t>
            </a:r>
          </a:p>
          <a:p>
            <a:pPr lvl="1"/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E94FBFF-024A-9B7F-626B-C5D92DBA25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451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89013" y="2590800"/>
            <a:ext cx="10210798" cy="533400"/>
          </a:xfrm>
        </p:spPr>
        <p:txBody>
          <a:bodyPr>
            <a:noAutofit/>
          </a:bodyPr>
          <a:lstStyle/>
          <a:p>
            <a:pPr algn="ctr"/>
            <a:endParaRPr lang="en-US" sz="4000" b="1" dirty="0"/>
          </a:p>
        </p:txBody>
      </p:sp>
      <p:pic>
        <p:nvPicPr>
          <p:cNvPr id="4" name="Picture 2" descr="Santa Monica College seal.svg">
            <a:extLst>
              <a:ext uri="{FF2B5EF4-FFF2-40B4-BE49-F238E27FC236}">
                <a16:creationId xmlns:a16="http://schemas.microsoft.com/office/drawing/2014/main" id="{53835909-F9B0-494F-A0C5-51C430D0B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48427"/>
            <a:ext cx="966904" cy="101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0AAFBF1-8F33-40A2-907D-7153C0ADCE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4567849"/>
              </p:ext>
            </p:extLst>
          </p:nvPr>
        </p:nvGraphicFramePr>
        <p:xfrm>
          <a:off x="8846" y="1"/>
          <a:ext cx="12188825" cy="6865691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8800389">
                  <a:extLst>
                    <a:ext uri="{9D8B030D-6E8A-4147-A177-3AD203B41FA5}">
                      <a16:colId xmlns:a16="http://schemas.microsoft.com/office/drawing/2014/main" val="1299578271"/>
                    </a:ext>
                  </a:extLst>
                </a:gridCol>
                <a:gridCol w="3388436">
                  <a:extLst>
                    <a:ext uri="{9D8B030D-6E8A-4147-A177-3AD203B41FA5}">
                      <a16:colId xmlns:a16="http://schemas.microsoft.com/office/drawing/2014/main" val="1751039277"/>
                    </a:ext>
                  </a:extLst>
                </a:gridCol>
              </a:tblGrid>
              <a:tr h="1528249"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/>
                        <a:t>Projected Changes in Revenue</a:t>
                      </a:r>
                    </a:p>
                    <a:p>
                      <a:pPr algn="ctr"/>
                      <a:r>
                        <a:rPr lang="en-US" sz="3600" dirty="0"/>
                        <a:t>2025-2026 Projection to 2026-2027 Tentative Budget</a:t>
                      </a:r>
                      <a:endParaRPr lang="en-US" sz="3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238704"/>
                  </a:ext>
                </a:extLst>
              </a:tr>
              <a:tr h="742293">
                <a:tc>
                  <a:txBody>
                    <a:bodyPr/>
                    <a:lstStyle/>
                    <a:p>
                      <a:r>
                        <a:rPr lang="en-US" sz="3200" dirty="0"/>
                        <a:t>2025-2026 Projected</a:t>
                      </a:r>
                      <a:endParaRPr lang="en-US" sz="3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$230,181,499</a:t>
                      </a:r>
                      <a:endParaRPr lang="en-US" sz="3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007065"/>
                  </a:ext>
                </a:extLst>
              </a:tr>
              <a:tr h="777137">
                <a:tc>
                  <a:txBody>
                    <a:bodyPr/>
                    <a:lstStyle/>
                    <a:p>
                      <a:r>
                        <a:rPr lang="en-US" sz="3200" dirty="0"/>
                        <a:t>Apportionment</a:t>
                      </a:r>
                      <a:endParaRPr lang="en-US" sz="3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3,764,747</a:t>
                      </a:r>
                      <a:endParaRPr lang="en-US" sz="3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2150901"/>
                  </a:ext>
                </a:extLst>
              </a:tr>
              <a:tr h="742293">
                <a:tc>
                  <a:txBody>
                    <a:bodyPr/>
                    <a:lstStyle/>
                    <a:p>
                      <a:r>
                        <a:rPr lang="en-US" sz="3200" dirty="0"/>
                        <a:t>Lottery</a:t>
                      </a:r>
                      <a:endParaRPr lang="en-US" sz="3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solidFill>
                            <a:schemeClr val="tx1"/>
                          </a:solidFill>
                        </a:rPr>
                        <a:t>188,208</a:t>
                      </a:r>
                      <a:endParaRPr lang="en-US" sz="3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3794316"/>
                  </a:ext>
                </a:extLst>
              </a:tr>
              <a:tr h="742293">
                <a:tc>
                  <a:txBody>
                    <a:bodyPr/>
                    <a:lstStyle/>
                    <a:p>
                      <a:r>
                        <a:rPr lang="en-US" sz="3200" dirty="0"/>
                        <a:t>Interest – Lower Fund Balance</a:t>
                      </a:r>
                      <a:endParaRPr lang="en-US" sz="3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-302,700</a:t>
                      </a:r>
                      <a:endParaRPr lang="en-US" sz="3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2489503"/>
                  </a:ext>
                </a:extLst>
              </a:tr>
              <a:tr h="742293">
                <a:tc>
                  <a:txBody>
                    <a:bodyPr/>
                    <a:lstStyle/>
                    <a:p>
                      <a:r>
                        <a:rPr lang="en-US" sz="3200" dirty="0"/>
                        <a:t>Non-repetition of One-time Items</a:t>
                      </a:r>
                      <a:endParaRPr lang="en-US" sz="3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-6,694,116</a:t>
                      </a:r>
                      <a:endParaRPr lang="en-US" sz="3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4004305"/>
                  </a:ext>
                </a:extLst>
              </a:tr>
              <a:tr h="742293">
                <a:tc>
                  <a:txBody>
                    <a:bodyPr/>
                    <a:lstStyle/>
                    <a:p>
                      <a:r>
                        <a:rPr lang="en-US" sz="3200" dirty="0"/>
                        <a:t>Other</a:t>
                      </a:r>
                      <a:endParaRPr lang="en-US" sz="3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>
                          <a:solidFill>
                            <a:srgbClr val="FF0000"/>
                          </a:solidFill>
                        </a:rPr>
                        <a:t>-113,425</a:t>
                      </a:r>
                      <a:endParaRPr lang="en-US" sz="32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2795088"/>
                  </a:ext>
                </a:extLst>
              </a:tr>
              <a:tr h="848840">
                <a:tc>
                  <a:txBody>
                    <a:bodyPr/>
                    <a:lstStyle/>
                    <a:p>
                      <a:r>
                        <a:rPr lang="en-US" sz="3200" dirty="0"/>
                        <a:t>2026-2027 Tentative Budget Revenue Projection</a:t>
                      </a:r>
                      <a:endParaRPr lang="en-US" sz="3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dirty="0"/>
                        <a:t>$227,024,213</a:t>
                      </a:r>
                      <a:endParaRPr lang="en-US" sz="32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01754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D1A17BA-44F3-4C6E-AD90-05C9C27C6B3D}"/>
              </a:ext>
            </a:extLst>
          </p:cNvPr>
          <p:cNvSpPr txBox="1"/>
          <p:nvPr/>
        </p:nvSpPr>
        <p:spPr>
          <a:xfrm>
            <a:off x="608012" y="3092103"/>
            <a:ext cx="10668000" cy="646331"/>
          </a:xfrm>
          <a:prstGeom prst="rect">
            <a:avLst/>
          </a:prstGeom>
          <a:solidFill>
            <a:srgbClr val="92D050"/>
          </a:solidFill>
          <a:ln w="3175"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Decrease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 revenue of 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&lt;$3,157,286&gt; </a:t>
            </a:r>
            <a:r>
              <a:rPr lang="en-US" sz="3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lang="en-US" sz="3600" dirty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&lt;1.37%&gt;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FDD9A9B-6425-4582-A2D2-FCA3D849AEB1}"/>
              </a:ext>
            </a:extLst>
          </p:cNvPr>
          <p:cNvSpPr/>
          <p:nvPr/>
        </p:nvSpPr>
        <p:spPr>
          <a:xfrm>
            <a:off x="-20562" y="2233203"/>
            <a:ext cx="12188824" cy="814798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F1FD5A36-60E6-4227-8F06-9892F582F8C6}"/>
              </a:ext>
            </a:extLst>
          </p:cNvPr>
          <p:cNvSpPr/>
          <p:nvPr/>
        </p:nvSpPr>
        <p:spPr>
          <a:xfrm>
            <a:off x="11665" y="3048000"/>
            <a:ext cx="12124370" cy="729987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`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CAE7204-EF0E-F4CF-E3D4-0D6088C46055}"/>
              </a:ext>
            </a:extLst>
          </p:cNvPr>
          <p:cNvSpPr/>
          <p:nvPr/>
        </p:nvSpPr>
        <p:spPr>
          <a:xfrm>
            <a:off x="-14124" y="3777987"/>
            <a:ext cx="12188824" cy="711818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41BED93-FAC3-E9AD-5AEA-3801E101B936}"/>
              </a:ext>
            </a:extLst>
          </p:cNvPr>
          <p:cNvSpPr/>
          <p:nvPr/>
        </p:nvSpPr>
        <p:spPr>
          <a:xfrm>
            <a:off x="19404" y="4507973"/>
            <a:ext cx="12188824" cy="773229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44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3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" grpId="0" animBg="1"/>
      <p:bldP spid="3" grpId="1" animBg="1"/>
      <p:bldP spid="7" grpId="0" animBg="1"/>
      <p:bldP spid="7" grpId="1" animBg="1"/>
      <p:bldP spid="6" grpId="0" animBg="1"/>
      <p:bldP spid="6" grpId="1" animBg="1"/>
      <p:bldP spid="8" grpId="0" animBg="1"/>
      <p:bldP spid="8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89013" y="2590800"/>
            <a:ext cx="10210798" cy="533400"/>
          </a:xfrm>
        </p:spPr>
        <p:txBody>
          <a:bodyPr>
            <a:noAutofit/>
          </a:bodyPr>
          <a:lstStyle/>
          <a:p>
            <a:pPr algn="ctr"/>
            <a:endParaRPr lang="en-US" sz="4000" b="1" dirty="0"/>
          </a:p>
        </p:txBody>
      </p:sp>
      <p:pic>
        <p:nvPicPr>
          <p:cNvPr id="4" name="Picture 2" descr="Santa Monica College seal.svg">
            <a:extLst>
              <a:ext uri="{FF2B5EF4-FFF2-40B4-BE49-F238E27FC236}">
                <a16:creationId xmlns:a16="http://schemas.microsoft.com/office/drawing/2014/main" id="{53835909-F9B0-494F-A0C5-51C430D0B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48427"/>
            <a:ext cx="966904" cy="101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0AAFBF1-8F33-40A2-907D-7153C0ADCE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7822345"/>
              </p:ext>
            </p:extLst>
          </p:nvPr>
        </p:nvGraphicFramePr>
        <p:xfrm>
          <a:off x="-3077" y="10022"/>
          <a:ext cx="12191902" cy="684798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761026">
                  <a:extLst>
                    <a:ext uri="{9D8B030D-6E8A-4147-A177-3AD203B41FA5}">
                      <a16:colId xmlns:a16="http://schemas.microsoft.com/office/drawing/2014/main" val="1299578271"/>
                    </a:ext>
                  </a:extLst>
                </a:gridCol>
                <a:gridCol w="3430876">
                  <a:extLst>
                    <a:ext uri="{9D8B030D-6E8A-4147-A177-3AD203B41FA5}">
                      <a16:colId xmlns:a16="http://schemas.microsoft.com/office/drawing/2014/main" val="1751039277"/>
                    </a:ext>
                  </a:extLst>
                </a:gridCol>
              </a:tblGrid>
              <a:tr h="892566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/>
                        <a:t>Projected Changes in Expenditures</a:t>
                      </a:r>
                    </a:p>
                    <a:p>
                      <a:pPr algn="ctr"/>
                      <a:r>
                        <a:rPr lang="en-US" sz="2400" dirty="0"/>
                        <a:t>2025-2026 Projection to 2026-2027 Tentative Budget</a:t>
                      </a:r>
                      <a:endParaRPr lang="en-US" sz="24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8238704"/>
                  </a:ext>
                </a:extLst>
              </a:tr>
              <a:tr h="429754">
                <a:tc>
                  <a:txBody>
                    <a:bodyPr/>
                    <a:lstStyle/>
                    <a:p>
                      <a:r>
                        <a:rPr lang="en-US" sz="1800" dirty="0"/>
                        <a:t>2025-2026 Projection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$237,301,699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5007065"/>
                  </a:ext>
                </a:extLst>
              </a:tr>
              <a:tr h="429754">
                <a:tc>
                  <a:txBody>
                    <a:bodyPr/>
                    <a:lstStyle/>
                    <a:p>
                      <a:r>
                        <a:rPr lang="en-US" sz="1800" dirty="0"/>
                        <a:t>Health and Welfare – Current and Retirees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3,043,866</a:t>
                      </a:r>
                      <a:endParaRPr lang="en-US" sz="18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8590775"/>
                  </a:ext>
                </a:extLst>
              </a:tr>
              <a:tr h="429754">
                <a:tc>
                  <a:txBody>
                    <a:bodyPr/>
                    <a:lstStyle/>
                    <a:p>
                      <a:r>
                        <a:rPr lang="en-US" sz="1800" dirty="0"/>
                        <a:t>Insurance and Utilities </a:t>
                      </a:r>
                      <a:r>
                        <a:rPr lang="en-US" sz="1400" i="1" dirty="0"/>
                        <a:t>(Incl. $400,000 for AB 218)</a:t>
                      </a:r>
                      <a:endParaRPr lang="en-US" sz="18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1,347,196</a:t>
                      </a:r>
                      <a:endParaRPr lang="en-US" sz="18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5952351"/>
                  </a:ext>
                </a:extLst>
              </a:tr>
              <a:tr h="429754">
                <a:tc>
                  <a:txBody>
                    <a:bodyPr/>
                    <a:lstStyle/>
                    <a:p>
                      <a:r>
                        <a:rPr lang="en-US" sz="1800" dirty="0"/>
                        <a:t>Step and Longevity </a:t>
                      </a:r>
                      <a:r>
                        <a:rPr lang="en-US" sz="1400" i="1" dirty="0"/>
                        <a:t>(Faculty only – No Step and Longevity for Management</a:t>
                      </a:r>
                      <a:r>
                        <a:rPr lang="en-US" sz="1400" i="1"/>
                        <a:t>, Administration or CSEA))</a:t>
                      </a:r>
                      <a:endParaRPr lang="en-US" sz="18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1,240,815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336973"/>
                  </a:ext>
                </a:extLst>
              </a:tr>
              <a:tr h="429754">
                <a:tc>
                  <a:txBody>
                    <a:bodyPr/>
                    <a:lstStyle/>
                    <a:p>
                      <a:r>
                        <a:rPr lang="en-US" sz="1800" dirty="0"/>
                        <a:t>Increase in Hourly Instruction and Non-Instruction </a:t>
                      </a:r>
                      <a:r>
                        <a:rPr lang="en-US" sz="1400" i="1" dirty="0"/>
                        <a:t>(Net of intersession banking deferral)</a:t>
                      </a:r>
                      <a:endParaRPr lang="en-US" sz="18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rgbClr val="FF0000"/>
                          </a:solidFill>
                        </a:rPr>
                        <a:t>904,677</a:t>
                      </a:r>
                      <a:endParaRPr lang="en-US" sz="18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9479437"/>
                  </a:ext>
                </a:extLst>
              </a:tr>
              <a:tr h="429754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Vacancy List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>
                          <a:solidFill>
                            <a:srgbClr val="FF0000"/>
                          </a:solidFill>
                        </a:rPr>
                        <a:t>852,762</a:t>
                      </a:r>
                      <a:endParaRPr lang="en-US" sz="18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92633580"/>
                  </a:ext>
                </a:extLst>
              </a:tr>
              <a:tr h="36861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/>
                        <a:t>Supplies and Contracts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-488,045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22151"/>
                  </a:ext>
                </a:extLst>
              </a:tr>
              <a:tr h="429754">
                <a:tc>
                  <a:txBody>
                    <a:bodyPr/>
                    <a:lstStyle/>
                    <a:p>
                      <a:r>
                        <a:rPr lang="en-US" sz="1800" dirty="0"/>
                        <a:t>Employment and Retirement Benefits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chemeClr val="tx1"/>
                          </a:solidFill>
                        </a:rPr>
                        <a:t>-835,788</a:t>
                      </a:r>
                      <a:endParaRPr lang="en-US" sz="18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857993"/>
                  </a:ext>
                </a:extLst>
              </a:tr>
              <a:tr h="429754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Non-repetition on One-time Items </a:t>
                      </a:r>
                      <a:r>
                        <a:rPr lang="en-US" sz="14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($1m SMCF Donation and $1.67m Vacation Payout)</a:t>
                      </a:r>
                      <a:endParaRPr lang="en-US" sz="18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-2,674,801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2327292"/>
                  </a:ext>
                </a:extLst>
              </a:tr>
              <a:tr h="429754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Full Year Effect of Hiring, Termination and Retirements Incl. Benefits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-2,689,897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6693794"/>
                  </a:ext>
                </a:extLst>
              </a:tr>
              <a:tr h="429754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Furlough of Management/Admin. </a:t>
                      </a:r>
                      <a:r>
                        <a:rPr lang="en-US" sz="14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(2 days a month) 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and CSEA </a:t>
                      </a:r>
                      <a:r>
                        <a:rPr lang="en-US" sz="1400" i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(1 day a month) </a:t>
                      </a:r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Incl. Benefits</a:t>
                      </a:r>
                      <a:endParaRPr lang="en-US" sz="1800" i="1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-3,622,063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257650"/>
                  </a:ext>
                </a:extLst>
              </a:tr>
              <a:tr h="429754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Reduction in Force of Management/Admin, and CSEA Incl. Benefits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-5,376,099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6097626"/>
                  </a:ext>
                </a:extLst>
              </a:tr>
              <a:tr h="429754">
                <a:tc>
                  <a:txBody>
                    <a:bodyPr/>
                    <a:lstStyle/>
                    <a:p>
                      <a:r>
                        <a:rPr lang="en-US" sz="1800" dirty="0"/>
                        <a:t>Other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7,926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3189760"/>
                  </a:ext>
                </a:extLst>
              </a:tr>
              <a:tr h="429754">
                <a:tc>
                  <a:txBody>
                    <a:bodyPr/>
                    <a:lstStyle/>
                    <a:p>
                      <a:r>
                        <a:rPr lang="en-US" sz="1800" dirty="0"/>
                        <a:t>2026-2027 Tentative Budget Expenditure Projection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800" dirty="0"/>
                        <a:t>$229,012,248</a:t>
                      </a:r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4017542"/>
                  </a:ext>
                </a:extLst>
              </a:tr>
            </a:tbl>
          </a:graphicData>
        </a:graphic>
      </p:graphicFrame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A7035584-952D-2E2C-7713-7531B538D300}"/>
              </a:ext>
            </a:extLst>
          </p:cNvPr>
          <p:cNvSpPr/>
          <p:nvPr/>
        </p:nvSpPr>
        <p:spPr>
          <a:xfrm>
            <a:off x="608012" y="3228053"/>
            <a:ext cx="10210800" cy="7620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Reduction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in expenditure of </a:t>
            </a:r>
            <a:r>
              <a:rPr lang="en-US" sz="36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$8,289,451 or 3.49%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AF3912C3-55E5-DA31-B202-BB60F049F2F6}"/>
              </a:ext>
            </a:extLst>
          </p:cNvPr>
          <p:cNvSpPr/>
          <p:nvPr/>
        </p:nvSpPr>
        <p:spPr>
          <a:xfrm>
            <a:off x="0" y="1295400"/>
            <a:ext cx="12188825" cy="1373059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F32B3514-67DB-D090-AEA9-990FFDEB5BA7}"/>
              </a:ext>
            </a:extLst>
          </p:cNvPr>
          <p:cNvSpPr/>
          <p:nvPr/>
        </p:nvSpPr>
        <p:spPr>
          <a:xfrm>
            <a:off x="0" y="4648200"/>
            <a:ext cx="12188825" cy="1333542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697A3A8-27C0-207D-E4DB-E2E2DAC22DE3}"/>
              </a:ext>
            </a:extLst>
          </p:cNvPr>
          <p:cNvSpPr/>
          <p:nvPr/>
        </p:nvSpPr>
        <p:spPr>
          <a:xfrm>
            <a:off x="-3077" y="4305396"/>
            <a:ext cx="12188825" cy="342804"/>
          </a:xfrm>
          <a:prstGeom prst="round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730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3" grpId="0" animBg="1"/>
      <p:bldP spid="3" grpId="1" animBg="1"/>
      <p:bldP spid="5" grpId="0" animBg="1"/>
      <p:bldP spid="5" grpId="1" animBg="1"/>
      <p:bldP spid="6" grpId="0" animBg="1"/>
      <p:bldP spid="6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98312C-EFB3-D1B2-68BC-5471229FFB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810C0CE-7F29-9CC8-735E-E4D97F6BEED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594890"/>
              </p:ext>
            </p:extLst>
          </p:nvPr>
        </p:nvGraphicFramePr>
        <p:xfrm>
          <a:off x="150812" y="76200"/>
          <a:ext cx="11867252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8056FED4-B11F-0707-DF6D-56AAFF16228C}"/>
              </a:ext>
            </a:extLst>
          </p:cNvPr>
          <p:cNvCxnSpPr>
            <a:cxnSpLocks/>
          </p:cNvCxnSpPr>
          <p:nvPr/>
        </p:nvCxnSpPr>
        <p:spPr>
          <a:xfrm>
            <a:off x="10084938" y="1784350"/>
            <a:ext cx="810074" cy="763915"/>
          </a:xfrm>
          <a:prstGeom prst="straightConnector1">
            <a:avLst/>
          </a:prstGeom>
          <a:ln w="3492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14210FE7-3BCF-0DE5-3E67-EF89F89D87D4}"/>
              </a:ext>
            </a:extLst>
          </p:cNvPr>
          <p:cNvSpPr txBox="1"/>
          <p:nvPr/>
        </p:nvSpPr>
        <p:spPr>
          <a:xfrm>
            <a:off x="7770812" y="1038880"/>
            <a:ext cx="37353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&lt;$8,721,323&gt; or &lt;6.1%&gt;</a:t>
            </a:r>
          </a:p>
        </p:txBody>
      </p:sp>
    </p:spTree>
    <p:extLst>
      <p:ext uri="{BB962C8B-B14F-4D97-AF65-F5344CB8AC3E}">
        <p14:creationId xmlns:p14="http://schemas.microsoft.com/office/powerpoint/2010/main" val="3737595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6FFEC41-8ECD-F44F-6639-B0D1676EE6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5101481"/>
              </p:ext>
            </p:extLst>
          </p:nvPr>
        </p:nvGraphicFramePr>
        <p:xfrm>
          <a:off x="150812" y="76200"/>
          <a:ext cx="11867252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3D146CC-2309-21BA-8E54-747EB96FABC9}"/>
              </a:ext>
            </a:extLst>
          </p:cNvPr>
          <p:cNvCxnSpPr>
            <a:cxnSpLocks/>
          </p:cNvCxnSpPr>
          <p:nvPr/>
        </p:nvCxnSpPr>
        <p:spPr>
          <a:xfrm>
            <a:off x="10056812" y="1219200"/>
            <a:ext cx="685800" cy="152400"/>
          </a:xfrm>
          <a:prstGeom prst="straightConnector1">
            <a:avLst/>
          </a:prstGeom>
          <a:ln w="3492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96DDF2D-01CA-7E03-26A2-4BDAF5389EBB}"/>
              </a:ext>
            </a:extLst>
          </p:cNvPr>
          <p:cNvSpPr txBox="1"/>
          <p:nvPr/>
        </p:nvSpPr>
        <p:spPr>
          <a:xfrm>
            <a:off x="8380412" y="2252990"/>
            <a:ext cx="3462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&lt;$427,279&gt; or &lt;0.6%&gt;</a:t>
            </a:r>
          </a:p>
        </p:txBody>
      </p:sp>
    </p:spTree>
    <p:extLst>
      <p:ext uri="{BB962C8B-B14F-4D97-AF65-F5344CB8AC3E}">
        <p14:creationId xmlns:p14="http://schemas.microsoft.com/office/powerpoint/2010/main" val="720660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6FFEC41-8ECD-F44F-6639-B0D1676EE6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1126234"/>
              </p:ext>
            </p:extLst>
          </p:nvPr>
        </p:nvGraphicFramePr>
        <p:xfrm>
          <a:off x="150812" y="76200"/>
          <a:ext cx="11867252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3D146CC-2309-21BA-8E54-747EB96FABC9}"/>
              </a:ext>
            </a:extLst>
          </p:cNvPr>
          <p:cNvCxnSpPr>
            <a:cxnSpLocks/>
          </p:cNvCxnSpPr>
          <p:nvPr/>
        </p:nvCxnSpPr>
        <p:spPr>
          <a:xfrm>
            <a:off x="9828212" y="2185987"/>
            <a:ext cx="609600" cy="176213"/>
          </a:xfrm>
          <a:prstGeom prst="straightConnector1">
            <a:avLst/>
          </a:prstGeom>
          <a:ln w="3492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96DDF2D-01CA-7E03-26A2-4BDAF5389EBB}"/>
              </a:ext>
            </a:extLst>
          </p:cNvPr>
          <p:cNvSpPr txBox="1"/>
          <p:nvPr/>
        </p:nvSpPr>
        <p:spPr>
          <a:xfrm>
            <a:off x="8075612" y="1295400"/>
            <a:ext cx="32800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&lt;$37,736&gt; or &lt;4.6%&gt;</a:t>
            </a:r>
          </a:p>
        </p:txBody>
      </p:sp>
    </p:spTree>
    <p:extLst>
      <p:ext uri="{BB962C8B-B14F-4D97-AF65-F5344CB8AC3E}">
        <p14:creationId xmlns:p14="http://schemas.microsoft.com/office/powerpoint/2010/main" val="3959791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6FFEC41-8ECD-F44F-6639-B0D1676EE6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5623792"/>
              </p:ext>
            </p:extLst>
          </p:nvPr>
        </p:nvGraphicFramePr>
        <p:xfrm>
          <a:off x="150812" y="76200"/>
          <a:ext cx="11867252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53D146CC-2309-21BA-8E54-747EB96FABC9}"/>
              </a:ext>
            </a:extLst>
          </p:cNvPr>
          <p:cNvCxnSpPr>
            <a:cxnSpLocks/>
          </p:cNvCxnSpPr>
          <p:nvPr/>
        </p:nvCxnSpPr>
        <p:spPr>
          <a:xfrm>
            <a:off x="9980612" y="3886200"/>
            <a:ext cx="762000" cy="381000"/>
          </a:xfrm>
          <a:prstGeom prst="straightConnector1">
            <a:avLst/>
          </a:prstGeom>
          <a:ln w="34925">
            <a:solidFill>
              <a:srgbClr val="00B05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596DDF2D-01CA-7E03-26A2-4BDAF5389EBB}"/>
              </a:ext>
            </a:extLst>
          </p:cNvPr>
          <p:cNvSpPr txBox="1"/>
          <p:nvPr/>
        </p:nvSpPr>
        <p:spPr>
          <a:xfrm>
            <a:off x="8236384" y="2590800"/>
            <a:ext cx="348845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&lt;$448,097</a:t>
            </a:r>
            <a:r>
              <a:rPr lang="en-US" sz="32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&gt;</a:t>
            </a:r>
            <a:r>
              <a:rPr lang="en-US" sz="28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or &lt;4.0%&gt;</a:t>
            </a:r>
          </a:p>
        </p:txBody>
      </p:sp>
    </p:spTree>
    <p:extLst>
      <p:ext uri="{BB962C8B-B14F-4D97-AF65-F5344CB8AC3E}">
        <p14:creationId xmlns:p14="http://schemas.microsoft.com/office/powerpoint/2010/main" val="1087140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89013" y="685800"/>
            <a:ext cx="10210798" cy="5334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>
                <a:latin typeface="Calibri" panose="020F0502020204030204" pitchFamily="34" charset="0"/>
                <a:cs typeface="Calibri" panose="020F0502020204030204" pitchFamily="34" charset="0"/>
              </a:rPr>
              <a:t>Where to Begin……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05FB2C0-C6B8-4AF1-9F45-F0609B9D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412" y="1447800"/>
            <a:ext cx="11353800" cy="5105400"/>
          </a:xfrm>
        </p:spPr>
        <p:txBody>
          <a:bodyPr>
            <a:normAutofit fontScale="92500"/>
          </a:bodyPr>
          <a:lstStyle/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Lots of information! </a:t>
            </a:r>
          </a:p>
          <a:p>
            <a:pPr lvl="1"/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Santa Monica College Budget Office </a:t>
            </a:r>
          </a:p>
          <a:p>
            <a:pPr lvl="1"/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https://www.smc.edu/administration/business-services/budget/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Things will change….</a:t>
            </a:r>
          </a:p>
          <a:p>
            <a:pPr lvl="1"/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Legislature and Governor negotiations – Final State Budget</a:t>
            </a:r>
          </a:p>
          <a:p>
            <a:pPr lvl="1"/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Year End Closing</a:t>
            </a:r>
          </a:p>
          <a:p>
            <a:pPr lvl="1"/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District Adopted Budget in September</a:t>
            </a:r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89F0B8D-4D6B-FF44-AE8E-99BCF9FAF2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46" y="6406857"/>
            <a:ext cx="524301" cy="451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963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6FFEC41-8ECD-F44F-6639-B0D1676EE6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4209481"/>
              </p:ext>
            </p:extLst>
          </p:nvPr>
        </p:nvGraphicFramePr>
        <p:xfrm>
          <a:off x="150812" y="76200"/>
          <a:ext cx="11867252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20BD43FD-28AD-EBE7-62D0-526B3CDAE418}"/>
              </a:ext>
            </a:extLst>
          </p:cNvPr>
          <p:cNvCxnSpPr>
            <a:cxnSpLocks/>
          </p:cNvCxnSpPr>
          <p:nvPr/>
        </p:nvCxnSpPr>
        <p:spPr>
          <a:xfrm flipV="1">
            <a:off x="9904412" y="1371600"/>
            <a:ext cx="838200" cy="381000"/>
          </a:xfrm>
          <a:prstGeom prst="straightConnector1">
            <a:avLst/>
          </a:prstGeom>
          <a:ln w="3492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134B620-BE2C-6A23-B637-198CFED955FB}"/>
              </a:ext>
            </a:extLst>
          </p:cNvPr>
          <p:cNvSpPr txBox="1"/>
          <p:nvPr/>
        </p:nvSpPr>
        <p:spPr>
          <a:xfrm>
            <a:off x="8913812" y="2502353"/>
            <a:ext cx="2927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$639,531 or 10.0%</a:t>
            </a:r>
          </a:p>
        </p:txBody>
      </p:sp>
    </p:spTree>
    <p:extLst>
      <p:ext uri="{BB962C8B-B14F-4D97-AF65-F5344CB8AC3E}">
        <p14:creationId xmlns:p14="http://schemas.microsoft.com/office/powerpoint/2010/main" val="2812273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6FFEC41-8ECD-F44F-6639-B0D1676EE6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8094707"/>
              </p:ext>
            </p:extLst>
          </p:nvPr>
        </p:nvGraphicFramePr>
        <p:xfrm>
          <a:off x="150812" y="76200"/>
          <a:ext cx="11867252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2" name="Straight Arrow Connector 1">
            <a:extLst>
              <a:ext uri="{FF2B5EF4-FFF2-40B4-BE49-F238E27FC236}">
                <a16:creationId xmlns:a16="http://schemas.microsoft.com/office/drawing/2014/main" id="{FFD978E8-600D-D91F-948E-4262E559E205}"/>
              </a:ext>
            </a:extLst>
          </p:cNvPr>
          <p:cNvCxnSpPr>
            <a:cxnSpLocks/>
          </p:cNvCxnSpPr>
          <p:nvPr/>
        </p:nvCxnSpPr>
        <p:spPr>
          <a:xfrm flipV="1">
            <a:off x="9599612" y="1295400"/>
            <a:ext cx="838200" cy="1371600"/>
          </a:xfrm>
          <a:prstGeom prst="straightConnector1">
            <a:avLst/>
          </a:prstGeom>
          <a:ln w="34925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E55EF728-F3AB-AD8F-6C0B-B296572FE0E3}"/>
              </a:ext>
            </a:extLst>
          </p:cNvPr>
          <p:cNvSpPr txBox="1"/>
          <p:nvPr/>
        </p:nvSpPr>
        <p:spPr>
          <a:xfrm>
            <a:off x="6786253" y="1371600"/>
            <a:ext cx="2927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$707,665 or 34.5%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D8645B9C-57DE-0165-A9E3-F1A4B265F1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563527"/>
              </p:ext>
            </p:extLst>
          </p:nvPr>
        </p:nvGraphicFramePr>
        <p:xfrm>
          <a:off x="373060" y="1882914"/>
          <a:ext cx="11638653" cy="36034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278497">
                  <a:extLst>
                    <a:ext uri="{9D8B030D-6E8A-4147-A177-3AD203B41FA5}">
                      <a16:colId xmlns:a16="http://schemas.microsoft.com/office/drawing/2014/main" val="2457512736"/>
                    </a:ext>
                  </a:extLst>
                </a:gridCol>
                <a:gridCol w="2120052">
                  <a:extLst>
                    <a:ext uri="{9D8B030D-6E8A-4147-A177-3AD203B41FA5}">
                      <a16:colId xmlns:a16="http://schemas.microsoft.com/office/drawing/2014/main" val="1891881857"/>
                    </a:ext>
                  </a:extLst>
                </a:gridCol>
                <a:gridCol w="2120052">
                  <a:extLst>
                    <a:ext uri="{9D8B030D-6E8A-4147-A177-3AD203B41FA5}">
                      <a16:colId xmlns:a16="http://schemas.microsoft.com/office/drawing/2014/main" val="646424604"/>
                    </a:ext>
                  </a:extLst>
                </a:gridCol>
                <a:gridCol w="2120052">
                  <a:extLst>
                    <a:ext uri="{9D8B030D-6E8A-4147-A177-3AD203B41FA5}">
                      <a16:colId xmlns:a16="http://schemas.microsoft.com/office/drawing/2014/main" val="1549614304"/>
                    </a:ext>
                  </a:extLst>
                </a:gridCol>
              </a:tblGrid>
              <a:tr h="406766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sng" strike="noStrike" dirty="0">
                          <a:effectLst/>
                        </a:rPr>
                        <a:t>Type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sng" strike="noStrike" dirty="0">
                          <a:effectLst/>
                        </a:rPr>
                        <a:t>2025-26 Projected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sng" strike="noStrike" dirty="0">
                          <a:effectLst/>
                        </a:rPr>
                        <a:t>2026-27 Tentative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b="1" u="sng" strike="noStrike" dirty="0">
                          <a:effectLst/>
                        </a:rPr>
                        <a:t>Increase</a:t>
                      </a:r>
                      <a:endParaRPr lang="en-US" sz="1800" b="1" i="0" u="sng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976550"/>
                  </a:ext>
                </a:extLst>
              </a:tr>
              <a:tr h="42157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Property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                  568,360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                  653,614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                    85,254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057370"/>
                  </a:ext>
                </a:extLst>
              </a:tr>
              <a:tr h="49700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Liability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               1,231,415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               1,416,127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                  184,712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302394"/>
                  </a:ext>
                </a:extLst>
              </a:tr>
              <a:tr h="3528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Liability AB 218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                  400,000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                  400,000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249324"/>
                  </a:ext>
                </a:extLst>
              </a:tr>
              <a:tr h="4067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Other Minor</a:t>
                      </a: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                         875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                      1,006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                         131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8237229"/>
                  </a:ext>
                </a:extLst>
              </a:tr>
              <a:tr h="4067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Other Major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                  250,000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                  287,500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                    37,500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630094"/>
                  </a:ext>
                </a:extLst>
              </a:tr>
              <a:tr h="4067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Film Production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                         450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                         518 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                          68 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9816666"/>
                  </a:ext>
                </a:extLst>
              </a:tr>
              <a:tr h="29820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7145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32934235"/>
                  </a:ext>
                </a:extLst>
              </a:tr>
              <a:tr h="40676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Totals</a:t>
                      </a:r>
                    </a:p>
                  </a:txBody>
                  <a:tcPr marL="17145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               2,051,100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               2,758,765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800" b="1" u="none" strike="noStrike" dirty="0">
                          <a:effectLst/>
                        </a:rPr>
                        <a:t>                  707,665 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11498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491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Santa Monica College seal.svg">
            <a:extLst>
              <a:ext uri="{FF2B5EF4-FFF2-40B4-BE49-F238E27FC236}">
                <a16:creationId xmlns:a16="http://schemas.microsoft.com/office/drawing/2014/main" id="{53835909-F9B0-494F-A0C5-51C430D0B2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55418"/>
            <a:ext cx="966904" cy="1017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4ACB85B-BBC6-4300-91AD-19A0694CF8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867719"/>
              </p:ext>
            </p:extLst>
          </p:nvPr>
        </p:nvGraphicFramePr>
        <p:xfrm>
          <a:off x="303212" y="795982"/>
          <a:ext cx="11734800" cy="5230182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207500">
                  <a:extLst>
                    <a:ext uri="{9D8B030D-6E8A-4147-A177-3AD203B41FA5}">
                      <a16:colId xmlns:a16="http://schemas.microsoft.com/office/drawing/2014/main" val="1621768518"/>
                    </a:ext>
                  </a:extLst>
                </a:gridCol>
                <a:gridCol w="3525630">
                  <a:extLst>
                    <a:ext uri="{9D8B030D-6E8A-4147-A177-3AD203B41FA5}">
                      <a16:colId xmlns:a16="http://schemas.microsoft.com/office/drawing/2014/main" val="851110215"/>
                    </a:ext>
                  </a:extLst>
                </a:gridCol>
                <a:gridCol w="3001670">
                  <a:extLst>
                    <a:ext uri="{9D8B030D-6E8A-4147-A177-3AD203B41FA5}">
                      <a16:colId xmlns:a16="http://schemas.microsoft.com/office/drawing/2014/main" val="3509267631"/>
                    </a:ext>
                  </a:extLst>
                </a:gridCol>
              </a:tblGrid>
              <a:tr h="765617">
                <a:tc>
                  <a:txBody>
                    <a:bodyPr/>
                    <a:lstStyle/>
                    <a:p>
                      <a:endParaRPr lang="en-US" sz="2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Projected </a:t>
                      </a:r>
                    </a:p>
                    <a:p>
                      <a:pPr algn="ctr"/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2025-2026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Tentative </a:t>
                      </a:r>
                    </a:p>
                    <a:p>
                      <a:pPr algn="ctr"/>
                      <a:r>
                        <a:rPr lang="en-US" sz="28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2026-2027</a:t>
                      </a:r>
                      <a:endParaRPr lang="en-US" sz="2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2081221"/>
                  </a:ext>
                </a:extLst>
              </a:tr>
              <a:tr h="531753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Beg. Fund Balance: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23,529,795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16,409,595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703562"/>
                  </a:ext>
                </a:extLst>
              </a:tr>
              <a:tr h="547392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Revenue - Ongoing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222,681,753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226,218,579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06111869"/>
                  </a:ext>
                </a:extLst>
              </a:tr>
              <a:tr h="547392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Expenditures - Ongoing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233,901,894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233,830,419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7293132"/>
                  </a:ext>
                </a:extLst>
              </a:tr>
              <a:tr h="531753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Structural Surplus/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Deficit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&lt;11,220,141&gt;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&lt;7,611,840&gt;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001920"/>
                  </a:ext>
                </a:extLst>
              </a:tr>
              <a:tr h="531753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One-time Revenue and 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Exp. </a:t>
                      </a:r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(Net)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4,099,941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5,623,803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12355001"/>
                  </a:ext>
                </a:extLst>
              </a:tr>
              <a:tr h="531753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Overall Surplus/</a:t>
                      </a: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Deficit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&lt;7,120,200&gt;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&lt;1,988,037&gt;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694748"/>
                  </a:ext>
                </a:extLst>
              </a:tr>
              <a:tr h="531753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Ending Fund Balance: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16,409,595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14,421,558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4710858"/>
                  </a:ext>
                </a:extLst>
              </a:tr>
              <a:tr h="531753">
                <a:tc>
                  <a:txBody>
                    <a:bodyPr/>
                    <a:lstStyle/>
                    <a:p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FB to Total Expenditure and </a:t>
                      </a:r>
                      <a:r>
                        <a:rPr lang="en-US" sz="28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Trfr</a:t>
                      </a:r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6.92%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6.30%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5463276"/>
                  </a:ext>
                </a:extLst>
              </a:tr>
            </a:tbl>
          </a:graphicData>
        </a:graphic>
      </p:graphicFrame>
      <p:sp>
        <p:nvSpPr>
          <p:cNvPr id="12" name="Title 12">
            <a:extLst>
              <a:ext uri="{FF2B5EF4-FFF2-40B4-BE49-F238E27FC236}">
                <a16:creationId xmlns:a16="http://schemas.microsoft.com/office/drawing/2014/main" id="{999D855C-5388-4B97-90E0-FD1AE0D974F5}"/>
              </a:ext>
            </a:extLst>
          </p:cNvPr>
          <p:cNvSpPr txBox="1">
            <a:spLocks/>
          </p:cNvSpPr>
          <p:nvPr/>
        </p:nvSpPr>
        <p:spPr>
          <a:xfrm>
            <a:off x="850532" y="262582"/>
            <a:ext cx="10820399" cy="533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 spc="1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 u="sng" dirty="0">
                <a:solidFill>
                  <a:schemeClr val="tx2">
                    <a:lumMod val="75000"/>
                  </a:schemeClr>
                </a:solidFill>
              </a:rPr>
              <a:t>Fund Balance</a:t>
            </a:r>
          </a:p>
        </p:txBody>
      </p:sp>
      <p:sp>
        <p:nvSpPr>
          <p:cNvPr id="3" name="Arrow: Right 2">
            <a:extLst>
              <a:ext uri="{FF2B5EF4-FFF2-40B4-BE49-F238E27FC236}">
                <a16:creationId xmlns:a16="http://schemas.microsoft.com/office/drawing/2014/main" id="{4FEFDBC6-10EE-96CD-6A69-963AA4EB948D}"/>
              </a:ext>
            </a:extLst>
          </p:cNvPr>
          <p:cNvSpPr/>
          <p:nvPr/>
        </p:nvSpPr>
        <p:spPr>
          <a:xfrm>
            <a:off x="9066212" y="3200400"/>
            <a:ext cx="914400" cy="457200"/>
          </a:xfrm>
          <a:prstGeom prst="rightArrow">
            <a:avLst/>
          </a:prstGeom>
          <a:solidFill>
            <a:srgbClr val="7030A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249C5A77-DE51-A523-DDA6-C14B3766264E}"/>
              </a:ext>
            </a:extLst>
          </p:cNvPr>
          <p:cNvSpPr/>
          <p:nvPr/>
        </p:nvSpPr>
        <p:spPr>
          <a:xfrm>
            <a:off x="9066212" y="3751989"/>
            <a:ext cx="914400" cy="457200"/>
          </a:xfrm>
          <a:prstGeom prst="rightArrow">
            <a:avLst/>
          </a:prstGeom>
          <a:solidFill>
            <a:srgbClr val="7030A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Arrow: Right 6">
            <a:extLst>
              <a:ext uri="{FF2B5EF4-FFF2-40B4-BE49-F238E27FC236}">
                <a16:creationId xmlns:a16="http://schemas.microsoft.com/office/drawing/2014/main" id="{0160C8D2-4EF5-40F1-DDDB-92AB964FC2E2}"/>
              </a:ext>
            </a:extLst>
          </p:cNvPr>
          <p:cNvSpPr/>
          <p:nvPr/>
        </p:nvSpPr>
        <p:spPr>
          <a:xfrm>
            <a:off x="9066212" y="4295050"/>
            <a:ext cx="914400" cy="457200"/>
          </a:xfrm>
          <a:prstGeom prst="rightArrow">
            <a:avLst/>
          </a:prstGeom>
          <a:solidFill>
            <a:srgbClr val="7030A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FB7459A2-0485-C507-E508-A538F8EBB49B}"/>
              </a:ext>
            </a:extLst>
          </p:cNvPr>
          <p:cNvSpPr/>
          <p:nvPr/>
        </p:nvSpPr>
        <p:spPr>
          <a:xfrm>
            <a:off x="9066212" y="4799445"/>
            <a:ext cx="914400" cy="457200"/>
          </a:xfrm>
          <a:prstGeom prst="rightArrow">
            <a:avLst/>
          </a:prstGeom>
          <a:solidFill>
            <a:srgbClr val="7030A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rrow: Right 13">
            <a:extLst>
              <a:ext uri="{FF2B5EF4-FFF2-40B4-BE49-F238E27FC236}">
                <a16:creationId xmlns:a16="http://schemas.microsoft.com/office/drawing/2014/main" id="{72DE9C4C-494F-991C-E7E0-D1B4D0AB68D9}"/>
              </a:ext>
            </a:extLst>
          </p:cNvPr>
          <p:cNvSpPr/>
          <p:nvPr/>
        </p:nvSpPr>
        <p:spPr>
          <a:xfrm>
            <a:off x="9034606" y="5338705"/>
            <a:ext cx="1631806" cy="457200"/>
          </a:xfrm>
          <a:prstGeom prst="rightArrow">
            <a:avLst/>
          </a:prstGeom>
          <a:solidFill>
            <a:srgbClr val="7030A0"/>
          </a:soli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AF1CC8B-33D5-611D-DE05-CE86FDD3E30B}"/>
              </a:ext>
            </a:extLst>
          </p:cNvPr>
          <p:cNvSpPr txBox="1"/>
          <p:nvPr/>
        </p:nvSpPr>
        <p:spPr>
          <a:xfrm>
            <a:off x="1217612" y="6179383"/>
            <a:ext cx="70874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*Chancellor’s Office recommended minimum fund balance is 16.67%</a:t>
            </a:r>
          </a:p>
        </p:txBody>
      </p:sp>
    </p:spTree>
    <p:extLst>
      <p:ext uri="{BB962C8B-B14F-4D97-AF65-F5344CB8AC3E}">
        <p14:creationId xmlns:p14="http://schemas.microsoft.com/office/powerpoint/2010/main" val="254056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6" grpId="0" animBg="1"/>
      <p:bldP spid="6" grpId="1" animBg="1"/>
      <p:bldP spid="7" grpId="0" animBg="1"/>
      <p:bldP spid="7" grpId="1" animBg="1"/>
      <p:bldP spid="11" grpId="0" animBg="1"/>
      <p:bldP spid="11" grpId="1" animBg="1"/>
      <p:bldP spid="14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AE8E2E-BFCB-198A-A930-FB50FCB6E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DE82FCC4-8DE1-7EEF-0627-FB87522562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704994"/>
              </p:ext>
            </p:extLst>
          </p:nvPr>
        </p:nvGraphicFramePr>
        <p:xfrm>
          <a:off x="3174" y="0"/>
          <a:ext cx="12185651" cy="6440332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4395009">
                  <a:extLst>
                    <a:ext uri="{9D8B030D-6E8A-4147-A177-3AD203B41FA5}">
                      <a16:colId xmlns:a16="http://schemas.microsoft.com/office/drawing/2014/main" val="1621768518"/>
                    </a:ext>
                  </a:extLst>
                </a:gridCol>
                <a:gridCol w="2578508">
                  <a:extLst>
                    <a:ext uri="{9D8B030D-6E8A-4147-A177-3AD203B41FA5}">
                      <a16:colId xmlns:a16="http://schemas.microsoft.com/office/drawing/2014/main" val="851110215"/>
                    </a:ext>
                  </a:extLst>
                </a:gridCol>
                <a:gridCol w="2815261">
                  <a:extLst>
                    <a:ext uri="{9D8B030D-6E8A-4147-A177-3AD203B41FA5}">
                      <a16:colId xmlns:a16="http://schemas.microsoft.com/office/drawing/2014/main" val="180872686"/>
                    </a:ext>
                  </a:extLst>
                </a:gridCol>
                <a:gridCol w="2396873">
                  <a:extLst>
                    <a:ext uri="{9D8B030D-6E8A-4147-A177-3AD203B41FA5}">
                      <a16:colId xmlns:a16="http://schemas.microsoft.com/office/drawing/2014/main" val="3509267631"/>
                    </a:ext>
                  </a:extLst>
                </a:gridCol>
              </a:tblGrid>
              <a:tr h="664767">
                <a:tc>
                  <a:txBody>
                    <a:bodyPr/>
                    <a:lstStyle/>
                    <a:p>
                      <a:endParaRPr lang="en-US" sz="24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Tentative </a:t>
                      </a:r>
                    </a:p>
                    <a:p>
                      <a:pPr algn="ctr"/>
                      <a:r>
                        <a:rPr lang="en-US" sz="2000" b="1" dirty="0"/>
                        <a:t>2026-2027</a:t>
                      </a:r>
                      <a:endParaRPr lang="en-US" sz="2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/>
                        <a:t>Projected </a:t>
                      </a:r>
                    </a:p>
                    <a:p>
                      <a:pPr algn="ctr"/>
                      <a:r>
                        <a:rPr lang="en-US" sz="2000" dirty="0"/>
                        <a:t>2027-2028</a:t>
                      </a:r>
                      <a:endParaRPr lang="en-US" sz="2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/>
                        <a:t> 2027-2028</a:t>
                      </a:r>
                    </a:p>
                    <a:p>
                      <a:pPr algn="ctr"/>
                      <a:r>
                        <a:rPr lang="en-US" sz="2000" b="1" dirty="0"/>
                        <a:t>Reduction Needed</a:t>
                      </a:r>
                      <a:endParaRPr lang="en-US" sz="2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642081221"/>
                  </a:ext>
                </a:extLst>
              </a:tr>
              <a:tr h="580176">
                <a:tc>
                  <a:txBody>
                    <a:bodyPr/>
                    <a:lstStyle/>
                    <a:p>
                      <a:r>
                        <a:rPr lang="en-US" sz="2400" dirty="0"/>
                        <a:t>Beg. Fund Balance:</a:t>
                      </a:r>
                      <a:endParaRPr lang="en-US" sz="2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16,409,595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14,421,558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14,421,558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079703562"/>
                  </a:ext>
                </a:extLst>
              </a:tr>
              <a:tr h="654047">
                <a:tc>
                  <a:txBody>
                    <a:bodyPr/>
                    <a:lstStyle/>
                    <a:p>
                      <a:r>
                        <a:rPr lang="en-US" sz="2400" dirty="0"/>
                        <a:t>Ongoing Revenue:</a:t>
                      </a:r>
                      <a:endParaRPr lang="en-US" sz="2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226,218,579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230,754,423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230,754,423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706111869"/>
                  </a:ext>
                </a:extLst>
              </a:tr>
              <a:tr h="654047">
                <a:tc>
                  <a:txBody>
                    <a:bodyPr/>
                    <a:lstStyle/>
                    <a:p>
                      <a:r>
                        <a:rPr lang="en-US" sz="2400" dirty="0"/>
                        <a:t>Ongoing Expenditure:</a:t>
                      </a:r>
                      <a:endParaRPr lang="en-US" sz="2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233,830,419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239,610,018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239,610,018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017293132"/>
                  </a:ext>
                </a:extLst>
              </a:tr>
              <a:tr h="635305">
                <a:tc>
                  <a:txBody>
                    <a:bodyPr/>
                    <a:lstStyle/>
                    <a:p>
                      <a:r>
                        <a:rPr lang="en-US" sz="2400" dirty="0"/>
                        <a:t>Structural Surplus/Deficit:</a:t>
                      </a:r>
                      <a:endParaRPr lang="en-US" sz="2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&lt;7,611,840&gt;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&lt;8,855,595&gt;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&lt;8,855,595&gt;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542694748"/>
                  </a:ext>
                </a:extLst>
              </a:tr>
              <a:tr h="635358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Net One-time Items: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5,623,803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2891402067"/>
                  </a:ext>
                </a:extLst>
              </a:tr>
              <a:tr h="491343">
                <a:tc>
                  <a:txBody>
                    <a:bodyPr/>
                    <a:lstStyle/>
                    <a:p>
                      <a:r>
                        <a:rPr lang="en-US" sz="24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Surplus/Deficit w/OT Items: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&lt;1,988,037&gt;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&lt;8,855,595&gt;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&lt;8,855,595&gt;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839378868"/>
                  </a:ext>
                </a:extLst>
              </a:tr>
              <a:tr h="491343">
                <a:tc>
                  <a:txBody>
                    <a:bodyPr/>
                    <a:lstStyle/>
                    <a:p>
                      <a:r>
                        <a:rPr lang="en-US" sz="2400" dirty="0"/>
                        <a:t>Deficit Reduction to Balance:</a:t>
                      </a:r>
                      <a:endParaRPr lang="en-US" sz="2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8,855,595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233821118"/>
                  </a:ext>
                </a:extLst>
              </a:tr>
              <a:tr h="491343">
                <a:tc>
                  <a:txBody>
                    <a:bodyPr/>
                    <a:lstStyle/>
                    <a:p>
                      <a:r>
                        <a:rPr lang="en-US" sz="2400" dirty="0"/>
                        <a:t>Ending Fund Balance:</a:t>
                      </a:r>
                      <a:endParaRPr lang="en-US" sz="24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14,421,558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5,565,965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14,421,558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3164710858"/>
                  </a:ext>
                </a:extLst>
              </a:tr>
              <a:tr h="1025975">
                <a:tc>
                  <a:txBody>
                    <a:bodyPr/>
                    <a:lstStyle/>
                    <a:p>
                      <a:r>
                        <a:rPr lang="en-US" sz="2400" dirty="0"/>
                        <a:t>FB to Total Expenditure and </a:t>
                      </a:r>
                      <a:r>
                        <a:rPr lang="en-US" sz="2400" dirty="0" err="1"/>
                        <a:t>Trf</a:t>
                      </a:r>
                      <a:r>
                        <a:rPr lang="en-US" sz="2400" dirty="0"/>
                        <a:t>:</a:t>
                      </a:r>
                    </a:p>
                    <a:p>
                      <a:r>
                        <a:rPr lang="en-US" sz="1100" i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*Note: 2026-27 includes Board approved furlough and freeze of longevity, step and column for management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6.30%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2.32%</a:t>
                      </a:r>
                    </a:p>
                  </a:txBody>
                  <a:tcPr marL="91416" marR="91416" marT="45708" marB="45708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6.02%</a:t>
                      </a:r>
                    </a:p>
                  </a:txBody>
                  <a:tcPr marL="91416" marR="91416" marT="45708" marB="45708"/>
                </a:tc>
                <a:extLst>
                  <a:ext uri="{0D108BD9-81ED-4DB2-BD59-A6C34878D82A}">
                    <a16:rowId xmlns:a16="http://schemas.microsoft.com/office/drawing/2014/main" val="1205463276"/>
                  </a:ext>
                </a:extLst>
              </a:tr>
            </a:tbl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63DB410-A59A-8B42-DC0C-3354E4B9A13B}"/>
              </a:ext>
            </a:extLst>
          </p:cNvPr>
          <p:cNvSpPr/>
          <p:nvPr/>
        </p:nvSpPr>
        <p:spPr>
          <a:xfrm>
            <a:off x="0" y="1303157"/>
            <a:ext cx="12188825" cy="1973443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18FE43CE-615A-613A-EC56-CA74B50D8E97}"/>
              </a:ext>
            </a:extLst>
          </p:cNvPr>
          <p:cNvSpPr/>
          <p:nvPr/>
        </p:nvSpPr>
        <p:spPr>
          <a:xfrm>
            <a:off x="-3175" y="3200400"/>
            <a:ext cx="12188825" cy="3239932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0905072-37B5-FDBE-5C68-40C6B273BB1A}"/>
              </a:ext>
            </a:extLst>
          </p:cNvPr>
          <p:cNvSpPr/>
          <p:nvPr/>
        </p:nvSpPr>
        <p:spPr>
          <a:xfrm>
            <a:off x="4738319" y="762000"/>
            <a:ext cx="2612865" cy="5403105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6CD55A7-6389-6D89-F8A7-66181069FB9B}"/>
              </a:ext>
            </a:extLst>
          </p:cNvPr>
          <p:cNvSpPr/>
          <p:nvPr/>
        </p:nvSpPr>
        <p:spPr>
          <a:xfrm>
            <a:off x="7394775" y="762000"/>
            <a:ext cx="2612865" cy="5403105"/>
          </a:xfrm>
          <a:prstGeom prst="roundRect">
            <a:avLst/>
          </a:prstGeom>
          <a:noFill/>
          <a:ln w="57150"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8E89B126-A8BA-A3B7-D53A-A2A3B6C8108E}"/>
              </a:ext>
            </a:extLst>
          </p:cNvPr>
          <p:cNvSpPr/>
          <p:nvPr/>
        </p:nvSpPr>
        <p:spPr>
          <a:xfrm>
            <a:off x="10051232" y="4414171"/>
            <a:ext cx="2134418" cy="504836"/>
          </a:xfrm>
          <a:prstGeom prst="roundRect">
            <a:avLst/>
          </a:prstGeom>
          <a:noFill/>
          <a:ln w="57150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799"/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C77F301-C39A-DBC3-59BA-95FEAED85D0E}"/>
              </a:ext>
            </a:extLst>
          </p:cNvPr>
          <p:cNvCxnSpPr>
            <a:cxnSpLocks/>
          </p:cNvCxnSpPr>
          <p:nvPr/>
        </p:nvCxnSpPr>
        <p:spPr>
          <a:xfrm>
            <a:off x="6856412" y="1107613"/>
            <a:ext cx="1371600" cy="4073987"/>
          </a:xfrm>
          <a:prstGeom prst="straightConnector1">
            <a:avLst/>
          </a:prstGeom>
          <a:ln w="762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38B5E21B-3EB9-AA4B-5BBB-0567A27B30B1}"/>
              </a:ext>
            </a:extLst>
          </p:cNvPr>
          <p:cNvCxnSpPr>
            <a:cxnSpLocks/>
          </p:cNvCxnSpPr>
          <p:nvPr/>
        </p:nvCxnSpPr>
        <p:spPr>
          <a:xfrm>
            <a:off x="6932612" y="926203"/>
            <a:ext cx="3298037" cy="4270637"/>
          </a:xfrm>
          <a:prstGeom prst="straightConnector1">
            <a:avLst/>
          </a:prstGeom>
          <a:ln w="762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93749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4" grpId="0" animBg="1"/>
      <p:bldP spid="4" grpId="1" animBg="1"/>
      <p:bldP spid="5" grpId="0" animBg="1"/>
      <p:bldP spid="5" grpId="1" animBg="1"/>
      <p:bldP spid="6" grpId="0" animBg="1"/>
      <p:bldP spid="6" grpId="1" animBg="1"/>
      <p:bldP spid="8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6FFEC41-8ECD-F44F-6639-B0D1676EE6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42686779"/>
              </p:ext>
            </p:extLst>
          </p:nvPr>
        </p:nvGraphicFramePr>
        <p:xfrm>
          <a:off x="152360" y="77073"/>
          <a:ext cx="11864162" cy="63991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567E479-AD98-DD7C-A6CB-69BB95C3239A}"/>
              </a:ext>
            </a:extLst>
          </p:cNvPr>
          <p:cNvCxnSpPr>
            <a:cxnSpLocks/>
          </p:cNvCxnSpPr>
          <p:nvPr/>
        </p:nvCxnSpPr>
        <p:spPr>
          <a:xfrm>
            <a:off x="5637212" y="1219200"/>
            <a:ext cx="5181600" cy="4114800"/>
          </a:xfrm>
          <a:prstGeom prst="straightConnector1">
            <a:avLst/>
          </a:prstGeom>
          <a:ln w="381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A1E412E6-6895-A3D6-D670-543CD5349C52}"/>
              </a:ext>
            </a:extLst>
          </p:cNvPr>
          <p:cNvSpPr txBox="1"/>
          <p:nvPr/>
        </p:nvSpPr>
        <p:spPr>
          <a:xfrm>
            <a:off x="7618412" y="1371600"/>
            <a:ext cx="420499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Reduction in Fund Balance</a:t>
            </a:r>
          </a:p>
          <a:p>
            <a:pPr algn="ctr"/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of</a:t>
            </a:r>
          </a:p>
          <a:p>
            <a:pPr algn="ctr"/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&lt;$29,493,048&gt; 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</a:t>
            </a:r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&lt;67.2%&gt;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630B586-2426-08EF-7B49-2A654D35331B}"/>
              </a:ext>
            </a:extLst>
          </p:cNvPr>
          <p:cNvSpPr txBox="1"/>
          <p:nvPr/>
        </p:nvSpPr>
        <p:spPr>
          <a:xfrm>
            <a:off x="3900668" y="3497580"/>
            <a:ext cx="324787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Equivalent to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&lt;$491,551&gt; </a:t>
            </a:r>
            <a:r>
              <a:rPr lang="en-US" sz="2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month</a:t>
            </a:r>
          </a:p>
        </p:txBody>
      </p:sp>
    </p:spTree>
    <p:extLst>
      <p:ext uri="{BB962C8B-B14F-4D97-AF65-F5344CB8AC3E}">
        <p14:creationId xmlns:p14="http://schemas.microsoft.com/office/powerpoint/2010/main" val="604489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446212" y="533400"/>
            <a:ext cx="10591799" cy="6057900"/>
          </a:xfrm>
        </p:spPr>
        <p:txBody>
          <a:bodyPr>
            <a:normAutofit/>
          </a:bodyPr>
          <a:lstStyle/>
          <a:p>
            <a:pPr lvl="1"/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13">
            <a:extLst>
              <a:ext uri="{FF2B5EF4-FFF2-40B4-BE49-F238E27FC236}">
                <a16:creationId xmlns:a16="http://schemas.microsoft.com/office/drawing/2014/main" id="{A3137DAF-F66C-468C-8B1C-C8B777572D25}"/>
              </a:ext>
            </a:extLst>
          </p:cNvPr>
          <p:cNvSpPr txBox="1">
            <a:spLocks/>
          </p:cNvSpPr>
          <p:nvPr/>
        </p:nvSpPr>
        <p:spPr>
          <a:xfrm>
            <a:off x="150814" y="1523999"/>
            <a:ext cx="12038011" cy="527220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>
              <a:buClr>
                <a:schemeClr val="tx1"/>
              </a:buClr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May Revise is better than expected but does not provide enough new funding to solve our fiscal situation</a:t>
            </a:r>
          </a:p>
          <a:p>
            <a:pPr lvl="2">
              <a:buClr>
                <a:schemeClr val="tx1"/>
              </a:buClr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Tentative budget includes non-permanent savings actions</a:t>
            </a:r>
          </a:p>
          <a:p>
            <a:pPr lvl="4">
              <a:buClr>
                <a:schemeClr val="tx1"/>
              </a:buClr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Furloughs and freeze of step, column and longevity for Management/Admin. and CSEA</a:t>
            </a:r>
          </a:p>
          <a:p>
            <a:pPr lvl="2">
              <a:buClr>
                <a:schemeClr val="tx1"/>
              </a:buClr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Adopted budget is in September and numbers will change</a:t>
            </a:r>
          </a:p>
          <a:p>
            <a:pPr lvl="4">
              <a:buClr>
                <a:schemeClr val="tx1"/>
              </a:buClr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Final State budget</a:t>
            </a:r>
          </a:p>
          <a:p>
            <a:pPr lvl="4">
              <a:buClr>
                <a:schemeClr val="tx1"/>
              </a:buClr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District Year End Closing </a:t>
            </a:r>
          </a:p>
          <a:p>
            <a:pPr lvl="2">
              <a:buClr>
                <a:schemeClr val="tx1"/>
              </a:buClr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The District is near 5% fund balance. State recommends fund balance of 2 months or 16.67% </a:t>
            </a:r>
          </a:p>
          <a:p>
            <a:pPr lvl="2">
              <a:buClr>
                <a:schemeClr val="tx1"/>
              </a:buClr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Further budget actions are still required</a:t>
            </a:r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itle 12">
            <a:extLst>
              <a:ext uri="{FF2B5EF4-FFF2-40B4-BE49-F238E27FC236}">
                <a16:creationId xmlns:a16="http://schemas.microsoft.com/office/drawing/2014/main" id="{83638B93-B560-52B5-A0E7-90D7D1393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013" y="685800"/>
            <a:ext cx="10210798" cy="5334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>
                <a:latin typeface="Calibri" panose="020F0502020204030204" pitchFamily="34" charset="0"/>
                <a:cs typeface="Calibri" panose="020F0502020204030204" pitchFamily="34" charset="0"/>
              </a:rPr>
              <a:t>Key Take Aways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D1867CF-EA75-A064-18D0-052BAB4207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6420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446212" y="533400"/>
            <a:ext cx="10591799" cy="6057900"/>
          </a:xfrm>
        </p:spPr>
        <p:txBody>
          <a:bodyPr>
            <a:normAutofit/>
          </a:bodyPr>
          <a:lstStyle/>
          <a:p>
            <a:pPr lvl="1"/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Content Placeholder 13">
            <a:extLst>
              <a:ext uri="{FF2B5EF4-FFF2-40B4-BE49-F238E27FC236}">
                <a16:creationId xmlns:a16="http://schemas.microsoft.com/office/drawing/2014/main" id="{F7A9C7A3-A510-4BC9-9E86-2DDD158DA668}"/>
              </a:ext>
            </a:extLst>
          </p:cNvPr>
          <p:cNvSpPr txBox="1">
            <a:spLocks/>
          </p:cNvSpPr>
          <p:nvPr/>
        </p:nvSpPr>
        <p:spPr>
          <a:xfrm>
            <a:off x="228600" y="838200"/>
            <a:ext cx="10514013" cy="480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3838" indent="-223838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63550" indent="-231775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2625" indent="-21907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857250" indent="-174625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030288" indent="-173038" algn="l" defTabSz="914400" rtl="0" eaLnBrk="1" latinLnBrk="0" hangingPunct="1"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380744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554480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728216" indent="-173736" algn="l" defTabSz="914400" rtl="0" eaLnBrk="1" latinLnBrk="0" hangingPunct="1">
              <a:spcBef>
                <a:spcPts val="6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63550" lvl="2" indent="0" algn="ctr">
              <a:buFont typeface="Arial" pitchFamily="34" charset="0"/>
              <a:buNone/>
            </a:pPr>
            <a:r>
              <a:rPr lang="en-US" sz="3600" b="1" u="sng" dirty="0">
                <a:latin typeface="Calibri" panose="020F0502020204030204" pitchFamily="34" charset="0"/>
                <a:cs typeface="Calibri" panose="020F0502020204030204" pitchFamily="34" charset="0"/>
              </a:rPr>
              <a:t>Special Thank You To…</a:t>
            </a:r>
          </a:p>
          <a:p>
            <a:pPr marL="463550" lvl="2" indent="0" algn="ctr">
              <a:buFont typeface="Arial" pitchFamily="34" charset="0"/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3550" lvl="2" indent="0" algn="ctr">
              <a:buFont typeface="Arial" pitchFamily="34" charset="0"/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Veronica Diaz and the Budget Team</a:t>
            </a:r>
          </a:p>
          <a:p>
            <a:pPr marL="463550" lvl="2" indent="0" algn="ctr">
              <a:buFont typeface="Arial" pitchFamily="34" charset="0"/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3550" lvl="2" indent="0" algn="ctr">
              <a:buFont typeface="Arial" pitchFamily="34" charset="0"/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John Greenlee, Yu-Ngok Lo</a:t>
            </a:r>
          </a:p>
          <a:p>
            <a:pPr marL="463550" lvl="2" indent="0" algn="ctr">
              <a:buFont typeface="Arial" pitchFamily="34" charset="0"/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and the Facilities Planning Team</a:t>
            </a:r>
          </a:p>
          <a:p>
            <a:pPr marL="463550" lvl="2" indent="0" algn="ctr">
              <a:buFont typeface="Arial" pitchFamily="34" charset="0"/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3550" lvl="2" indent="0" algn="ctr">
              <a:buFont typeface="Arial" pitchFamily="34" charset="0"/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Kim Tran, Irma </a:t>
            </a:r>
            <a:r>
              <a:rPr lang="en-US" sz="3600" dirty="0" err="1">
                <a:latin typeface="Calibri" panose="020F0502020204030204" pitchFamily="34" charset="0"/>
                <a:cs typeface="Calibri" panose="020F0502020204030204" pitchFamily="34" charset="0"/>
              </a:rPr>
              <a:t>Haro</a:t>
            </a: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 and the Accounting Team</a:t>
            </a:r>
          </a:p>
          <a:p>
            <a:pPr marL="463550" lvl="2" indent="0" algn="ctr">
              <a:buFont typeface="Arial" pitchFamily="34" charset="0"/>
              <a:buNone/>
            </a:pPr>
            <a:endParaRPr lang="en-US" sz="3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3550" lvl="2" indent="0" algn="ctr">
              <a:buFont typeface="Arial" pitchFamily="34" charset="0"/>
              <a:buNone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The Budget Committee</a:t>
            </a:r>
          </a:p>
          <a:p>
            <a:pPr marL="463550" lvl="2" indent="0" algn="ctr">
              <a:buFont typeface="Arial" pitchFamily="34" charset="0"/>
              <a:buNone/>
            </a:pPr>
            <a:endParaRPr lang="en-US" sz="9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sz="29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44475" lvl="1" indent="0">
              <a:buFont typeface="Arial" pitchFamily="34" charset="0"/>
              <a:buNone/>
            </a:pPr>
            <a:endParaRPr lang="en-US" sz="2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sz="2500" dirty="0"/>
          </a:p>
          <a:p>
            <a:pPr lvl="1"/>
            <a:endParaRPr lang="en-US" sz="3100" dirty="0"/>
          </a:p>
          <a:p>
            <a:pPr marL="682625" lvl="3" indent="0">
              <a:buFont typeface="Arial" pitchFamily="34" charset="0"/>
              <a:buNone/>
            </a:pPr>
            <a:endParaRPr lang="en-US" sz="1800" dirty="0"/>
          </a:p>
          <a:p>
            <a:pPr lvl="2"/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E03788-A5CF-76FC-6103-6D9017F0F5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1484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446212" y="533400"/>
            <a:ext cx="10591799" cy="6057900"/>
          </a:xfrm>
        </p:spPr>
        <p:txBody>
          <a:bodyPr>
            <a:normAutofit/>
          </a:bodyPr>
          <a:lstStyle/>
          <a:p>
            <a:pPr lvl="1"/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sz="3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8B93ED-439D-4C19-9188-7995B7621B37}"/>
              </a:ext>
            </a:extLst>
          </p:cNvPr>
          <p:cNvSpPr txBox="1"/>
          <p:nvPr/>
        </p:nvSpPr>
        <p:spPr>
          <a:xfrm>
            <a:off x="455612" y="685800"/>
            <a:ext cx="1135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u="sng" dirty="0"/>
              <a:t>Questions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6FD9696-6E19-1B6B-6A0B-31646F47BE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6243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89013" y="838200"/>
            <a:ext cx="10210798" cy="533400"/>
          </a:xfrm>
        </p:spPr>
        <p:txBody>
          <a:bodyPr>
            <a:noAutofit/>
          </a:bodyPr>
          <a:lstStyle/>
          <a:p>
            <a:pPr algn="ctr"/>
            <a:r>
              <a:rPr lang="en-US" sz="6000" b="1" u="sng" dirty="0">
                <a:latin typeface="Calibri" panose="020F0502020204030204" pitchFamily="34" charset="0"/>
                <a:cs typeface="Calibri" panose="020F0502020204030204" pitchFamily="34" charset="0"/>
              </a:rPr>
              <a:t>Overview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05FB2C0-C6B8-4AF1-9F45-F0609B9D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995675"/>
            <a:ext cx="10820400" cy="4024125"/>
          </a:xfrm>
        </p:spPr>
        <p:txBody>
          <a:bodyPr/>
          <a:lstStyle/>
          <a:p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May Revise</a:t>
            </a:r>
          </a:p>
          <a:p>
            <a:r>
              <a:rPr lang="en-US" sz="5400" dirty="0">
                <a:latin typeface="Calibri" panose="020F0502020204030204" pitchFamily="34" charset="0"/>
                <a:cs typeface="Calibri" panose="020F0502020204030204" pitchFamily="34" charset="0"/>
              </a:rPr>
              <a:t>2025-2026 Tentative Budget</a:t>
            </a:r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DC9E350-FA10-8890-2054-626F0CE06F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578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989013" y="1981200"/>
            <a:ext cx="10210798" cy="1066800"/>
          </a:xfrm>
        </p:spPr>
        <p:txBody>
          <a:bodyPr>
            <a:noAutofit/>
          </a:bodyPr>
          <a:lstStyle/>
          <a:p>
            <a:pPr algn="ctr"/>
            <a:r>
              <a:rPr lang="en-US" sz="5400" b="1" u="sng" dirty="0">
                <a:latin typeface="Calibri" panose="020F0502020204030204" pitchFamily="34" charset="0"/>
                <a:cs typeface="Calibri" panose="020F0502020204030204" pitchFamily="34" charset="0"/>
              </a:rPr>
              <a:t>May Revise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55E661-F8B2-58C8-E80D-9DFDB135A0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9257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112712" y="1447800"/>
            <a:ext cx="11963400" cy="5334000"/>
          </a:xfrm>
        </p:spPr>
        <p:txBody>
          <a:bodyPr>
            <a:normAutofit/>
          </a:bodyPr>
          <a:lstStyle/>
          <a:p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State finances have improved since January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Governor </a:t>
            </a:r>
            <a:r>
              <a:rPr lang="en-US" sz="3200" i="1" dirty="0">
                <a:latin typeface="Calibri" panose="020F0502020204030204" pitchFamily="34" charset="0"/>
                <a:cs typeface="Calibri" panose="020F0502020204030204" pitchFamily="34" charset="0"/>
              </a:rPr>
              <a:t>(DOF) </a:t>
            </a: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projects $16.5 billion more revenue over the three-year budget window that was projected in January</a:t>
            </a:r>
          </a:p>
          <a:p>
            <a:pPr lvl="2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LAO projecting revenue is up to $25 billion higher than January</a:t>
            </a:r>
          </a:p>
          <a:p>
            <a:pPr lvl="2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January projection was $42.3 billion more than the State Adopted Budget</a:t>
            </a:r>
          </a:p>
          <a:p>
            <a:pPr lvl="1"/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Main cause of increased revenue related to stock-market performance</a:t>
            </a:r>
          </a:p>
          <a:p>
            <a:pPr lvl="2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Capital gains and strong IPO’s</a:t>
            </a:r>
          </a:p>
          <a:p>
            <a:pPr lvl="2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LAO and DOF warn increased revenue is likely unsustainable</a:t>
            </a:r>
          </a:p>
          <a:p>
            <a:pPr marL="914126" lvl="2" indent="0">
              <a:buNone/>
            </a:pP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3550" lvl="2" indent="0">
              <a:buNone/>
            </a:pPr>
            <a:endParaRPr lang="en-US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2625" lvl="3" indent="0">
              <a:buNone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dirty="0"/>
          </a:p>
        </p:txBody>
      </p:sp>
      <p:sp>
        <p:nvSpPr>
          <p:cNvPr id="2" name="Title 12">
            <a:extLst>
              <a:ext uri="{FF2B5EF4-FFF2-40B4-BE49-F238E27FC236}">
                <a16:creationId xmlns:a16="http://schemas.microsoft.com/office/drawing/2014/main" id="{93ACF41C-C075-3CFC-732B-481CA13CF8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013" y="685800"/>
            <a:ext cx="10210798" cy="5334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>
                <a:latin typeface="Calibri" panose="020F0502020204030204" pitchFamily="34" charset="0"/>
                <a:cs typeface="Calibri" panose="020F0502020204030204" pitchFamily="34" charset="0"/>
              </a:rPr>
              <a:t>2026-2027 May Revision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F9BFCE4-4D5A-A98A-46E9-9D7ED316F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8022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0F022E-8B85-E7D6-BF4E-2C0A0B177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A46B817E-3F17-F3D7-F53A-73C2177747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612" y="1524000"/>
            <a:ext cx="12039600" cy="5257800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>
                <a:latin typeface="Calibri" panose="020F0502020204030204" pitchFamily="34" charset="0"/>
                <a:cs typeface="Calibri" panose="020F0502020204030204" pitchFamily="34" charset="0"/>
              </a:rPr>
              <a:t>Governor projects multi-year deficit </a:t>
            </a:r>
          </a:p>
          <a:p>
            <a:pPr lvl="2"/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HR1 – Medi-Cal and CalFresh</a:t>
            </a:r>
          </a:p>
          <a:p>
            <a:pPr lvl="1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Proposes the following revenue solutions to generate $3.6 billion in 2026-27 and $5.1 billion in 2027-28</a:t>
            </a:r>
          </a:p>
          <a:p>
            <a:pPr lvl="2"/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Limiting line-of-credit usage to $5 million for businesses</a:t>
            </a:r>
          </a:p>
          <a:p>
            <a:pPr lvl="2"/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Imposing taxes on digital software and software-as-a-service platforms</a:t>
            </a:r>
          </a:p>
          <a:p>
            <a:pPr lvl="2"/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Extending taxes on Managed Healthcare Organizations</a:t>
            </a:r>
          </a:p>
          <a:p>
            <a:pPr lvl="1"/>
            <a:r>
              <a:rPr lang="en-US" sz="3000" dirty="0">
                <a:latin typeface="Calibri" panose="020F0502020204030204" pitchFamily="34" charset="0"/>
                <a:cs typeface="Calibri" panose="020F0502020204030204" pitchFamily="34" charset="0"/>
              </a:rPr>
              <a:t>Proposes the following expenditure reductions totaling $411 million in savings in 2026-27, growing to $711.9 million in savings by 2029-30</a:t>
            </a:r>
          </a:p>
          <a:p>
            <a:pPr lvl="2"/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Applying an asset test for Medi-Cal eligibility</a:t>
            </a:r>
          </a:p>
          <a:p>
            <a:pPr lvl="2"/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Increasing monthly Medi-Cal premiums for adults with unsatisfactory immigration status (</a:t>
            </a:r>
            <a:r>
              <a:rPr 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the Administrations terminology</a:t>
            </a:r>
            <a:r>
              <a:rPr 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) to $50 per month</a:t>
            </a:r>
          </a:p>
          <a:p>
            <a:pPr lvl="2"/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3550" lvl="2" indent="0">
              <a:buNone/>
            </a:pPr>
            <a:endParaRPr lang="en-US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2625" lvl="3" indent="0">
              <a:buNone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dirty="0"/>
          </a:p>
        </p:txBody>
      </p:sp>
      <p:sp>
        <p:nvSpPr>
          <p:cNvPr id="2" name="Title 12">
            <a:extLst>
              <a:ext uri="{FF2B5EF4-FFF2-40B4-BE49-F238E27FC236}">
                <a16:creationId xmlns:a16="http://schemas.microsoft.com/office/drawing/2014/main" id="{433DFDBF-3361-20D7-964C-F62E10EE41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013" y="685800"/>
            <a:ext cx="10210798" cy="5334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>
                <a:latin typeface="Calibri" panose="020F0502020204030204" pitchFamily="34" charset="0"/>
                <a:cs typeface="Calibri" panose="020F0502020204030204" pitchFamily="34" charset="0"/>
              </a:rPr>
              <a:t>2026-2027 May Revision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7558A29-1ACC-2574-AA64-71C8E101C5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567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E40F67-64D1-E41D-0990-155A700C1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92E46BD3-BF46-737C-4344-95E9114B91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612" y="1371600"/>
            <a:ext cx="11658600" cy="5486400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Rebuilding Reserves: Combined reserves of $29.9 billion </a:t>
            </a:r>
            <a:endParaRPr lang="en-US" sz="32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$15.1 billion - Budget Stabilization Account (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Rainy Day Fund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$10.3 billion – Public School System Stabilization Account (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PSSSA –Education Rainy Day Fund)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$4.5 billion – Special Fund for Economic Uncertainties 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(SFEU)</a:t>
            </a:r>
          </a:p>
          <a:p>
            <a:pPr lvl="1"/>
            <a:endParaRPr lang="en-US" sz="1600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2800" b="1" u="sng" dirty="0">
                <a:latin typeface="Calibri" panose="020F0502020204030204" pitchFamily="34" charset="0"/>
                <a:cs typeface="Calibri" panose="020F0502020204030204" pitchFamily="34" charset="0"/>
              </a:rPr>
              <a:t>For Comparison - 2025-2026 State Budget 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$11.2 billion - Budget Stabilization Account (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Rainy Day Fund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$0 billion – Public School System Stabilization Account (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PSSSA –Education Rainy Day Fund)</a:t>
            </a:r>
          </a:p>
          <a:p>
            <a:pPr lvl="1"/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$4.5 billion – Special Fund for Economic Uncertainties </a:t>
            </a:r>
            <a:r>
              <a:rPr lang="en-US" sz="2800" i="1" dirty="0">
                <a:latin typeface="Calibri" panose="020F0502020204030204" pitchFamily="34" charset="0"/>
                <a:cs typeface="Calibri" panose="020F0502020204030204" pitchFamily="34" charset="0"/>
              </a:rPr>
              <a:t>(SFEU)</a:t>
            </a:r>
          </a:p>
          <a:p>
            <a:pPr lvl="1"/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3550" lvl="2" indent="0">
              <a:buNone/>
            </a:pPr>
            <a:endParaRPr lang="en-US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2625" lvl="3" indent="0">
              <a:buNone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dirty="0"/>
          </a:p>
        </p:txBody>
      </p:sp>
      <p:sp>
        <p:nvSpPr>
          <p:cNvPr id="2" name="Title 12">
            <a:extLst>
              <a:ext uri="{FF2B5EF4-FFF2-40B4-BE49-F238E27FC236}">
                <a16:creationId xmlns:a16="http://schemas.microsoft.com/office/drawing/2014/main" id="{EEB5778B-6429-4349-63CA-1D86FDCADC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013" y="685800"/>
            <a:ext cx="10210798" cy="5334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>
                <a:latin typeface="Calibri" panose="020F0502020204030204" pitchFamily="34" charset="0"/>
                <a:cs typeface="Calibri" panose="020F0502020204030204" pitchFamily="34" charset="0"/>
              </a:rPr>
              <a:t>2026-2027 May Revision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1A34985-CA81-A73D-040C-4760EFBC4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36340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F9806E-7705-D430-DC93-A4234951C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15A4D371-B3DB-183E-675C-3B6F85F8E8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12" y="1371600"/>
            <a:ext cx="11887200" cy="5486400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May Revise projections: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(State Adopted to May Revise)</a:t>
            </a:r>
          </a:p>
          <a:p>
            <a:pPr lvl="2"/>
            <a:r>
              <a:rPr lang="en-US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2024–25: increased from $119.9 billion to $124.9 billion </a:t>
            </a:r>
          </a:p>
          <a:p>
            <a:pPr lvl="2"/>
            <a:r>
              <a:rPr lang="en-US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2025–26: increased from $114.6 billion to $125.1 billion </a:t>
            </a:r>
          </a:p>
          <a:p>
            <a:pPr lvl="2"/>
            <a:r>
              <a:rPr lang="en-US" sz="33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2026–27: increased from $125.5 billion to $127.1 billion </a:t>
            </a:r>
          </a:p>
          <a:p>
            <a:pPr lvl="1"/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Additionally, a $10.2 billion one-time Prop 98 payment will be made to repay previous underpayments in 2024-25 and 2025-26</a:t>
            </a:r>
          </a:p>
          <a:p>
            <a:pPr lvl="2"/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2024-25 “maintenance factor” and 2025-26 “settle-up” obligation</a:t>
            </a:r>
          </a:p>
          <a:p>
            <a:pPr lvl="1"/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Approximately $28 billion more over the three-year budget window </a:t>
            </a:r>
            <a:r>
              <a:rPr lang="en-US" sz="2100" i="1" dirty="0"/>
              <a:t>(Community Colleges traditional portion is 10.87% or $3.04 billion)</a:t>
            </a:r>
            <a:r>
              <a:rPr lang="en-US" sz="3300" dirty="0"/>
              <a:t> </a:t>
            </a:r>
            <a:endParaRPr lang="en-US" sz="2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sz="3300" dirty="0">
                <a:latin typeface="Calibri" panose="020F0502020204030204" pitchFamily="34" charset="0"/>
                <a:cs typeface="Calibri" panose="020F0502020204030204" pitchFamily="34" charset="0"/>
              </a:rPr>
              <a:t>May Revise proposes underfunding the Prop 98 guarantee by $3.96 billion, creating a </a:t>
            </a:r>
            <a:r>
              <a:rPr lang="en-US" sz="3300" dirty="0"/>
              <a:t>“settle-up” funding that would be paid in future years if the minimum guarantee ultimately exceeds the amount funded.</a:t>
            </a:r>
          </a:p>
          <a:p>
            <a:pPr lvl="1"/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63550" lvl="2" indent="0">
              <a:buNone/>
            </a:pPr>
            <a:endParaRPr lang="en-US" sz="25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en-US" sz="31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2625" lvl="3" indent="0">
              <a:buNone/>
            </a:pPr>
            <a:endParaRPr lang="en-US" sz="1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2"/>
            <a:endParaRPr lang="en-US" dirty="0"/>
          </a:p>
        </p:txBody>
      </p:sp>
      <p:sp>
        <p:nvSpPr>
          <p:cNvPr id="2" name="Title 12">
            <a:extLst>
              <a:ext uri="{FF2B5EF4-FFF2-40B4-BE49-F238E27FC236}">
                <a16:creationId xmlns:a16="http://schemas.microsoft.com/office/drawing/2014/main" id="{38FBABE0-4DC2-4D63-7D91-78FD67BE0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013" y="685800"/>
            <a:ext cx="10210798" cy="533400"/>
          </a:xfrm>
        </p:spPr>
        <p:txBody>
          <a:bodyPr>
            <a:noAutofit/>
          </a:bodyPr>
          <a:lstStyle/>
          <a:p>
            <a:pPr algn="ctr"/>
            <a:r>
              <a:rPr lang="en-US" sz="4000" b="1" u="sng" dirty="0">
                <a:latin typeface="Calibri" panose="020F0502020204030204" pitchFamily="34" charset="0"/>
                <a:cs typeface="Calibri" panose="020F0502020204030204" pitchFamily="34" charset="0"/>
              </a:rPr>
              <a:t>Prop 98 – Funding for K-14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18F8935-30BD-091B-CBEE-52060D8D09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68" y="6345177"/>
            <a:ext cx="524164" cy="451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868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GestaltVTI">
  <a:themeElements>
    <a:clrScheme name="Gestalt">
      <a:dk1>
        <a:srgbClr val="000000"/>
      </a:dk1>
      <a:lt1>
        <a:sysClr val="window" lastClr="FFFFFF"/>
      </a:lt1>
      <a:dk2>
        <a:srgbClr val="262626"/>
      </a:dk2>
      <a:lt2>
        <a:srgbClr val="F7F7F7"/>
      </a:lt2>
      <a:accent1>
        <a:srgbClr val="EBA000"/>
      </a:accent1>
      <a:accent2>
        <a:srgbClr val="00BAC8"/>
      </a:accent2>
      <a:accent3>
        <a:srgbClr val="E64823"/>
      </a:accent3>
      <a:accent4>
        <a:srgbClr val="4D5AFF"/>
      </a:accent4>
      <a:accent5>
        <a:srgbClr val="FE5D21"/>
      </a:accent5>
      <a:accent6>
        <a:srgbClr val="00C777"/>
      </a:accent6>
      <a:hlink>
        <a:srgbClr val="2998E3"/>
      </a:hlink>
      <a:folHlink>
        <a:srgbClr val="939393"/>
      </a:folHlink>
    </a:clrScheme>
    <a:fontScheme name="Gestalt">
      <a:majorFont>
        <a:latin typeface="Bierstadt"/>
        <a:ea typeface=""/>
        <a:cs typeface=""/>
      </a:majorFont>
      <a:minorFont>
        <a:latin typeface="Bierstad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GestaltVTI" id="{4F87C71D-53D1-4B71-BF97-FD0EA4B25665}" vid="{A110AFC4-8D8A-4C02-8885-7BA370B379B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Digital Blue Tunnel">
      <a:dk1>
        <a:srgbClr val="000000"/>
      </a:dk1>
      <a:lt1>
        <a:sysClr val="window" lastClr="FFFFFF"/>
      </a:lt1>
      <a:dk2>
        <a:srgbClr val="001027"/>
      </a:dk2>
      <a:lt2>
        <a:srgbClr val="C1EBF7"/>
      </a:lt2>
      <a:accent1>
        <a:srgbClr val="56C5FF"/>
      </a:accent1>
      <a:accent2>
        <a:srgbClr val="4BB836"/>
      </a:accent2>
      <a:accent3>
        <a:srgbClr val="F8B004"/>
      </a:accent3>
      <a:accent4>
        <a:srgbClr val="972ACD"/>
      </a:accent4>
      <a:accent5>
        <a:srgbClr val="F86E24"/>
      </a:accent5>
      <a:accent6>
        <a:srgbClr val="DB30C7"/>
      </a:accent6>
      <a:hlink>
        <a:srgbClr val="F8B004"/>
      </a:hlink>
      <a:folHlink>
        <a:srgbClr val="969696"/>
      </a:folHlink>
    </a:clrScheme>
    <a:fontScheme name="Corbel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22566</TotalTime>
  <Words>2213</Words>
  <Application>Microsoft Office PowerPoint</Application>
  <PresentationFormat>Custom</PresentationFormat>
  <Paragraphs>447</Paragraphs>
  <Slides>37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37</vt:i4>
      </vt:variant>
    </vt:vector>
  </HeadingPairs>
  <TitlesOfParts>
    <vt:vector size="46" baseType="lpstr">
      <vt:lpstr>Aptos</vt:lpstr>
      <vt:lpstr>Aptos Display</vt:lpstr>
      <vt:lpstr>Arial</vt:lpstr>
      <vt:lpstr>Bierstadt</vt:lpstr>
      <vt:lpstr>Calibri</vt:lpstr>
      <vt:lpstr>Corbel</vt:lpstr>
      <vt:lpstr>GestaltVTI</vt:lpstr>
      <vt:lpstr>Office Theme</vt:lpstr>
      <vt:lpstr>1_Office Theme</vt:lpstr>
      <vt:lpstr>Santa Monica College</vt:lpstr>
      <vt:lpstr>How can I keep up-to-date?</vt:lpstr>
      <vt:lpstr>Where to Begin……</vt:lpstr>
      <vt:lpstr>Overview</vt:lpstr>
      <vt:lpstr>May Revise</vt:lpstr>
      <vt:lpstr>2026-2027 May Revision</vt:lpstr>
      <vt:lpstr>2026-2027 May Revision</vt:lpstr>
      <vt:lpstr>2026-2027 May Revision</vt:lpstr>
      <vt:lpstr>Prop 98 – Funding for K-14</vt:lpstr>
      <vt:lpstr>Community Colleges</vt:lpstr>
      <vt:lpstr>Community Colleges - Ongoing</vt:lpstr>
      <vt:lpstr>Community Colleges - Ongoing</vt:lpstr>
      <vt:lpstr>Community Colleges – One-time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Key Take Aways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Coronavirus Response and Relief Supplemental Appropriations Act and the Governor’s 2021-2022 Budget Proposal</dc:title>
  <dc:creator>bonvenuto_chris</dc:creator>
  <cp:lastModifiedBy>DIAZ_VERONICA</cp:lastModifiedBy>
  <cp:revision>634</cp:revision>
  <cp:lastPrinted>2021-01-27T22:40:59Z</cp:lastPrinted>
  <dcterms:created xsi:type="dcterms:W3CDTF">2021-01-18T22:27:30Z</dcterms:created>
  <dcterms:modified xsi:type="dcterms:W3CDTF">2026-06-10T03:17:29Z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0x0101006EDDDB5EE6D98C44930B742096920B300400F5B6D36B3EF94B4E9A635CDF2A18F5B8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