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7"/>
  </p:notesMasterIdLst>
  <p:handoutMasterIdLst>
    <p:handoutMasterId r:id="rId28"/>
  </p:handoutMasterIdLst>
  <p:sldIdLst>
    <p:sldId id="256" r:id="rId2"/>
    <p:sldId id="435" r:id="rId3"/>
    <p:sldId id="460" r:id="rId4"/>
    <p:sldId id="364" r:id="rId5"/>
    <p:sldId id="440" r:id="rId6"/>
    <p:sldId id="441" r:id="rId7"/>
    <p:sldId id="442" r:id="rId8"/>
    <p:sldId id="443" r:id="rId9"/>
    <p:sldId id="444" r:id="rId10"/>
    <p:sldId id="445" r:id="rId11"/>
    <p:sldId id="446" r:id="rId12"/>
    <p:sldId id="447" r:id="rId13"/>
    <p:sldId id="448" r:id="rId14"/>
    <p:sldId id="449" r:id="rId15"/>
    <p:sldId id="450" r:id="rId16"/>
    <p:sldId id="451" r:id="rId17"/>
    <p:sldId id="452" r:id="rId18"/>
    <p:sldId id="453" r:id="rId19"/>
    <p:sldId id="454" r:id="rId20"/>
    <p:sldId id="455" r:id="rId21"/>
    <p:sldId id="456" r:id="rId22"/>
    <p:sldId id="457" r:id="rId23"/>
    <p:sldId id="458" r:id="rId24"/>
    <p:sldId id="459" r:id="rId25"/>
    <p:sldId id="350" r:id="rId26"/>
  </p:sldIdLst>
  <p:sldSz cx="12188825" cy="6858000"/>
  <p:notesSz cx="7010400" cy="9296400"/>
  <p:custDataLst>
    <p:tags r:id="rId2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39" userDrawn="1">
          <p15:clr>
            <a:srgbClr val="A4A3A4"/>
          </p15:clr>
        </p15:guide>
        <p15:guide id="2" orient="horz" pos="216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634FD23-07C6-4624-8486-836A68010C9F}" v="1" dt="2026-07-08T00:12:31.44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0814" autoAdjust="0"/>
    <p:restoredTop sz="94629" autoAdjust="0"/>
  </p:normalViewPr>
  <p:slideViewPr>
    <p:cSldViewPr showGuides="1">
      <p:cViewPr varScale="1">
        <p:scale>
          <a:sx n="103" d="100"/>
          <a:sy n="103" d="100"/>
        </p:scale>
        <p:origin x="114" y="144"/>
      </p:cViewPr>
      <p:guideLst>
        <p:guide pos="3839"/>
        <p:guide orient="horz" pos="2160"/>
      </p:guideLst>
    </p:cSldViewPr>
  </p:slideViewPr>
  <p:outlineViewPr>
    <p:cViewPr>
      <p:scale>
        <a:sx n="33" d="100"/>
        <a:sy n="33" d="100"/>
      </p:scale>
      <p:origin x="0" y="0"/>
    </p:cViewPr>
  </p:outlineViewPr>
  <p:notesTextViewPr>
    <p:cViewPr>
      <p:scale>
        <a:sx n="1" d="1"/>
        <a:sy n="1" d="1"/>
      </p:scale>
      <p:origin x="0" y="0"/>
    </p:cViewPr>
  </p:notesTextViewPr>
  <p:notesViewPr>
    <p:cSldViewPr showGuides="1">
      <p:cViewPr varScale="1">
        <p:scale>
          <a:sx n="63" d="100"/>
          <a:sy n="63" d="100"/>
        </p:scale>
        <p:origin x="1986" y="108"/>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presProps" Target="presProp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dirty="0"/>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59088EAF-6ECA-4616-85EF-35AA19C641F3}" type="datetimeFigureOut">
              <a:rPr lang="en-US"/>
              <a:t>7/7/2026</a:t>
            </a:fld>
            <a:endParaRPr dirty="0"/>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dirty="0"/>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D9F912AB-2776-42F2-A957-313FC7EFEDB9}" type="slidenum">
              <a:rPr/>
              <a:t>‹#›</a:t>
            </a:fld>
            <a:endParaRPr dirty="0"/>
          </a:p>
        </p:txBody>
      </p:sp>
    </p:spTree>
    <p:extLst>
      <p:ext uri="{BB962C8B-B14F-4D97-AF65-F5344CB8AC3E}">
        <p14:creationId xmlns:p14="http://schemas.microsoft.com/office/powerpoint/2010/main" val="393206574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3ABD2D7A-D230-4F91-BD59-0A39C2703BA8}" type="datetimeFigureOut">
              <a:rPr lang="en-US"/>
              <a:t>7/7/2026</a:t>
            </a:fld>
            <a:endParaRPr dirty="0"/>
          </a:p>
        </p:txBody>
      </p:sp>
      <p:sp>
        <p:nvSpPr>
          <p:cNvPr id="4" name="Slide Image Placeholder 3"/>
          <p:cNvSpPr>
            <a:spLocks noGrp="1" noRot="1" noChangeAspect="1"/>
          </p:cNvSpPr>
          <p:nvPr>
            <p:ph type="sldImg" idx="2"/>
          </p:nvPr>
        </p:nvSpPr>
        <p:spPr>
          <a:xfrm>
            <a:off x="407988" y="696913"/>
            <a:ext cx="6194425" cy="3486150"/>
          </a:xfrm>
          <a:prstGeom prst="rect">
            <a:avLst/>
          </a:prstGeom>
          <a:noFill/>
          <a:ln w="12700">
            <a:solidFill>
              <a:prstClr val="black"/>
            </a:solidFill>
          </a:ln>
        </p:spPr>
        <p:txBody>
          <a:bodyPr vert="horz" lIns="93177" tIns="46589" rIns="93177" bIns="46589" rtlCol="0" anchor="ctr"/>
          <a:lstStyle/>
          <a:p>
            <a:endParaRPr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93199CD-3E1B-4AE6-990F-76F925F5EA9F}" type="slidenum">
              <a:rPr/>
              <a:t>‹#›</a:t>
            </a:fld>
            <a:endParaRPr dirty="0"/>
          </a:p>
        </p:txBody>
      </p:sp>
    </p:spTree>
    <p:extLst>
      <p:ext uri="{BB962C8B-B14F-4D97-AF65-F5344CB8AC3E}">
        <p14:creationId xmlns:p14="http://schemas.microsoft.com/office/powerpoint/2010/main" val="42765798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93199CD-3E1B-4AE6-990F-76F925F5EA9F}" type="slidenum">
              <a:rPr lang="en-US" smtClean="0"/>
              <a:t>12</a:t>
            </a:fld>
            <a:endParaRPr lang="en-US" dirty="0"/>
          </a:p>
        </p:txBody>
      </p:sp>
    </p:spTree>
    <p:extLst>
      <p:ext uri="{BB962C8B-B14F-4D97-AF65-F5344CB8AC3E}">
        <p14:creationId xmlns:p14="http://schemas.microsoft.com/office/powerpoint/2010/main" val="227151987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30D4B8-C88B-95C5-9036-8796E16C39A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4EAC06D-FB21-41BB-76BD-D1DBB4C9B68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8AA67F4-8217-6C09-0B04-850AFFD283B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A55D77E-74D5-3A0B-A215-014DB7CE0368}"/>
              </a:ext>
            </a:extLst>
          </p:cNvPr>
          <p:cNvSpPr>
            <a:spLocks noGrp="1"/>
          </p:cNvSpPr>
          <p:nvPr>
            <p:ph type="sldNum" sz="quarter" idx="5"/>
          </p:nvPr>
        </p:nvSpPr>
        <p:spPr/>
        <p:txBody>
          <a:bodyPr/>
          <a:lstStyle/>
          <a:p>
            <a:fld id="{F93199CD-3E1B-4AE6-990F-76F925F5EA9F}" type="slidenum">
              <a:rPr lang="en-US" smtClean="0"/>
              <a:t>21</a:t>
            </a:fld>
            <a:endParaRPr lang="en-US" dirty="0"/>
          </a:p>
        </p:txBody>
      </p:sp>
    </p:spTree>
    <p:extLst>
      <p:ext uri="{BB962C8B-B14F-4D97-AF65-F5344CB8AC3E}">
        <p14:creationId xmlns:p14="http://schemas.microsoft.com/office/powerpoint/2010/main" val="373112499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3EADC7-0916-4BFF-276D-778E1B86F11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66EF40F-C5C9-82CE-5FA8-E1F07061DF4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8DE4C53-8605-1B7B-5163-2F5ACED901A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B79F872-2B1F-D465-C87B-59E1F2E6ACE5}"/>
              </a:ext>
            </a:extLst>
          </p:cNvPr>
          <p:cNvSpPr>
            <a:spLocks noGrp="1"/>
          </p:cNvSpPr>
          <p:nvPr>
            <p:ph type="sldNum" sz="quarter" idx="5"/>
          </p:nvPr>
        </p:nvSpPr>
        <p:spPr/>
        <p:txBody>
          <a:bodyPr/>
          <a:lstStyle/>
          <a:p>
            <a:fld id="{F93199CD-3E1B-4AE6-990F-76F925F5EA9F}" type="slidenum">
              <a:rPr lang="en-US" smtClean="0"/>
              <a:t>22</a:t>
            </a:fld>
            <a:endParaRPr lang="en-US" dirty="0"/>
          </a:p>
        </p:txBody>
      </p:sp>
    </p:spTree>
    <p:extLst>
      <p:ext uri="{BB962C8B-B14F-4D97-AF65-F5344CB8AC3E}">
        <p14:creationId xmlns:p14="http://schemas.microsoft.com/office/powerpoint/2010/main" val="142384969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EE88D4-9CDF-053E-9948-FC02A8A0CD9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A4A4EE6-94FE-2824-39FA-890B4B00D63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DEE70C5-EC80-8C0F-9162-08ACD41C3FB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A008CF4-37AF-FFD4-797F-E9EFC1790BC7}"/>
              </a:ext>
            </a:extLst>
          </p:cNvPr>
          <p:cNvSpPr>
            <a:spLocks noGrp="1"/>
          </p:cNvSpPr>
          <p:nvPr>
            <p:ph type="sldNum" sz="quarter" idx="5"/>
          </p:nvPr>
        </p:nvSpPr>
        <p:spPr/>
        <p:txBody>
          <a:bodyPr/>
          <a:lstStyle/>
          <a:p>
            <a:fld id="{F93199CD-3E1B-4AE6-990F-76F925F5EA9F}" type="slidenum">
              <a:rPr lang="en-US" smtClean="0"/>
              <a:t>23</a:t>
            </a:fld>
            <a:endParaRPr lang="en-US" dirty="0"/>
          </a:p>
        </p:txBody>
      </p:sp>
    </p:spTree>
    <p:extLst>
      <p:ext uri="{BB962C8B-B14F-4D97-AF65-F5344CB8AC3E}">
        <p14:creationId xmlns:p14="http://schemas.microsoft.com/office/powerpoint/2010/main" val="386099382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C9F820-5848-4276-3A01-3D2FB6806DF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61452C-15C7-464A-7E61-1EEA9CC9288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DBCDF0A-59F6-0FBD-BA6A-2311C02E6C6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497F2D1-DE7E-1BBF-6A84-F333636474FB}"/>
              </a:ext>
            </a:extLst>
          </p:cNvPr>
          <p:cNvSpPr>
            <a:spLocks noGrp="1"/>
          </p:cNvSpPr>
          <p:nvPr>
            <p:ph type="sldNum" sz="quarter" idx="5"/>
          </p:nvPr>
        </p:nvSpPr>
        <p:spPr/>
        <p:txBody>
          <a:bodyPr/>
          <a:lstStyle/>
          <a:p>
            <a:fld id="{F93199CD-3E1B-4AE6-990F-76F925F5EA9F}" type="slidenum">
              <a:rPr lang="en-US" smtClean="0"/>
              <a:t>24</a:t>
            </a:fld>
            <a:endParaRPr lang="en-US" dirty="0"/>
          </a:p>
        </p:txBody>
      </p:sp>
    </p:spTree>
    <p:extLst>
      <p:ext uri="{BB962C8B-B14F-4D97-AF65-F5344CB8AC3E}">
        <p14:creationId xmlns:p14="http://schemas.microsoft.com/office/powerpoint/2010/main" val="25795270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3F7618-309B-35CD-1A6D-7DE7BAA00DD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1C20A73-9DE5-D339-AE5C-906F55F1FDE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3AD3FA5-7C43-413F-8748-7F934F9074A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9C0657C-30F3-98A9-0318-D21654E66503}"/>
              </a:ext>
            </a:extLst>
          </p:cNvPr>
          <p:cNvSpPr>
            <a:spLocks noGrp="1"/>
          </p:cNvSpPr>
          <p:nvPr>
            <p:ph type="sldNum" sz="quarter" idx="5"/>
          </p:nvPr>
        </p:nvSpPr>
        <p:spPr/>
        <p:txBody>
          <a:bodyPr/>
          <a:lstStyle/>
          <a:p>
            <a:fld id="{F93199CD-3E1B-4AE6-990F-76F925F5EA9F}" type="slidenum">
              <a:rPr lang="en-US" smtClean="0"/>
              <a:t>13</a:t>
            </a:fld>
            <a:endParaRPr lang="en-US" dirty="0"/>
          </a:p>
        </p:txBody>
      </p:sp>
    </p:spTree>
    <p:extLst>
      <p:ext uri="{BB962C8B-B14F-4D97-AF65-F5344CB8AC3E}">
        <p14:creationId xmlns:p14="http://schemas.microsoft.com/office/powerpoint/2010/main" val="40860372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AB0865-8A35-4814-0ACD-C65260765AD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66CC112-9B1B-7D7B-4AA5-8C56412FEBE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9B5B20C-3993-4088-7914-5670CF14C24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88356F7-C020-848C-4A6E-EC70EC85FDB0}"/>
              </a:ext>
            </a:extLst>
          </p:cNvPr>
          <p:cNvSpPr>
            <a:spLocks noGrp="1"/>
          </p:cNvSpPr>
          <p:nvPr>
            <p:ph type="sldNum" sz="quarter" idx="5"/>
          </p:nvPr>
        </p:nvSpPr>
        <p:spPr/>
        <p:txBody>
          <a:bodyPr/>
          <a:lstStyle/>
          <a:p>
            <a:fld id="{F93199CD-3E1B-4AE6-990F-76F925F5EA9F}" type="slidenum">
              <a:rPr lang="en-US" smtClean="0"/>
              <a:t>14</a:t>
            </a:fld>
            <a:endParaRPr lang="en-US" dirty="0"/>
          </a:p>
        </p:txBody>
      </p:sp>
    </p:spTree>
    <p:extLst>
      <p:ext uri="{BB962C8B-B14F-4D97-AF65-F5344CB8AC3E}">
        <p14:creationId xmlns:p14="http://schemas.microsoft.com/office/powerpoint/2010/main" val="29250042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019FE5-98C7-E184-A6E7-C89B9048854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CBEE526-40A7-1EA9-92C6-B328915734F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E6D884F-2325-E4DB-FA04-3EA84DD96B1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3342A94-18A7-7C33-1880-ADE95AE90F16}"/>
              </a:ext>
            </a:extLst>
          </p:cNvPr>
          <p:cNvSpPr>
            <a:spLocks noGrp="1"/>
          </p:cNvSpPr>
          <p:nvPr>
            <p:ph type="sldNum" sz="quarter" idx="5"/>
          </p:nvPr>
        </p:nvSpPr>
        <p:spPr/>
        <p:txBody>
          <a:bodyPr/>
          <a:lstStyle/>
          <a:p>
            <a:fld id="{F93199CD-3E1B-4AE6-990F-76F925F5EA9F}" type="slidenum">
              <a:rPr lang="en-US" smtClean="0"/>
              <a:t>15</a:t>
            </a:fld>
            <a:endParaRPr lang="en-US" dirty="0"/>
          </a:p>
        </p:txBody>
      </p:sp>
    </p:spTree>
    <p:extLst>
      <p:ext uri="{BB962C8B-B14F-4D97-AF65-F5344CB8AC3E}">
        <p14:creationId xmlns:p14="http://schemas.microsoft.com/office/powerpoint/2010/main" val="25698953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45F713-F857-53B7-74C1-D336192DE4A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528F06C-ECDC-C6AA-EAA2-CB48BD16FD4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CC66019-3E17-4403-3AB4-41B4DE4D0BB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28AB1D1-C1E0-829A-053A-8E64EF654EBB}"/>
              </a:ext>
            </a:extLst>
          </p:cNvPr>
          <p:cNvSpPr>
            <a:spLocks noGrp="1"/>
          </p:cNvSpPr>
          <p:nvPr>
            <p:ph type="sldNum" sz="quarter" idx="5"/>
          </p:nvPr>
        </p:nvSpPr>
        <p:spPr/>
        <p:txBody>
          <a:bodyPr/>
          <a:lstStyle/>
          <a:p>
            <a:fld id="{F93199CD-3E1B-4AE6-990F-76F925F5EA9F}" type="slidenum">
              <a:rPr lang="en-US" smtClean="0"/>
              <a:t>16</a:t>
            </a:fld>
            <a:endParaRPr lang="en-US" dirty="0"/>
          </a:p>
        </p:txBody>
      </p:sp>
    </p:spTree>
    <p:extLst>
      <p:ext uri="{BB962C8B-B14F-4D97-AF65-F5344CB8AC3E}">
        <p14:creationId xmlns:p14="http://schemas.microsoft.com/office/powerpoint/2010/main" val="6302984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2A4C57-BD95-A75F-EDC8-7CE4FBACD71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1EBD7B6-0E01-6E88-57C6-0AB006C2007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8A1351C-99DB-0AC2-613A-3AE5C0448F6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18B16AC-17AA-45F4-B2FA-F827F3BB4521}"/>
              </a:ext>
            </a:extLst>
          </p:cNvPr>
          <p:cNvSpPr>
            <a:spLocks noGrp="1"/>
          </p:cNvSpPr>
          <p:nvPr>
            <p:ph type="sldNum" sz="quarter" idx="5"/>
          </p:nvPr>
        </p:nvSpPr>
        <p:spPr/>
        <p:txBody>
          <a:bodyPr/>
          <a:lstStyle/>
          <a:p>
            <a:fld id="{F93199CD-3E1B-4AE6-990F-76F925F5EA9F}" type="slidenum">
              <a:rPr lang="en-US" smtClean="0"/>
              <a:t>17</a:t>
            </a:fld>
            <a:endParaRPr lang="en-US" dirty="0"/>
          </a:p>
        </p:txBody>
      </p:sp>
    </p:spTree>
    <p:extLst>
      <p:ext uri="{BB962C8B-B14F-4D97-AF65-F5344CB8AC3E}">
        <p14:creationId xmlns:p14="http://schemas.microsoft.com/office/powerpoint/2010/main" val="11199340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0A868E-9EA1-66E1-339E-97CC5E043B0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2BA6969-2800-3F84-2532-7EFA974BACC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B6DE8A1-CD86-E244-4860-78CB1318F00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14FAE85-8097-95D3-57B9-806182A84757}"/>
              </a:ext>
            </a:extLst>
          </p:cNvPr>
          <p:cNvSpPr>
            <a:spLocks noGrp="1"/>
          </p:cNvSpPr>
          <p:nvPr>
            <p:ph type="sldNum" sz="quarter" idx="5"/>
          </p:nvPr>
        </p:nvSpPr>
        <p:spPr/>
        <p:txBody>
          <a:bodyPr/>
          <a:lstStyle/>
          <a:p>
            <a:fld id="{F93199CD-3E1B-4AE6-990F-76F925F5EA9F}" type="slidenum">
              <a:rPr lang="en-US" smtClean="0"/>
              <a:t>18</a:t>
            </a:fld>
            <a:endParaRPr lang="en-US" dirty="0"/>
          </a:p>
        </p:txBody>
      </p:sp>
    </p:spTree>
    <p:extLst>
      <p:ext uri="{BB962C8B-B14F-4D97-AF65-F5344CB8AC3E}">
        <p14:creationId xmlns:p14="http://schemas.microsoft.com/office/powerpoint/2010/main" val="171898609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E40BB1-25FB-A138-8869-7C2629A6D0B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29112C2-F8FB-1630-093D-DE68554F48C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7A47289-9BFA-FEB4-FED2-431D10CE624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7B723B9-4981-58F0-3568-E4A90A7DF250}"/>
              </a:ext>
            </a:extLst>
          </p:cNvPr>
          <p:cNvSpPr>
            <a:spLocks noGrp="1"/>
          </p:cNvSpPr>
          <p:nvPr>
            <p:ph type="sldNum" sz="quarter" idx="5"/>
          </p:nvPr>
        </p:nvSpPr>
        <p:spPr/>
        <p:txBody>
          <a:bodyPr/>
          <a:lstStyle/>
          <a:p>
            <a:fld id="{F93199CD-3E1B-4AE6-990F-76F925F5EA9F}" type="slidenum">
              <a:rPr lang="en-US" smtClean="0"/>
              <a:t>19</a:t>
            </a:fld>
            <a:endParaRPr lang="en-US" dirty="0"/>
          </a:p>
        </p:txBody>
      </p:sp>
    </p:spTree>
    <p:extLst>
      <p:ext uri="{BB962C8B-B14F-4D97-AF65-F5344CB8AC3E}">
        <p14:creationId xmlns:p14="http://schemas.microsoft.com/office/powerpoint/2010/main" val="12957184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3D5923-51B2-76B0-39B5-E20AAB52673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046C68A-A3A4-BA50-6D19-CFE5E9DD569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5590B74-3C27-3B4C-A887-E960C6A0C00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8C54D4B-EDC4-0C15-B66B-EF7DF4B2B3CA}"/>
              </a:ext>
            </a:extLst>
          </p:cNvPr>
          <p:cNvSpPr>
            <a:spLocks noGrp="1"/>
          </p:cNvSpPr>
          <p:nvPr>
            <p:ph type="sldNum" sz="quarter" idx="5"/>
          </p:nvPr>
        </p:nvSpPr>
        <p:spPr/>
        <p:txBody>
          <a:bodyPr/>
          <a:lstStyle/>
          <a:p>
            <a:fld id="{F93199CD-3E1B-4AE6-990F-76F925F5EA9F}" type="slidenum">
              <a:rPr lang="en-US" smtClean="0"/>
              <a:t>20</a:t>
            </a:fld>
            <a:endParaRPr lang="en-US" dirty="0"/>
          </a:p>
        </p:txBody>
      </p:sp>
    </p:spTree>
    <p:extLst>
      <p:ext uri="{BB962C8B-B14F-4D97-AF65-F5344CB8AC3E}">
        <p14:creationId xmlns:p14="http://schemas.microsoft.com/office/powerpoint/2010/main" val="40406647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Freeform: Shape 6">
            <a:extLst>
              <a:ext uri="{FF2B5EF4-FFF2-40B4-BE49-F238E27FC236}">
                <a16:creationId xmlns:a16="http://schemas.microsoft.com/office/drawing/2014/main" id="{EA67E988-5919-57BB-C7DE-D3EAD38A3045}"/>
              </a:ext>
              <a:ext uri="{C183D7F6-B498-43B3-948B-1728B52AA6E4}">
                <adec:decorative xmlns:adec="http://schemas.microsoft.com/office/drawing/2017/decorative" val="1"/>
              </a:ext>
            </a:extLst>
          </p:cNvPr>
          <p:cNvSpPr/>
          <p:nvPr/>
        </p:nvSpPr>
        <p:spPr>
          <a:xfrm>
            <a:off x="517735" y="6209926"/>
            <a:ext cx="11152775" cy="45719"/>
          </a:xfrm>
          <a:custGeom>
            <a:avLst/>
            <a:gdLst>
              <a:gd name="connsiteX0" fmla="*/ 0 w 8715708"/>
              <a:gd name="connsiteY0" fmla="*/ 0 h 45719"/>
              <a:gd name="connsiteX1" fmla="*/ 3694525 w 8715708"/>
              <a:gd name="connsiteY1" fmla="*/ 0 h 45719"/>
              <a:gd name="connsiteX2" fmla="*/ 5021183 w 8715708"/>
              <a:gd name="connsiteY2" fmla="*/ 0 h 45719"/>
              <a:gd name="connsiteX3" fmla="*/ 8715708 w 8715708"/>
              <a:gd name="connsiteY3" fmla="*/ 0 h 45719"/>
              <a:gd name="connsiteX4" fmla="*/ 8715708 w 8715708"/>
              <a:gd name="connsiteY4" fmla="*/ 45719 h 45719"/>
              <a:gd name="connsiteX5" fmla="*/ 5021183 w 8715708"/>
              <a:gd name="connsiteY5" fmla="*/ 45719 h 45719"/>
              <a:gd name="connsiteX6" fmla="*/ 3694525 w 8715708"/>
              <a:gd name="connsiteY6" fmla="*/ 45719 h 45719"/>
              <a:gd name="connsiteX7" fmla="*/ 0 w 8715708"/>
              <a:gd name="connsiteY7" fmla="*/ 45719 h 457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715708" h="45719">
                <a:moveTo>
                  <a:pt x="0" y="0"/>
                </a:moveTo>
                <a:lnTo>
                  <a:pt x="3694525" y="0"/>
                </a:lnTo>
                <a:lnTo>
                  <a:pt x="5021183" y="0"/>
                </a:lnTo>
                <a:lnTo>
                  <a:pt x="8715708" y="0"/>
                </a:lnTo>
                <a:lnTo>
                  <a:pt x="8715708" y="45719"/>
                </a:lnTo>
                <a:lnTo>
                  <a:pt x="5021183" y="45719"/>
                </a:lnTo>
                <a:lnTo>
                  <a:pt x="3694525" y="45719"/>
                </a:lnTo>
                <a:lnTo>
                  <a:pt x="0" y="45719"/>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799"/>
          </a:p>
        </p:txBody>
      </p:sp>
      <p:sp>
        <p:nvSpPr>
          <p:cNvPr id="2" name="Title 1">
            <a:extLst>
              <a:ext uri="{FF2B5EF4-FFF2-40B4-BE49-F238E27FC236}">
                <a16:creationId xmlns:a16="http://schemas.microsoft.com/office/drawing/2014/main" id="{5B2327B2-BA4B-2C04-0751-5CB63D4AA425}"/>
              </a:ext>
            </a:extLst>
          </p:cNvPr>
          <p:cNvSpPr>
            <a:spLocks noGrp="1"/>
          </p:cNvSpPr>
          <p:nvPr>
            <p:ph type="ctrTitle"/>
          </p:nvPr>
        </p:nvSpPr>
        <p:spPr>
          <a:xfrm>
            <a:off x="521072" y="978408"/>
            <a:ext cx="11152775" cy="3429000"/>
          </a:xfrm>
        </p:spPr>
        <p:txBody>
          <a:bodyPr anchor="t">
            <a:normAutofit/>
          </a:bodyPr>
          <a:lstStyle>
            <a:lvl1pPr algn="l">
              <a:defRPr sz="7198"/>
            </a:lvl1pPr>
          </a:lstStyle>
          <a:p>
            <a:r>
              <a:rPr lang="en-US"/>
              <a:t>Click to edit Master title style</a:t>
            </a:r>
            <a:endParaRPr lang="en-US" dirty="0"/>
          </a:p>
        </p:txBody>
      </p:sp>
      <p:sp>
        <p:nvSpPr>
          <p:cNvPr id="3" name="Subtitle 2">
            <a:extLst>
              <a:ext uri="{FF2B5EF4-FFF2-40B4-BE49-F238E27FC236}">
                <a16:creationId xmlns:a16="http://schemas.microsoft.com/office/drawing/2014/main" id="{E7201176-DC7A-4C3D-3D8F-352526DA7B5D}"/>
              </a:ext>
            </a:extLst>
          </p:cNvPr>
          <p:cNvSpPr>
            <a:spLocks noGrp="1"/>
          </p:cNvSpPr>
          <p:nvPr>
            <p:ph type="subTitle" idx="1"/>
          </p:nvPr>
        </p:nvSpPr>
        <p:spPr>
          <a:xfrm>
            <a:off x="521072" y="4480560"/>
            <a:ext cx="7103038" cy="1399032"/>
          </a:xfrm>
        </p:spPr>
        <p:txBody>
          <a:bodyPr anchor="b">
            <a:normAutofit/>
          </a:bodyPr>
          <a:lstStyle>
            <a:lvl1pPr marL="0" indent="0" algn="l">
              <a:buNone/>
              <a:defRPr sz="2199" i="1"/>
            </a:lvl1pPr>
            <a:lvl2pPr marL="457063" indent="0" algn="ctr">
              <a:buNone/>
              <a:defRPr sz="1999"/>
            </a:lvl2pPr>
            <a:lvl3pPr marL="914126" indent="0" algn="ctr">
              <a:buNone/>
              <a:defRPr sz="1799"/>
            </a:lvl3pPr>
            <a:lvl4pPr marL="1371189" indent="0" algn="ctr">
              <a:buNone/>
              <a:defRPr sz="1600"/>
            </a:lvl4pPr>
            <a:lvl5pPr marL="1828251" indent="0" algn="ctr">
              <a:buNone/>
              <a:defRPr sz="1600"/>
            </a:lvl5pPr>
            <a:lvl6pPr marL="2285314" indent="0" algn="ctr">
              <a:buNone/>
              <a:defRPr sz="1600"/>
            </a:lvl6pPr>
            <a:lvl7pPr marL="2742377" indent="0" algn="ctr">
              <a:buNone/>
              <a:defRPr sz="1600"/>
            </a:lvl7pPr>
            <a:lvl8pPr marL="3199440" indent="0" algn="ctr">
              <a:buNone/>
              <a:defRPr sz="1600"/>
            </a:lvl8pPr>
            <a:lvl9pPr marL="3656503"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67DC221-9A2E-7459-102F-C3CFB27CC389}"/>
              </a:ext>
            </a:extLst>
          </p:cNvPr>
          <p:cNvSpPr>
            <a:spLocks noGrp="1"/>
          </p:cNvSpPr>
          <p:nvPr>
            <p:ph type="dt" sz="half" idx="10"/>
          </p:nvPr>
        </p:nvSpPr>
        <p:spPr/>
        <p:txBody>
          <a:bodyPr/>
          <a:lstStyle/>
          <a:p>
            <a:fld id="{D227098B-C608-4CD0-A202-C691ABB98A78}" type="datetimeFigureOut">
              <a:rPr lang="en-US" smtClean="0"/>
              <a:t>7/7/2026</a:t>
            </a:fld>
            <a:endParaRPr lang="en-US"/>
          </a:p>
        </p:txBody>
      </p:sp>
      <p:sp>
        <p:nvSpPr>
          <p:cNvPr id="5" name="Footer Placeholder 4">
            <a:extLst>
              <a:ext uri="{FF2B5EF4-FFF2-40B4-BE49-F238E27FC236}">
                <a16:creationId xmlns:a16="http://schemas.microsoft.com/office/drawing/2014/main" id="{A5020671-6F7D-3A03-EEC1-661A87F96F4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2453D3A-E0F9-8386-2A6C-96671FBB15A5}"/>
              </a:ext>
            </a:extLst>
          </p:cNvPr>
          <p:cNvSpPr>
            <a:spLocks noGrp="1"/>
          </p:cNvSpPr>
          <p:nvPr>
            <p:ph type="sldNum" sz="quarter" idx="12"/>
          </p:nvPr>
        </p:nvSpPr>
        <p:spPr/>
        <p:txBody>
          <a:bodyPr/>
          <a:lstStyle/>
          <a:p>
            <a:fld id="{9E7DDAAA-94F9-4B0D-A248-D958F6D0E34F}" type="slidenum">
              <a:rPr lang="en-US" smtClean="0"/>
              <a:t>‹#›</a:t>
            </a:fld>
            <a:endParaRPr lang="en-US"/>
          </a:p>
        </p:txBody>
      </p:sp>
    </p:spTree>
    <p:extLst>
      <p:ext uri="{BB962C8B-B14F-4D97-AF65-F5344CB8AC3E}">
        <p14:creationId xmlns:p14="http://schemas.microsoft.com/office/powerpoint/2010/main" val="21881630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C36771-E72D-FAD8-771E-3E196DD2E1C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B5BB827-257D-60D9-792F-E6959004297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CE5D2E7-C856-F78A-E88C-375474982A5F}"/>
              </a:ext>
            </a:extLst>
          </p:cNvPr>
          <p:cNvSpPr>
            <a:spLocks noGrp="1"/>
          </p:cNvSpPr>
          <p:nvPr>
            <p:ph type="dt" sz="half" idx="10"/>
          </p:nvPr>
        </p:nvSpPr>
        <p:spPr/>
        <p:txBody>
          <a:bodyPr/>
          <a:lstStyle/>
          <a:p>
            <a:fld id="{03F41C87-7AD9-4845-A077-840E4A0F3F06}" type="datetimeFigureOut">
              <a:rPr lang="en-US" smtClean="0"/>
              <a:t>7/7/2026</a:t>
            </a:fld>
            <a:endParaRPr lang="en-US" dirty="0"/>
          </a:p>
        </p:txBody>
      </p:sp>
      <p:sp>
        <p:nvSpPr>
          <p:cNvPr id="5" name="Footer Placeholder 4">
            <a:extLst>
              <a:ext uri="{FF2B5EF4-FFF2-40B4-BE49-F238E27FC236}">
                <a16:creationId xmlns:a16="http://schemas.microsoft.com/office/drawing/2014/main" id="{0FDAB289-9591-51C9-9E3C-B6F2ACC6A62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7FE037C-790D-7442-8E43-D2740B3952B1}"/>
              </a:ext>
            </a:extLst>
          </p:cNvPr>
          <p:cNvSpPr>
            <a:spLocks noGrp="1"/>
          </p:cNvSpPr>
          <p:nvPr>
            <p:ph type="sldNum" sz="quarter" idx="12"/>
          </p:nvPr>
        </p:nvSpPr>
        <p:spPr/>
        <p:txBody>
          <a:bodyPr/>
          <a:lstStyle/>
          <a:p>
            <a:fld id="{2A013F82-EE5E-44EE-A61D-E31C6657F26F}" type="slidenum">
              <a:rPr lang="en-US" smtClean="0"/>
              <a:t>‹#›</a:t>
            </a:fld>
            <a:endParaRPr lang="en-US" dirty="0"/>
          </a:p>
        </p:txBody>
      </p:sp>
    </p:spTree>
    <p:extLst>
      <p:ext uri="{BB962C8B-B14F-4D97-AF65-F5344CB8AC3E}">
        <p14:creationId xmlns:p14="http://schemas.microsoft.com/office/powerpoint/2010/main" val="24149833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2635151-A38B-3766-6A32-FF1DF7687D9F}"/>
              </a:ext>
            </a:extLst>
          </p:cNvPr>
          <p:cNvSpPr>
            <a:spLocks noGrp="1"/>
          </p:cNvSpPr>
          <p:nvPr>
            <p:ph type="title" orient="vert"/>
          </p:nvPr>
        </p:nvSpPr>
        <p:spPr>
          <a:xfrm>
            <a:off x="8657113" y="978408"/>
            <a:ext cx="2550512" cy="5367528"/>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33D132D1-640C-FB9A-AD6F-D845738349F6}"/>
              </a:ext>
            </a:extLst>
          </p:cNvPr>
          <p:cNvSpPr>
            <a:spLocks noGrp="1"/>
          </p:cNvSpPr>
          <p:nvPr>
            <p:ph type="body" orient="vert" idx="1"/>
          </p:nvPr>
        </p:nvSpPr>
        <p:spPr>
          <a:xfrm>
            <a:off x="521072" y="978408"/>
            <a:ext cx="8008058" cy="536752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6955F80A-4BA7-8ED8-9A62-B92194272620}"/>
              </a:ext>
            </a:extLst>
          </p:cNvPr>
          <p:cNvSpPr>
            <a:spLocks noGrp="1"/>
          </p:cNvSpPr>
          <p:nvPr>
            <p:ph type="dt" sz="half" idx="10"/>
          </p:nvPr>
        </p:nvSpPr>
        <p:spPr/>
        <p:txBody>
          <a:bodyPr/>
          <a:lstStyle/>
          <a:p>
            <a:fld id="{03F41C87-7AD9-4845-A077-840E4A0F3F06}" type="datetimeFigureOut">
              <a:rPr lang="en-US" smtClean="0"/>
              <a:t>7/7/2026</a:t>
            </a:fld>
            <a:endParaRPr lang="en-US" dirty="0"/>
          </a:p>
        </p:txBody>
      </p:sp>
      <p:sp>
        <p:nvSpPr>
          <p:cNvPr id="5" name="Footer Placeholder 4">
            <a:extLst>
              <a:ext uri="{FF2B5EF4-FFF2-40B4-BE49-F238E27FC236}">
                <a16:creationId xmlns:a16="http://schemas.microsoft.com/office/drawing/2014/main" id="{85E38113-D55A-A1A0-D1FE-53C95860FB6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8919DDB-F89D-4B2D-21A2-82AF1D1023E4}"/>
              </a:ext>
            </a:extLst>
          </p:cNvPr>
          <p:cNvSpPr>
            <a:spLocks noGrp="1"/>
          </p:cNvSpPr>
          <p:nvPr>
            <p:ph type="sldNum" sz="quarter" idx="12"/>
          </p:nvPr>
        </p:nvSpPr>
        <p:spPr/>
        <p:txBody>
          <a:bodyPr/>
          <a:lstStyle/>
          <a:p>
            <a:fld id="{2A013F82-EE5E-44EE-A61D-E31C6657F26F}" type="slidenum">
              <a:rPr lang="en-US" smtClean="0"/>
              <a:t>‹#›</a:t>
            </a:fld>
            <a:endParaRPr lang="en-US" dirty="0"/>
          </a:p>
        </p:txBody>
      </p:sp>
      <p:sp>
        <p:nvSpPr>
          <p:cNvPr id="7" name="Rectangle 6">
            <a:extLst>
              <a:ext uri="{FF2B5EF4-FFF2-40B4-BE49-F238E27FC236}">
                <a16:creationId xmlns:a16="http://schemas.microsoft.com/office/drawing/2014/main" id="{262572D8-D485-1DB1-34B1-C35C61C89940}"/>
              </a:ext>
            </a:extLst>
          </p:cNvPr>
          <p:cNvSpPr/>
          <p:nvPr/>
        </p:nvSpPr>
        <p:spPr>
          <a:xfrm rot="5400000">
            <a:off x="8933602" y="3585038"/>
            <a:ext cx="5325734" cy="14924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799"/>
          </a:p>
        </p:txBody>
      </p:sp>
    </p:spTree>
    <p:extLst>
      <p:ext uri="{BB962C8B-B14F-4D97-AF65-F5344CB8AC3E}">
        <p14:creationId xmlns:p14="http://schemas.microsoft.com/office/powerpoint/2010/main" val="36919830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A26D03-149A-DAB3-4B2A-E9B74F2E251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3C1E73D-41A7-9934-0990-9208B952329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8BB2A3F-E719-673C-5D56-F663712D0E7F}"/>
              </a:ext>
            </a:extLst>
          </p:cNvPr>
          <p:cNvSpPr>
            <a:spLocks noGrp="1"/>
          </p:cNvSpPr>
          <p:nvPr>
            <p:ph type="dt" sz="half" idx="10"/>
          </p:nvPr>
        </p:nvSpPr>
        <p:spPr/>
        <p:txBody>
          <a:bodyPr/>
          <a:lstStyle/>
          <a:p>
            <a:fld id="{03F41C87-7AD9-4845-A077-840E4A0F3F06}" type="datetimeFigureOut">
              <a:rPr lang="en-US" smtClean="0"/>
              <a:t>7/7/2026</a:t>
            </a:fld>
            <a:endParaRPr lang="en-US" dirty="0"/>
          </a:p>
        </p:txBody>
      </p:sp>
      <p:sp>
        <p:nvSpPr>
          <p:cNvPr id="5" name="Footer Placeholder 4">
            <a:extLst>
              <a:ext uri="{FF2B5EF4-FFF2-40B4-BE49-F238E27FC236}">
                <a16:creationId xmlns:a16="http://schemas.microsoft.com/office/drawing/2014/main" id="{04AE594A-52F5-D85E-343C-ADFEE3C72E0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07D5C9C-B2E2-FC26-E459-9E880EF975BA}"/>
              </a:ext>
            </a:extLst>
          </p:cNvPr>
          <p:cNvSpPr>
            <a:spLocks noGrp="1"/>
          </p:cNvSpPr>
          <p:nvPr>
            <p:ph type="sldNum" sz="quarter" idx="12"/>
          </p:nvPr>
        </p:nvSpPr>
        <p:spPr/>
        <p:txBody>
          <a:bodyPr/>
          <a:lstStyle/>
          <a:p>
            <a:fld id="{2A013F82-EE5E-44EE-A61D-E31C6657F26F}" type="slidenum">
              <a:rPr lang="en-US" smtClean="0"/>
              <a:t>‹#›</a:t>
            </a:fld>
            <a:endParaRPr lang="en-US" dirty="0"/>
          </a:p>
        </p:txBody>
      </p:sp>
    </p:spTree>
    <p:extLst>
      <p:ext uri="{BB962C8B-B14F-4D97-AF65-F5344CB8AC3E}">
        <p14:creationId xmlns:p14="http://schemas.microsoft.com/office/powerpoint/2010/main" val="12884625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29D51F-B2D5-2804-4F7C-C99850FBD05B}"/>
              </a:ext>
            </a:extLst>
          </p:cNvPr>
          <p:cNvSpPr>
            <a:spLocks noGrp="1"/>
          </p:cNvSpPr>
          <p:nvPr>
            <p:ph type="title"/>
          </p:nvPr>
        </p:nvSpPr>
        <p:spPr>
          <a:xfrm>
            <a:off x="521072" y="978408"/>
            <a:ext cx="5018749" cy="4288536"/>
          </a:xfrm>
        </p:spPr>
        <p:txBody>
          <a:bodyPr anchor="t">
            <a:normAutofit/>
          </a:bodyPr>
          <a:lstStyle>
            <a:lvl1pPr>
              <a:defRPr sz="5398"/>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15FE5516-03B6-C488-EB4A-68AE681EDFB8}"/>
              </a:ext>
            </a:extLst>
          </p:cNvPr>
          <p:cNvSpPr>
            <a:spLocks noGrp="1"/>
          </p:cNvSpPr>
          <p:nvPr>
            <p:ph type="body" idx="1"/>
          </p:nvPr>
        </p:nvSpPr>
        <p:spPr>
          <a:xfrm>
            <a:off x="521072" y="5266944"/>
            <a:ext cx="5018749" cy="1088136"/>
          </a:xfrm>
        </p:spPr>
        <p:txBody>
          <a:bodyPr anchor="b">
            <a:normAutofit/>
          </a:bodyPr>
          <a:lstStyle>
            <a:lvl1pPr marL="0" indent="0">
              <a:buNone/>
              <a:defRPr sz="2199" i="1">
                <a:solidFill>
                  <a:schemeClr val="tx1">
                    <a:tint val="82000"/>
                  </a:schemeClr>
                </a:solidFill>
              </a:defRPr>
            </a:lvl1pPr>
            <a:lvl2pPr marL="457063" indent="0">
              <a:buNone/>
              <a:defRPr sz="1999">
                <a:solidFill>
                  <a:schemeClr val="tx1">
                    <a:tint val="82000"/>
                  </a:schemeClr>
                </a:solidFill>
              </a:defRPr>
            </a:lvl2pPr>
            <a:lvl3pPr marL="914126" indent="0">
              <a:buNone/>
              <a:defRPr sz="1799">
                <a:solidFill>
                  <a:schemeClr val="tx1">
                    <a:tint val="82000"/>
                  </a:schemeClr>
                </a:solidFill>
              </a:defRPr>
            </a:lvl3pPr>
            <a:lvl4pPr marL="1371189" indent="0">
              <a:buNone/>
              <a:defRPr sz="1600">
                <a:solidFill>
                  <a:schemeClr val="tx1">
                    <a:tint val="82000"/>
                  </a:schemeClr>
                </a:solidFill>
              </a:defRPr>
            </a:lvl4pPr>
            <a:lvl5pPr marL="1828251" indent="0">
              <a:buNone/>
              <a:defRPr sz="1600">
                <a:solidFill>
                  <a:schemeClr val="tx1">
                    <a:tint val="82000"/>
                  </a:schemeClr>
                </a:solidFill>
              </a:defRPr>
            </a:lvl5pPr>
            <a:lvl6pPr marL="2285314" indent="0">
              <a:buNone/>
              <a:defRPr sz="1600">
                <a:solidFill>
                  <a:schemeClr val="tx1">
                    <a:tint val="82000"/>
                  </a:schemeClr>
                </a:solidFill>
              </a:defRPr>
            </a:lvl6pPr>
            <a:lvl7pPr marL="2742377" indent="0">
              <a:buNone/>
              <a:defRPr sz="1600">
                <a:solidFill>
                  <a:schemeClr val="tx1">
                    <a:tint val="82000"/>
                  </a:schemeClr>
                </a:solidFill>
              </a:defRPr>
            </a:lvl7pPr>
            <a:lvl8pPr marL="3199440" indent="0">
              <a:buNone/>
              <a:defRPr sz="1600">
                <a:solidFill>
                  <a:schemeClr val="tx1">
                    <a:tint val="82000"/>
                  </a:schemeClr>
                </a:solidFill>
              </a:defRPr>
            </a:lvl8pPr>
            <a:lvl9pPr marL="3656503"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0ECB4D7-49A7-D050-70B9-11A1E2D445D8}"/>
              </a:ext>
            </a:extLst>
          </p:cNvPr>
          <p:cNvSpPr>
            <a:spLocks noGrp="1"/>
          </p:cNvSpPr>
          <p:nvPr>
            <p:ph type="dt" sz="half" idx="10"/>
          </p:nvPr>
        </p:nvSpPr>
        <p:spPr/>
        <p:txBody>
          <a:bodyPr/>
          <a:lstStyle/>
          <a:p>
            <a:fld id="{03F41C87-7AD9-4845-A077-840E4A0F3F06}" type="datetimeFigureOut">
              <a:rPr lang="en-US" smtClean="0"/>
              <a:t>7/7/2026</a:t>
            </a:fld>
            <a:endParaRPr lang="en-US" dirty="0"/>
          </a:p>
        </p:txBody>
      </p:sp>
      <p:sp>
        <p:nvSpPr>
          <p:cNvPr id="5" name="Footer Placeholder 4">
            <a:extLst>
              <a:ext uri="{FF2B5EF4-FFF2-40B4-BE49-F238E27FC236}">
                <a16:creationId xmlns:a16="http://schemas.microsoft.com/office/drawing/2014/main" id="{8A9A913F-AD00-C1EE-B01A-8590671C014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14FC386-B2AF-6FAD-D053-E22D48CD7285}"/>
              </a:ext>
            </a:extLst>
          </p:cNvPr>
          <p:cNvSpPr>
            <a:spLocks noGrp="1"/>
          </p:cNvSpPr>
          <p:nvPr>
            <p:ph type="sldNum" sz="quarter" idx="12"/>
          </p:nvPr>
        </p:nvSpPr>
        <p:spPr/>
        <p:txBody>
          <a:bodyPr/>
          <a:lstStyle/>
          <a:p>
            <a:fld id="{2A013F82-EE5E-44EE-A61D-E31C6657F26F}" type="slidenum">
              <a:rPr lang="en-US" smtClean="0"/>
              <a:t>‹#›</a:t>
            </a:fld>
            <a:endParaRPr lang="en-US" dirty="0"/>
          </a:p>
        </p:txBody>
      </p:sp>
      <p:sp>
        <p:nvSpPr>
          <p:cNvPr id="7" name="Rectangle 6">
            <a:extLst>
              <a:ext uri="{FF2B5EF4-FFF2-40B4-BE49-F238E27FC236}">
                <a16:creationId xmlns:a16="http://schemas.microsoft.com/office/drawing/2014/main" id="{4E1E1B67-3BFF-F04B-52F4-7E724FB3B24D}"/>
              </a:ext>
            </a:extLst>
          </p:cNvPr>
          <p:cNvSpPr/>
          <p:nvPr/>
        </p:nvSpPr>
        <p:spPr>
          <a:xfrm>
            <a:off x="517736" y="508091"/>
            <a:ext cx="5019875" cy="14927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799"/>
          </a:p>
        </p:txBody>
      </p:sp>
    </p:spTree>
    <p:extLst>
      <p:ext uri="{BB962C8B-B14F-4D97-AF65-F5344CB8AC3E}">
        <p14:creationId xmlns:p14="http://schemas.microsoft.com/office/powerpoint/2010/main" val="37087348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CE3B21-CF4D-1B01-0F4E-D32C1B218B63}"/>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1FB39FF2-6858-B514-B695-58442557D0C1}"/>
              </a:ext>
            </a:extLst>
          </p:cNvPr>
          <p:cNvSpPr>
            <a:spLocks noGrp="1"/>
          </p:cNvSpPr>
          <p:nvPr>
            <p:ph sz="half" idx="1"/>
          </p:nvPr>
        </p:nvSpPr>
        <p:spPr>
          <a:xfrm>
            <a:off x="521072" y="2578608"/>
            <a:ext cx="5165015" cy="376732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FA30130-974D-B91D-5B93-EC52AABDB5B0}"/>
              </a:ext>
            </a:extLst>
          </p:cNvPr>
          <p:cNvSpPr>
            <a:spLocks noGrp="1"/>
          </p:cNvSpPr>
          <p:nvPr>
            <p:ph sz="half" idx="2"/>
          </p:nvPr>
        </p:nvSpPr>
        <p:spPr>
          <a:xfrm>
            <a:off x="6517974" y="2578608"/>
            <a:ext cx="5165015" cy="376732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15BED99-6FD7-9C6B-1152-A6E42715BB79}"/>
              </a:ext>
            </a:extLst>
          </p:cNvPr>
          <p:cNvSpPr>
            <a:spLocks noGrp="1"/>
          </p:cNvSpPr>
          <p:nvPr>
            <p:ph type="dt" sz="half" idx="10"/>
          </p:nvPr>
        </p:nvSpPr>
        <p:spPr/>
        <p:txBody>
          <a:bodyPr/>
          <a:lstStyle/>
          <a:p>
            <a:fld id="{03F41C87-7AD9-4845-A077-840E4A0F3F06}" type="datetimeFigureOut">
              <a:rPr lang="en-US" smtClean="0"/>
              <a:t>7/7/2026</a:t>
            </a:fld>
            <a:endParaRPr lang="en-US" dirty="0"/>
          </a:p>
        </p:txBody>
      </p:sp>
      <p:sp>
        <p:nvSpPr>
          <p:cNvPr id="6" name="Footer Placeholder 5">
            <a:extLst>
              <a:ext uri="{FF2B5EF4-FFF2-40B4-BE49-F238E27FC236}">
                <a16:creationId xmlns:a16="http://schemas.microsoft.com/office/drawing/2014/main" id="{BA253AAC-5967-2565-A715-82D3505ABF0F}"/>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4B51313-69FB-E016-3CC1-62CA476ED214}"/>
              </a:ext>
            </a:extLst>
          </p:cNvPr>
          <p:cNvSpPr>
            <a:spLocks noGrp="1"/>
          </p:cNvSpPr>
          <p:nvPr>
            <p:ph type="sldNum" sz="quarter" idx="12"/>
          </p:nvPr>
        </p:nvSpPr>
        <p:spPr/>
        <p:txBody>
          <a:bodyPr/>
          <a:lstStyle/>
          <a:p>
            <a:fld id="{2A013F82-EE5E-44EE-A61D-E31C6657F26F}" type="slidenum">
              <a:rPr lang="en-US" smtClean="0"/>
              <a:t>‹#›</a:t>
            </a:fld>
            <a:endParaRPr lang="en-US" dirty="0"/>
          </a:p>
        </p:txBody>
      </p:sp>
    </p:spTree>
    <p:extLst>
      <p:ext uri="{BB962C8B-B14F-4D97-AF65-F5344CB8AC3E}">
        <p14:creationId xmlns:p14="http://schemas.microsoft.com/office/powerpoint/2010/main" val="7264097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B3DF9D-B849-CE37-97E4-AD37F880677F}"/>
              </a:ext>
            </a:extLst>
          </p:cNvPr>
          <p:cNvSpPr>
            <a:spLocks noGrp="1"/>
          </p:cNvSpPr>
          <p:nvPr>
            <p:ph type="title"/>
          </p:nvPr>
        </p:nvSpPr>
        <p:spPr>
          <a:xfrm>
            <a:off x="521073" y="978408"/>
            <a:ext cx="11161916" cy="1216152"/>
          </a:xfrm>
        </p:spPr>
        <p:txBody>
          <a:bodyPr/>
          <a:lstStyle/>
          <a:p>
            <a:r>
              <a:rPr lang="en-US"/>
              <a:t>Click to edit Master title style</a:t>
            </a:r>
          </a:p>
        </p:txBody>
      </p:sp>
      <p:sp>
        <p:nvSpPr>
          <p:cNvPr id="3" name="Text Placeholder 2">
            <a:extLst>
              <a:ext uri="{FF2B5EF4-FFF2-40B4-BE49-F238E27FC236}">
                <a16:creationId xmlns:a16="http://schemas.microsoft.com/office/drawing/2014/main" id="{79D4C626-4008-960A-E601-6AA9F4BB8D8B}"/>
              </a:ext>
            </a:extLst>
          </p:cNvPr>
          <p:cNvSpPr>
            <a:spLocks noGrp="1"/>
          </p:cNvSpPr>
          <p:nvPr>
            <p:ph type="body" idx="1"/>
          </p:nvPr>
        </p:nvSpPr>
        <p:spPr>
          <a:xfrm>
            <a:off x="521072" y="2340864"/>
            <a:ext cx="5165015" cy="658368"/>
          </a:xfrm>
        </p:spPr>
        <p:txBody>
          <a:bodyPr anchor="b">
            <a:normAutofit/>
          </a:bodyPr>
          <a:lstStyle>
            <a:lvl1pPr marL="0" indent="0">
              <a:buNone/>
              <a:defRPr sz="2199" b="0" i="1"/>
            </a:lvl1pPr>
            <a:lvl2pPr marL="457063" indent="0">
              <a:buNone/>
              <a:defRPr sz="1999" b="1"/>
            </a:lvl2pPr>
            <a:lvl3pPr marL="914126" indent="0">
              <a:buNone/>
              <a:defRPr sz="1799" b="1"/>
            </a:lvl3pPr>
            <a:lvl4pPr marL="1371189" indent="0">
              <a:buNone/>
              <a:defRPr sz="1600" b="1"/>
            </a:lvl4pPr>
            <a:lvl5pPr marL="1828251" indent="0">
              <a:buNone/>
              <a:defRPr sz="1600" b="1"/>
            </a:lvl5pPr>
            <a:lvl6pPr marL="2285314" indent="0">
              <a:buNone/>
              <a:defRPr sz="1600" b="1"/>
            </a:lvl6pPr>
            <a:lvl7pPr marL="2742377" indent="0">
              <a:buNone/>
              <a:defRPr sz="1600" b="1"/>
            </a:lvl7pPr>
            <a:lvl8pPr marL="3199440" indent="0">
              <a:buNone/>
              <a:defRPr sz="1600" b="1"/>
            </a:lvl8pPr>
            <a:lvl9pPr marL="3656503"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06E8D6C-AC07-ED6B-2EA8-9C40A5AEA748}"/>
              </a:ext>
            </a:extLst>
          </p:cNvPr>
          <p:cNvSpPr>
            <a:spLocks noGrp="1"/>
          </p:cNvSpPr>
          <p:nvPr>
            <p:ph sz="half" idx="2"/>
          </p:nvPr>
        </p:nvSpPr>
        <p:spPr>
          <a:xfrm>
            <a:off x="521072" y="3035808"/>
            <a:ext cx="5165015" cy="331012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3C52617E-C6D9-246B-E7B7-8159DF17C0A3}"/>
              </a:ext>
            </a:extLst>
          </p:cNvPr>
          <p:cNvSpPr>
            <a:spLocks noGrp="1"/>
          </p:cNvSpPr>
          <p:nvPr>
            <p:ph type="body" sz="quarter" idx="3"/>
          </p:nvPr>
        </p:nvSpPr>
        <p:spPr>
          <a:xfrm>
            <a:off x="6517974" y="2340864"/>
            <a:ext cx="5165015" cy="658368"/>
          </a:xfrm>
        </p:spPr>
        <p:txBody>
          <a:bodyPr anchor="b">
            <a:normAutofit/>
          </a:bodyPr>
          <a:lstStyle>
            <a:lvl1pPr marL="0" indent="0">
              <a:buNone/>
              <a:defRPr sz="2199" b="0" i="1"/>
            </a:lvl1pPr>
            <a:lvl2pPr marL="457063" indent="0">
              <a:buNone/>
              <a:defRPr sz="1999" b="1"/>
            </a:lvl2pPr>
            <a:lvl3pPr marL="914126" indent="0">
              <a:buNone/>
              <a:defRPr sz="1799" b="1"/>
            </a:lvl3pPr>
            <a:lvl4pPr marL="1371189" indent="0">
              <a:buNone/>
              <a:defRPr sz="1600" b="1"/>
            </a:lvl4pPr>
            <a:lvl5pPr marL="1828251" indent="0">
              <a:buNone/>
              <a:defRPr sz="1600" b="1"/>
            </a:lvl5pPr>
            <a:lvl6pPr marL="2285314" indent="0">
              <a:buNone/>
              <a:defRPr sz="1600" b="1"/>
            </a:lvl6pPr>
            <a:lvl7pPr marL="2742377" indent="0">
              <a:buNone/>
              <a:defRPr sz="1600" b="1"/>
            </a:lvl7pPr>
            <a:lvl8pPr marL="3199440" indent="0">
              <a:buNone/>
              <a:defRPr sz="1600" b="1"/>
            </a:lvl8pPr>
            <a:lvl9pPr marL="3656503"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DBC2094-7EBC-02C5-5AB5-233E63080A9C}"/>
              </a:ext>
            </a:extLst>
          </p:cNvPr>
          <p:cNvSpPr>
            <a:spLocks noGrp="1"/>
          </p:cNvSpPr>
          <p:nvPr>
            <p:ph sz="quarter" idx="4"/>
          </p:nvPr>
        </p:nvSpPr>
        <p:spPr>
          <a:xfrm>
            <a:off x="6517974" y="3035808"/>
            <a:ext cx="5165015" cy="331012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23010BD2-59B4-FD2E-3C5E-C83AE6003985}"/>
              </a:ext>
            </a:extLst>
          </p:cNvPr>
          <p:cNvSpPr>
            <a:spLocks noGrp="1"/>
          </p:cNvSpPr>
          <p:nvPr>
            <p:ph type="dt" sz="half" idx="10"/>
          </p:nvPr>
        </p:nvSpPr>
        <p:spPr/>
        <p:txBody>
          <a:bodyPr/>
          <a:lstStyle/>
          <a:p>
            <a:fld id="{03F41C87-7AD9-4845-A077-840E4A0F3F06}" type="datetimeFigureOut">
              <a:rPr lang="en-US" smtClean="0"/>
              <a:t>7/7/2026</a:t>
            </a:fld>
            <a:endParaRPr lang="en-US" dirty="0"/>
          </a:p>
        </p:txBody>
      </p:sp>
      <p:sp>
        <p:nvSpPr>
          <p:cNvPr id="8" name="Footer Placeholder 7">
            <a:extLst>
              <a:ext uri="{FF2B5EF4-FFF2-40B4-BE49-F238E27FC236}">
                <a16:creationId xmlns:a16="http://schemas.microsoft.com/office/drawing/2014/main" id="{E72B35C4-A654-7759-BDA0-94D9D1A21663}"/>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F55F4347-2EC0-CA6E-2637-8048456D7ECB}"/>
              </a:ext>
            </a:extLst>
          </p:cNvPr>
          <p:cNvSpPr>
            <a:spLocks noGrp="1"/>
          </p:cNvSpPr>
          <p:nvPr>
            <p:ph type="sldNum" sz="quarter" idx="12"/>
          </p:nvPr>
        </p:nvSpPr>
        <p:spPr/>
        <p:txBody>
          <a:bodyPr/>
          <a:lstStyle/>
          <a:p>
            <a:fld id="{2A013F82-EE5E-44EE-A61D-E31C6657F26F}" type="slidenum">
              <a:rPr lang="en-US" smtClean="0"/>
              <a:t>‹#›</a:t>
            </a:fld>
            <a:endParaRPr lang="en-US" dirty="0"/>
          </a:p>
        </p:txBody>
      </p:sp>
    </p:spTree>
    <p:extLst>
      <p:ext uri="{BB962C8B-B14F-4D97-AF65-F5344CB8AC3E}">
        <p14:creationId xmlns:p14="http://schemas.microsoft.com/office/powerpoint/2010/main" val="37994900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34716D-52F2-C7FB-83B1-2DA1AD375EAE}"/>
              </a:ext>
            </a:extLst>
          </p:cNvPr>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56F4A371-AC27-6A28-32E6-74A28371BF55}"/>
              </a:ext>
            </a:extLst>
          </p:cNvPr>
          <p:cNvSpPr>
            <a:spLocks noGrp="1"/>
          </p:cNvSpPr>
          <p:nvPr>
            <p:ph type="dt" sz="half" idx="10"/>
          </p:nvPr>
        </p:nvSpPr>
        <p:spPr/>
        <p:txBody>
          <a:bodyPr/>
          <a:lstStyle/>
          <a:p>
            <a:fld id="{03F41C87-7AD9-4845-A077-840E4A0F3F06}" type="datetimeFigureOut">
              <a:rPr lang="en-US" smtClean="0"/>
              <a:t>7/7/2026</a:t>
            </a:fld>
            <a:endParaRPr lang="en-US" dirty="0"/>
          </a:p>
        </p:txBody>
      </p:sp>
      <p:sp>
        <p:nvSpPr>
          <p:cNvPr id="4" name="Footer Placeholder 3">
            <a:extLst>
              <a:ext uri="{FF2B5EF4-FFF2-40B4-BE49-F238E27FC236}">
                <a16:creationId xmlns:a16="http://schemas.microsoft.com/office/drawing/2014/main" id="{D155941A-A24E-885D-E894-0326F4C4004D}"/>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99D5E5B4-971F-FF6A-1B07-A5C85370552D}"/>
              </a:ext>
            </a:extLst>
          </p:cNvPr>
          <p:cNvSpPr>
            <a:spLocks noGrp="1"/>
          </p:cNvSpPr>
          <p:nvPr>
            <p:ph type="sldNum" sz="quarter" idx="12"/>
          </p:nvPr>
        </p:nvSpPr>
        <p:spPr/>
        <p:txBody>
          <a:bodyPr/>
          <a:lstStyle/>
          <a:p>
            <a:fld id="{2A013F82-EE5E-44EE-A61D-E31C6657F26F}" type="slidenum">
              <a:rPr lang="en-US" smtClean="0"/>
              <a:t>‹#›</a:t>
            </a:fld>
            <a:endParaRPr lang="en-US" dirty="0"/>
          </a:p>
        </p:txBody>
      </p:sp>
    </p:spTree>
    <p:extLst>
      <p:ext uri="{BB962C8B-B14F-4D97-AF65-F5344CB8AC3E}">
        <p14:creationId xmlns:p14="http://schemas.microsoft.com/office/powerpoint/2010/main" val="31085240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99F431F-E6DC-4137-3092-A30A0A3628EC}"/>
              </a:ext>
            </a:extLst>
          </p:cNvPr>
          <p:cNvSpPr>
            <a:spLocks noGrp="1"/>
          </p:cNvSpPr>
          <p:nvPr>
            <p:ph type="dt" sz="half" idx="10"/>
          </p:nvPr>
        </p:nvSpPr>
        <p:spPr/>
        <p:txBody>
          <a:bodyPr/>
          <a:lstStyle/>
          <a:p>
            <a:fld id="{03F41C87-7AD9-4845-A077-840E4A0F3F06}" type="datetimeFigureOut">
              <a:rPr lang="en-US" smtClean="0"/>
              <a:t>7/7/2026</a:t>
            </a:fld>
            <a:endParaRPr lang="en-US" dirty="0"/>
          </a:p>
        </p:txBody>
      </p:sp>
      <p:sp>
        <p:nvSpPr>
          <p:cNvPr id="3" name="Footer Placeholder 2">
            <a:extLst>
              <a:ext uri="{FF2B5EF4-FFF2-40B4-BE49-F238E27FC236}">
                <a16:creationId xmlns:a16="http://schemas.microsoft.com/office/drawing/2014/main" id="{06AC814B-67B4-C70F-FA51-6205D5E2CB81}"/>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91EAA9C9-D895-DD20-1089-EA75EA428951}"/>
              </a:ext>
            </a:extLst>
          </p:cNvPr>
          <p:cNvSpPr>
            <a:spLocks noGrp="1"/>
          </p:cNvSpPr>
          <p:nvPr>
            <p:ph type="sldNum" sz="quarter" idx="12"/>
          </p:nvPr>
        </p:nvSpPr>
        <p:spPr/>
        <p:txBody>
          <a:bodyPr/>
          <a:lstStyle/>
          <a:p>
            <a:fld id="{2A013F82-EE5E-44EE-A61D-E31C6657F26F}" type="slidenum">
              <a:rPr lang="en-US" smtClean="0"/>
              <a:t>‹#›</a:t>
            </a:fld>
            <a:endParaRPr lang="en-US" dirty="0"/>
          </a:p>
        </p:txBody>
      </p:sp>
    </p:spTree>
    <p:extLst>
      <p:ext uri="{BB962C8B-B14F-4D97-AF65-F5344CB8AC3E}">
        <p14:creationId xmlns:p14="http://schemas.microsoft.com/office/powerpoint/2010/main" val="42429587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B50562-884C-9053-70C1-3B72A0B45EA6}"/>
              </a:ext>
            </a:extLst>
          </p:cNvPr>
          <p:cNvSpPr>
            <a:spLocks noGrp="1"/>
          </p:cNvSpPr>
          <p:nvPr>
            <p:ph type="title"/>
          </p:nvPr>
        </p:nvSpPr>
        <p:spPr>
          <a:xfrm>
            <a:off x="521072" y="978408"/>
            <a:ext cx="5018749" cy="2459736"/>
          </a:xfrm>
        </p:spPr>
        <p:txBody>
          <a:bodyPr anchor="t">
            <a:noAutofit/>
          </a:bodyPr>
          <a:lstStyle>
            <a:lvl1pPr>
              <a:defRPr sz="4399"/>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0318F509-68F0-39D5-1A8B-CE246715AE46}"/>
              </a:ext>
            </a:extLst>
          </p:cNvPr>
          <p:cNvSpPr>
            <a:spLocks noGrp="1"/>
          </p:cNvSpPr>
          <p:nvPr>
            <p:ph idx="1"/>
          </p:nvPr>
        </p:nvSpPr>
        <p:spPr>
          <a:xfrm>
            <a:off x="6517974" y="987424"/>
            <a:ext cx="5165015" cy="5358384"/>
          </a:xfrm>
        </p:spPr>
        <p:txBody>
          <a:bodyPr>
            <a:normAutofit/>
          </a:bodyPr>
          <a:lstStyle>
            <a:lvl1pPr>
              <a:defRPr sz="1999"/>
            </a:lvl1pPr>
            <a:lvl2pPr>
              <a:defRPr sz="1799"/>
            </a:lvl2pPr>
            <a:lvl3pPr>
              <a:defRPr sz="1600"/>
            </a:lvl3pPr>
            <a:lvl4pPr>
              <a:defRPr sz="1400"/>
            </a:lvl4pPr>
            <a:lvl5pPr>
              <a:defRPr sz="1400"/>
            </a:lvl5pPr>
            <a:lvl6pPr>
              <a:defRPr sz="1999"/>
            </a:lvl6pPr>
            <a:lvl7pPr>
              <a:defRPr sz="1999"/>
            </a:lvl7pPr>
            <a:lvl8pPr>
              <a:defRPr sz="1999"/>
            </a:lvl8pPr>
            <a:lvl9pPr>
              <a:defRPr sz="199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F158E37C-27CE-3A84-FC74-BDCCD8A9A3EC}"/>
              </a:ext>
            </a:extLst>
          </p:cNvPr>
          <p:cNvSpPr>
            <a:spLocks noGrp="1"/>
          </p:cNvSpPr>
          <p:nvPr>
            <p:ph type="body" sz="half" idx="2"/>
          </p:nvPr>
        </p:nvSpPr>
        <p:spPr>
          <a:xfrm>
            <a:off x="521072" y="3575304"/>
            <a:ext cx="5018749" cy="2770632"/>
          </a:xfrm>
        </p:spPr>
        <p:txBody>
          <a:bodyPr>
            <a:normAutofit/>
          </a:bodyPr>
          <a:lstStyle>
            <a:lvl1pPr marL="0" indent="0">
              <a:buNone/>
              <a:defRPr sz="2199" i="1"/>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2A95F79-E23E-11D2-40BF-66ED340195DB}"/>
              </a:ext>
            </a:extLst>
          </p:cNvPr>
          <p:cNvSpPr>
            <a:spLocks noGrp="1"/>
          </p:cNvSpPr>
          <p:nvPr>
            <p:ph type="dt" sz="half" idx="10"/>
          </p:nvPr>
        </p:nvSpPr>
        <p:spPr/>
        <p:txBody>
          <a:bodyPr/>
          <a:lstStyle/>
          <a:p>
            <a:fld id="{03F41C87-7AD9-4845-A077-840E4A0F3F06}" type="datetimeFigureOut">
              <a:rPr lang="en-US" smtClean="0"/>
              <a:t>7/7/2026</a:t>
            </a:fld>
            <a:endParaRPr lang="en-US" dirty="0"/>
          </a:p>
        </p:txBody>
      </p:sp>
      <p:sp>
        <p:nvSpPr>
          <p:cNvPr id="6" name="Footer Placeholder 5">
            <a:extLst>
              <a:ext uri="{FF2B5EF4-FFF2-40B4-BE49-F238E27FC236}">
                <a16:creationId xmlns:a16="http://schemas.microsoft.com/office/drawing/2014/main" id="{4457F7FC-06F3-3D89-5D1A-4EC4B1D7355E}"/>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9554ACD5-6E0B-5713-DC9A-41E9D62AB12D}"/>
              </a:ext>
            </a:extLst>
          </p:cNvPr>
          <p:cNvSpPr>
            <a:spLocks noGrp="1"/>
          </p:cNvSpPr>
          <p:nvPr>
            <p:ph type="sldNum" sz="quarter" idx="12"/>
          </p:nvPr>
        </p:nvSpPr>
        <p:spPr/>
        <p:txBody>
          <a:bodyPr/>
          <a:lstStyle/>
          <a:p>
            <a:fld id="{2A013F82-EE5E-44EE-A61D-E31C6657F26F}" type="slidenum">
              <a:rPr lang="en-US" smtClean="0"/>
              <a:t>‹#›</a:t>
            </a:fld>
            <a:endParaRPr lang="en-US" dirty="0"/>
          </a:p>
        </p:txBody>
      </p:sp>
    </p:spTree>
    <p:extLst>
      <p:ext uri="{BB962C8B-B14F-4D97-AF65-F5344CB8AC3E}">
        <p14:creationId xmlns:p14="http://schemas.microsoft.com/office/powerpoint/2010/main" val="18117640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5B2D45-7CDB-D38C-2AAE-273F797674E1}"/>
              </a:ext>
            </a:extLst>
          </p:cNvPr>
          <p:cNvSpPr>
            <a:spLocks noGrp="1"/>
          </p:cNvSpPr>
          <p:nvPr>
            <p:ph type="title"/>
          </p:nvPr>
        </p:nvSpPr>
        <p:spPr>
          <a:xfrm>
            <a:off x="521072" y="978408"/>
            <a:ext cx="5018749" cy="2459736"/>
          </a:xfrm>
        </p:spPr>
        <p:txBody>
          <a:bodyPr anchor="t">
            <a:noAutofit/>
          </a:bodyPr>
          <a:lstStyle>
            <a:lvl1pPr>
              <a:defRPr sz="4399"/>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CCBF0855-1744-56E4-B115-3A3C5EA7834B}"/>
              </a:ext>
            </a:extLst>
          </p:cNvPr>
          <p:cNvSpPr>
            <a:spLocks noGrp="1"/>
          </p:cNvSpPr>
          <p:nvPr>
            <p:ph type="pic" idx="1"/>
          </p:nvPr>
        </p:nvSpPr>
        <p:spPr>
          <a:xfrm>
            <a:off x="6517974" y="987424"/>
            <a:ext cx="5165015" cy="5358384"/>
          </a:xfrm>
        </p:spPr>
        <p:txBody>
          <a:bodyPr/>
          <a:lstStyle>
            <a:lvl1pPr marL="0" indent="0">
              <a:buNone/>
              <a:defRPr sz="3199"/>
            </a:lvl1pPr>
            <a:lvl2pPr marL="457063" indent="0">
              <a:buNone/>
              <a:defRPr sz="2799"/>
            </a:lvl2pPr>
            <a:lvl3pPr marL="914126" indent="0">
              <a:buNone/>
              <a:defRPr sz="2399"/>
            </a:lvl3pPr>
            <a:lvl4pPr marL="1371189" indent="0">
              <a:buNone/>
              <a:defRPr sz="1999"/>
            </a:lvl4pPr>
            <a:lvl5pPr marL="1828251" indent="0">
              <a:buNone/>
              <a:defRPr sz="1999"/>
            </a:lvl5pPr>
            <a:lvl6pPr marL="2285314" indent="0">
              <a:buNone/>
              <a:defRPr sz="1999"/>
            </a:lvl6pPr>
            <a:lvl7pPr marL="2742377" indent="0">
              <a:buNone/>
              <a:defRPr sz="1999"/>
            </a:lvl7pPr>
            <a:lvl8pPr marL="3199440" indent="0">
              <a:buNone/>
              <a:defRPr sz="1999"/>
            </a:lvl8pPr>
            <a:lvl9pPr marL="3656503" indent="0">
              <a:buNone/>
              <a:defRPr sz="1999"/>
            </a:lvl9pPr>
          </a:lstStyle>
          <a:p>
            <a:r>
              <a:rPr lang="en-US"/>
              <a:t>Click icon to add picture</a:t>
            </a:r>
          </a:p>
        </p:txBody>
      </p:sp>
      <p:sp>
        <p:nvSpPr>
          <p:cNvPr id="4" name="Text Placeholder 3">
            <a:extLst>
              <a:ext uri="{FF2B5EF4-FFF2-40B4-BE49-F238E27FC236}">
                <a16:creationId xmlns:a16="http://schemas.microsoft.com/office/drawing/2014/main" id="{385E8A1D-28AE-4A19-BD96-401D4822A53D}"/>
              </a:ext>
            </a:extLst>
          </p:cNvPr>
          <p:cNvSpPr>
            <a:spLocks noGrp="1"/>
          </p:cNvSpPr>
          <p:nvPr>
            <p:ph type="body" sz="half" idx="2"/>
          </p:nvPr>
        </p:nvSpPr>
        <p:spPr>
          <a:xfrm>
            <a:off x="521072" y="3575304"/>
            <a:ext cx="5018749" cy="2770632"/>
          </a:xfrm>
        </p:spPr>
        <p:txBody>
          <a:bodyPr>
            <a:normAutofit/>
          </a:bodyPr>
          <a:lstStyle>
            <a:lvl1pPr marL="0" indent="0">
              <a:buNone/>
              <a:defRPr sz="2199" i="1"/>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7327DDB-CE95-4C89-DFC5-7DDBFC24E89C}"/>
              </a:ext>
            </a:extLst>
          </p:cNvPr>
          <p:cNvSpPr>
            <a:spLocks noGrp="1"/>
          </p:cNvSpPr>
          <p:nvPr>
            <p:ph type="dt" sz="half" idx="10"/>
          </p:nvPr>
        </p:nvSpPr>
        <p:spPr/>
        <p:txBody>
          <a:bodyPr/>
          <a:lstStyle/>
          <a:p>
            <a:fld id="{03F41C87-7AD9-4845-A077-840E4A0F3F06}" type="datetimeFigureOut">
              <a:rPr lang="en-US" smtClean="0"/>
              <a:pPr/>
              <a:t>7/7/2026</a:t>
            </a:fld>
            <a:endParaRPr lang="en-US" dirty="0"/>
          </a:p>
        </p:txBody>
      </p:sp>
      <p:sp>
        <p:nvSpPr>
          <p:cNvPr id="6" name="Footer Placeholder 5">
            <a:extLst>
              <a:ext uri="{FF2B5EF4-FFF2-40B4-BE49-F238E27FC236}">
                <a16:creationId xmlns:a16="http://schemas.microsoft.com/office/drawing/2014/main" id="{0522C835-F3B5-943C-FFC4-D5BA9666AF34}"/>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68709891-6E3C-ADED-01DD-15FCED37AF4A}"/>
              </a:ext>
            </a:extLst>
          </p:cNvPr>
          <p:cNvSpPr>
            <a:spLocks noGrp="1"/>
          </p:cNvSpPr>
          <p:nvPr>
            <p:ph type="sldNum" sz="quarter" idx="12"/>
          </p:nvPr>
        </p:nvSpPr>
        <p:spPr/>
        <p:txBody>
          <a:bodyPr/>
          <a:lstStyle/>
          <a:p>
            <a:fld id="{2A013F82-EE5E-44EE-A61D-E31C6657F26F}" type="slidenum">
              <a:rPr lang="en-US" smtClean="0"/>
              <a:pPr/>
              <a:t>‹#›</a:t>
            </a:fld>
            <a:endParaRPr lang="en-US" dirty="0"/>
          </a:p>
        </p:txBody>
      </p:sp>
    </p:spTree>
    <p:extLst>
      <p:ext uri="{BB962C8B-B14F-4D97-AF65-F5344CB8AC3E}">
        <p14:creationId xmlns:p14="http://schemas.microsoft.com/office/powerpoint/2010/main" val="26004675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31A28D7-6581-4956-AAE3-9104804DF55B}"/>
              </a:ext>
            </a:extLst>
          </p:cNvPr>
          <p:cNvSpPr>
            <a:spLocks noGrp="1"/>
          </p:cNvSpPr>
          <p:nvPr>
            <p:ph type="title"/>
          </p:nvPr>
        </p:nvSpPr>
        <p:spPr>
          <a:xfrm>
            <a:off x="521072" y="978408"/>
            <a:ext cx="11152775" cy="146304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F3CFCCA4-57A4-08A1-FC45-D2BBA66FABFA}"/>
              </a:ext>
            </a:extLst>
          </p:cNvPr>
          <p:cNvSpPr>
            <a:spLocks noGrp="1"/>
          </p:cNvSpPr>
          <p:nvPr>
            <p:ph type="body" idx="1"/>
          </p:nvPr>
        </p:nvSpPr>
        <p:spPr>
          <a:xfrm>
            <a:off x="521072" y="2578608"/>
            <a:ext cx="11152775" cy="376732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B0FAA0F4-2442-8D45-3C3D-1B8F55C8683A}"/>
              </a:ext>
            </a:extLst>
          </p:cNvPr>
          <p:cNvSpPr>
            <a:spLocks noGrp="1"/>
          </p:cNvSpPr>
          <p:nvPr>
            <p:ph type="dt" sz="half" idx="2"/>
          </p:nvPr>
        </p:nvSpPr>
        <p:spPr>
          <a:xfrm>
            <a:off x="521072" y="6419089"/>
            <a:ext cx="2742486" cy="365125"/>
          </a:xfrm>
          <a:prstGeom prst="rect">
            <a:avLst/>
          </a:prstGeom>
        </p:spPr>
        <p:txBody>
          <a:bodyPr vert="horz" lIns="91440" tIns="45720" rIns="91440" bIns="45720" rtlCol="0" anchor="ctr"/>
          <a:lstStyle>
            <a:lvl1pPr algn="l">
              <a:defRPr sz="900">
                <a:solidFill>
                  <a:schemeClr val="tx1"/>
                </a:solidFill>
              </a:defRPr>
            </a:lvl1pPr>
          </a:lstStyle>
          <a:p>
            <a:fld id="{03F41C87-7AD9-4845-A077-840E4A0F3F06}" type="datetimeFigureOut">
              <a:rPr lang="en-US" smtClean="0"/>
              <a:pPr/>
              <a:t>7/7/2026</a:t>
            </a:fld>
            <a:endParaRPr lang="en-US" dirty="0"/>
          </a:p>
        </p:txBody>
      </p:sp>
      <p:sp>
        <p:nvSpPr>
          <p:cNvPr id="5" name="Footer Placeholder 4">
            <a:extLst>
              <a:ext uri="{FF2B5EF4-FFF2-40B4-BE49-F238E27FC236}">
                <a16:creationId xmlns:a16="http://schemas.microsoft.com/office/drawing/2014/main" id="{9E03785E-FB42-1D54-92AC-D0A61A8FABD4}"/>
              </a:ext>
            </a:extLst>
          </p:cNvPr>
          <p:cNvSpPr>
            <a:spLocks noGrp="1"/>
          </p:cNvSpPr>
          <p:nvPr>
            <p:ph type="ftr" sz="quarter" idx="3"/>
          </p:nvPr>
        </p:nvSpPr>
        <p:spPr>
          <a:xfrm>
            <a:off x="521072" y="100585"/>
            <a:ext cx="4113728" cy="365125"/>
          </a:xfrm>
          <a:prstGeom prst="rect">
            <a:avLst/>
          </a:prstGeom>
        </p:spPr>
        <p:txBody>
          <a:bodyPr vert="horz" lIns="91440" tIns="45720" rIns="91440" bIns="45720" rtlCol="0" anchor="ctr"/>
          <a:lstStyle>
            <a:lvl1pPr algn="l">
              <a:defRPr sz="90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BCC9CF34-1274-DB45-4809-90E5D244A9AE}"/>
              </a:ext>
            </a:extLst>
          </p:cNvPr>
          <p:cNvSpPr>
            <a:spLocks noGrp="1"/>
          </p:cNvSpPr>
          <p:nvPr>
            <p:ph type="sldNum" sz="quarter" idx="4"/>
          </p:nvPr>
        </p:nvSpPr>
        <p:spPr>
          <a:xfrm>
            <a:off x="11454448" y="6419089"/>
            <a:ext cx="639913" cy="365125"/>
          </a:xfrm>
          <a:prstGeom prst="rect">
            <a:avLst/>
          </a:prstGeom>
        </p:spPr>
        <p:txBody>
          <a:bodyPr vert="horz" lIns="91440" tIns="45720" rIns="91440" bIns="45720" rtlCol="0" anchor="ctr"/>
          <a:lstStyle>
            <a:lvl1pPr algn="r">
              <a:defRPr sz="900">
                <a:solidFill>
                  <a:schemeClr val="tx1"/>
                </a:solidFill>
              </a:defRPr>
            </a:lvl1pPr>
          </a:lstStyle>
          <a:p>
            <a:fld id="{2A013F82-EE5E-44EE-A61D-E31C6657F26F}" type="slidenum">
              <a:rPr lang="en-US" smtClean="0"/>
              <a:pPr/>
              <a:t>‹#›</a:t>
            </a:fld>
            <a:endParaRPr lang="en-US" dirty="0"/>
          </a:p>
        </p:txBody>
      </p:sp>
      <p:sp>
        <p:nvSpPr>
          <p:cNvPr id="7" name="Freeform: Shape 6">
            <a:extLst>
              <a:ext uri="{FF2B5EF4-FFF2-40B4-BE49-F238E27FC236}">
                <a16:creationId xmlns:a16="http://schemas.microsoft.com/office/drawing/2014/main" id="{774A975B-A886-5202-0489-6965514A0D14}"/>
              </a:ext>
              <a:ext uri="{C183D7F6-B498-43B3-948B-1728B52AA6E4}">
                <adec:decorative xmlns:adec="http://schemas.microsoft.com/office/drawing/2017/decorative" val="1"/>
              </a:ext>
            </a:extLst>
          </p:cNvPr>
          <p:cNvSpPr/>
          <p:nvPr/>
        </p:nvSpPr>
        <p:spPr>
          <a:xfrm>
            <a:off x="517734" y="508091"/>
            <a:ext cx="11150310" cy="149279"/>
          </a:xfrm>
          <a:custGeom>
            <a:avLst/>
            <a:gdLst>
              <a:gd name="connsiteX0" fmla="*/ 0 w 8085002"/>
              <a:gd name="connsiteY0" fmla="*/ 0 h 149279"/>
              <a:gd name="connsiteX1" fmla="*/ 8085002 w 8085002"/>
              <a:gd name="connsiteY1" fmla="*/ 0 h 149279"/>
              <a:gd name="connsiteX2" fmla="*/ 8085002 w 8085002"/>
              <a:gd name="connsiteY2" fmla="*/ 149279 h 149279"/>
              <a:gd name="connsiteX3" fmla="*/ 0 w 8085002"/>
              <a:gd name="connsiteY3" fmla="*/ 149279 h 149279"/>
            </a:gdLst>
            <a:ahLst/>
            <a:cxnLst>
              <a:cxn ang="0">
                <a:pos x="connsiteX0" y="connsiteY0"/>
              </a:cxn>
              <a:cxn ang="0">
                <a:pos x="connsiteX1" y="connsiteY1"/>
              </a:cxn>
              <a:cxn ang="0">
                <a:pos x="connsiteX2" y="connsiteY2"/>
              </a:cxn>
              <a:cxn ang="0">
                <a:pos x="connsiteX3" y="connsiteY3"/>
              </a:cxn>
            </a:cxnLst>
            <a:rect l="l" t="t" r="r" b="b"/>
            <a:pathLst>
              <a:path w="8085002" h="149279">
                <a:moveTo>
                  <a:pt x="0" y="0"/>
                </a:moveTo>
                <a:lnTo>
                  <a:pt x="8085002" y="0"/>
                </a:lnTo>
                <a:lnTo>
                  <a:pt x="8085002" y="149279"/>
                </a:lnTo>
                <a:lnTo>
                  <a:pt x="0" y="149279"/>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799"/>
          </a:p>
        </p:txBody>
      </p:sp>
    </p:spTree>
    <p:extLst>
      <p:ext uri="{BB962C8B-B14F-4D97-AF65-F5344CB8AC3E}">
        <p14:creationId xmlns:p14="http://schemas.microsoft.com/office/powerpoint/2010/main" val="310883147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126" rtl="0" eaLnBrk="1" latinLnBrk="0" hangingPunct="1">
        <a:lnSpc>
          <a:spcPct val="100000"/>
        </a:lnSpc>
        <a:spcBef>
          <a:spcPct val="0"/>
        </a:spcBef>
        <a:buNone/>
        <a:defRPr sz="4399" b="1" kern="1200">
          <a:solidFill>
            <a:schemeClr val="tx1"/>
          </a:solidFill>
          <a:latin typeface="+mj-lt"/>
          <a:ea typeface="+mj-ea"/>
          <a:cs typeface="+mj-cs"/>
        </a:defRPr>
      </a:lvl1pPr>
    </p:titleStyle>
    <p:bodyStyle>
      <a:lvl1pPr marL="228531" indent="-228531" algn="l" defTabSz="914126" rtl="0" eaLnBrk="1" latinLnBrk="0" hangingPunct="1">
        <a:lnSpc>
          <a:spcPct val="110000"/>
        </a:lnSpc>
        <a:spcBef>
          <a:spcPts val="1000"/>
        </a:spcBef>
        <a:buFont typeface="Arial" panose="020B0604020202020204" pitchFamily="34" charset="0"/>
        <a:buChar char="•"/>
        <a:defRPr sz="1799" kern="1200">
          <a:solidFill>
            <a:schemeClr val="tx1"/>
          </a:solidFill>
          <a:latin typeface="+mn-lt"/>
          <a:ea typeface="+mn-ea"/>
          <a:cs typeface="+mn-cs"/>
        </a:defRPr>
      </a:lvl1pPr>
      <a:lvl2pPr marL="685594" indent="-228531" algn="l" defTabSz="914126" rtl="0" eaLnBrk="1" latinLnBrk="0" hangingPunct="1">
        <a:lnSpc>
          <a:spcPct val="110000"/>
        </a:lnSpc>
        <a:spcBef>
          <a:spcPts val="500"/>
        </a:spcBef>
        <a:buFont typeface="Arial" panose="020B0604020202020204" pitchFamily="34" charset="0"/>
        <a:buChar char="•"/>
        <a:defRPr sz="1600" kern="1200">
          <a:solidFill>
            <a:schemeClr val="tx1"/>
          </a:solidFill>
          <a:latin typeface="+mn-lt"/>
          <a:ea typeface="+mn-ea"/>
          <a:cs typeface="+mn-cs"/>
        </a:defRPr>
      </a:lvl2pPr>
      <a:lvl3pPr marL="1142657" indent="-228531" algn="l" defTabSz="914126"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3pPr>
      <a:lvl4pPr marL="1599720" indent="-228531" algn="l" defTabSz="914126" rtl="0" eaLnBrk="1" latinLnBrk="0" hangingPunct="1">
        <a:lnSpc>
          <a:spcPct val="110000"/>
        </a:lnSpc>
        <a:spcBef>
          <a:spcPts val="500"/>
        </a:spcBef>
        <a:buFont typeface="Arial" panose="020B0604020202020204" pitchFamily="34" charset="0"/>
        <a:buChar char="•"/>
        <a:defRPr sz="1200" kern="1200">
          <a:solidFill>
            <a:schemeClr val="tx1"/>
          </a:solidFill>
          <a:latin typeface="+mn-lt"/>
          <a:ea typeface="+mn-ea"/>
          <a:cs typeface="+mn-cs"/>
        </a:defRPr>
      </a:lvl4pPr>
      <a:lvl5pPr marL="2056783" indent="-228531" algn="l" defTabSz="914126" rtl="0" eaLnBrk="1" latinLnBrk="0" hangingPunct="1">
        <a:lnSpc>
          <a:spcPct val="110000"/>
        </a:lnSpc>
        <a:spcBef>
          <a:spcPts val="500"/>
        </a:spcBef>
        <a:buFont typeface="Arial" panose="020B0604020202020204" pitchFamily="34" charset="0"/>
        <a:buChar char="•"/>
        <a:defRPr sz="1200" kern="1200">
          <a:solidFill>
            <a:schemeClr val="tx1"/>
          </a:solidFill>
          <a:latin typeface="+mn-lt"/>
          <a:ea typeface="+mn-ea"/>
          <a:cs typeface="+mn-cs"/>
        </a:defRPr>
      </a:lvl5pPr>
      <a:lvl6pPr marL="2513846"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6pPr>
      <a:lvl7pPr marL="2970908"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7pPr>
      <a:lvl8pPr marL="3427971"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8pPr>
      <a:lvl9pPr marL="3885034"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9pPr>
    </p:bodyStyle>
    <p:otherStyle>
      <a:defPPr>
        <a:defRPr lang="en-US"/>
      </a:defPPr>
      <a:lvl1pPr marL="0" algn="l" defTabSz="914126" rtl="0" eaLnBrk="1" latinLnBrk="0" hangingPunct="1">
        <a:defRPr sz="1799" kern="1200">
          <a:solidFill>
            <a:schemeClr val="tx1"/>
          </a:solidFill>
          <a:latin typeface="+mn-lt"/>
          <a:ea typeface="+mn-ea"/>
          <a:cs typeface="+mn-cs"/>
        </a:defRPr>
      </a:lvl1pPr>
      <a:lvl2pPr marL="457063" algn="l" defTabSz="914126" rtl="0" eaLnBrk="1" latinLnBrk="0" hangingPunct="1">
        <a:defRPr sz="1799" kern="1200">
          <a:solidFill>
            <a:schemeClr val="tx1"/>
          </a:solidFill>
          <a:latin typeface="+mn-lt"/>
          <a:ea typeface="+mn-ea"/>
          <a:cs typeface="+mn-cs"/>
        </a:defRPr>
      </a:lvl2pPr>
      <a:lvl3pPr marL="914126" algn="l" defTabSz="914126" rtl="0" eaLnBrk="1" latinLnBrk="0" hangingPunct="1">
        <a:defRPr sz="1799" kern="1200">
          <a:solidFill>
            <a:schemeClr val="tx1"/>
          </a:solidFill>
          <a:latin typeface="+mn-lt"/>
          <a:ea typeface="+mn-ea"/>
          <a:cs typeface="+mn-cs"/>
        </a:defRPr>
      </a:lvl3pPr>
      <a:lvl4pPr marL="1371189" algn="l" defTabSz="914126" rtl="0" eaLnBrk="1" latinLnBrk="0" hangingPunct="1">
        <a:defRPr sz="1799" kern="1200">
          <a:solidFill>
            <a:schemeClr val="tx1"/>
          </a:solidFill>
          <a:latin typeface="+mn-lt"/>
          <a:ea typeface="+mn-ea"/>
          <a:cs typeface="+mn-cs"/>
        </a:defRPr>
      </a:lvl4pPr>
      <a:lvl5pPr marL="1828251" algn="l" defTabSz="914126" rtl="0" eaLnBrk="1" latinLnBrk="0" hangingPunct="1">
        <a:defRPr sz="1799" kern="1200">
          <a:solidFill>
            <a:schemeClr val="tx1"/>
          </a:solidFill>
          <a:latin typeface="+mn-lt"/>
          <a:ea typeface="+mn-ea"/>
          <a:cs typeface="+mn-cs"/>
        </a:defRPr>
      </a:lvl5pPr>
      <a:lvl6pPr marL="2285314" algn="l" defTabSz="914126" rtl="0" eaLnBrk="1" latinLnBrk="0" hangingPunct="1">
        <a:defRPr sz="1799" kern="1200">
          <a:solidFill>
            <a:schemeClr val="tx1"/>
          </a:solidFill>
          <a:latin typeface="+mn-lt"/>
          <a:ea typeface="+mn-ea"/>
          <a:cs typeface="+mn-cs"/>
        </a:defRPr>
      </a:lvl6pPr>
      <a:lvl7pPr marL="2742377" algn="l" defTabSz="914126" rtl="0" eaLnBrk="1" latinLnBrk="0" hangingPunct="1">
        <a:defRPr sz="1799" kern="1200">
          <a:solidFill>
            <a:schemeClr val="tx1"/>
          </a:solidFill>
          <a:latin typeface="+mn-lt"/>
          <a:ea typeface="+mn-ea"/>
          <a:cs typeface="+mn-cs"/>
        </a:defRPr>
      </a:lvl7pPr>
      <a:lvl8pPr marL="3199440" algn="l" defTabSz="914126" rtl="0" eaLnBrk="1" latinLnBrk="0" hangingPunct="1">
        <a:defRPr sz="1799" kern="1200">
          <a:solidFill>
            <a:schemeClr val="tx1"/>
          </a:solidFill>
          <a:latin typeface="+mn-lt"/>
          <a:ea typeface="+mn-ea"/>
          <a:cs typeface="+mn-cs"/>
        </a:defRPr>
      </a:lvl8pPr>
      <a:lvl9pPr marL="3656503" algn="l" defTabSz="914126" rtl="0" eaLnBrk="1" latinLnBrk="0" hangingPunct="1">
        <a:defRPr sz="1799"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admin.smc.edu/administration/governance/district-planning-policies/budget-planning-subcommittee.php" TargetMode="External"/><Relationship Id="rId2" Type="http://schemas.openxmlformats.org/officeDocument/2006/relationships/hyperlink" Target="https://admin.smc.edu/administration/governance/district-planning-policies/meetings.php" TargetMode="External"/><Relationship Id="rId1" Type="http://schemas.openxmlformats.org/officeDocument/2006/relationships/slideLayout" Target="../slideLayouts/slideLayout2.xml"/><Relationship Id="rId6" Type="http://schemas.openxmlformats.org/officeDocument/2006/relationships/image" Target="../media/image2.png"/><Relationship Id="rId5" Type="http://schemas.openxmlformats.org/officeDocument/2006/relationships/hyperlink" Target="https://admin.smc.edu/administration/governance/board-of-trustees/meetings.php" TargetMode="External"/><Relationship Id="rId4" Type="http://schemas.openxmlformats.org/officeDocument/2006/relationships/hyperlink" Target="https://admin.smc.edu/administration/business-services/budget/" TargetMode="Externa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45AB09A-F46D-5387-515F-A341B7EFB015}"/>
              </a:ext>
            </a:extLst>
          </p:cNvPr>
          <p:cNvPicPr>
            <a:picLocks noChangeAspect="1"/>
          </p:cNvPicPr>
          <p:nvPr/>
        </p:nvPicPr>
        <p:blipFill>
          <a:blip r:embed="rId2">
            <a:extLst>
              <a:ext uri="{28A0092B-C50C-407E-A947-70E740481C1C}">
                <a14:useLocalDpi xmlns:a14="http://schemas.microsoft.com/office/drawing/2010/main" val="0"/>
              </a:ext>
            </a:extLst>
          </a:blip>
          <a:srcRect t="6227" r="-1" b="-1"/>
          <a:stretch>
            <a:fillRect/>
          </a:stretch>
        </p:blipFill>
        <p:spPr>
          <a:xfrm>
            <a:off x="19" y="903"/>
            <a:ext cx="12185758" cy="6856204"/>
          </a:xfrm>
          <a:prstGeom prst="rect">
            <a:avLst/>
          </a:prstGeom>
          <a:solidFill>
            <a:schemeClr val="bg1"/>
          </a:solidFill>
        </p:spPr>
      </p:pic>
      <p:sp>
        <p:nvSpPr>
          <p:cNvPr id="2" name="Title 1">
            <a:extLst>
              <a:ext uri="{FF2B5EF4-FFF2-40B4-BE49-F238E27FC236}">
                <a16:creationId xmlns:a16="http://schemas.microsoft.com/office/drawing/2014/main" id="{CAA9B9FC-E6B3-D0B0-F5FA-694981815561}"/>
              </a:ext>
            </a:extLst>
          </p:cNvPr>
          <p:cNvSpPr>
            <a:spLocks noGrp="1"/>
          </p:cNvSpPr>
          <p:nvPr>
            <p:ph type="ctrTitle"/>
          </p:nvPr>
        </p:nvSpPr>
        <p:spPr>
          <a:xfrm>
            <a:off x="517734" y="979047"/>
            <a:ext cx="6491077" cy="849753"/>
          </a:xfrm>
        </p:spPr>
        <p:txBody>
          <a:bodyPr anchor="t">
            <a:normAutofit fontScale="90000"/>
          </a:bodyPr>
          <a:lstStyle/>
          <a:p>
            <a:r>
              <a:rPr lang="en-US" sz="5998" dirty="0">
                <a:solidFill>
                  <a:srgbClr val="FFFFFF"/>
                </a:solidFill>
                <a:latin typeface="Calibri" panose="020F0502020204030204" pitchFamily="34" charset="0"/>
                <a:ea typeface="Calibri" panose="020F0502020204030204" pitchFamily="34" charset="0"/>
                <a:cs typeface="Calibri" panose="020F0502020204030204" pitchFamily="34" charset="0"/>
              </a:rPr>
              <a:t>Santa Monica College</a:t>
            </a:r>
          </a:p>
        </p:txBody>
      </p:sp>
      <p:sp>
        <p:nvSpPr>
          <p:cNvPr id="3" name="Subtitle 2">
            <a:extLst>
              <a:ext uri="{FF2B5EF4-FFF2-40B4-BE49-F238E27FC236}">
                <a16:creationId xmlns:a16="http://schemas.microsoft.com/office/drawing/2014/main" id="{5D15E513-4283-0CAE-24A0-FF2C90D39825}"/>
              </a:ext>
            </a:extLst>
          </p:cNvPr>
          <p:cNvSpPr>
            <a:spLocks noGrp="1"/>
          </p:cNvSpPr>
          <p:nvPr>
            <p:ph type="subTitle" idx="1"/>
          </p:nvPr>
        </p:nvSpPr>
        <p:spPr>
          <a:xfrm>
            <a:off x="912812" y="4876800"/>
            <a:ext cx="3886200" cy="1447800"/>
          </a:xfrm>
        </p:spPr>
        <p:txBody>
          <a:bodyPr anchor="t">
            <a:normAutofit fontScale="70000" lnSpcReduction="20000"/>
          </a:bodyPr>
          <a:lstStyle/>
          <a:p>
            <a:r>
              <a:rPr lang="en-US" sz="2800" dirty="0">
                <a:solidFill>
                  <a:srgbClr val="FFFFFF"/>
                </a:solidFill>
                <a:latin typeface="Calibri" panose="020F0502020204030204" pitchFamily="34" charset="0"/>
                <a:ea typeface="Calibri" panose="020F0502020204030204" pitchFamily="34" charset="0"/>
                <a:cs typeface="Calibri" panose="020F0502020204030204" pitchFamily="34" charset="0"/>
              </a:rPr>
              <a:t>Board of Trustees</a:t>
            </a:r>
          </a:p>
          <a:p>
            <a:r>
              <a:rPr lang="en-US" sz="2800" dirty="0">
                <a:solidFill>
                  <a:srgbClr val="FFFFFF"/>
                </a:solidFill>
                <a:latin typeface="Calibri" panose="020F0502020204030204" pitchFamily="34" charset="0"/>
                <a:ea typeface="Calibri" panose="020F0502020204030204" pitchFamily="34" charset="0"/>
                <a:cs typeface="Calibri" panose="020F0502020204030204" pitchFamily="34" charset="0"/>
              </a:rPr>
              <a:t>2026-2027 State Adopted Budget</a:t>
            </a:r>
          </a:p>
          <a:p>
            <a:r>
              <a:rPr lang="en-US" sz="2800" dirty="0">
                <a:solidFill>
                  <a:srgbClr val="FFFFFF"/>
                </a:solidFill>
                <a:latin typeface="Calibri" panose="020F0502020204030204" pitchFamily="34" charset="0"/>
                <a:ea typeface="Calibri" panose="020F0502020204030204" pitchFamily="34" charset="0"/>
                <a:cs typeface="Calibri" panose="020F0502020204030204" pitchFamily="34" charset="0"/>
              </a:rPr>
              <a:t>July 7, 2026</a:t>
            </a:r>
          </a:p>
        </p:txBody>
      </p:sp>
    </p:spTree>
    <p:extLst>
      <p:ext uri="{BB962C8B-B14F-4D97-AF65-F5344CB8AC3E}">
        <p14:creationId xmlns:p14="http://schemas.microsoft.com/office/powerpoint/2010/main" val="14883521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58176E-EE2F-01CA-5232-88CD135C2F88}"/>
            </a:ext>
          </a:extLst>
        </p:cNvPr>
        <p:cNvGrpSpPr/>
        <p:nvPr/>
      </p:nvGrpSpPr>
      <p:grpSpPr>
        <a:xfrm>
          <a:off x="0" y="0"/>
          <a:ext cx="0" cy="0"/>
          <a:chOff x="0" y="0"/>
          <a:chExt cx="0" cy="0"/>
        </a:xfrm>
      </p:grpSpPr>
      <p:sp>
        <p:nvSpPr>
          <p:cNvPr id="2" name="Title 12">
            <a:extLst>
              <a:ext uri="{FF2B5EF4-FFF2-40B4-BE49-F238E27FC236}">
                <a16:creationId xmlns:a16="http://schemas.microsoft.com/office/drawing/2014/main" id="{E6CEF100-1884-0645-BE1F-D6632F4D745B}"/>
              </a:ext>
            </a:extLst>
          </p:cNvPr>
          <p:cNvSpPr>
            <a:spLocks noGrp="1"/>
          </p:cNvSpPr>
          <p:nvPr>
            <p:ph type="title"/>
          </p:nvPr>
        </p:nvSpPr>
        <p:spPr>
          <a:xfrm>
            <a:off x="989013" y="685800"/>
            <a:ext cx="10210798" cy="533400"/>
          </a:xfrm>
        </p:spPr>
        <p:txBody>
          <a:bodyPr>
            <a:noAutofit/>
          </a:bodyPr>
          <a:lstStyle/>
          <a:p>
            <a:pPr algn="ctr"/>
            <a:r>
              <a:rPr lang="en-US" sz="4000" b="1" u="sng" dirty="0">
                <a:latin typeface="Calibri" panose="020F0502020204030204" pitchFamily="34" charset="0"/>
                <a:cs typeface="Calibri" panose="020F0502020204030204" pitchFamily="34" charset="0"/>
              </a:rPr>
              <a:t>Enrollment Growth</a:t>
            </a:r>
          </a:p>
        </p:txBody>
      </p:sp>
      <p:pic>
        <p:nvPicPr>
          <p:cNvPr id="3" name="Picture 2">
            <a:extLst>
              <a:ext uri="{FF2B5EF4-FFF2-40B4-BE49-F238E27FC236}">
                <a16:creationId xmlns:a16="http://schemas.microsoft.com/office/drawing/2014/main" id="{CEF28B07-3948-41F9-9D21-616E1674310B}"/>
              </a:ext>
            </a:extLst>
          </p:cNvPr>
          <p:cNvPicPr>
            <a:picLocks noChangeAspect="1"/>
          </p:cNvPicPr>
          <p:nvPr/>
        </p:nvPicPr>
        <p:blipFill>
          <a:blip r:embed="rId2"/>
          <a:stretch>
            <a:fillRect/>
          </a:stretch>
        </p:blipFill>
        <p:spPr>
          <a:xfrm>
            <a:off x="87368" y="6345177"/>
            <a:ext cx="524164" cy="451026"/>
          </a:xfrm>
          <a:prstGeom prst="rect">
            <a:avLst/>
          </a:prstGeom>
        </p:spPr>
      </p:pic>
      <p:graphicFrame>
        <p:nvGraphicFramePr>
          <p:cNvPr id="7" name="Table 6">
            <a:extLst>
              <a:ext uri="{FF2B5EF4-FFF2-40B4-BE49-F238E27FC236}">
                <a16:creationId xmlns:a16="http://schemas.microsoft.com/office/drawing/2014/main" id="{D4BB2037-DD53-4EEA-D8B0-E4EFF628DD12}"/>
              </a:ext>
            </a:extLst>
          </p:cNvPr>
          <p:cNvGraphicFramePr>
            <a:graphicFrameLocks noGrp="1"/>
          </p:cNvGraphicFramePr>
          <p:nvPr>
            <p:extLst>
              <p:ext uri="{D42A27DB-BD31-4B8C-83A1-F6EECF244321}">
                <p14:modId xmlns:p14="http://schemas.microsoft.com/office/powerpoint/2010/main" val="1695763493"/>
              </p:ext>
            </p:extLst>
          </p:nvPr>
        </p:nvGraphicFramePr>
        <p:xfrm>
          <a:off x="836612" y="1447800"/>
          <a:ext cx="10439400" cy="1533840"/>
        </p:xfrm>
        <a:graphic>
          <a:graphicData uri="http://schemas.openxmlformats.org/drawingml/2006/table">
            <a:tbl>
              <a:tblPr firstRow="1" bandRow="1">
                <a:tableStyleId>{5940675A-B579-460E-94D1-54222C63F5DA}</a:tableStyleId>
              </a:tblPr>
              <a:tblGrid>
                <a:gridCol w="3479800">
                  <a:extLst>
                    <a:ext uri="{9D8B030D-6E8A-4147-A177-3AD203B41FA5}">
                      <a16:colId xmlns:a16="http://schemas.microsoft.com/office/drawing/2014/main" val="1180187826"/>
                    </a:ext>
                  </a:extLst>
                </a:gridCol>
                <a:gridCol w="3479800">
                  <a:extLst>
                    <a:ext uri="{9D8B030D-6E8A-4147-A177-3AD203B41FA5}">
                      <a16:colId xmlns:a16="http://schemas.microsoft.com/office/drawing/2014/main" val="800754531"/>
                    </a:ext>
                  </a:extLst>
                </a:gridCol>
                <a:gridCol w="3479800">
                  <a:extLst>
                    <a:ext uri="{9D8B030D-6E8A-4147-A177-3AD203B41FA5}">
                      <a16:colId xmlns:a16="http://schemas.microsoft.com/office/drawing/2014/main" val="1874860024"/>
                    </a:ext>
                  </a:extLst>
                </a:gridCol>
              </a:tblGrid>
              <a:tr h="436819">
                <a:tc>
                  <a:txBody>
                    <a:bodyPr/>
                    <a:lstStyle/>
                    <a:p>
                      <a:pPr algn="ctr"/>
                      <a:r>
                        <a:rPr lang="en-US" sz="2400" b="1" u="sng" dirty="0"/>
                        <a:t>May Revise</a:t>
                      </a:r>
                    </a:p>
                  </a:txBody>
                  <a:tcPr>
                    <a:solidFill>
                      <a:schemeClr val="accent6">
                        <a:lumMod val="60000"/>
                        <a:lumOff val="40000"/>
                      </a:schemeClr>
                    </a:solidFill>
                  </a:tcPr>
                </a:tc>
                <a:tc>
                  <a:txBody>
                    <a:bodyPr/>
                    <a:lstStyle/>
                    <a:p>
                      <a:pPr algn="ctr"/>
                      <a:r>
                        <a:rPr lang="en-US" sz="2400" b="1" u="sng" dirty="0"/>
                        <a:t>Legislature</a:t>
                      </a:r>
                    </a:p>
                  </a:txBody>
                  <a:tcPr>
                    <a:solidFill>
                      <a:schemeClr val="accent6">
                        <a:lumMod val="60000"/>
                        <a:lumOff val="40000"/>
                      </a:schemeClr>
                    </a:solidFill>
                  </a:tcPr>
                </a:tc>
                <a:tc>
                  <a:txBody>
                    <a:bodyPr/>
                    <a:lstStyle/>
                    <a:p>
                      <a:pPr algn="ctr"/>
                      <a:r>
                        <a:rPr lang="en-US" sz="2400" b="1" u="sng" dirty="0"/>
                        <a:t>Final</a:t>
                      </a:r>
                    </a:p>
                  </a:txBody>
                  <a:tcPr>
                    <a:solidFill>
                      <a:schemeClr val="accent6">
                        <a:lumMod val="60000"/>
                        <a:lumOff val="40000"/>
                      </a:schemeClr>
                    </a:solidFill>
                  </a:tcPr>
                </a:tc>
                <a:extLst>
                  <a:ext uri="{0D108BD9-81ED-4DB2-BD59-A6C34878D82A}">
                    <a16:rowId xmlns:a16="http://schemas.microsoft.com/office/drawing/2014/main" val="2954960387"/>
                  </a:ext>
                </a:extLst>
              </a:tr>
              <a:tr h="1076640">
                <a:tc>
                  <a:txBody>
                    <a:bodyPr/>
                    <a:lstStyle/>
                    <a:p>
                      <a:pPr algn="ctr"/>
                      <a:r>
                        <a:rPr lang="en-US" sz="2400" dirty="0"/>
                        <a:t>1.5% over two years</a:t>
                      </a:r>
                    </a:p>
                  </a:txBody>
                  <a:tcPr/>
                </a:tc>
                <a:tc>
                  <a:txBody>
                    <a:bodyPr/>
                    <a:lstStyle/>
                    <a:p>
                      <a:pPr algn="ctr"/>
                      <a:r>
                        <a:rPr lang="en-US" sz="2400" dirty="0"/>
                        <a:t>3.5% over two years</a:t>
                      </a:r>
                    </a:p>
                  </a:txBody>
                  <a:tcPr/>
                </a:tc>
                <a:tc>
                  <a:txBody>
                    <a:bodyPr/>
                    <a:lstStyle/>
                    <a:p>
                      <a:pPr algn="ctr"/>
                      <a:r>
                        <a:rPr lang="en-US" sz="2400" dirty="0"/>
                        <a:t>2.5% over two years</a:t>
                      </a:r>
                    </a:p>
                  </a:txBody>
                  <a:tcPr/>
                </a:tc>
                <a:extLst>
                  <a:ext uri="{0D108BD9-81ED-4DB2-BD59-A6C34878D82A}">
                    <a16:rowId xmlns:a16="http://schemas.microsoft.com/office/drawing/2014/main" val="1200391596"/>
                  </a:ext>
                </a:extLst>
              </a:tr>
            </a:tbl>
          </a:graphicData>
        </a:graphic>
      </p:graphicFrame>
      <p:sp>
        <p:nvSpPr>
          <p:cNvPr id="8" name="Content Placeholder 13">
            <a:extLst>
              <a:ext uri="{FF2B5EF4-FFF2-40B4-BE49-F238E27FC236}">
                <a16:creationId xmlns:a16="http://schemas.microsoft.com/office/drawing/2014/main" id="{B2430BFD-EC9C-11DF-79E8-1596C991B18F}"/>
              </a:ext>
            </a:extLst>
          </p:cNvPr>
          <p:cNvSpPr txBox="1">
            <a:spLocks/>
          </p:cNvSpPr>
          <p:nvPr/>
        </p:nvSpPr>
        <p:spPr>
          <a:xfrm>
            <a:off x="128230" y="3179570"/>
            <a:ext cx="11963400" cy="3383919"/>
          </a:xfrm>
          <a:prstGeom prst="rect">
            <a:avLst/>
          </a:prstGeom>
        </p:spPr>
        <p:txBody>
          <a:bodyPr vert="horz" lIns="91440" tIns="45720" rIns="91440" bIns="45720" rtlCol="0">
            <a:normAutofit/>
          </a:bodyPr>
          <a:lstStyle>
            <a:lvl1pPr marL="228531" indent="-228531" algn="l" defTabSz="914126" rtl="0" eaLnBrk="1" latinLnBrk="0" hangingPunct="1">
              <a:lnSpc>
                <a:spcPct val="110000"/>
              </a:lnSpc>
              <a:spcBef>
                <a:spcPts val="1000"/>
              </a:spcBef>
              <a:buFont typeface="Arial" panose="020B0604020202020204" pitchFamily="34" charset="0"/>
              <a:buChar char="•"/>
              <a:defRPr sz="1799" kern="1200">
                <a:solidFill>
                  <a:schemeClr val="tx1"/>
                </a:solidFill>
                <a:latin typeface="+mn-lt"/>
                <a:ea typeface="+mn-ea"/>
                <a:cs typeface="+mn-cs"/>
              </a:defRPr>
            </a:lvl1pPr>
            <a:lvl2pPr marL="685594" indent="-228531" algn="l" defTabSz="914126" rtl="0" eaLnBrk="1" latinLnBrk="0" hangingPunct="1">
              <a:lnSpc>
                <a:spcPct val="110000"/>
              </a:lnSpc>
              <a:spcBef>
                <a:spcPts val="500"/>
              </a:spcBef>
              <a:buFont typeface="Arial" panose="020B0604020202020204" pitchFamily="34" charset="0"/>
              <a:buChar char="•"/>
              <a:defRPr sz="1600" kern="1200">
                <a:solidFill>
                  <a:schemeClr val="tx1"/>
                </a:solidFill>
                <a:latin typeface="+mn-lt"/>
                <a:ea typeface="+mn-ea"/>
                <a:cs typeface="+mn-cs"/>
              </a:defRPr>
            </a:lvl2pPr>
            <a:lvl3pPr marL="1142657" indent="-228531" algn="l" defTabSz="914126"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3pPr>
            <a:lvl4pPr marL="1599720" indent="-228531" algn="l" defTabSz="914126" rtl="0" eaLnBrk="1" latinLnBrk="0" hangingPunct="1">
              <a:lnSpc>
                <a:spcPct val="110000"/>
              </a:lnSpc>
              <a:spcBef>
                <a:spcPts val="500"/>
              </a:spcBef>
              <a:buFont typeface="Arial" panose="020B0604020202020204" pitchFamily="34" charset="0"/>
              <a:buChar char="•"/>
              <a:defRPr sz="1200" kern="1200">
                <a:solidFill>
                  <a:schemeClr val="tx1"/>
                </a:solidFill>
                <a:latin typeface="+mn-lt"/>
                <a:ea typeface="+mn-ea"/>
                <a:cs typeface="+mn-cs"/>
              </a:defRPr>
            </a:lvl4pPr>
            <a:lvl5pPr marL="2056783" indent="-228531" algn="l" defTabSz="914126" rtl="0" eaLnBrk="1" latinLnBrk="0" hangingPunct="1">
              <a:lnSpc>
                <a:spcPct val="110000"/>
              </a:lnSpc>
              <a:spcBef>
                <a:spcPts val="500"/>
              </a:spcBef>
              <a:buFont typeface="Arial" panose="020B0604020202020204" pitchFamily="34" charset="0"/>
              <a:buChar char="•"/>
              <a:defRPr sz="1200" kern="1200">
                <a:solidFill>
                  <a:schemeClr val="tx1"/>
                </a:solidFill>
                <a:latin typeface="+mn-lt"/>
                <a:ea typeface="+mn-ea"/>
                <a:cs typeface="+mn-cs"/>
              </a:defRPr>
            </a:lvl5pPr>
            <a:lvl6pPr marL="2513846"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6pPr>
            <a:lvl7pPr marL="2970908"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7pPr>
            <a:lvl8pPr marL="3427971"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8pPr>
            <a:lvl9pPr marL="3885034"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9pPr>
          </a:lstStyle>
          <a:p>
            <a:r>
              <a:rPr lang="en-US" sz="2800" dirty="0">
                <a:latin typeface="Calibri" panose="020F0502020204030204" pitchFamily="34" charset="0"/>
                <a:cs typeface="Calibri" panose="020F0502020204030204" pitchFamily="34" charset="0"/>
              </a:rPr>
              <a:t>Growth works differently than prior years</a:t>
            </a:r>
          </a:p>
          <a:p>
            <a:pPr lvl="1"/>
            <a:r>
              <a:rPr lang="en-US" sz="2600" i="1" dirty="0">
                <a:latin typeface="Calibri" panose="020F0502020204030204" pitchFamily="34" charset="0"/>
                <a:cs typeface="Calibri" panose="020F0502020204030204" pitchFamily="34" charset="0"/>
              </a:rPr>
              <a:t>Old method = Prior year FTES time Enrollment Growth</a:t>
            </a:r>
          </a:p>
          <a:p>
            <a:pPr lvl="1"/>
            <a:r>
              <a:rPr lang="en-US" sz="2600" i="1" dirty="0">
                <a:latin typeface="Calibri" panose="020F0502020204030204" pitchFamily="34" charset="0"/>
                <a:cs typeface="Calibri" panose="020F0502020204030204" pitchFamily="34" charset="0"/>
              </a:rPr>
              <a:t>New method = Multifaceted calculation. Guaranteed is 0.13% growth for SMC. Unfunded FTES will be funded if other Districts don’t use their allocation</a:t>
            </a:r>
          </a:p>
          <a:p>
            <a:pPr marL="914126" lvl="2" indent="0">
              <a:buFont typeface="Arial" panose="020B0604020202020204" pitchFamily="34" charset="0"/>
              <a:buNone/>
            </a:pPr>
            <a:endParaRPr lang="en-US" sz="2200" dirty="0">
              <a:latin typeface="Calibri" panose="020F0502020204030204" pitchFamily="34" charset="0"/>
              <a:cs typeface="Calibri" panose="020F0502020204030204" pitchFamily="34" charset="0"/>
            </a:endParaRPr>
          </a:p>
          <a:p>
            <a:pPr marL="463550" lvl="2" indent="0">
              <a:buFont typeface="Arial" panose="020B0604020202020204" pitchFamily="34" charset="0"/>
              <a:buNone/>
            </a:pPr>
            <a:endParaRPr lang="en-US" sz="2500" dirty="0">
              <a:latin typeface="Calibri" panose="020F0502020204030204" pitchFamily="34" charset="0"/>
              <a:cs typeface="Calibri" panose="020F0502020204030204" pitchFamily="34" charset="0"/>
            </a:endParaRPr>
          </a:p>
          <a:p>
            <a:pPr lvl="1"/>
            <a:endParaRPr lang="en-US" sz="3100" dirty="0">
              <a:latin typeface="Calibri" panose="020F0502020204030204" pitchFamily="34" charset="0"/>
              <a:cs typeface="Calibri" panose="020F0502020204030204" pitchFamily="34" charset="0"/>
            </a:endParaRPr>
          </a:p>
          <a:p>
            <a:pPr marL="682625" lvl="3" indent="0">
              <a:buFont typeface="Arial" panose="020B0604020202020204" pitchFamily="34" charset="0"/>
              <a:buNone/>
            </a:pPr>
            <a:endParaRPr lang="en-US" sz="1800" dirty="0">
              <a:latin typeface="Calibri" panose="020F0502020204030204" pitchFamily="34" charset="0"/>
              <a:cs typeface="Calibri" panose="020F0502020204030204" pitchFamily="34" charset="0"/>
            </a:endParaRPr>
          </a:p>
          <a:p>
            <a:pPr lvl="2"/>
            <a:endParaRPr lang="en-US" dirty="0"/>
          </a:p>
        </p:txBody>
      </p:sp>
    </p:spTree>
    <p:extLst>
      <p:ext uri="{BB962C8B-B14F-4D97-AF65-F5344CB8AC3E}">
        <p14:creationId xmlns:p14="http://schemas.microsoft.com/office/powerpoint/2010/main" val="31510249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1FEC1B-6839-B003-8BD2-DB573649DEAE}"/>
            </a:ext>
          </a:extLst>
        </p:cNvPr>
        <p:cNvGrpSpPr/>
        <p:nvPr/>
      </p:nvGrpSpPr>
      <p:grpSpPr>
        <a:xfrm>
          <a:off x="0" y="0"/>
          <a:ext cx="0" cy="0"/>
          <a:chOff x="0" y="0"/>
          <a:chExt cx="0" cy="0"/>
        </a:xfrm>
      </p:grpSpPr>
      <p:sp>
        <p:nvSpPr>
          <p:cNvPr id="2" name="Title 12">
            <a:extLst>
              <a:ext uri="{FF2B5EF4-FFF2-40B4-BE49-F238E27FC236}">
                <a16:creationId xmlns:a16="http://schemas.microsoft.com/office/drawing/2014/main" id="{0C4CD69D-6F84-BF9F-1791-24E56C6C8CF8}"/>
              </a:ext>
            </a:extLst>
          </p:cNvPr>
          <p:cNvSpPr>
            <a:spLocks noGrp="1"/>
          </p:cNvSpPr>
          <p:nvPr>
            <p:ph type="title"/>
          </p:nvPr>
        </p:nvSpPr>
        <p:spPr>
          <a:xfrm>
            <a:off x="989013" y="685800"/>
            <a:ext cx="10210798" cy="533400"/>
          </a:xfrm>
        </p:spPr>
        <p:txBody>
          <a:bodyPr>
            <a:noAutofit/>
          </a:bodyPr>
          <a:lstStyle/>
          <a:p>
            <a:pPr algn="ctr"/>
            <a:r>
              <a:rPr lang="en-US" sz="4000" b="1" u="sng" dirty="0" err="1">
                <a:latin typeface="Calibri" panose="020F0502020204030204" pitchFamily="34" charset="0"/>
                <a:cs typeface="Calibri" panose="020F0502020204030204" pitchFamily="34" charset="0"/>
              </a:rPr>
              <a:t>CalBright</a:t>
            </a:r>
            <a:r>
              <a:rPr lang="en-US" sz="4000" b="1" u="sng" dirty="0">
                <a:latin typeface="Calibri" panose="020F0502020204030204" pitchFamily="34" charset="0"/>
                <a:cs typeface="Calibri" panose="020F0502020204030204" pitchFamily="34" charset="0"/>
              </a:rPr>
              <a:t> College</a:t>
            </a:r>
          </a:p>
        </p:txBody>
      </p:sp>
      <p:pic>
        <p:nvPicPr>
          <p:cNvPr id="3" name="Picture 2">
            <a:extLst>
              <a:ext uri="{FF2B5EF4-FFF2-40B4-BE49-F238E27FC236}">
                <a16:creationId xmlns:a16="http://schemas.microsoft.com/office/drawing/2014/main" id="{A6297529-9B10-8DE7-BA40-49202A72E5BC}"/>
              </a:ext>
            </a:extLst>
          </p:cNvPr>
          <p:cNvPicPr>
            <a:picLocks noChangeAspect="1"/>
          </p:cNvPicPr>
          <p:nvPr/>
        </p:nvPicPr>
        <p:blipFill>
          <a:blip r:embed="rId2"/>
          <a:stretch>
            <a:fillRect/>
          </a:stretch>
        </p:blipFill>
        <p:spPr>
          <a:xfrm>
            <a:off x="87368" y="6345177"/>
            <a:ext cx="524164" cy="451026"/>
          </a:xfrm>
          <a:prstGeom prst="rect">
            <a:avLst/>
          </a:prstGeom>
        </p:spPr>
      </p:pic>
      <p:graphicFrame>
        <p:nvGraphicFramePr>
          <p:cNvPr id="7" name="Table 6">
            <a:extLst>
              <a:ext uri="{FF2B5EF4-FFF2-40B4-BE49-F238E27FC236}">
                <a16:creationId xmlns:a16="http://schemas.microsoft.com/office/drawing/2014/main" id="{C46DB502-6178-589B-F8BF-1EA88ED7E9A1}"/>
              </a:ext>
            </a:extLst>
          </p:cNvPr>
          <p:cNvGraphicFramePr>
            <a:graphicFrameLocks noGrp="1"/>
          </p:cNvGraphicFramePr>
          <p:nvPr>
            <p:extLst>
              <p:ext uri="{D42A27DB-BD31-4B8C-83A1-F6EECF244321}">
                <p14:modId xmlns:p14="http://schemas.microsoft.com/office/powerpoint/2010/main" val="2699947998"/>
              </p:ext>
            </p:extLst>
          </p:nvPr>
        </p:nvGraphicFramePr>
        <p:xfrm>
          <a:off x="836612" y="1447800"/>
          <a:ext cx="10439400" cy="1533840"/>
        </p:xfrm>
        <a:graphic>
          <a:graphicData uri="http://schemas.openxmlformats.org/drawingml/2006/table">
            <a:tbl>
              <a:tblPr firstRow="1" bandRow="1">
                <a:tableStyleId>{5940675A-B579-460E-94D1-54222C63F5DA}</a:tableStyleId>
              </a:tblPr>
              <a:tblGrid>
                <a:gridCol w="3479800">
                  <a:extLst>
                    <a:ext uri="{9D8B030D-6E8A-4147-A177-3AD203B41FA5}">
                      <a16:colId xmlns:a16="http://schemas.microsoft.com/office/drawing/2014/main" val="1180187826"/>
                    </a:ext>
                  </a:extLst>
                </a:gridCol>
                <a:gridCol w="3479800">
                  <a:extLst>
                    <a:ext uri="{9D8B030D-6E8A-4147-A177-3AD203B41FA5}">
                      <a16:colId xmlns:a16="http://schemas.microsoft.com/office/drawing/2014/main" val="800754531"/>
                    </a:ext>
                  </a:extLst>
                </a:gridCol>
                <a:gridCol w="3479800">
                  <a:extLst>
                    <a:ext uri="{9D8B030D-6E8A-4147-A177-3AD203B41FA5}">
                      <a16:colId xmlns:a16="http://schemas.microsoft.com/office/drawing/2014/main" val="1874860024"/>
                    </a:ext>
                  </a:extLst>
                </a:gridCol>
              </a:tblGrid>
              <a:tr h="436819">
                <a:tc>
                  <a:txBody>
                    <a:bodyPr/>
                    <a:lstStyle/>
                    <a:p>
                      <a:pPr algn="ctr"/>
                      <a:r>
                        <a:rPr lang="en-US" sz="2400" b="1" u="sng" dirty="0"/>
                        <a:t>May Revise</a:t>
                      </a:r>
                    </a:p>
                  </a:txBody>
                  <a:tcPr>
                    <a:solidFill>
                      <a:schemeClr val="accent6">
                        <a:lumMod val="60000"/>
                        <a:lumOff val="40000"/>
                      </a:schemeClr>
                    </a:solidFill>
                  </a:tcPr>
                </a:tc>
                <a:tc>
                  <a:txBody>
                    <a:bodyPr/>
                    <a:lstStyle/>
                    <a:p>
                      <a:pPr algn="ctr"/>
                      <a:r>
                        <a:rPr lang="en-US" sz="2400" b="1" u="sng" dirty="0"/>
                        <a:t>Legislature</a:t>
                      </a:r>
                    </a:p>
                  </a:txBody>
                  <a:tcPr>
                    <a:solidFill>
                      <a:schemeClr val="accent6">
                        <a:lumMod val="60000"/>
                        <a:lumOff val="40000"/>
                      </a:schemeClr>
                    </a:solidFill>
                  </a:tcPr>
                </a:tc>
                <a:tc>
                  <a:txBody>
                    <a:bodyPr/>
                    <a:lstStyle/>
                    <a:p>
                      <a:pPr algn="ctr"/>
                      <a:r>
                        <a:rPr lang="en-US" sz="2400" b="1" u="sng" dirty="0"/>
                        <a:t>Final</a:t>
                      </a:r>
                    </a:p>
                  </a:txBody>
                  <a:tcPr>
                    <a:solidFill>
                      <a:schemeClr val="accent6">
                        <a:lumMod val="60000"/>
                        <a:lumOff val="40000"/>
                      </a:schemeClr>
                    </a:solidFill>
                  </a:tcPr>
                </a:tc>
                <a:extLst>
                  <a:ext uri="{0D108BD9-81ED-4DB2-BD59-A6C34878D82A}">
                    <a16:rowId xmlns:a16="http://schemas.microsoft.com/office/drawing/2014/main" val="2954960387"/>
                  </a:ext>
                </a:extLst>
              </a:tr>
              <a:tr h="1076640">
                <a:tc>
                  <a:txBody>
                    <a:bodyPr/>
                    <a:lstStyle/>
                    <a:p>
                      <a:pPr algn="ctr"/>
                      <a:r>
                        <a:rPr lang="en-US" sz="2400" dirty="0"/>
                        <a:t>$38 million ongoing</a:t>
                      </a:r>
                    </a:p>
                  </a:txBody>
                  <a:tcPr/>
                </a:tc>
                <a:tc>
                  <a:txBody>
                    <a:bodyPr/>
                    <a:lstStyle/>
                    <a:p>
                      <a:pPr algn="ctr"/>
                      <a:r>
                        <a:rPr lang="en-US" sz="2400" dirty="0"/>
                        <a:t>$38 million ongoing</a:t>
                      </a:r>
                    </a:p>
                  </a:txBody>
                  <a:tcPr/>
                </a:tc>
                <a:tc>
                  <a:txBody>
                    <a:bodyPr/>
                    <a:lstStyle/>
                    <a:p>
                      <a:pPr algn="ctr"/>
                      <a:r>
                        <a:rPr lang="en-US" sz="2400" dirty="0"/>
                        <a:t>$38 million ongoing</a:t>
                      </a:r>
                    </a:p>
                  </a:txBody>
                  <a:tcPr/>
                </a:tc>
                <a:extLst>
                  <a:ext uri="{0D108BD9-81ED-4DB2-BD59-A6C34878D82A}">
                    <a16:rowId xmlns:a16="http://schemas.microsoft.com/office/drawing/2014/main" val="1200391596"/>
                  </a:ext>
                </a:extLst>
              </a:tr>
            </a:tbl>
          </a:graphicData>
        </a:graphic>
      </p:graphicFrame>
      <p:sp>
        <p:nvSpPr>
          <p:cNvPr id="8" name="Content Placeholder 13">
            <a:extLst>
              <a:ext uri="{FF2B5EF4-FFF2-40B4-BE49-F238E27FC236}">
                <a16:creationId xmlns:a16="http://schemas.microsoft.com/office/drawing/2014/main" id="{F8D2CD2E-5C1E-F4FA-5F84-83C16FD9C55B}"/>
              </a:ext>
            </a:extLst>
          </p:cNvPr>
          <p:cNvSpPr txBox="1">
            <a:spLocks/>
          </p:cNvSpPr>
          <p:nvPr/>
        </p:nvSpPr>
        <p:spPr>
          <a:xfrm>
            <a:off x="128230" y="3179570"/>
            <a:ext cx="11963400" cy="3383919"/>
          </a:xfrm>
          <a:prstGeom prst="rect">
            <a:avLst/>
          </a:prstGeom>
        </p:spPr>
        <p:txBody>
          <a:bodyPr vert="horz" lIns="91440" tIns="45720" rIns="91440" bIns="45720" rtlCol="0">
            <a:normAutofit/>
          </a:bodyPr>
          <a:lstStyle>
            <a:lvl1pPr marL="228531" indent="-228531" algn="l" defTabSz="914126" rtl="0" eaLnBrk="1" latinLnBrk="0" hangingPunct="1">
              <a:lnSpc>
                <a:spcPct val="110000"/>
              </a:lnSpc>
              <a:spcBef>
                <a:spcPts val="1000"/>
              </a:spcBef>
              <a:buFont typeface="Arial" panose="020B0604020202020204" pitchFamily="34" charset="0"/>
              <a:buChar char="•"/>
              <a:defRPr sz="1799" kern="1200">
                <a:solidFill>
                  <a:schemeClr val="tx1"/>
                </a:solidFill>
                <a:latin typeface="+mn-lt"/>
                <a:ea typeface="+mn-ea"/>
                <a:cs typeface="+mn-cs"/>
              </a:defRPr>
            </a:lvl1pPr>
            <a:lvl2pPr marL="685594" indent="-228531" algn="l" defTabSz="914126" rtl="0" eaLnBrk="1" latinLnBrk="0" hangingPunct="1">
              <a:lnSpc>
                <a:spcPct val="110000"/>
              </a:lnSpc>
              <a:spcBef>
                <a:spcPts val="500"/>
              </a:spcBef>
              <a:buFont typeface="Arial" panose="020B0604020202020204" pitchFamily="34" charset="0"/>
              <a:buChar char="•"/>
              <a:defRPr sz="1600" kern="1200">
                <a:solidFill>
                  <a:schemeClr val="tx1"/>
                </a:solidFill>
                <a:latin typeface="+mn-lt"/>
                <a:ea typeface="+mn-ea"/>
                <a:cs typeface="+mn-cs"/>
              </a:defRPr>
            </a:lvl2pPr>
            <a:lvl3pPr marL="1142657" indent="-228531" algn="l" defTabSz="914126"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3pPr>
            <a:lvl4pPr marL="1599720" indent="-228531" algn="l" defTabSz="914126" rtl="0" eaLnBrk="1" latinLnBrk="0" hangingPunct="1">
              <a:lnSpc>
                <a:spcPct val="110000"/>
              </a:lnSpc>
              <a:spcBef>
                <a:spcPts val="500"/>
              </a:spcBef>
              <a:buFont typeface="Arial" panose="020B0604020202020204" pitchFamily="34" charset="0"/>
              <a:buChar char="•"/>
              <a:defRPr sz="1200" kern="1200">
                <a:solidFill>
                  <a:schemeClr val="tx1"/>
                </a:solidFill>
                <a:latin typeface="+mn-lt"/>
                <a:ea typeface="+mn-ea"/>
                <a:cs typeface="+mn-cs"/>
              </a:defRPr>
            </a:lvl4pPr>
            <a:lvl5pPr marL="2056783" indent="-228531" algn="l" defTabSz="914126" rtl="0" eaLnBrk="1" latinLnBrk="0" hangingPunct="1">
              <a:lnSpc>
                <a:spcPct val="110000"/>
              </a:lnSpc>
              <a:spcBef>
                <a:spcPts val="500"/>
              </a:spcBef>
              <a:buFont typeface="Arial" panose="020B0604020202020204" pitchFamily="34" charset="0"/>
              <a:buChar char="•"/>
              <a:defRPr sz="1200" kern="1200">
                <a:solidFill>
                  <a:schemeClr val="tx1"/>
                </a:solidFill>
                <a:latin typeface="+mn-lt"/>
                <a:ea typeface="+mn-ea"/>
                <a:cs typeface="+mn-cs"/>
              </a:defRPr>
            </a:lvl5pPr>
            <a:lvl6pPr marL="2513846"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6pPr>
            <a:lvl7pPr marL="2970908"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7pPr>
            <a:lvl8pPr marL="3427971"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8pPr>
            <a:lvl9pPr marL="3885034"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9pPr>
          </a:lstStyle>
          <a:p>
            <a:pPr marL="914126" lvl="2" indent="0">
              <a:buFont typeface="Arial" panose="020B0604020202020204" pitchFamily="34" charset="0"/>
              <a:buNone/>
            </a:pPr>
            <a:endParaRPr lang="en-US" sz="2200" dirty="0">
              <a:latin typeface="Calibri" panose="020F0502020204030204" pitchFamily="34" charset="0"/>
              <a:cs typeface="Calibri" panose="020F0502020204030204" pitchFamily="34" charset="0"/>
            </a:endParaRPr>
          </a:p>
          <a:p>
            <a:pPr marL="463550" lvl="2" indent="0">
              <a:buFont typeface="Arial" panose="020B0604020202020204" pitchFamily="34" charset="0"/>
              <a:buNone/>
            </a:pPr>
            <a:endParaRPr lang="en-US" sz="2500" dirty="0">
              <a:latin typeface="Calibri" panose="020F0502020204030204" pitchFamily="34" charset="0"/>
              <a:cs typeface="Calibri" panose="020F0502020204030204" pitchFamily="34" charset="0"/>
            </a:endParaRPr>
          </a:p>
          <a:p>
            <a:pPr lvl="1"/>
            <a:endParaRPr lang="en-US" sz="3100" dirty="0">
              <a:latin typeface="Calibri" panose="020F0502020204030204" pitchFamily="34" charset="0"/>
              <a:cs typeface="Calibri" panose="020F0502020204030204" pitchFamily="34" charset="0"/>
            </a:endParaRPr>
          </a:p>
          <a:p>
            <a:pPr marL="682625" lvl="3" indent="0">
              <a:buFont typeface="Arial" panose="020B0604020202020204" pitchFamily="34" charset="0"/>
              <a:buNone/>
            </a:pPr>
            <a:endParaRPr lang="en-US" sz="1800" dirty="0">
              <a:latin typeface="Calibri" panose="020F0502020204030204" pitchFamily="34" charset="0"/>
              <a:cs typeface="Calibri" panose="020F0502020204030204" pitchFamily="34" charset="0"/>
            </a:endParaRPr>
          </a:p>
          <a:p>
            <a:pPr lvl="2"/>
            <a:endParaRPr lang="en-US" dirty="0"/>
          </a:p>
        </p:txBody>
      </p:sp>
      <p:sp>
        <p:nvSpPr>
          <p:cNvPr id="5" name="Content Placeholder 13">
            <a:extLst>
              <a:ext uri="{FF2B5EF4-FFF2-40B4-BE49-F238E27FC236}">
                <a16:creationId xmlns:a16="http://schemas.microsoft.com/office/drawing/2014/main" id="{2671B223-CB2D-9AA1-BCC2-4BDF5D7D9DF7}"/>
              </a:ext>
            </a:extLst>
          </p:cNvPr>
          <p:cNvSpPr txBox="1">
            <a:spLocks/>
          </p:cNvSpPr>
          <p:nvPr/>
        </p:nvSpPr>
        <p:spPr>
          <a:xfrm>
            <a:off x="280630" y="3331970"/>
            <a:ext cx="11963400" cy="3383919"/>
          </a:xfrm>
          <a:prstGeom prst="rect">
            <a:avLst/>
          </a:prstGeom>
        </p:spPr>
        <p:txBody>
          <a:bodyPr vert="horz" lIns="91440" tIns="45720" rIns="91440" bIns="45720" rtlCol="0">
            <a:normAutofit/>
          </a:bodyPr>
          <a:lstStyle>
            <a:lvl1pPr marL="228531" indent="-228531" algn="l" defTabSz="914126" rtl="0" eaLnBrk="1" latinLnBrk="0" hangingPunct="1">
              <a:lnSpc>
                <a:spcPct val="110000"/>
              </a:lnSpc>
              <a:spcBef>
                <a:spcPts val="1000"/>
              </a:spcBef>
              <a:buFont typeface="Arial" panose="020B0604020202020204" pitchFamily="34" charset="0"/>
              <a:buChar char="•"/>
              <a:defRPr sz="1799" kern="1200">
                <a:solidFill>
                  <a:schemeClr val="tx1"/>
                </a:solidFill>
                <a:latin typeface="+mn-lt"/>
                <a:ea typeface="+mn-ea"/>
                <a:cs typeface="+mn-cs"/>
              </a:defRPr>
            </a:lvl1pPr>
            <a:lvl2pPr marL="685594" indent="-228531" algn="l" defTabSz="914126" rtl="0" eaLnBrk="1" latinLnBrk="0" hangingPunct="1">
              <a:lnSpc>
                <a:spcPct val="110000"/>
              </a:lnSpc>
              <a:spcBef>
                <a:spcPts val="500"/>
              </a:spcBef>
              <a:buFont typeface="Arial" panose="020B0604020202020204" pitchFamily="34" charset="0"/>
              <a:buChar char="•"/>
              <a:defRPr sz="1600" kern="1200">
                <a:solidFill>
                  <a:schemeClr val="tx1"/>
                </a:solidFill>
                <a:latin typeface="+mn-lt"/>
                <a:ea typeface="+mn-ea"/>
                <a:cs typeface="+mn-cs"/>
              </a:defRPr>
            </a:lvl2pPr>
            <a:lvl3pPr marL="1142657" indent="-228531" algn="l" defTabSz="914126"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3pPr>
            <a:lvl4pPr marL="1599720" indent="-228531" algn="l" defTabSz="914126" rtl="0" eaLnBrk="1" latinLnBrk="0" hangingPunct="1">
              <a:lnSpc>
                <a:spcPct val="110000"/>
              </a:lnSpc>
              <a:spcBef>
                <a:spcPts val="500"/>
              </a:spcBef>
              <a:buFont typeface="Arial" panose="020B0604020202020204" pitchFamily="34" charset="0"/>
              <a:buChar char="•"/>
              <a:defRPr sz="1200" kern="1200">
                <a:solidFill>
                  <a:schemeClr val="tx1"/>
                </a:solidFill>
                <a:latin typeface="+mn-lt"/>
                <a:ea typeface="+mn-ea"/>
                <a:cs typeface="+mn-cs"/>
              </a:defRPr>
            </a:lvl4pPr>
            <a:lvl5pPr marL="2056783" indent="-228531" algn="l" defTabSz="914126" rtl="0" eaLnBrk="1" latinLnBrk="0" hangingPunct="1">
              <a:lnSpc>
                <a:spcPct val="110000"/>
              </a:lnSpc>
              <a:spcBef>
                <a:spcPts val="500"/>
              </a:spcBef>
              <a:buFont typeface="Arial" panose="020B0604020202020204" pitchFamily="34" charset="0"/>
              <a:buChar char="•"/>
              <a:defRPr sz="1200" kern="1200">
                <a:solidFill>
                  <a:schemeClr val="tx1"/>
                </a:solidFill>
                <a:latin typeface="+mn-lt"/>
                <a:ea typeface="+mn-ea"/>
                <a:cs typeface="+mn-cs"/>
              </a:defRPr>
            </a:lvl5pPr>
            <a:lvl6pPr marL="2513846"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6pPr>
            <a:lvl7pPr marL="2970908"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7pPr>
            <a:lvl8pPr marL="3427971"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8pPr>
            <a:lvl9pPr marL="3885034"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9pPr>
          </a:lstStyle>
          <a:p>
            <a:r>
              <a:rPr lang="en-US" sz="2800" dirty="0">
                <a:latin typeface="Calibri" panose="020F0502020204030204" pitchFamily="34" charset="0"/>
                <a:cs typeface="Calibri" panose="020F0502020204030204" pitchFamily="34" charset="0"/>
              </a:rPr>
              <a:t>Online classes can be offered by Districts at a fraction of the cost</a:t>
            </a:r>
            <a:endParaRPr lang="en-US" sz="2601" dirty="0">
              <a:latin typeface="Calibri" panose="020F0502020204030204" pitchFamily="34" charset="0"/>
              <a:cs typeface="Calibri" panose="020F0502020204030204" pitchFamily="34" charset="0"/>
            </a:endParaRPr>
          </a:p>
          <a:p>
            <a:pPr marL="914126" lvl="2" indent="0">
              <a:buFont typeface="Arial" panose="020B0604020202020204" pitchFamily="34" charset="0"/>
              <a:buNone/>
            </a:pPr>
            <a:endParaRPr lang="en-US" sz="2200" dirty="0">
              <a:latin typeface="Calibri" panose="020F0502020204030204" pitchFamily="34" charset="0"/>
              <a:cs typeface="Calibri" panose="020F0502020204030204" pitchFamily="34" charset="0"/>
            </a:endParaRPr>
          </a:p>
          <a:p>
            <a:pPr marL="463550" lvl="2" indent="0">
              <a:buFont typeface="Arial" panose="020B0604020202020204" pitchFamily="34" charset="0"/>
              <a:buNone/>
            </a:pPr>
            <a:endParaRPr lang="en-US" sz="2500" dirty="0">
              <a:latin typeface="Calibri" panose="020F0502020204030204" pitchFamily="34" charset="0"/>
              <a:cs typeface="Calibri" panose="020F0502020204030204" pitchFamily="34" charset="0"/>
            </a:endParaRPr>
          </a:p>
          <a:p>
            <a:pPr lvl="1"/>
            <a:endParaRPr lang="en-US" sz="3100" dirty="0">
              <a:latin typeface="Calibri" panose="020F0502020204030204" pitchFamily="34" charset="0"/>
              <a:cs typeface="Calibri" panose="020F0502020204030204" pitchFamily="34" charset="0"/>
            </a:endParaRPr>
          </a:p>
          <a:p>
            <a:pPr marL="682625" lvl="3" indent="0">
              <a:buFont typeface="Arial" panose="020B0604020202020204" pitchFamily="34" charset="0"/>
              <a:buNone/>
            </a:pPr>
            <a:endParaRPr lang="en-US" sz="1800" dirty="0">
              <a:latin typeface="Calibri" panose="020F0502020204030204" pitchFamily="34" charset="0"/>
              <a:cs typeface="Calibri" panose="020F0502020204030204" pitchFamily="34" charset="0"/>
            </a:endParaRPr>
          </a:p>
          <a:p>
            <a:pPr lvl="2"/>
            <a:endParaRPr lang="en-US" dirty="0"/>
          </a:p>
        </p:txBody>
      </p:sp>
    </p:spTree>
    <p:extLst>
      <p:ext uri="{BB962C8B-B14F-4D97-AF65-F5344CB8AC3E}">
        <p14:creationId xmlns:p14="http://schemas.microsoft.com/office/powerpoint/2010/main" val="11108530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C29F54-1B26-3D5B-0B1D-25D00AC56015}"/>
            </a:ext>
          </a:extLst>
        </p:cNvPr>
        <p:cNvGrpSpPr/>
        <p:nvPr/>
      </p:nvGrpSpPr>
      <p:grpSpPr>
        <a:xfrm>
          <a:off x="0" y="0"/>
          <a:ext cx="0" cy="0"/>
          <a:chOff x="0" y="0"/>
          <a:chExt cx="0" cy="0"/>
        </a:xfrm>
      </p:grpSpPr>
      <p:sp>
        <p:nvSpPr>
          <p:cNvPr id="2" name="Title 12">
            <a:extLst>
              <a:ext uri="{FF2B5EF4-FFF2-40B4-BE49-F238E27FC236}">
                <a16:creationId xmlns:a16="http://schemas.microsoft.com/office/drawing/2014/main" id="{07CB2FF1-BD8A-8BFF-50F8-819B61650856}"/>
              </a:ext>
            </a:extLst>
          </p:cNvPr>
          <p:cNvSpPr>
            <a:spLocks noGrp="1"/>
          </p:cNvSpPr>
          <p:nvPr>
            <p:ph type="title"/>
          </p:nvPr>
        </p:nvSpPr>
        <p:spPr>
          <a:xfrm>
            <a:off x="722312" y="681686"/>
            <a:ext cx="10744199" cy="533400"/>
          </a:xfrm>
        </p:spPr>
        <p:txBody>
          <a:bodyPr>
            <a:noAutofit/>
          </a:bodyPr>
          <a:lstStyle/>
          <a:p>
            <a:pPr algn="ctr"/>
            <a:r>
              <a:rPr lang="en-US" sz="4000" b="1" u="sng" dirty="0">
                <a:latin typeface="Calibri" panose="020F0502020204030204" pitchFamily="34" charset="0"/>
                <a:cs typeface="Calibri" panose="020F0502020204030204" pitchFamily="34" charset="0"/>
              </a:rPr>
              <a:t>Deferred Maintenance – Instructional Equipment</a:t>
            </a:r>
          </a:p>
        </p:txBody>
      </p:sp>
      <p:pic>
        <p:nvPicPr>
          <p:cNvPr id="3" name="Picture 2">
            <a:extLst>
              <a:ext uri="{FF2B5EF4-FFF2-40B4-BE49-F238E27FC236}">
                <a16:creationId xmlns:a16="http://schemas.microsoft.com/office/drawing/2014/main" id="{19D58AE2-AC75-6482-EA9A-3DD8335BCEEB}"/>
              </a:ext>
            </a:extLst>
          </p:cNvPr>
          <p:cNvPicPr>
            <a:picLocks noChangeAspect="1"/>
          </p:cNvPicPr>
          <p:nvPr/>
        </p:nvPicPr>
        <p:blipFill>
          <a:blip r:embed="rId3"/>
          <a:stretch>
            <a:fillRect/>
          </a:stretch>
        </p:blipFill>
        <p:spPr>
          <a:xfrm>
            <a:off x="87368" y="6345177"/>
            <a:ext cx="524164" cy="451026"/>
          </a:xfrm>
          <a:prstGeom prst="rect">
            <a:avLst/>
          </a:prstGeom>
        </p:spPr>
      </p:pic>
      <p:graphicFrame>
        <p:nvGraphicFramePr>
          <p:cNvPr id="7" name="Table 6">
            <a:extLst>
              <a:ext uri="{FF2B5EF4-FFF2-40B4-BE49-F238E27FC236}">
                <a16:creationId xmlns:a16="http://schemas.microsoft.com/office/drawing/2014/main" id="{1B9CE4CF-C038-F74E-FBDD-249CE94CEDD0}"/>
              </a:ext>
            </a:extLst>
          </p:cNvPr>
          <p:cNvGraphicFramePr>
            <a:graphicFrameLocks noGrp="1"/>
          </p:cNvGraphicFramePr>
          <p:nvPr>
            <p:extLst>
              <p:ext uri="{D42A27DB-BD31-4B8C-83A1-F6EECF244321}">
                <p14:modId xmlns:p14="http://schemas.microsoft.com/office/powerpoint/2010/main" val="2909500744"/>
              </p:ext>
            </p:extLst>
          </p:nvPr>
        </p:nvGraphicFramePr>
        <p:xfrm>
          <a:off x="836612" y="1447800"/>
          <a:ext cx="10439400" cy="1533840"/>
        </p:xfrm>
        <a:graphic>
          <a:graphicData uri="http://schemas.openxmlformats.org/drawingml/2006/table">
            <a:tbl>
              <a:tblPr firstRow="1" bandRow="1">
                <a:tableStyleId>{5940675A-B579-460E-94D1-54222C63F5DA}</a:tableStyleId>
              </a:tblPr>
              <a:tblGrid>
                <a:gridCol w="3479800">
                  <a:extLst>
                    <a:ext uri="{9D8B030D-6E8A-4147-A177-3AD203B41FA5}">
                      <a16:colId xmlns:a16="http://schemas.microsoft.com/office/drawing/2014/main" val="1180187826"/>
                    </a:ext>
                  </a:extLst>
                </a:gridCol>
                <a:gridCol w="3479800">
                  <a:extLst>
                    <a:ext uri="{9D8B030D-6E8A-4147-A177-3AD203B41FA5}">
                      <a16:colId xmlns:a16="http://schemas.microsoft.com/office/drawing/2014/main" val="800754531"/>
                    </a:ext>
                  </a:extLst>
                </a:gridCol>
                <a:gridCol w="3479800">
                  <a:extLst>
                    <a:ext uri="{9D8B030D-6E8A-4147-A177-3AD203B41FA5}">
                      <a16:colId xmlns:a16="http://schemas.microsoft.com/office/drawing/2014/main" val="1874860024"/>
                    </a:ext>
                  </a:extLst>
                </a:gridCol>
              </a:tblGrid>
              <a:tr h="436819">
                <a:tc>
                  <a:txBody>
                    <a:bodyPr/>
                    <a:lstStyle/>
                    <a:p>
                      <a:pPr algn="ctr"/>
                      <a:r>
                        <a:rPr lang="en-US" sz="2400" b="1" u="sng" dirty="0"/>
                        <a:t>May Revise</a:t>
                      </a:r>
                    </a:p>
                  </a:txBody>
                  <a:tcPr>
                    <a:solidFill>
                      <a:schemeClr val="accent6">
                        <a:lumMod val="60000"/>
                        <a:lumOff val="40000"/>
                      </a:schemeClr>
                    </a:solidFill>
                  </a:tcPr>
                </a:tc>
                <a:tc>
                  <a:txBody>
                    <a:bodyPr/>
                    <a:lstStyle/>
                    <a:p>
                      <a:pPr algn="ctr"/>
                      <a:r>
                        <a:rPr lang="en-US" sz="2400" b="1" u="sng" dirty="0"/>
                        <a:t>Legislature</a:t>
                      </a:r>
                    </a:p>
                  </a:txBody>
                  <a:tcPr>
                    <a:solidFill>
                      <a:schemeClr val="accent6">
                        <a:lumMod val="60000"/>
                        <a:lumOff val="40000"/>
                      </a:schemeClr>
                    </a:solidFill>
                  </a:tcPr>
                </a:tc>
                <a:tc>
                  <a:txBody>
                    <a:bodyPr/>
                    <a:lstStyle/>
                    <a:p>
                      <a:pPr algn="ctr"/>
                      <a:r>
                        <a:rPr lang="en-US" sz="2400" b="1" u="sng" dirty="0"/>
                        <a:t>Final</a:t>
                      </a:r>
                    </a:p>
                  </a:txBody>
                  <a:tcPr>
                    <a:solidFill>
                      <a:schemeClr val="accent6">
                        <a:lumMod val="60000"/>
                        <a:lumOff val="40000"/>
                      </a:schemeClr>
                    </a:solidFill>
                  </a:tcPr>
                </a:tc>
                <a:extLst>
                  <a:ext uri="{0D108BD9-81ED-4DB2-BD59-A6C34878D82A}">
                    <a16:rowId xmlns:a16="http://schemas.microsoft.com/office/drawing/2014/main" val="2954960387"/>
                  </a:ext>
                </a:extLst>
              </a:tr>
              <a:tr h="1076640">
                <a:tc>
                  <a:txBody>
                    <a:bodyPr/>
                    <a:lstStyle/>
                    <a:p>
                      <a:pPr algn="ctr"/>
                      <a:r>
                        <a:rPr lang="en-US" sz="2400" dirty="0"/>
                        <a:t>$120.7m one-time</a:t>
                      </a:r>
                    </a:p>
                  </a:txBody>
                  <a:tcPr/>
                </a:tc>
                <a:tc>
                  <a:txBody>
                    <a:bodyPr/>
                    <a:lstStyle/>
                    <a:p>
                      <a:pPr algn="ctr"/>
                      <a:r>
                        <a:rPr lang="en-US" sz="2400" dirty="0"/>
                        <a:t>$120.7m one-time</a:t>
                      </a:r>
                    </a:p>
                  </a:txBody>
                  <a:tcPr/>
                </a:tc>
                <a:tc>
                  <a:txBody>
                    <a:bodyPr/>
                    <a:lstStyle/>
                    <a:p>
                      <a:pPr algn="ctr"/>
                      <a:r>
                        <a:rPr lang="en-US" sz="2400" dirty="0"/>
                        <a:t>$120.7m one-time</a:t>
                      </a:r>
                    </a:p>
                  </a:txBody>
                  <a:tcPr/>
                </a:tc>
                <a:extLst>
                  <a:ext uri="{0D108BD9-81ED-4DB2-BD59-A6C34878D82A}">
                    <a16:rowId xmlns:a16="http://schemas.microsoft.com/office/drawing/2014/main" val="1200391596"/>
                  </a:ext>
                </a:extLst>
              </a:tr>
            </a:tbl>
          </a:graphicData>
        </a:graphic>
      </p:graphicFrame>
      <p:sp>
        <p:nvSpPr>
          <p:cNvPr id="8" name="Content Placeholder 13">
            <a:extLst>
              <a:ext uri="{FF2B5EF4-FFF2-40B4-BE49-F238E27FC236}">
                <a16:creationId xmlns:a16="http://schemas.microsoft.com/office/drawing/2014/main" id="{F82C8B9B-1CE5-94EE-0DEB-B5194E4C11FC}"/>
              </a:ext>
            </a:extLst>
          </p:cNvPr>
          <p:cNvSpPr txBox="1">
            <a:spLocks/>
          </p:cNvSpPr>
          <p:nvPr/>
        </p:nvSpPr>
        <p:spPr>
          <a:xfrm>
            <a:off x="128230" y="3179570"/>
            <a:ext cx="11963400" cy="3383919"/>
          </a:xfrm>
          <a:prstGeom prst="rect">
            <a:avLst/>
          </a:prstGeom>
        </p:spPr>
        <p:txBody>
          <a:bodyPr vert="horz" lIns="91440" tIns="45720" rIns="91440" bIns="45720" rtlCol="0">
            <a:normAutofit/>
          </a:bodyPr>
          <a:lstStyle>
            <a:lvl1pPr marL="228531" indent="-228531" algn="l" defTabSz="914126" rtl="0" eaLnBrk="1" latinLnBrk="0" hangingPunct="1">
              <a:lnSpc>
                <a:spcPct val="110000"/>
              </a:lnSpc>
              <a:spcBef>
                <a:spcPts val="1000"/>
              </a:spcBef>
              <a:buFont typeface="Arial" panose="020B0604020202020204" pitchFamily="34" charset="0"/>
              <a:buChar char="•"/>
              <a:defRPr sz="1799" kern="1200">
                <a:solidFill>
                  <a:schemeClr val="tx1"/>
                </a:solidFill>
                <a:latin typeface="+mn-lt"/>
                <a:ea typeface="+mn-ea"/>
                <a:cs typeface="+mn-cs"/>
              </a:defRPr>
            </a:lvl1pPr>
            <a:lvl2pPr marL="685594" indent="-228531" algn="l" defTabSz="914126" rtl="0" eaLnBrk="1" latinLnBrk="0" hangingPunct="1">
              <a:lnSpc>
                <a:spcPct val="110000"/>
              </a:lnSpc>
              <a:spcBef>
                <a:spcPts val="500"/>
              </a:spcBef>
              <a:buFont typeface="Arial" panose="020B0604020202020204" pitchFamily="34" charset="0"/>
              <a:buChar char="•"/>
              <a:defRPr sz="1600" kern="1200">
                <a:solidFill>
                  <a:schemeClr val="tx1"/>
                </a:solidFill>
                <a:latin typeface="+mn-lt"/>
                <a:ea typeface="+mn-ea"/>
                <a:cs typeface="+mn-cs"/>
              </a:defRPr>
            </a:lvl2pPr>
            <a:lvl3pPr marL="1142657" indent="-228531" algn="l" defTabSz="914126"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3pPr>
            <a:lvl4pPr marL="1599720" indent="-228531" algn="l" defTabSz="914126" rtl="0" eaLnBrk="1" latinLnBrk="0" hangingPunct="1">
              <a:lnSpc>
                <a:spcPct val="110000"/>
              </a:lnSpc>
              <a:spcBef>
                <a:spcPts val="500"/>
              </a:spcBef>
              <a:buFont typeface="Arial" panose="020B0604020202020204" pitchFamily="34" charset="0"/>
              <a:buChar char="•"/>
              <a:defRPr sz="1200" kern="1200">
                <a:solidFill>
                  <a:schemeClr val="tx1"/>
                </a:solidFill>
                <a:latin typeface="+mn-lt"/>
                <a:ea typeface="+mn-ea"/>
                <a:cs typeface="+mn-cs"/>
              </a:defRPr>
            </a:lvl4pPr>
            <a:lvl5pPr marL="2056783" indent="-228531" algn="l" defTabSz="914126" rtl="0" eaLnBrk="1" latinLnBrk="0" hangingPunct="1">
              <a:lnSpc>
                <a:spcPct val="110000"/>
              </a:lnSpc>
              <a:spcBef>
                <a:spcPts val="500"/>
              </a:spcBef>
              <a:buFont typeface="Arial" panose="020B0604020202020204" pitchFamily="34" charset="0"/>
              <a:buChar char="•"/>
              <a:defRPr sz="1200" kern="1200">
                <a:solidFill>
                  <a:schemeClr val="tx1"/>
                </a:solidFill>
                <a:latin typeface="+mn-lt"/>
                <a:ea typeface="+mn-ea"/>
                <a:cs typeface="+mn-cs"/>
              </a:defRPr>
            </a:lvl5pPr>
            <a:lvl6pPr marL="2513846"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6pPr>
            <a:lvl7pPr marL="2970908"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7pPr>
            <a:lvl8pPr marL="3427971"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8pPr>
            <a:lvl9pPr marL="3885034"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9pPr>
          </a:lstStyle>
          <a:p>
            <a:r>
              <a:rPr lang="en-US" sz="2800" dirty="0">
                <a:latin typeface="Calibri" panose="020F0502020204030204" pitchFamily="34" charset="0"/>
                <a:cs typeface="Calibri" panose="020F0502020204030204" pitchFamily="34" charset="0"/>
              </a:rPr>
              <a:t>Provides funds for deferred maintenance projects and instructional equipment</a:t>
            </a:r>
          </a:p>
          <a:p>
            <a:pPr lvl="1"/>
            <a:r>
              <a:rPr lang="en-US" sz="2401" dirty="0">
                <a:latin typeface="Calibri" panose="020F0502020204030204" pitchFamily="34" charset="0"/>
                <a:cs typeface="Calibri" panose="020F0502020204030204" pitchFamily="34" charset="0"/>
              </a:rPr>
              <a:t>Last funded in 2022-23 State Budget Act</a:t>
            </a:r>
          </a:p>
          <a:p>
            <a:pPr lvl="1"/>
            <a:r>
              <a:rPr lang="en-US" sz="2401" dirty="0">
                <a:latin typeface="Calibri" panose="020F0502020204030204" pitchFamily="34" charset="0"/>
                <a:cs typeface="Calibri" panose="020F0502020204030204" pitchFamily="34" charset="0"/>
              </a:rPr>
              <a:t>SMC: $2,062,272</a:t>
            </a:r>
            <a:endParaRPr lang="en-US" sz="2200" dirty="0">
              <a:latin typeface="Calibri" panose="020F0502020204030204" pitchFamily="34" charset="0"/>
              <a:cs typeface="Calibri" panose="020F0502020204030204" pitchFamily="34" charset="0"/>
            </a:endParaRPr>
          </a:p>
          <a:p>
            <a:pPr marL="463550" lvl="2" indent="0">
              <a:buFont typeface="Arial" panose="020B0604020202020204" pitchFamily="34" charset="0"/>
              <a:buNone/>
            </a:pPr>
            <a:endParaRPr lang="en-US" sz="2500" dirty="0">
              <a:latin typeface="Calibri" panose="020F0502020204030204" pitchFamily="34" charset="0"/>
              <a:cs typeface="Calibri" panose="020F0502020204030204" pitchFamily="34" charset="0"/>
            </a:endParaRPr>
          </a:p>
          <a:p>
            <a:pPr lvl="1"/>
            <a:endParaRPr lang="en-US" sz="3100" dirty="0">
              <a:latin typeface="Calibri" panose="020F0502020204030204" pitchFamily="34" charset="0"/>
              <a:cs typeface="Calibri" panose="020F0502020204030204" pitchFamily="34" charset="0"/>
            </a:endParaRPr>
          </a:p>
          <a:p>
            <a:pPr marL="682625" lvl="3" indent="0">
              <a:buFont typeface="Arial" panose="020B0604020202020204" pitchFamily="34" charset="0"/>
              <a:buNone/>
            </a:pPr>
            <a:endParaRPr lang="en-US" sz="1800" dirty="0">
              <a:latin typeface="Calibri" panose="020F0502020204030204" pitchFamily="34" charset="0"/>
              <a:cs typeface="Calibri" panose="020F0502020204030204" pitchFamily="34" charset="0"/>
            </a:endParaRPr>
          </a:p>
          <a:p>
            <a:pPr lvl="2"/>
            <a:endParaRPr lang="en-US" dirty="0"/>
          </a:p>
        </p:txBody>
      </p:sp>
    </p:spTree>
    <p:extLst>
      <p:ext uri="{BB962C8B-B14F-4D97-AF65-F5344CB8AC3E}">
        <p14:creationId xmlns:p14="http://schemas.microsoft.com/office/powerpoint/2010/main" val="35900300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FB7F95-9C64-74E3-38DA-9284603E8BB6}"/>
            </a:ext>
          </a:extLst>
        </p:cNvPr>
        <p:cNvGrpSpPr/>
        <p:nvPr/>
      </p:nvGrpSpPr>
      <p:grpSpPr>
        <a:xfrm>
          <a:off x="0" y="0"/>
          <a:ext cx="0" cy="0"/>
          <a:chOff x="0" y="0"/>
          <a:chExt cx="0" cy="0"/>
        </a:xfrm>
      </p:grpSpPr>
      <p:sp>
        <p:nvSpPr>
          <p:cNvPr id="2" name="Title 12">
            <a:extLst>
              <a:ext uri="{FF2B5EF4-FFF2-40B4-BE49-F238E27FC236}">
                <a16:creationId xmlns:a16="http://schemas.microsoft.com/office/drawing/2014/main" id="{70A07368-C133-508A-BCAF-1E14E74A924F}"/>
              </a:ext>
            </a:extLst>
          </p:cNvPr>
          <p:cNvSpPr>
            <a:spLocks noGrp="1"/>
          </p:cNvSpPr>
          <p:nvPr>
            <p:ph type="title"/>
          </p:nvPr>
        </p:nvSpPr>
        <p:spPr>
          <a:xfrm>
            <a:off x="722312" y="681686"/>
            <a:ext cx="10744199" cy="533400"/>
          </a:xfrm>
        </p:spPr>
        <p:txBody>
          <a:bodyPr>
            <a:noAutofit/>
          </a:bodyPr>
          <a:lstStyle/>
          <a:p>
            <a:pPr algn="ctr"/>
            <a:r>
              <a:rPr lang="en-US" sz="4000" b="1" u="sng" dirty="0">
                <a:latin typeface="Calibri" panose="020F0502020204030204" pitchFamily="34" charset="0"/>
                <a:cs typeface="Calibri" panose="020F0502020204030204" pitchFamily="34" charset="0"/>
              </a:rPr>
              <a:t>Credit for Prior Learning</a:t>
            </a:r>
          </a:p>
        </p:txBody>
      </p:sp>
      <p:pic>
        <p:nvPicPr>
          <p:cNvPr id="3" name="Picture 2">
            <a:extLst>
              <a:ext uri="{FF2B5EF4-FFF2-40B4-BE49-F238E27FC236}">
                <a16:creationId xmlns:a16="http://schemas.microsoft.com/office/drawing/2014/main" id="{BBAB3793-491E-CC6B-5618-664C2E6F357E}"/>
              </a:ext>
            </a:extLst>
          </p:cNvPr>
          <p:cNvPicPr>
            <a:picLocks noChangeAspect="1"/>
          </p:cNvPicPr>
          <p:nvPr/>
        </p:nvPicPr>
        <p:blipFill>
          <a:blip r:embed="rId3"/>
          <a:stretch>
            <a:fillRect/>
          </a:stretch>
        </p:blipFill>
        <p:spPr>
          <a:xfrm>
            <a:off x="87368" y="6345177"/>
            <a:ext cx="524164" cy="451026"/>
          </a:xfrm>
          <a:prstGeom prst="rect">
            <a:avLst/>
          </a:prstGeom>
        </p:spPr>
      </p:pic>
      <p:graphicFrame>
        <p:nvGraphicFramePr>
          <p:cNvPr id="7" name="Table 6">
            <a:extLst>
              <a:ext uri="{FF2B5EF4-FFF2-40B4-BE49-F238E27FC236}">
                <a16:creationId xmlns:a16="http://schemas.microsoft.com/office/drawing/2014/main" id="{ED160ABF-4118-9860-D6FB-2F80A84B802D}"/>
              </a:ext>
            </a:extLst>
          </p:cNvPr>
          <p:cNvGraphicFramePr>
            <a:graphicFrameLocks noGrp="1"/>
          </p:cNvGraphicFramePr>
          <p:nvPr>
            <p:extLst>
              <p:ext uri="{D42A27DB-BD31-4B8C-83A1-F6EECF244321}">
                <p14:modId xmlns:p14="http://schemas.microsoft.com/office/powerpoint/2010/main" val="2231933454"/>
              </p:ext>
            </p:extLst>
          </p:nvPr>
        </p:nvGraphicFramePr>
        <p:xfrm>
          <a:off x="836612" y="1447800"/>
          <a:ext cx="10439400" cy="1645920"/>
        </p:xfrm>
        <a:graphic>
          <a:graphicData uri="http://schemas.openxmlformats.org/drawingml/2006/table">
            <a:tbl>
              <a:tblPr firstRow="1" bandRow="1">
                <a:tableStyleId>{5940675A-B579-460E-94D1-54222C63F5DA}</a:tableStyleId>
              </a:tblPr>
              <a:tblGrid>
                <a:gridCol w="3479800">
                  <a:extLst>
                    <a:ext uri="{9D8B030D-6E8A-4147-A177-3AD203B41FA5}">
                      <a16:colId xmlns:a16="http://schemas.microsoft.com/office/drawing/2014/main" val="1180187826"/>
                    </a:ext>
                  </a:extLst>
                </a:gridCol>
                <a:gridCol w="3479800">
                  <a:extLst>
                    <a:ext uri="{9D8B030D-6E8A-4147-A177-3AD203B41FA5}">
                      <a16:colId xmlns:a16="http://schemas.microsoft.com/office/drawing/2014/main" val="800754531"/>
                    </a:ext>
                  </a:extLst>
                </a:gridCol>
                <a:gridCol w="3479800">
                  <a:extLst>
                    <a:ext uri="{9D8B030D-6E8A-4147-A177-3AD203B41FA5}">
                      <a16:colId xmlns:a16="http://schemas.microsoft.com/office/drawing/2014/main" val="1874860024"/>
                    </a:ext>
                  </a:extLst>
                </a:gridCol>
              </a:tblGrid>
              <a:tr h="436819">
                <a:tc>
                  <a:txBody>
                    <a:bodyPr/>
                    <a:lstStyle/>
                    <a:p>
                      <a:pPr algn="ctr"/>
                      <a:r>
                        <a:rPr lang="en-US" sz="2400" b="1" u="sng" dirty="0"/>
                        <a:t>May Revise</a:t>
                      </a:r>
                    </a:p>
                  </a:txBody>
                  <a:tcPr>
                    <a:solidFill>
                      <a:schemeClr val="accent6">
                        <a:lumMod val="60000"/>
                        <a:lumOff val="40000"/>
                      </a:schemeClr>
                    </a:solidFill>
                  </a:tcPr>
                </a:tc>
                <a:tc>
                  <a:txBody>
                    <a:bodyPr/>
                    <a:lstStyle/>
                    <a:p>
                      <a:pPr algn="ctr"/>
                      <a:r>
                        <a:rPr lang="en-US" sz="2400" b="1" u="sng" dirty="0"/>
                        <a:t>Legislature</a:t>
                      </a:r>
                    </a:p>
                  </a:txBody>
                  <a:tcPr>
                    <a:solidFill>
                      <a:schemeClr val="accent6">
                        <a:lumMod val="60000"/>
                        <a:lumOff val="40000"/>
                      </a:schemeClr>
                    </a:solidFill>
                  </a:tcPr>
                </a:tc>
                <a:tc>
                  <a:txBody>
                    <a:bodyPr/>
                    <a:lstStyle/>
                    <a:p>
                      <a:pPr algn="ctr"/>
                      <a:r>
                        <a:rPr lang="en-US" sz="2400" b="1" u="sng" dirty="0"/>
                        <a:t>Final</a:t>
                      </a:r>
                    </a:p>
                  </a:txBody>
                  <a:tcPr>
                    <a:solidFill>
                      <a:schemeClr val="accent6">
                        <a:lumMod val="60000"/>
                        <a:lumOff val="40000"/>
                      </a:schemeClr>
                    </a:solidFill>
                  </a:tcPr>
                </a:tc>
                <a:extLst>
                  <a:ext uri="{0D108BD9-81ED-4DB2-BD59-A6C34878D82A}">
                    <a16:rowId xmlns:a16="http://schemas.microsoft.com/office/drawing/2014/main" val="2954960387"/>
                  </a:ext>
                </a:extLst>
              </a:tr>
              <a:tr h="1076640">
                <a:tc>
                  <a:txBody>
                    <a:bodyPr/>
                    <a:lstStyle/>
                    <a:p>
                      <a:pPr algn="ctr"/>
                      <a:r>
                        <a:rPr lang="en-US" sz="2400" dirty="0"/>
                        <a:t>$35m one-time</a:t>
                      </a:r>
                    </a:p>
                    <a:p>
                      <a:pPr algn="ctr"/>
                      <a:r>
                        <a:rPr lang="en-US" sz="2400" dirty="0"/>
                        <a:t>$2m ongoing</a:t>
                      </a:r>
                    </a:p>
                    <a:p>
                      <a:pPr algn="ctr"/>
                      <a:endParaRPr lang="en-US" sz="2400" dirty="0"/>
                    </a:p>
                  </a:txBody>
                  <a:tcPr/>
                </a:tc>
                <a:tc>
                  <a:txBody>
                    <a:bodyPr/>
                    <a:lstStyle/>
                    <a:p>
                      <a:pPr algn="ctr"/>
                      <a:r>
                        <a:rPr lang="en-US" sz="2400" dirty="0"/>
                        <a:t>$35m one-time</a:t>
                      </a:r>
                    </a:p>
                    <a:p>
                      <a:pPr algn="ctr"/>
                      <a:r>
                        <a:rPr lang="en-US" sz="2400" dirty="0"/>
                        <a:t>$2m ongoing</a:t>
                      </a:r>
                    </a:p>
                  </a:txBody>
                  <a:tcPr/>
                </a:tc>
                <a:tc>
                  <a:txBody>
                    <a:bodyPr/>
                    <a:lstStyle/>
                    <a:p>
                      <a:pPr algn="ctr"/>
                      <a:r>
                        <a:rPr lang="en-US" sz="2400" dirty="0"/>
                        <a:t>$35m one-time</a:t>
                      </a:r>
                    </a:p>
                    <a:p>
                      <a:pPr algn="ctr"/>
                      <a:r>
                        <a:rPr lang="en-US" sz="2400" dirty="0"/>
                        <a:t>$2m ongoing</a:t>
                      </a:r>
                    </a:p>
                  </a:txBody>
                  <a:tcPr/>
                </a:tc>
                <a:extLst>
                  <a:ext uri="{0D108BD9-81ED-4DB2-BD59-A6C34878D82A}">
                    <a16:rowId xmlns:a16="http://schemas.microsoft.com/office/drawing/2014/main" val="1200391596"/>
                  </a:ext>
                </a:extLst>
              </a:tr>
            </a:tbl>
          </a:graphicData>
        </a:graphic>
      </p:graphicFrame>
      <p:sp>
        <p:nvSpPr>
          <p:cNvPr id="8" name="Content Placeholder 13">
            <a:extLst>
              <a:ext uri="{FF2B5EF4-FFF2-40B4-BE49-F238E27FC236}">
                <a16:creationId xmlns:a16="http://schemas.microsoft.com/office/drawing/2014/main" id="{4AA94629-2263-6CC3-0E4F-01E953D0C62D}"/>
              </a:ext>
            </a:extLst>
          </p:cNvPr>
          <p:cNvSpPr txBox="1">
            <a:spLocks/>
          </p:cNvSpPr>
          <p:nvPr/>
        </p:nvSpPr>
        <p:spPr>
          <a:xfrm>
            <a:off x="128230" y="3179570"/>
            <a:ext cx="11963400" cy="3383919"/>
          </a:xfrm>
          <a:prstGeom prst="rect">
            <a:avLst/>
          </a:prstGeom>
        </p:spPr>
        <p:txBody>
          <a:bodyPr vert="horz" lIns="91440" tIns="45720" rIns="91440" bIns="45720" rtlCol="0">
            <a:normAutofit/>
          </a:bodyPr>
          <a:lstStyle>
            <a:lvl1pPr marL="228531" indent="-228531" algn="l" defTabSz="914126" rtl="0" eaLnBrk="1" latinLnBrk="0" hangingPunct="1">
              <a:lnSpc>
                <a:spcPct val="110000"/>
              </a:lnSpc>
              <a:spcBef>
                <a:spcPts val="1000"/>
              </a:spcBef>
              <a:buFont typeface="Arial" panose="020B0604020202020204" pitchFamily="34" charset="0"/>
              <a:buChar char="•"/>
              <a:defRPr sz="1799" kern="1200">
                <a:solidFill>
                  <a:schemeClr val="tx1"/>
                </a:solidFill>
                <a:latin typeface="+mn-lt"/>
                <a:ea typeface="+mn-ea"/>
                <a:cs typeface="+mn-cs"/>
              </a:defRPr>
            </a:lvl1pPr>
            <a:lvl2pPr marL="685594" indent="-228531" algn="l" defTabSz="914126" rtl="0" eaLnBrk="1" latinLnBrk="0" hangingPunct="1">
              <a:lnSpc>
                <a:spcPct val="110000"/>
              </a:lnSpc>
              <a:spcBef>
                <a:spcPts val="500"/>
              </a:spcBef>
              <a:buFont typeface="Arial" panose="020B0604020202020204" pitchFamily="34" charset="0"/>
              <a:buChar char="•"/>
              <a:defRPr sz="1600" kern="1200">
                <a:solidFill>
                  <a:schemeClr val="tx1"/>
                </a:solidFill>
                <a:latin typeface="+mn-lt"/>
                <a:ea typeface="+mn-ea"/>
                <a:cs typeface="+mn-cs"/>
              </a:defRPr>
            </a:lvl2pPr>
            <a:lvl3pPr marL="1142657" indent="-228531" algn="l" defTabSz="914126"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3pPr>
            <a:lvl4pPr marL="1599720" indent="-228531" algn="l" defTabSz="914126" rtl="0" eaLnBrk="1" latinLnBrk="0" hangingPunct="1">
              <a:lnSpc>
                <a:spcPct val="110000"/>
              </a:lnSpc>
              <a:spcBef>
                <a:spcPts val="500"/>
              </a:spcBef>
              <a:buFont typeface="Arial" panose="020B0604020202020204" pitchFamily="34" charset="0"/>
              <a:buChar char="•"/>
              <a:defRPr sz="1200" kern="1200">
                <a:solidFill>
                  <a:schemeClr val="tx1"/>
                </a:solidFill>
                <a:latin typeface="+mn-lt"/>
                <a:ea typeface="+mn-ea"/>
                <a:cs typeface="+mn-cs"/>
              </a:defRPr>
            </a:lvl4pPr>
            <a:lvl5pPr marL="2056783" indent="-228531" algn="l" defTabSz="914126" rtl="0" eaLnBrk="1" latinLnBrk="0" hangingPunct="1">
              <a:lnSpc>
                <a:spcPct val="110000"/>
              </a:lnSpc>
              <a:spcBef>
                <a:spcPts val="500"/>
              </a:spcBef>
              <a:buFont typeface="Arial" panose="020B0604020202020204" pitchFamily="34" charset="0"/>
              <a:buChar char="•"/>
              <a:defRPr sz="1200" kern="1200">
                <a:solidFill>
                  <a:schemeClr val="tx1"/>
                </a:solidFill>
                <a:latin typeface="+mn-lt"/>
                <a:ea typeface="+mn-ea"/>
                <a:cs typeface="+mn-cs"/>
              </a:defRPr>
            </a:lvl5pPr>
            <a:lvl6pPr marL="2513846"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6pPr>
            <a:lvl7pPr marL="2970908"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7pPr>
            <a:lvl8pPr marL="3427971"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8pPr>
            <a:lvl9pPr marL="3885034"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9pPr>
          </a:lstStyle>
          <a:p>
            <a:r>
              <a:rPr lang="en-US" sz="2800" dirty="0">
                <a:latin typeface="Calibri" panose="020F0502020204030204" pitchFamily="34" charset="0"/>
                <a:cs typeface="Calibri" panose="020F0502020204030204" pitchFamily="34" charset="0"/>
              </a:rPr>
              <a:t>Continued investment aimed at providing </a:t>
            </a:r>
            <a:r>
              <a:rPr lang="en-US" sz="2800" dirty="0" err="1">
                <a:latin typeface="Calibri" panose="020F0502020204030204" pitchFamily="34" charset="0"/>
                <a:cs typeface="Calibri" panose="020F0502020204030204" pitchFamily="34" charset="0"/>
              </a:rPr>
              <a:t>opportuny</a:t>
            </a:r>
            <a:r>
              <a:rPr lang="en-US" sz="2800" dirty="0">
                <a:latin typeface="Calibri" panose="020F0502020204030204" pitchFamily="34" charset="0"/>
                <a:cs typeface="Calibri" panose="020F0502020204030204" pitchFamily="34" charset="0"/>
              </a:rPr>
              <a:t> to veterans, working adults and apprentices with a jumpstart of one year on completing degrees based on experience</a:t>
            </a:r>
            <a:endParaRPr lang="en-US" sz="2600" i="1" dirty="0">
              <a:latin typeface="Calibri" panose="020F0502020204030204" pitchFamily="34" charset="0"/>
              <a:cs typeface="Calibri" panose="020F0502020204030204" pitchFamily="34" charset="0"/>
            </a:endParaRPr>
          </a:p>
          <a:p>
            <a:pPr marL="914126" lvl="2" indent="0">
              <a:buFont typeface="Arial" panose="020B0604020202020204" pitchFamily="34" charset="0"/>
              <a:buNone/>
            </a:pPr>
            <a:endParaRPr lang="en-US" sz="2200" dirty="0">
              <a:latin typeface="Calibri" panose="020F0502020204030204" pitchFamily="34" charset="0"/>
              <a:cs typeface="Calibri" panose="020F0502020204030204" pitchFamily="34" charset="0"/>
            </a:endParaRPr>
          </a:p>
          <a:p>
            <a:pPr marL="463550" lvl="2" indent="0">
              <a:buFont typeface="Arial" panose="020B0604020202020204" pitchFamily="34" charset="0"/>
              <a:buNone/>
            </a:pPr>
            <a:endParaRPr lang="en-US" sz="2500" dirty="0">
              <a:latin typeface="Calibri" panose="020F0502020204030204" pitchFamily="34" charset="0"/>
              <a:cs typeface="Calibri" panose="020F0502020204030204" pitchFamily="34" charset="0"/>
            </a:endParaRPr>
          </a:p>
          <a:p>
            <a:pPr lvl="1"/>
            <a:endParaRPr lang="en-US" sz="3100" dirty="0">
              <a:latin typeface="Calibri" panose="020F0502020204030204" pitchFamily="34" charset="0"/>
              <a:cs typeface="Calibri" panose="020F0502020204030204" pitchFamily="34" charset="0"/>
            </a:endParaRPr>
          </a:p>
          <a:p>
            <a:pPr marL="682625" lvl="3" indent="0">
              <a:buFont typeface="Arial" panose="020B0604020202020204" pitchFamily="34" charset="0"/>
              <a:buNone/>
            </a:pPr>
            <a:endParaRPr lang="en-US" sz="1800" dirty="0">
              <a:latin typeface="Calibri" panose="020F0502020204030204" pitchFamily="34" charset="0"/>
              <a:cs typeface="Calibri" panose="020F0502020204030204" pitchFamily="34" charset="0"/>
            </a:endParaRPr>
          </a:p>
          <a:p>
            <a:pPr lvl="2"/>
            <a:endParaRPr lang="en-US" dirty="0"/>
          </a:p>
        </p:txBody>
      </p:sp>
    </p:spTree>
    <p:extLst>
      <p:ext uri="{BB962C8B-B14F-4D97-AF65-F5344CB8AC3E}">
        <p14:creationId xmlns:p14="http://schemas.microsoft.com/office/powerpoint/2010/main" val="31176147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9AD23F-DFB2-D51D-EC9C-67C0C3502E34}"/>
            </a:ext>
          </a:extLst>
        </p:cNvPr>
        <p:cNvGrpSpPr/>
        <p:nvPr/>
      </p:nvGrpSpPr>
      <p:grpSpPr>
        <a:xfrm>
          <a:off x="0" y="0"/>
          <a:ext cx="0" cy="0"/>
          <a:chOff x="0" y="0"/>
          <a:chExt cx="0" cy="0"/>
        </a:xfrm>
      </p:grpSpPr>
      <p:sp>
        <p:nvSpPr>
          <p:cNvPr id="2" name="Title 12">
            <a:extLst>
              <a:ext uri="{FF2B5EF4-FFF2-40B4-BE49-F238E27FC236}">
                <a16:creationId xmlns:a16="http://schemas.microsoft.com/office/drawing/2014/main" id="{B2E349FC-C71E-DA3D-609D-51BC16939ED0}"/>
              </a:ext>
            </a:extLst>
          </p:cNvPr>
          <p:cNvSpPr>
            <a:spLocks noGrp="1"/>
          </p:cNvSpPr>
          <p:nvPr>
            <p:ph type="title"/>
          </p:nvPr>
        </p:nvSpPr>
        <p:spPr>
          <a:xfrm>
            <a:off x="722312" y="681686"/>
            <a:ext cx="10744199" cy="533400"/>
          </a:xfrm>
        </p:spPr>
        <p:txBody>
          <a:bodyPr>
            <a:noAutofit/>
          </a:bodyPr>
          <a:lstStyle/>
          <a:p>
            <a:pPr algn="ctr"/>
            <a:r>
              <a:rPr lang="en-US" sz="4000" b="1" u="sng" dirty="0">
                <a:latin typeface="Calibri" panose="020F0502020204030204" pitchFamily="34" charset="0"/>
                <a:cs typeface="Calibri" panose="020F0502020204030204" pitchFamily="34" charset="0"/>
              </a:rPr>
              <a:t>Common Cloud</a:t>
            </a:r>
          </a:p>
        </p:txBody>
      </p:sp>
      <p:pic>
        <p:nvPicPr>
          <p:cNvPr id="3" name="Picture 2">
            <a:extLst>
              <a:ext uri="{FF2B5EF4-FFF2-40B4-BE49-F238E27FC236}">
                <a16:creationId xmlns:a16="http://schemas.microsoft.com/office/drawing/2014/main" id="{401ED44A-2FDE-778D-709A-24742F067FEB}"/>
              </a:ext>
            </a:extLst>
          </p:cNvPr>
          <p:cNvPicPr>
            <a:picLocks noChangeAspect="1"/>
          </p:cNvPicPr>
          <p:nvPr/>
        </p:nvPicPr>
        <p:blipFill>
          <a:blip r:embed="rId3"/>
          <a:stretch>
            <a:fillRect/>
          </a:stretch>
        </p:blipFill>
        <p:spPr>
          <a:xfrm>
            <a:off x="87368" y="6345177"/>
            <a:ext cx="524164" cy="451026"/>
          </a:xfrm>
          <a:prstGeom prst="rect">
            <a:avLst/>
          </a:prstGeom>
        </p:spPr>
      </p:pic>
      <p:graphicFrame>
        <p:nvGraphicFramePr>
          <p:cNvPr id="7" name="Table 6">
            <a:extLst>
              <a:ext uri="{FF2B5EF4-FFF2-40B4-BE49-F238E27FC236}">
                <a16:creationId xmlns:a16="http://schemas.microsoft.com/office/drawing/2014/main" id="{ED5A1D41-C735-3E30-50F3-67B9262EDA77}"/>
              </a:ext>
            </a:extLst>
          </p:cNvPr>
          <p:cNvGraphicFramePr>
            <a:graphicFrameLocks noGrp="1"/>
          </p:cNvGraphicFramePr>
          <p:nvPr>
            <p:extLst>
              <p:ext uri="{D42A27DB-BD31-4B8C-83A1-F6EECF244321}">
                <p14:modId xmlns:p14="http://schemas.microsoft.com/office/powerpoint/2010/main" val="1169167169"/>
              </p:ext>
            </p:extLst>
          </p:nvPr>
        </p:nvGraphicFramePr>
        <p:xfrm>
          <a:off x="836612" y="1447800"/>
          <a:ext cx="10439400" cy="1645920"/>
        </p:xfrm>
        <a:graphic>
          <a:graphicData uri="http://schemas.openxmlformats.org/drawingml/2006/table">
            <a:tbl>
              <a:tblPr firstRow="1" bandRow="1">
                <a:tableStyleId>{5940675A-B579-460E-94D1-54222C63F5DA}</a:tableStyleId>
              </a:tblPr>
              <a:tblGrid>
                <a:gridCol w="3479800">
                  <a:extLst>
                    <a:ext uri="{9D8B030D-6E8A-4147-A177-3AD203B41FA5}">
                      <a16:colId xmlns:a16="http://schemas.microsoft.com/office/drawing/2014/main" val="1180187826"/>
                    </a:ext>
                  </a:extLst>
                </a:gridCol>
                <a:gridCol w="3479800">
                  <a:extLst>
                    <a:ext uri="{9D8B030D-6E8A-4147-A177-3AD203B41FA5}">
                      <a16:colId xmlns:a16="http://schemas.microsoft.com/office/drawing/2014/main" val="800754531"/>
                    </a:ext>
                  </a:extLst>
                </a:gridCol>
                <a:gridCol w="3479800">
                  <a:extLst>
                    <a:ext uri="{9D8B030D-6E8A-4147-A177-3AD203B41FA5}">
                      <a16:colId xmlns:a16="http://schemas.microsoft.com/office/drawing/2014/main" val="1874860024"/>
                    </a:ext>
                  </a:extLst>
                </a:gridCol>
              </a:tblGrid>
              <a:tr h="436819">
                <a:tc>
                  <a:txBody>
                    <a:bodyPr/>
                    <a:lstStyle/>
                    <a:p>
                      <a:pPr algn="ctr"/>
                      <a:r>
                        <a:rPr lang="en-US" sz="2400" b="1" u="sng" dirty="0"/>
                        <a:t>May Revise</a:t>
                      </a:r>
                    </a:p>
                  </a:txBody>
                  <a:tcPr>
                    <a:solidFill>
                      <a:schemeClr val="accent6">
                        <a:lumMod val="60000"/>
                        <a:lumOff val="40000"/>
                      </a:schemeClr>
                    </a:solidFill>
                  </a:tcPr>
                </a:tc>
                <a:tc>
                  <a:txBody>
                    <a:bodyPr/>
                    <a:lstStyle/>
                    <a:p>
                      <a:pPr algn="ctr"/>
                      <a:r>
                        <a:rPr lang="en-US" sz="2400" b="1" u="sng" dirty="0"/>
                        <a:t>Legislature</a:t>
                      </a:r>
                    </a:p>
                  </a:txBody>
                  <a:tcPr>
                    <a:solidFill>
                      <a:schemeClr val="accent6">
                        <a:lumMod val="60000"/>
                        <a:lumOff val="40000"/>
                      </a:schemeClr>
                    </a:solidFill>
                  </a:tcPr>
                </a:tc>
                <a:tc>
                  <a:txBody>
                    <a:bodyPr/>
                    <a:lstStyle/>
                    <a:p>
                      <a:pPr algn="ctr"/>
                      <a:r>
                        <a:rPr lang="en-US" sz="2400" b="1" u="sng" dirty="0"/>
                        <a:t>Final</a:t>
                      </a:r>
                    </a:p>
                  </a:txBody>
                  <a:tcPr>
                    <a:solidFill>
                      <a:schemeClr val="accent6">
                        <a:lumMod val="60000"/>
                        <a:lumOff val="40000"/>
                      </a:schemeClr>
                    </a:solidFill>
                  </a:tcPr>
                </a:tc>
                <a:extLst>
                  <a:ext uri="{0D108BD9-81ED-4DB2-BD59-A6C34878D82A}">
                    <a16:rowId xmlns:a16="http://schemas.microsoft.com/office/drawing/2014/main" val="2954960387"/>
                  </a:ext>
                </a:extLst>
              </a:tr>
              <a:tr h="1076640">
                <a:tc>
                  <a:txBody>
                    <a:bodyPr/>
                    <a:lstStyle/>
                    <a:p>
                      <a:pPr algn="ctr"/>
                      <a:r>
                        <a:rPr lang="en-US" sz="2400" dirty="0"/>
                        <a:t>$35m one-time</a:t>
                      </a:r>
                    </a:p>
                    <a:p>
                      <a:pPr algn="ctr"/>
                      <a:r>
                        <a:rPr lang="en-US" sz="2400" dirty="0"/>
                        <a:t>$2m ongoing</a:t>
                      </a:r>
                    </a:p>
                    <a:p>
                      <a:pPr algn="ctr"/>
                      <a:endParaRPr lang="en-US" sz="2400" dirty="0"/>
                    </a:p>
                  </a:txBody>
                  <a:tcPr/>
                </a:tc>
                <a:tc>
                  <a:txBody>
                    <a:bodyPr/>
                    <a:lstStyle/>
                    <a:p>
                      <a:pPr algn="ctr"/>
                      <a:r>
                        <a:rPr lang="en-US" sz="2400" dirty="0"/>
                        <a:t>$35m one-time</a:t>
                      </a:r>
                    </a:p>
                    <a:p>
                      <a:pPr algn="ctr"/>
                      <a:r>
                        <a:rPr lang="en-US" sz="2400" dirty="0"/>
                        <a:t>$2m ongoing</a:t>
                      </a:r>
                    </a:p>
                  </a:txBody>
                  <a:tcPr/>
                </a:tc>
                <a:tc>
                  <a:txBody>
                    <a:bodyPr/>
                    <a:lstStyle/>
                    <a:p>
                      <a:pPr algn="ctr"/>
                      <a:r>
                        <a:rPr lang="en-US" sz="2400" dirty="0"/>
                        <a:t>$36m one-time</a:t>
                      </a:r>
                    </a:p>
                    <a:p>
                      <a:pPr algn="ctr"/>
                      <a:r>
                        <a:rPr lang="en-US" sz="2400" dirty="0"/>
                        <a:t>$5m ongoing</a:t>
                      </a:r>
                    </a:p>
                  </a:txBody>
                  <a:tcPr/>
                </a:tc>
                <a:extLst>
                  <a:ext uri="{0D108BD9-81ED-4DB2-BD59-A6C34878D82A}">
                    <a16:rowId xmlns:a16="http://schemas.microsoft.com/office/drawing/2014/main" val="1200391596"/>
                  </a:ext>
                </a:extLst>
              </a:tr>
            </a:tbl>
          </a:graphicData>
        </a:graphic>
      </p:graphicFrame>
      <p:sp>
        <p:nvSpPr>
          <p:cNvPr id="8" name="Content Placeholder 13">
            <a:extLst>
              <a:ext uri="{FF2B5EF4-FFF2-40B4-BE49-F238E27FC236}">
                <a16:creationId xmlns:a16="http://schemas.microsoft.com/office/drawing/2014/main" id="{97488EFC-2A05-629E-EB71-0B17CCB60ED8}"/>
              </a:ext>
            </a:extLst>
          </p:cNvPr>
          <p:cNvSpPr txBox="1">
            <a:spLocks/>
          </p:cNvSpPr>
          <p:nvPr/>
        </p:nvSpPr>
        <p:spPr>
          <a:xfrm>
            <a:off x="128230" y="3179570"/>
            <a:ext cx="11963400" cy="3383919"/>
          </a:xfrm>
          <a:prstGeom prst="rect">
            <a:avLst/>
          </a:prstGeom>
        </p:spPr>
        <p:txBody>
          <a:bodyPr vert="horz" lIns="91440" tIns="45720" rIns="91440" bIns="45720" rtlCol="0">
            <a:normAutofit/>
          </a:bodyPr>
          <a:lstStyle>
            <a:lvl1pPr marL="228531" indent="-228531" algn="l" defTabSz="914126" rtl="0" eaLnBrk="1" latinLnBrk="0" hangingPunct="1">
              <a:lnSpc>
                <a:spcPct val="110000"/>
              </a:lnSpc>
              <a:spcBef>
                <a:spcPts val="1000"/>
              </a:spcBef>
              <a:buFont typeface="Arial" panose="020B0604020202020204" pitchFamily="34" charset="0"/>
              <a:buChar char="•"/>
              <a:defRPr sz="1799" kern="1200">
                <a:solidFill>
                  <a:schemeClr val="tx1"/>
                </a:solidFill>
                <a:latin typeface="+mn-lt"/>
                <a:ea typeface="+mn-ea"/>
                <a:cs typeface="+mn-cs"/>
              </a:defRPr>
            </a:lvl1pPr>
            <a:lvl2pPr marL="685594" indent="-228531" algn="l" defTabSz="914126" rtl="0" eaLnBrk="1" latinLnBrk="0" hangingPunct="1">
              <a:lnSpc>
                <a:spcPct val="110000"/>
              </a:lnSpc>
              <a:spcBef>
                <a:spcPts val="500"/>
              </a:spcBef>
              <a:buFont typeface="Arial" panose="020B0604020202020204" pitchFamily="34" charset="0"/>
              <a:buChar char="•"/>
              <a:defRPr sz="1600" kern="1200">
                <a:solidFill>
                  <a:schemeClr val="tx1"/>
                </a:solidFill>
                <a:latin typeface="+mn-lt"/>
                <a:ea typeface="+mn-ea"/>
                <a:cs typeface="+mn-cs"/>
              </a:defRPr>
            </a:lvl2pPr>
            <a:lvl3pPr marL="1142657" indent="-228531" algn="l" defTabSz="914126"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3pPr>
            <a:lvl4pPr marL="1599720" indent="-228531" algn="l" defTabSz="914126" rtl="0" eaLnBrk="1" latinLnBrk="0" hangingPunct="1">
              <a:lnSpc>
                <a:spcPct val="110000"/>
              </a:lnSpc>
              <a:spcBef>
                <a:spcPts val="500"/>
              </a:spcBef>
              <a:buFont typeface="Arial" panose="020B0604020202020204" pitchFamily="34" charset="0"/>
              <a:buChar char="•"/>
              <a:defRPr sz="1200" kern="1200">
                <a:solidFill>
                  <a:schemeClr val="tx1"/>
                </a:solidFill>
                <a:latin typeface="+mn-lt"/>
                <a:ea typeface="+mn-ea"/>
                <a:cs typeface="+mn-cs"/>
              </a:defRPr>
            </a:lvl4pPr>
            <a:lvl5pPr marL="2056783" indent="-228531" algn="l" defTabSz="914126" rtl="0" eaLnBrk="1" latinLnBrk="0" hangingPunct="1">
              <a:lnSpc>
                <a:spcPct val="110000"/>
              </a:lnSpc>
              <a:spcBef>
                <a:spcPts val="500"/>
              </a:spcBef>
              <a:buFont typeface="Arial" panose="020B0604020202020204" pitchFamily="34" charset="0"/>
              <a:buChar char="•"/>
              <a:defRPr sz="1200" kern="1200">
                <a:solidFill>
                  <a:schemeClr val="tx1"/>
                </a:solidFill>
                <a:latin typeface="+mn-lt"/>
                <a:ea typeface="+mn-ea"/>
                <a:cs typeface="+mn-cs"/>
              </a:defRPr>
            </a:lvl5pPr>
            <a:lvl6pPr marL="2513846"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6pPr>
            <a:lvl7pPr marL="2970908"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7pPr>
            <a:lvl8pPr marL="3427971"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8pPr>
            <a:lvl9pPr marL="3885034"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9pPr>
          </a:lstStyle>
          <a:p>
            <a:r>
              <a:rPr lang="en-US" sz="2800" dirty="0">
                <a:latin typeface="Calibri" panose="020F0502020204030204" pitchFamily="34" charset="0"/>
                <a:cs typeface="Calibri" panose="020F0502020204030204" pitchFamily="34" charset="0"/>
              </a:rPr>
              <a:t>Implementation of common technology for all Districts including:</a:t>
            </a:r>
          </a:p>
          <a:p>
            <a:pPr lvl="1"/>
            <a:r>
              <a:rPr lang="en-US" sz="2601" dirty="0">
                <a:latin typeface="Calibri" panose="020F0502020204030204" pitchFamily="34" charset="0"/>
                <a:cs typeface="Calibri" panose="020F0502020204030204" pitchFamily="34" charset="0"/>
              </a:rPr>
              <a:t>E-Transcripts </a:t>
            </a:r>
          </a:p>
          <a:p>
            <a:pPr lvl="1"/>
            <a:r>
              <a:rPr lang="en-US" sz="2601" dirty="0">
                <a:latin typeface="Calibri" panose="020F0502020204030204" pitchFamily="34" charset="0"/>
                <a:cs typeface="Calibri" panose="020F0502020204030204" pitchFamily="34" charset="0"/>
              </a:rPr>
              <a:t>Mapping Articulation Pathways platform</a:t>
            </a:r>
          </a:p>
          <a:p>
            <a:pPr lvl="1"/>
            <a:r>
              <a:rPr lang="en-US" sz="2601" dirty="0">
                <a:latin typeface="Calibri" panose="020F0502020204030204" pitchFamily="34" charset="0"/>
                <a:cs typeface="Calibri" panose="020F0502020204030204" pitchFamily="34" charset="0"/>
              </a:rPr>
              <a:t>Program Pathways Mapper </a:t>
            </a:r>
          </a:p>
          <a:p>
            <a:pPr marL="914126" lvl="2" indent="0">
              <a:buFont typeface="Arial" panose="020B0604020202020204" pitchFamily="34" charset="0"/>
              <a:buNone/>
            </a:pPr>
            <a:endParaRPr lang="en-US" sz="2200" dirty="0">
              <a:latin typeface="Calibri" panose="020F0502020204030204" pitchFamily="34" charset="0"/>
              <a:cs typeface="Calibri" panose="020F0502020204030204" pitchFamily="34" charset="0"/>
            </a:endParaRPr>
          </a:p>
          <a:p>
            <a:pPr marL="463550" lvl="2" indent="0">
              <a:buFont typeface="Arial" panose="020B0604020202020204" pitchFamily="34" charset="0"/>
              <a:buNone/>
            </a:pPr>
            <a:endParaRPr lang="en-US" sz="2500" dirty="0">
              <a:latin typeface="Calibri" panose="020F0502020204030204" pitchFamily="34" charset="0"/>
              <a:cs typeface="Calibri" panose="020F0502020204030204" pitchFamily="34" charset="0"/>
            </a:endParaRPr>
          </a:p>
          <a:p>
            <a:pPr lvl="1"/>
            <a:endParaRPr lang="en-US" sz="3100" dirty="0">
              <a:latin typeface="Calibri" panose="020F0502020204030204" pitchFamily="34" charset="0"/>
              <a:cs typeface="Calibri" panose="020F0502020204030204" pitchFamily="34" charset="0"/>
            </a:endParaRPr>
          </a:p>
          <a:p>
            <a:pPr marL="682625" lvl="3" indent="0">
              <a:buFont typeface="Arial" panose="020B0604020202020204" pitchFamily="34" charset="0"/>
              <a:buNone/>
            </a:pPr>
            <a:endParaRPr lang="en-US" sz="1800" dirty="0">
              <a:latin typeface="Calibri" panose="020F0502020204030204" pitchFamily="34" charset="0"/>
              <a:cs typeface="Calibri" panose="020F0502020204030204" pitchFamily="34" charset="0"/>
            </a:endParaRPr>
          </a:p>
          <a:p>
            <a:pPr lvl="2"/>
            <a:endParaRPr lang="en-US" dirty="0"/>
          </a:p>
        </p:txBody>
      </p:sp>
    </p:spTree>
    <p:extLst>
      <p:ext uri="{BB962C8B-B14F-4D97-AF65-F5344CB8AC3E}">
        <p14:creationId xmlns:p14="http://schemas.microsoft.com/office/powerpoint/2010/main" val="23937580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4A78E9-2100-809E-7694-E9556AE27F11}"/>
            </a:ext>
          </a:extLst>
        </p:cNvPr>
        <p:cNvGrpSpPr/>
        <p:nvPr/>
      </p:nvGrpSpPr>
      <p:grpSpPr>
        <a:xfrm>
          <a:off x="0" y="0"/>
          <a:ext cx="0" cy="0"/>
          <a:chOff x="0" y="0"/>
          <a:chExt cx="0" cy="0"/>
        </a:xfrm>
      </p:grpSpPr>
      <p:sp>
        <p:nvSpPr>
          <p:cNvPr id="2" name="Title 12">
            <a:extLst>
              <a:ext uri="{FF2B5EF4-FFF2-40B4-BE49-F238E27FC236}">
                <a16:creationId xmlns:a16="http://schemas.microsoft.com/office/drawing/2014/main" id="{A42B203D-DF4F-4DCF-16D5-B65780D22C90}"/>
              </a:ext>
            </a:extLst>
          </p:cNvPr>
          <p:cNvSpPr>
            <a:spLocks noGrp="1"/>
          </p:cNvSpPr>
          <p:nvPr>
            <p:ph type="title"/>
          </p:nvPr>
        </p:nvSpPr>
        <p:spPr>
          <a:xfrm>
            <a:off x="722312" y="681686"/>
            <a:ext cx="10744199" cy="533400"/>
          </a:xfrm>
        </p:spPr>
        <p:txBody>
          <a:bodyPr>
            <a:noAutofit/>
          </a:bodyPr>
          <a:lstStyle/>
          <a:p>
            <a:pPr algn="ctr"/>
            <a:r>
              <a:rPr lang="en-US" sz="4000" b="1" u="sng" dirty="0">
                <a:latin typeface="Calibri" panose="020F0502020204030204" pitchFamily="34" charset="0"/>
                <a:cs typeface="Calibri" panose="020F0502020204030204" pitchFamily="34" charset="0"/>
              </a:rPr>
              <a:t>California Early College Demo Initiative</a:t>
            </a:r>
          </a:p>
        </p:txBody>
      </p:sp>
      <p:pic>
        <p:nvPicPr>
          <p:cNvPr id="3" name="Picture 2">
            <a:extLst>
              <a:ext uri="{FF2B5EF4-FFF2-40B4-BE49-F238E27FC236}">
                <a16:creationId xmlns:a16="http://schemas.microsoft.com/office/drawing/2014/main" id="{2701C0DE-C3F2-0DFE-567B-82F1400648C5}"/>
              </a:ext>
            </a:extLst>
          </p:cNvPr>
          <p:cNvPicPr>
            <a:picLocks noChangeAspect="1"/>
          </p:cNvPicPr>
          <p:nvPr/>
        </p:nvPicPr>
        <p:blipFill>
          <a:blip r:embed="rId3"/>
          <a:stretch>
            <a:fillRect/>
          </a:stretch>
        </p:blipFill>
        <p:spPr>
          <a:xfrm>
            <a:off x="87368" y="6345177"/>
            <a:ext cx="524164" cy="451026"/>
          </a:xfrm>
          <a:prstGeom prst="rect">
            <a:avLst/>
          </a:prstGeom>
        </p:spPr>
      </p:pic>
      <p:graphicFrame>
        <p:nvGraphicFramePr>
          <p:cNvPr id="7" name="Table 6">
            <a:extLst>
              <a:ext uri="{FF2B5EF4-FFF2-40B4-BE49-F238E27FC236}">
                <a16:creationId xmlns:a16="http://schemas.microsoft.com/office/drawing/2014/main" id="{C9A8442A-508B-54D8-A4BA-D072E16B8FE4}"/>
              </a:ext>
            </a:extLst>
          </p:cNvPr>
          <p:cNvGraphicFramePr>
            <a:graphicFrameLocks noGrp="1"/>
          </p:cNvGraphicFramePr>
          <p:nvPr>
            <p:extLst>
              <p:ext uri="{D42A27DB-BD31-4B8C-83A1-F6EECF244321}">
                <p14:modId xmlns:p14="http://schemas.microsoft.com/office/powerpoint/2010/main" val="929192184"/>
              </p:ext>
            </p:extLst>
          </p:nvPr>
        </p:nvGraphicFramePr>
        <p:xfrm>
          <a:off x="836612" y="1447800"/>
          <a:ext cx="10439400" cy="1533840"/>
        </p:xfrm>
        <a:graphic>
          <a:graphicData uri="http://schemas.openxmlformats.org/drawingml/2006/table">
            <a:tbl>
              <a:tblPr firstRow="1" bandRow="1">
                <a:tableStyleId>{5940675A-B579-460E-94D1-54222C63F5DA}</a:tableStyleId>
              </a:tblPr>
              <a:tblGrid>
                <a:gridCol w="3479800">
                  <a:extLst>
                    <a:ext uri="{9D8B030D-6E8A-4147-A177-3AD203B41FA5}">
                      <a16:colId xmlns:a16="http://schemas.microsoft.com/office/drawing/2014/main" val="1180187826"/>
                    </a:ext>
                  </a:extLst>
                </a:gridCol>
                <a:gridCol w="3479800">
                  <a:extLst>
                    <a:ext uri="{9D8B030D-6E8A-4147-A177-3AD203B41FA5}">
                      <a16:colId xmlns:a16="http://schemas.microsoft.com/office/drawing/2014/main" val="800754531"/>
                    </a:ext>
                  </a:extLst>
                </a:gridCol>
                <a:gridCol w="3479800">
                  <a:extLst>
                    <a:ext uri="{9D8B030D-6E8A-4147-A177-3AD203B41FA5}">
                      <a16:colId xmlns:a16="http://schemas.microsoft.com/office/drawing/2014/main" val="1874860024"/>
                    </a:ext>
                  </a:extLst>
                </a:gridCol>
              </a:tblGrid>
              <a:tr h="436819">
                <a:tc>
                  <a:txBody>
                    <a:bodyPr/>
                    <a:lstStyle/>
                    <a:p>
                      <a:pPr algn="ctr"/>
                      <a:r>
                        <a:rPr lang="en-US" sz="2400" b="1" u="sng" dirty="0"/>
                        <a:t>May Revise</a:t>
                      </a:r>
                    </a:p>
                  </a:txBody>
                  <a:tcPr>
                    <a:solidFill>
                      <a:schemeClr val="accent6">
                        <a:lumMod val="60000"/>
                        <a:lumOff val="40000"/>
                      </a:schemeClr>
                    </a:solidFill>
                  </a:tcPr>
                </a:tc>
                <a:tc>
                  <a:txBody>
                    <a:bodyPr/>
                    <a:lstStyle/>
                    <a:p>
                      <a:pPr algn="ctr"/>
                      <a:r>
                        <a:rPr lang="en-US" sz="2400" b="1" u="sng" dirty="0"/>
                        <a:t>Legislature</a:t>
                      </a:r>
                    </a:p>
                  </a:txBody>
                  <a:tcPr>
                    <a:solidFill>
                      <a:schemeClr val="accent6">
                        <a:lumMod val="60000"/>
                        <a:lumOff val="40000"/>
                      </a:schemeClr>
                    </a:solidFill>
                  </a:tcPr>
                </a:tc>
                <a:tc>
                  <a:txBody>
                    <a:bodyPr/>
                    <a:lstStyle/>
                    <a:p>
                      <a:pPr algn="ctr"/>
                      <a:r>
                        <a:rPr lang="en-US" sz="2400" b="1" u="sng" dirty="0"/>
                        <a:t>Final</a:t>
                      </a:r>
                    </a:p>
                  </a:txBody>
                  <a:tcPr>
                    <a:solidFill>
                      <a:schemeClr val="accent6">
                        <a:lumMod val="60000"/>
                        <a:lumOff val="40000"/>
                      </a:schemeClr>
                    </a:solidFill>
                  </a:tcPr>
                </a:tc>
                <a:extLst>
                  <a:ext uri="{0D108BD9-81ED-4DB2-BD59-A6C34878D82A}">
                    <a16:rowId xmlns:a16="http://schemas.microsoft.com/office/drawing/2014/main" val="2954960387"/>
                  </a:ext>
                </a:extLst>
              </a:tr>
              <a:tr h="1076640">
                <a:tc>
                  <a:txBody>
                    <a:bodyPr/>
                    <a:lstStyle/>
                    <a:p>
                      <a:pPr algn="ctr"/>
                      <a:r>
                        <a:rPr lang="en-US" sz="2400" dirty="0"/>
                        <a:t>$0</a:t>
                      </a:r>
                    </a:p>
                    <a:p>
                      <a:pPr algn="ctr"/>
                      <a:endParaRPr lang="en-US" sz="2400" dirty="0"/>
                    </a:p>
                  </a:txBody>
                  <a:tcPr/>
                </a:tc>
                <a:tc>
                  <a:txBody>
                    <a:bodyPr/>
                    <a:lstStyle/>
                    <a:p>
                      <a:pPr algn="ctr"/>
                      <a:r>
                        <a:rPr lang="en-US" sz="2400" dirty="0"/>
                        <a:t>$0</a:t>
                      </a:r>
                    </a:p>
                  </a:txBody>
                  <a:tcPr/>
                </a:tc>
                <a:tc>
                  <a:txBody>
                    <a:bodyPr/>
                    <a:lstStyle/>
                    <a:p>
                      <a:pPr algn="ctr"/>
                      <a:r>
                        <a:rPr lang="en-US" sz="2400" dirty="0"/>
                        <a:t>$10m one-time</a:t>
                      </a:r>
                    </a:p>
                  </a:txBody>
                  <a:tcPr/>
                </a:tc>
                <a:extLst>
                  <a:ext uri="{0D108BD9-81ED-4DB2-BD59-A6C34878D82A}">
                    <a16:rowId xmlns:a16="http://schemas.microsoft.com/office/drawing/2014/main" val="1200391596"/>
                  </a:ext>
                </a:extLst>
              </a:tr>
            </a:tbl>
          </a:graphicData>
        </a:graphic>
      </p:graphicFrame>
      <p:sp>
        <p:nvSpPr>
          <p:cNvPr id="8" name="Content Placeholder 13">
            <a:extLst>
              <a:ext uri="{FF2B5EF4-FFF2-40B4-BE49-F238E27FC236}">
                <a16:creationId xmlns:a16="http://schemas.microsoft.com/office/drawing/2014/main" id="{E92C5836-2AC3-5CD4-131B-DECA60199159}"/>
              </a:ext>
            </a:extLst>
          </p:cNvPr>
          <p:cNvSpPr txBox="1">
            <a:spLocks/>
          </p:cNvSpPr>
          <p:nvPr/>
        </p:nvSpPr>
        <p:spPr>
          <a:xfrm>
            <a:off x="128230" y="3179570"/>
            <a:ext cx="11963400" cy="3383919"/>
          </a:xfrm>
          <a:prstGeom prst="rect">
            <a:avLst/>
          </a:prstGeom>
        </p:spPr>
        <p:txBody>
          <a:bodyPr vert="horz" lIns="91440" tIns="45720" rIns="91440" bIns="45720" rtlCol="0">
            <a:normAutofit/>
          </a:bodyPr>
          <a:lstStyle>
            <a:lvl1pPr marL="228531" indent="-228531" algn="l" defTabSz="914126" rtl="0" eaLnBrk="1" latinLnBrk="0" hangingPunct="1">
              <a:lnSpc>
                <a:spcPct val="110000"/>
              </a:lnSpc>
              <a:spcBef>
                <a:spcPts val="1000"/>
              </a:spcBef>
              <a:buFont typeface="Arial" panose="020B0604020202020204" pitchFamily="34" charset="0"/>
              <a:buChar char="•"/>
              <a:defRPr sz="1799" kern="1200">
                <a:solidFill>
                  <a:schemeClr val="tx1"/>
                </a:solidFill>
                <a:latin typeface="+mn-lt"/>
                <a:ea typeface="+mn-ea"/>
                <a:cs typeface="+mn-cs"/>
              </a:defRPr>
            </a:lvl1pPr>
            <a:lvl2pPr marL="685594" indent="-228531" algn="l" defTabSz="914126" rtl="0" eaLnBrk="1" latinLnBrk="0" hangingPunct="1">
              <a:lnSpc>
                <a:spcPct val="110000"/>
              </a:lnSpc>
              <a:spcBef>
                <a:spcPts val="500"/>
              </a:spcBef>
              <a:buFont typeface="Arial" panose="020B0604020202020204" pitchFamily="34" charset="0"/>
              <a:buChar char="•"/>
              <a:defRPr sz="1600" kern="1200">
                <a:solidFill>
                  <a:schemeClr val="tx1"/>
                </a:solidFill>
                <a:latin typeface="+mn-lt"/>
                <a:ea typeface="+mn-ea"/>
                <a:cs typeface="+mn-cs"/>
              </a:defRPr>
            </a:lvl2pPr>
            <a:lvl3pPr marL="1142657" indent="-228531" algn="l" defTabSz="914126"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3pPr>
            <a:lvl4pPr marL="1599720" indent="-228531" algn="l" defTabSz="914126" rtl="0" eaLnBrk="1" latinLnBrk="0" hangingPunct="1">
              <a:lnSpc>
                <a:spcPct val="110000"/>
              </a:lnSpc>
              <a:spcBef>
                <a:spcPts val="500"/>
              </a:spcBef>
              <a:buFont typeface="Arial" panose="020B0604020202020204" pitchFamily="34" charset="0"/>
              <a:buChar char="•"/>
              <a:defRPr sz="1200" kern="1200">
                <a:solidFill>
                  <a:schemeClr val="tx1"/>
                </a:solidFill>
                <a:latin typeface="+mn-lt"/>
                <a:ea typeface="+mn-ea"/>
                <a:cs typeface="+mn-cs"/>
              </a:defRPr>
            </a:lvl4pPr>
            <a:lvl5pPr marL="2056783" indent="-228531" algn="l" defTabSz="914126" rtl="0" eaLnBrk="1" latinLnBrk="0" hangingPunct="1">
              <a:lnSpc>
                <a:spcPct val="110000"/>
              </a:lnSpc>
              <a:spcBef>
                <a:spcPts val="500"/>
              </a:spcBef>
              <a:buFont typeface="Arial" panose="020B0604020202020204" pitchFamily="34" charset="0"/>
              <a:buChar char="•"/>
              <a:defRPr sz="1200" kern="1200">
                <a:solidFill>
                  <a:schemeClr val="tx1"/>
                </a:solidFill>
                <a:latin typeface="+mn-lt"/>
                <a:ea typeface="+mn-ea"/>
                <a:cs typeface="+mn-cs"/>
              </a:defRPr>
            </a:lvl5pPr>
            <a:lvl6pPr marL="2513846"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6pPr>
            <a:lvl7pPr marL="2970908"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7pPr>
            <a:lvl8pPr marL="3427971"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8pPr>
            <a:lvl9pPr marL="3885034"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9pPr>
          </a:lstStyle>
          <a:p>
            <a:r>
              <a:rPr lang="en-US" sz="2800" dirty="0">
                <a:latin typeface="Calibri" panose="020F0502020204030204" pitchFamily="34" charset="0"/>
                <a:cs typeface="Calibri" panose="020F0502020204030204" pitchFamily="34" charset="0"/>
              </a:rPr>
              <a:t>Expand opportunities for high school students to earn significant college credit</a:t>
            </a:r>
            <a:endParaRPr lang="en-US" sz="2601" dirty="0">
              <a:latin typeface="Calibri" panose="020F0502020204030204" pitchFamily="34" charset="0"/>
              <a:cs typeface="Calibri" panose="020F0502020204030204" pitchFamily="34" charset="0"/>
            </a:endParaRPr>
          </a:p>
          <a:p>
            <a:pPr marL="914126" lvl="2" indent="0">
              <a:buFont typeface="Arial" panose="020B0604020202020204" pitchFamily="34" charset="0"/>
              <a:buNone/>
            </a:pPr>
            <a:endParaRPr lang="en-US" sz="2200" dirty="0">
              <a:latin typeface="Calibri" panose="020F0502020204030204" pitchFamily="34" charset="0"/>
              <a:cs typeface="Calibri" panose="020F0502020204030204" pitchFamily="34" charset="0"/>
            </a:endParaRPr>
          </a:p>
          <a:p>
            <a:pPr marL="463550" lvl="2" indent="0">
              <a:buFont typeface="Arial" panose="020B0604020202020204" pitchFamily="34" charset="0"/>
              <a:buNone/>
            </a:pPr>
            <a:endParaRPr lang="en-US" sz="2500" dirty="0">
              <a:latin typeface="Calibri" panose="020F0502020204030204" pitchFamily="34" charset="0"/>
              <a:cs typeface="Calibri" panose="020F0502020204030204" pitchFamily="34" charset="0"/>
            </a:endParaRPr>
          </a:p>
          <a:p>
            <a:pPr lvl="1"/>
            <a:endParaRPr lang="en-US" sz="3100" dirty="0">
              <a:latin typeface="Calibri" panose="020F0502020204030204" pitchFamily="34" charset="0"/>
              <a:cs typeface="Calibri" panose="020F0502020204030204" pitchFamily="34" charset="0"/>
            </a:endParaRPr>
          </a:p>
          <a:p>
            <a:pPr marL="682625" lvl="3" indent="0">
              <a:buFont typeface="Arial" panose="020B0604020202020204" pitchFamily="34" charset="0"/>
              <a:buNone/>
            </a:pPr>
            <a:endParaRPr lang="en-US" sz="1800" dirty="0">
              <a:latin typeface="Calibri" panose="020F0502020204030204" pitchFamily="34" charset="0"/>
              <a:cs typeface="Calibri" panose="020F0502020204030204" pitchFamily="34" charset="0"/>
            </a:endParaRPr>
          </a:p>
          <a:p>
            <a:pPr lvl="2"/>
            <a:endParaRPr lang="en-US" dirty="0"/>
          </a:p>
        </p:txBody>
      </p:sp>
    </p:spTree>
    <p:extLst>
      <p:ext uri="{BB962C8B-B14F-4D97-AF65-F5344CB8AC3E}">
        <p14:creationId xmlns:p14="http://schemas.microsoft.com/office/powerpoint/2010/main" val="8877335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80300D-13A8-0646-4026-2BF9DB941784}"/>
            </a:ext>
          </a:extLst>
        </p:cNvPr>
        <p:cNvGrpSpPr/>
        <p:nvPr/>
      </p:nvGrpSpPr>
      <p:grpSpPr>
        <a:xfrm>
          <a:off x="0" y="0"/>
          <a:ext cx="0" cy="0"/>
          <a:chOff x="0" y="0"/>
          <a:chExt cx="0" cy="0"/>
        </a:xfrm>
      </p:grpSpPr>
      <p:sp>
        <p:nvSpPr>
          <p:cNvPr id="2" name="Title 12">
            <a:extLst>
              <a:ext uri="{FF2B5EF4-FFF2-40B4-BE49-F238E27FC236}">
                <a16:creationId xmlns:a16="http://schemas.microsoft.com/office/drawing/2014/main" id="{F41D73EB-4F37-3A23-1D9C-6B8C1518E524}"/>
              </a:ext>
            </a:extLst>
          </p:cNvPr>
          <p:cNvSpPr>
            <a:spLocks noGrp="1"/>
          </p:cNvSpPr>
          <p:nvPr>
            <p:ph type="title"/>
          </p:nvPr>
        </p:nvSpPr>
        <p:spPr>
          <a:xfrm>
            <a:off x="722312" y="681686"/>
            <a:ext cx="10744199" cy="533400"/>
          </a:xfrm>
        </p:spPr>
        <p:txBody>
          <a:bodyPr>
            <a:noAutofit/>
          </a:bodyPr>
          <a:lstStyle/>
          <a:p>
            <a:pPr algn="ctr"/>
            <a:r>
              <a:rPr lang="en-US" sz="4000" b="1" u="sng" dirty="0">
                <a:latin typeface="Calibri" panose="020F0502020204030204" pitchFamily="34" charset="0"/>
                <a:cs typeface="Calibri" panose="020F0502020204030204" pitchFamily="34" charset="0"/>
              </a:rPr>
              <a:t>Cal-Bridge</a:t>
            </a:r>
          </a:p>
        </p:txBody>
      </p:sp>
      <p:pic>
        <p:nvPicPr>
          <p:cNvPr id="3" name="Picture 2">
            <a:extLst>
              <a:ext uri="{FF2B5EF4-FFF2-40B4-BE49-F238E27FC236}">
                <a16:creationId xmlns:a16="http://schemas.microsoft.com/office/drawing/2014/main" id="{647B4344-4BAC-4078-23C2-BC131E356436}"/>
              </a:ext>
            </a:extLst>
          </p:cNvPr>
          <p:cNvPicPr>
            <a:picLocks noChangeAspect="1"/>
          </p:cNvPicPr>
          <p:nvPr/>
        </p:nvPicPr>
        <p:blipFill>
          <a:blip r:embed="rId3"/>
          <a:stretch>
            <a:fillRect/>
          </a:stretch>
        </p:blipFill>
        <p:spPr>
          <a:xfrm>
            <a:off x="87368" y="6345177"/>
            <a:ext cx="524164" cy="451026"/>
          </a:xfrm>
          <a:prstGeom prst="rect">
            <a:avLst/>
          </a:prstGeom>
        </p:spPr>
      </p:pic>
      <p:graphicFrame>
        <p:nvGraphicFramePr>
          <p:cNvPr id="7" name="Table 6">
            <a:extLst>
              <a:ext uri="{FF2B5EF4-FFF2-40B4-BE49-F238E27FC236}">
                <a16:creationId xmlns:a16="http://schemas.microsoft.com/office/drawing/2014/main" id="{CA5B4BF6-B26E-B127-6FBB-2817ED1BFE49}"/>
              </a:ext>
            </a:extLst>
          </p:cNvPr>
          <p:cNvGraphicFramePr>
            <a:graphicFrameLocks noGrp="1"/>
          </p:cNvGraphicFramePr>
          <p:nvPr>
            <p:extLst>
              <p:ext uri="{D42A27DB-BD31-4B8C-83A1-F6EECF244321}">
                <p14:modId xmlns:p14="http://schemas.microsoft.com/office/powerpoint/2010/main" val="3784216365"/>
              </p:ext>
            </p:extLst>
          </p:nvPr>
        </p:nvGraphicFramePr>
        <p:xfrm>
          <a:off x="836612" y="1447800"/>
          <a:ext cx="10439400" cy="1533840"/>
        </p:xfrm>
        <a:graphic>
          <a:graphicData uri="http://schemas.openxmlformats.org/drawingml/2006/table">
            <a:tbl>
              <a:tblPr firstRow="1" bandRow="1">
                <a:tableStyleId>{5940675A-B579-460E-94D1-54222C63F5DA}</a:tableStyleId>
              </a:tblPr>
              <a:tblGrid>
                <a:gridCol w="3479800">
                  <a:extLst>
                    <a:ext uri="{9D8B030D-6E8A-4147-A177-3AD203B41FA5}">
                      <a16:colId xmlns:a16="http://schemas.microsoft.com/office/drawing/2014/main" val="1180187826"/>
                    </a:ext>
                  </a:extLst>
                </a:gridCol>
                <a:gridCol w="3479800">
                  <a:extLst>
                    <a:ext uri="{9D8B030D-6E8A-4147-A177-3AD203B41FA5}">
                      <a16:colId xmlns:a16="http://schemas.microsoft.com/office/drawing/2014/main" val="800754531"/>
                    </a:ext>
                  </a:extLst>
                </a:gridCol>
                <a:gridCol w="3479800">
                  <a:extLst>
                    <a:ext uri="{9D8B030D-6E8A-4147-A177-3AD203B41FA5}">
                      <a16:colId xmlns:a16="http://schemas.microsoft.com/office/drawing/2014/main" val="1874860024"/>
                    </a:ext>
                  </a:extLst>
                </a:gridCol>
              </a:tblGrid>
              <a:tr h="436819">
                <a:tc>
                  <a:txBody>
                    <a:bodyPr/>
                    <a:lstStyle/>
                    <a:p>
                      <a:pPr algn="ctr"/>
                      <a:r>
                        <a:rPr lang="en-US" sz="2400" b="1" u="sng" dirty="0"/>
                        <a:t>May Revise</a:t>
                      </a:r>
                    </a:p>
                  </a:txBody>
                  <a:tcPr>
                    <a:solidFill>
                      <a:schemeClr val="accent6">
                        <a:lumMod val="60000"/>
                        <a:lumOff val="40000"/>
                      </a:schemeClr>
                    </a:solidFill>
                  </a:tcPr>
                </a:tc>
                <a:tc>
                  <a:txBody>
                    <a:bodyPr/>
                    <a:lstStyle/>
                    <a:p>
                      <a:pPr algn="ctr"/>
                      <a:r>
                        <a:rPr lang="en-US" sz="2400" b="1" u="sng" dirty="0"/>
                        <a:t>Legislature</a:t>
                      </a:r>
                    </a:p>
                  </a:txBody>
                  <a:tcPr>
                    <a:solidFill>
                      <a:schemeClr val="accent6">
                        <a:lumMod val="60000"/>
                        <a:lumOff val="40000"/>
                      </a:schemeClr>
                    </a:solidFill>
                  </a:tcPr>
                </a:tc>
                <a:tc>
                  <a:txBody>
                    <a:bodyPr/>
                    <a:lstStyle/>
                    <a:p>
                      <a:pPr algn="ctr"/>
                      <a:r>
                        <a:rPr lang="en-US" sz="2400" b="1" u="sng" dirty="0"/>
                        <a:t>Final</a:t>
                      </a:r>
                    </a:p>
                  </a:txBody>
                  <a:tcPr>
                    <a:solidFill>
                      <a:schemeClr val="accent6">
                        <a:lumMod val="60000"/>
                        <a:lumOff val="40000"/>
                      </a:schemeClr>
                    </a:solidFill>
                  </a:tcPr>
                </a:tc>
                <a:extLst>
                  <a:ext uri="{0D108BD9-81ED-4DB2-BD59-A6C34878D82A}">
                    <a16:rowId xmlns:a16="http://schemas.microsoft.com/office/drawing/2014/main" val="2954960387"/>
                  </a:ext>
                </a:extLst>
              </a:tr>
              <a:tr h="1076640">
                <a:tc>
                  <a:txBody>
                    <a:bodyPr/>
                    <a:lstStyle/>
                    <a:p>
                      <a:pPr algn="ctr"/>
                      <a:r>
                        <a:rPr lang="en-US" sz="2400" dirty="0"/>
                        <a:t>$0</a:t>
                      </a:r>
                    </a:p>
                    <a:p>
                      <a:pPr algn="ctr"/>
                      <a:endParaRPr lang="en-US" sz="2400" dirty="0"/>
                    </a:p>
                  </a:txBody>
                  <a:tcPr/>
                </a:tc>
                <a:tc>
                  <a:txBody>
                    <a:bodyPr/>
                    <a:lstStyle/>
                    <a:p>
                      <a:pPr algn="ctr"/>
                      <a:r>
                        <a:rPr lang="en-US" sz="2400" dirty="0"/>
                        <a:t>$1.2m one-time</a:t>
                      </a:r>
                    </a:p>
                  </a:txBody>
                  <a:tcPr/>
                </a:tc>
                <a:tc>
                  <a:txBody>
                    <a:bodyPr/>
                    <a:lstStyle/>
                    <a:p>
                      <a:pPr algn="ctr"/>
                      <a:r>
                        <a:rPr lang="en-US" sz="2400" dirty="0"/>
                        <a:t>$1.2m one-time</a:t>
                      </a:r>
                    </a:p>
                  </a:txBody>
                  <a:tcPr/>
                </a:tc>
                <a:extLst>
                  <a:ext uri="{0D108BD9-81ED-4DB2-BD59-A6C34878D82A}">
                    <a16:rowId xmlns:a16="http://schemas.microsoft.com/office/drawing/2014/main" val="1200391596"/>
                  </a:ext>
                </a:extLst>
              </a:tr>
            </a:tbl>
          </a:graphicData>
        </a:graphic>
      </p:graphicFrame>
      <p:sp>
        <p:nvSpPr>
          <p:cNvPr id="8" name="Content Placeholder 13">
            <a:extLst>
              <a:ext uri="{FF2B5EF4-FFF2-40B4-BE49-F238E27FC236}">
                <a16:creationId xmlns:a16="http://schemas.microsoft.com/office/drawing/2014/main" id="{6184890C-4E7A-F34F-79D2-81F8C59BD447}"/>
              </a:ext>
            </a:extLst>
          </p:cNvPr>
          <p:cNvSpPr txBox="1">
            <a:spLocks/>
          </p:cNvSpPr>
          <p:nvPr/>
        </p:nvSpPr>
        <p:spPr>
          <a:xfrm>
            <a:off x="128230" y="3179570"/>
            <a:ext cx="11963400" cy="3383919"/>
          </a:xfrm>
          <a:prstGeom prst="rect">
            <a:avLst/>
          </a:prstGeom>
        </p:spPr>
        <p:txBody>
          <a:bodyPr vert="horz" lIns="91440" tIns="45720" rIns="91440" bIns="45720" rtlCol="0">
            <a:normAutofit/>
          </a:bodyPr>
          <a:lstStyle>
            <a:lvl1pPr marL="228531" indent="-228531" algn="l" defTabSz="914126" rtl="0" eaLnBrk="1" latinLnBrk="0" hangingPunct="1">
              <a:lnSpc>
                <a:spcPct val="110000"/>
              </a:lnSpc>
              <a:spcBef>
                <a:spcPts val="1000"/>
              </a:spcBef>
              <a:buFont typeface="Arial" panose="020B0604020202020204" pitchFamily="34" charset="0"/>
              <a:buChar char="•"/>
              <a:defRPr sz="1799" kern="1200">
                <a:solidFill>
                  <a:schemeClr val="tx1"/>
                </a:solidFill>
                <a:latin typeface="+mn-lt"/>
                <a:ea typeface="+mn-ea"/>
                <a:cs typeface="+mn-cs"/>
              </a:defRPr>
            </a:lvl1pPr>
            <a:lvl2pPr marL="685594" indent="-228531" algn="l" defTabSz="914126" rtl="0" eaLnBrk="1" latinLnBrk="0" hangingPunct="1">
              <a:lnSpc>
                <a:spcPct val="110000"/>
              </a:lnSpc>
              <a:spcBef>
                <a:spcPts val="500"/>
              </a:spcBef>
              <a:buFont typeface="Arial" panose="020B0604020202020204" pitchFamily="34" charset="0"/>
              <a:buChar char="•"/>
              <a:defRPr sz="1600" kern="1200">
                <a:solidFill>
                  <a:schemeClr val="tx1"/>
                </a:solidFill>
                <a:latin typeface="+mn-lt"/>
                <a:ea typeface="+mn-ea"/>
                <a:cs typeface="+mn-cs"/>
              </a:defRPr>
            </a:lvl2pPr>
            <a:lvl3pPr marL="1142657" indent="-228531" algn="l" defTabSz="914126"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3pPr>
            <a:lvl4pPr marL="1599720" indent="-228531" algn="l" defTabSz="914126" rtl="0" eaLnBrk="1" latinLnBrk="0" hangingPunct="1">
              <a:lnSpc>
                <a:spcPct val="110000"/>
              </a:lnSpc>
              <a:spcBef>
                <a:spcPts val="500"/>
              </a:spcBef>
              <a:buFont typeface="Arial" panose="020B0604020202020204" pitchFamily="34" charset="0"/>
              <a:buChar char="•"/>
              <a:defRPr sz="1200" kern="1200">
                <a:solidFill>
                  <a:schemeClr val="tx1"/>
                </a:solidFill>
                <a:latin typeface="+mn-lt"/>
                <a:ea typeface="+mn-ea"/>
                <a:cs typeface="+mn-cs"/>
              </a:defRPr>
            </a:lvl4pPr>
            <a:lvl5pPr marL="2056783" indent="-228531" algn="l" defTabSz="914126" rtl="0" eaLnBrk="1" latinLnBrk="0" hangingPunct="1">
              <a:lnSpc>
                <a:spcPct val="110000"/>
              </a:lnSpc>
              <a:spcBef>
                <a:spcPts val="500"/>
              </a:spcBef>
              <a:buFont typeface="Arial" panose="020B0604020202020204" pitchFamily="34" charset="0"/>
              <a:buChar char="•"/>
              <a:defRPr sz="1200" kern="1200">
                <a:solidFill>
                  <a:schemeClr val="tx1"/>
                </a:solidFill>
                <a:latin typeface="+mn-lt"/>
                <a:ea typeface="+mn-ea"/>
                <a:cs typeface="+mn-cs"/>
              </a:defRPr>
            </a:lvl5pPr>
            <a:lvl6pPr marL="2513846"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6pPr>
            <a:lvl7pPr marL="2970908"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7pPr>
            <a:lvl8pPr marL="3427971"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8pPr>
            <a:lvl9pPr marL="3885034"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9pPr>
          </a:lstStyle>
          <a:p>
            <a:r>
              <a:rPr lang="en-US" sz="2800" dirty="0">
                <a:latin typeface="Calibri" panose="020F0502020204030204" pitchFamily="34" charset="0"/>
                <a:ea typeface="Calibri" panose="020F0502020204030204" pitchFamily="34" charset="0"/>
                <a:cs typeface="Calibri" panose="020F0502020204030204" pitchFamily="34" charset="0"/>
              </a:rPr>
              <a:t>Cal-Bridge is a statewide partnership among the California Community Colleges, the California State University system, and the University of California that helps talented students—especially those from groups historically underrepresented in STEM—transition successfully into graduate education.</a:t>
            </a:r>
          </a:p>
          <a:p>
            <a:pPr marL="463550" lvl="2" indent="0">
              <a:buFont typeface="Arial" panose="020B0604020202020204" pitchFamily="34" charset="0"/>
              <a:buNone/>
            </a:pPr>
            <a:endParaRPr lang="en-US" sz="2500" dirty="0">
              <a:latin typeface="Calibri" panose="020F0502020204030204" pitchFamily="34" charset="0"/>
              <a:cs typeface="Calibri" panose="020F0502020204030204" pitchFamily="34" charset="0"/>
            </a:endParaRPr>
          </a:p>
          <a:p>
            <a:pPr lvl="1"/>
            <a:endParaRPr lang="en-US" sz="3100" dirty="0">
              <a:latin typeface="Calibri" panose="020F0502020204030204" pitchFamily="34" charset="0"/>
              <a:cs typeface="Calibri" panose="020F0502020204030204" pitchFamily="34" charset="0"/>
            </a:endParaRPr>
          </a:p>
          <a:p>
            <a:pPr marL="682625" lvl="3" indent="0">
              <a:buFont typeface="Arial" panose="020B0604020202020204" pitchFamily="34" charset="0"/>
              <a:buNone/>
            </a:pPr>
            <a:endParaRPr lang="en-US" sz="1800" dirty="0">
              <a:latin typeface="Calibri" panose="020F0502020204030204" pitchFamily="34" charset="0"/>
              <a:cs typeface="Calibri" panose="020F0502020204030204" pitchFamily="34" charset="0"/>
            </a:endParaRPr>
          </a:p>
          <a:p>
            <a:pPr lvl="2"/>
            <a:endParaRPr lang="en-US" dirty="0"/>
          </a:p>
        </p:txBody>
      </p:sp>
    </p:spTree>
    <p:extLst>
      <p:ext uri="{BB962C8B-B14F-4D97-AF65-F5344CB8AC3E}">
        <p14:creationId xmlns:p14="http://schemas.microsoft.com/office/powerpoint/2010/main" val="26248562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98F6B3-7672-3C80-18FC-EE945EF569C0}"/>
            </a:ext>
          </a:extLst>
        </p:cNvPr>
        <p:cNvGrpSpPr/>
        <p:nvPr/>
      </p:nvGrpSpPr>
      <p:grpSpPr>
        <a:xfrm>
          <a:off x="0" y="0"/>
          <a:ext cx="0" cy="0"/>
          <a:chOff x="0" y="0"/>
          <a:chExt cx="0" cy="0"/>
        </a:xfrm>
      </p:grpSpPr>
      <p:sp>
        <p:nvSpPr>
          <p:cNvPr id="2" name="Title 12">
            <a:extLst>
              <a:ext uri="{FF2B5EF4-FFF2-40B4-BE49-F238E27FC236}">
                <a16:creationId xmlns:a16="http://schemas.microsoft.com/office/drawing/2014/main" id="{866AD0BD-53C9-C865-4597-C0C0442EEFEF}"/>
              </a:ext>
            </a:extLst>
          </p:cNvPr>
          <p:cNvSpPr>
            <a:spLocks noGrp="1"/>
          </p:cNvSpPr>
          <p:nvPr>
            <p:ph type="title"/>
          </p:nvPr>
        </p:nvSpPr>
        <p:spPr>
          <a:xfrm>
            <a:off x="722312" y="681686"/>
            <a:ext cx="10744199" cy="533400"/>
          </a:xfrm>
        </p:spPr>
        <p:txBody>
          <a:bodyPr>
            <a:noAutofit/>
          </a:bodyPr>
          <a:lstStyle/>
          <a:p>
            <a:pPr algn="ctr"/>
            <a:r>
              <a:rPr lang="en-US" sz="4000" b="1" u="sng" dirty="0">
                <a:latin typeface="Calibri" panose="020F0502020204030204" pitchFamily="34" charset="0"/>
                <a:cs typeface="Calibri" panose="020F0502020204030204" pitchFamily="34" charset="0"/>
              </a:rPr>
              <a:t>Student Support Block Grant</a:t>
            </a:r>
          </a:p>
        </p:txBody>
      </p:sp>
      <p:pic>
        <p:nvPicPr>
          <p:cNvPr id="3" name="Picture 2">
            <a:extLst>
              <a:ext uri="{FF2B5EF4-FFF2-40B4-BE49-F238E27FC236}">
                <a16:creationId xmlns:a16="http://schemas.microsoft.com/office/drawing/2014/main" id="{2F763CD5-5656-3AED-FCAB-0D2AF7304B16}"/>
              </a:ext>
            </a:extLst>
          </p:cNvPr>
          <p:cNvPicPr>
            <a:picLocks noChangeAspect="1"/>
          </p:cNvPicPr>
          <p:nvPr/>
        </p:nvPicPr>
        <p:blipFill>
          <a:blip r:embed="rId3"/>
          <a:stretch>
            <a:fillRect/>
          </a:stretch>
        </p:blipFill>
        <p:spPr>
          <a:xfrm>
            <a:off x="87368" y="6345177"/>
            <a:ext cx="524164" cy="451026"/>
          </a:xfrm>
          <a:prstGeom prst="rect">
            <a:avLst/>
          </a:prstGeom>
        </p:spPr>
      </p:pic>
      <p:graphicFrame>
        <p:nvGraphicFramePr>
          <p:cNvPr id="7" name="Table 6">
            <a:extLst>
              <a:ext uri="{FF2B5EF4-FFF2-40B4-BE49-F238E27FC236}">
                <a16:creationId xmlns:a16="http://schemas.microsoft.com/office/drawing/2014/main" id="{01253346-69E0-7505-243A-87869C824087}"/>
              </a:ext>
            </a:extLst>
          </p:cNvPr>
          <p:cNvGraphicFramePr>
            <a:graphicFrameLocks noGrp="1"/>
          </p:cNvGraphicFramePr>
          <p:nvPr>
            <p:extLst>
              <p:ext uri="{D42A27DB-BD31-4B8C-83A1-F6EECF244321}">
                <p14:modId xmlns:p14="http://schemas.microsoft.com/office/powerpoint/2010/main" val="3708383288"/>
              </p:ext>
            </p:extLst>
          </p:nvPr>
        </p:nvGraphicFramePr>
        <p:xfrm>
          <a:off x="836612" y="1447800"/>
          <a:ext cx="10439400" cy="1533840"/>
        </p:xfrm>
        <a:graphic>
          <a:graphicData uri="http://schemas.openxmlformats.org/drawingml/2006/table">
            <a:tbl>
              <a:tblPr firstRow="1" bandRow="1">
                <a:tableStyleId>{5940675A-B579-460E-94D1-54222C63F5DA}</a:tableStyleId>
              </a:tblPr>
              <a:tblGrid>
                <a:gridCol w="3479800">
                  <a:extLst>
                    <a:ext uri="{9D8B030D-6E8A-4147-A177-3AD203B41FA5}">
                      <a16:colId xmlns:a16="http://schemas.microsoft.com/office/drawing/2014/main" val="1180187826"/>
                    </a:ext>
                  </a:extLst>
                </a:gridCol>
                <a:gridCol w="3479800">
                  <a:extLst>
                    <a:ext uri="{9D8B030D-6E8A-4147-A177-3AD203B41FA5}">
                      <a16:colId xmlns:a16="http://schemas.microsoft.com/office/drawing/2014/main" val="800754531"/>
                    </a:ext>
                  </a:extLst>
                </a:gridCol>
                <a:gridCol w="3479800">
                  <a:extLst>
                    <a:ext uri="{9D8B030D-6E8A-4147-A177-3AD203B41FA5}">
                      <a16:colId xmlns:a16="http://schemas.microsoft.com/office/drawing/2014/main" val="1874860024"/>
                    </a:ext>
                  </a:extLst>
                </a:gridCol>
              </a:tblGrid>
              <a:tr h="436819">
                <a:tc>
                  <a:txBody>
                    <a:bodyPr/>
                    <a:lstStyle/>
                    <a:p>
                      <a:pPr algn="ctr"/>
                      <a:r>
                        <a:rPr lang="en-US" sz="2400" b="1" u="sng" dirty="0"/>
                        <a:t>May Revise</a:t>
                      </a:r>
                    </a:p>
                  </a:txBody>
                  <a:tcPr>
                    <a:solidFill>
                      <a:schemeClr val="accent6">
                        <a:lumMod val="60000"/>
                        <a:lumOff val="40000"/>
                      </a:schemeClr>
                    </a:solidFill>
                  </a:tcPr>
                </a:tc>
                <a:tc>
                  <a:txBody>
                    <a:bodyPr/>
                    <a:lstStyle/>
                    <a:p>
                      <a:pPr algn="ctr"/>
                      <a:r>
                        <a:rPr lang="en-US" sz="2400" b="1" u="sng" dirty="0"/>
                        <a:t>Legislature</a:t>
                      </a:r>
                    </a:p>
                  </a:txBody>
                  <a:tcPr>
                    <a:solidFill>
                      <a:schemeClr val="accent6">
                        <a:lumMod val="60000"/>
                        <a:lumOff val="40000"/>
                      </a:schemeClr>
                    </a:solidFill>
                  </a:tcPr>
                </a:tc>
                <a:tc>
                  <a:txBody>
                    <a:bodyPr/>
                    <a:lstStyle/>
                    <a:p>
                      <a:pPr algn="ctr"/>
                      <a:r>
                        <a:rPr lang="en-US" sz="2400" b="1" u="sng" dirty="0"/>
                        <a:t>Final</a:t>
                      </a:r>
                    </a:p>
                  </a:txBody>
                  <a:tcPr>
                    <a:solidFill>
                      <a:schemeClr val="accent6">
                        <a:lumMod val="60000"/>
                        <a:lumOff val="40000"/>
                      </a:schemeClr>
                    </a:solidFill>
                  </a:tcPr>
                </a:tc>
                <a:extLst>
                  <a:ext uri="{0D108BD9-81ED-4DB2-BD59-A6C34878D82A}">
                    <a16:rowId xmlns:a16="http://schemas.microsoft.com/office/drawing/2014/main" val="2954960387"/>
                  </a:ext>
                </a:extLst>
              </a:tr>
              <a:tr h="1076640">
                <a:tc>
                  <a:txBody>
                    <a:bodyPr/>
                    <a:lstStyle/>
                    <a:p>
                      <a:pPr algn="ctr"/>
                      <a:r>
                        <a:rPr lang="en-US" sz="2400" dirty="0"/>
                        <a:t>$100.6m one-time</a:t>
                      </a:r>
                    </a:p>
                    <a:p>
                      <a:pPr algn="ctr"/>
                      <a:endParaRPr lang="en-US" sz="2400" dirty="0"/>
                    </a:p>
                  </a:txBody>
                  <a:tcPr/>
                </a:tc>
                <a:tc>
                  <a:txBody>
                    <a:bodyPr/>
                    <a:lstStyle/>
                    <a:p>
                      <a:pPr algn="ctr"/>
                      <a:r>
                        <a:rPr lang="en-US" sz="2400" dirty="0"/>
                        <a:t>$275.0m one-time</a:t>
                      </a:r>
                    </a:p>
                  </a:txBody>
                  <a:tcPr/>
                </a:tc>
                <a:tc>
                  <a:txBody>
                    <a:bodyPr/>
                    <a:lstStyle/>
                    <a:p>
                      <a:pPr algn="ctr"/>
                      <a:r>
                        <a:rPr lang="en-US" sz="2400" dirty="0"/>
                        <a:t>$147.2m one-time</a:t>
                      </a:r>
                    </a:p>
                  </a:txBody>
                  <a:tcPr/>
                </a:tc>
                <a:extLst>
                  <a:ext uri="{0D108BD9-81ED-4DB2-BD59-A6C34878D82A}">
                    <a16:rowId xmlns:a16="http://schemas.microsoft.com/office/drawing/2014/main" val="1200391596"/>
                  </a:ext>
                </a:extLst>
              </a:tr>
            </a:tbl>
          </a:graphicData>
        </a:graphic>
      </p:graphicFrame>
      <p:sp>
        <p:nvSpPr>
          <p:cNvPr id="8" name="Content Placeholder 13">
            <a:extLst>
              <a:ext uri="{FF2B5EF4-FFF2-40B4-BE49-F238E27FC236}">
                <a16:creationId xmlns:a16="http://schemas.microsoft.com/office/drawing/2014/main" id="{42B65E4F-209C-7129-774C-3941AB5D6EB6}"/>
              </a:ext>
            </a:extLst>
          </p:cNvPr>
          <p:cNvSpPr txBox="1">
            <a:spLocks/>
          </p:cNvSpPr>
          <p:nvPr/>
        </p:nvSpPr>
        <p:spPr>
          <a:xfrm>
            <a:off x="128230" y="3179570"/>
            <a:ext cx="11963400" cy="3383919"/>
          </a:xfrm>
          <a:prstGeom prst="rect">
            <a:avLst/>
          </a:prstGeom>
        </p:spPr>
        <p:txBody>
          <a:bodyPr vert="horz" lIns="91440" tIns="45720" rIns="91440" bIns="45720" rtlCol="0">
            <a:normAutofit/>
          </a:bodyPr>
          <a:lstStyle>
            <a:lvl1pPr marL="228531" indent="-228531" algn="l" defTabSz="914126" rtl="0" eaLnBrk="1" latinLnBrk="0" hangingPunct="1">
              <a:lnSpc>
                <a:spcPct val="110000"/>
              </a:lnSpc>
              <a:spcBef>
                <a:spcPts val="1000"/>
              </a:spcBef>
              <a:buFont typeface="Arial" panose="020B0604020202020204" pitchFamily="34" charset="0"/>
              <a:buChar char="•"/>
              <a:defRPr sz="1799" kern="1200">
                <a:solidFill>
                  <a:schemeClr val="tx1"/>
                </a:solidFill>
                <a:latin typeface="+mn-lt"/>
                <a:ea typeface="+mn-ea"/>
                <a:cs typeface="+mn-cs"/>
              </a:defRPr>
            </a:lvl1pPr>
            <a:lvl2pPr marL="685594" indent="-228531" algn="l" defTabSz="914126" rtl="0" eaLnBrk="1" latinLnBrk="0" hangingPunct="1">
              <a:lnSpc>
                <a:spcPct val="110000"/>
              </a:lnSpc>
              <a:spcBef>
                <a:spcPts val="500"/>
              </a:spcBef>
              <a:buFont typeface="Arial" panose="020B0604020202020204" pitchFamily="34" charset="0"/>
              <a:buChar char="•"/>
              <a:defRPr sz="1600" kern="1200">
                <a:solidFill>
                  <a:schemeClr val="tx1"/>
                </a:solidFill>
                <a:latin typeface="+mn-lt"/>
                <a:ea typeface="+mn-ea"/>
                <a:cs typeface="+mn-cs"/>
              </a:defRPr>
            </a:lvl2pPr>
            <a:lvl3pPr marL="1142657" indent="-228531" algn="l" defTabSz="914126"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3pPr>
            <a:lvl4pPr marL="1599720" indent="-228531" algn="l" defTabSz="914126" rtl="0" eaLnBrk="1" latinLnBrk="0" hangingPunct="1">
              <a:lnSpc>
                <a:spcPct val="110000"/>
              </a:lnSpc>
              <a:spcBef>
                <a:spcPts val="500"/>
              </a:spcBef>
              <a:buFont typeface="Arial" panose="020B0604020202020204" pitchFamily="34" charset="0"/>
              <a:buChar char="•"/>
              <a:defRPr sz="1200" kern="1200">
                <a:solidFill>
                  <a:schemeClr val="tx1"/>
                </a:solidFill>
                <a:latin typeface="+mn-lt"/>
                <a:ea typeface="+mn-ea"/>
                <a:cs typeface="+mn-cs"/>
              </a:defRPr>
            </a:lvl4pPr>
            <a:lvl5pPr marL="2056783" indent="-228531" algn="l" defTabSz="914126" rtl="0" eaLnBrk="1" latinLnBrk="0" hangingPunct="1">
              <a:lnSpc>
                <a:spcPct val="110000"/>
              </a:lnSpc>
              <a:spcBef>
                <a:spcPts val="500"/>
              </a:spcBef>
              <a:buFont typeface="Arial" panose="020B0604020202020204" pitchFamily="34" charset="0"/>
              <a:buChar char="•"/>
              <a:defRPr sz="1200" kern="1200">
                <a:solidFill>
                  <a:schemeClr val="tx1"/>
                </a:solidFill>
                <a:latin typeface="+mn-lt"/>
                <a:ea typeface="+mn-ea"/>
                <a:cs typeface="+mn-cs"/>
              </a:defRPr>
            </a:lvl5pPr>
            <a:lvl6pPr marL="2513846"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6pPr>
            <a:lvl7pPr marL="2970908"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7pPr>
            <a:lvl8pPr marL="3427971"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8pPr>
            <a:lvl9pPr marL="3885034"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9pPr>
          </a:lstStyle>
          <a:p>
            <a:r>
              <a:rPr lang="en-US" sz="2800" dirty="0">
                <a:latin typeface="Calibri" panose="020F0502020204030204" pitchFamily="34" charset="0"/>
                <a:ea typeface="Calibri" panose="020F0502020204030204" pitchFamily="34" charset="0"/>
                <a:cs typeface="Calibri" panose="020F0502020204030204" pitchFamily="34" charset="0"/>
              </a:rPr>
              <a:t>Waiting for trailer language to clarify usage</a:t>
            </a:r>
          </a:p>
          <a:p>
            <a:r>
              <a:rPr lang="en-US" sz="2800" dirty="0">
                <a:latin typeface="Calibri" panose="020F0502020204030204" pitchFamily="34" charset="0"/>
                <a:ea typeface="Calibri" panose="020F0502020204030204" pitchFamily="34" charset="0"/>
                <a:cs typeface="Calibri" panose="020F0502020204030204" pitchFamily="34" charset="0"/>
              </a:rPr>
              <a:t>CCCCO has not released allocation </a:t>
            </a:r>
            <a:r>
              <a:rPr lang="en-US" sz="2800" i="1" dirty="0">
                <a:latin typeface="Calibri" panose="020F0502020204030204" pitchFamily="34" charset="0"/>
                <a:ea typeface="Calibri" panose="020F0502020204030204" pitchFamily="34" charset="0"/>
                <a:cs typeface="Calibri" panose="020F0502020204030204" pitchFamily="34" charset="0"/>
              </a:rPr>
              <a:t>(Preliminary District projection $2.0m)</a:t>
            </a:r>
          </a:p>
          <a:p>
            <a:pPr marL="0" indent="0">
              <a:buNone/>
            </a:pPr>
            <a:endParaRPr lang="en-US" sz="2800" dirty="0">
              <a:latin typeface="Calibri" panose="020F0502020204030204" pitchFamily="34" charset="0"/>
              <a:ea typeface="Calibri" panose="020F0502020204030204" pitchFamily="34" charset="0"/>
              <a:cs typeface="Calibri" panose="020F0502020204030204" pitchFamily="34" charset="0"/>
            </a:endParaRPr>
          </a:p>
          <a:p>
            <a:pPr marL="463550" lvl="2" indent="0">
              <a:buFont typeface="Arial" panose="020B0604020202020204" pitchFamily="34" charset="0"/>
              <a:buNone/>
            </a:pPr>
            <a:endParaRPr lang="en-US" sz="2500" dirty="0">
              <a:latin typeface="Calibri" panose="020F0502020204030204" pitchFamily="34" charset="0"/>
              <a:cs typeface="Calibri" panose="020F0502020204030204" pitchFamily="34" charset="0"/>
            </a:endParaRPr>
          </a:p>
          <a:p>
            <a:pPr lvl="1"/>
            <a:endParaRPr lang="en-US" sz="3100" dirty="0">
              <a:latin typeface="Calibri" panose="020F0502020204030204" pitchFamily="34" charset="0"/>
              <a:cs typeface="Calibri" panose="020F0502020204030204" pitchFamily="34" charset="0"/>
            </a:endParaRPr>
          </a:p>
          <a:p>
            <a:pPr marL="682625" lvl="3" indent="0">
              <a:buFont typeface="Arial" panose="020B0604020202020204" pitchFamily="34" charset="0"/>
              <a:buNone/>
            </a:pPr>
            <a:endParaRPr lang="en-US" sz="1800" dirty="0">
              <a:latin typeface="Calibri" panose="020F0502020204030204" pitchFamily="34" charset="0"/>
              <a:cs typeface="Calibri" panose="020F0502020204030204" pitchFamily="34" charset="0"/>
            </a:endParaRPr>
          </a:p>
          <a:p>
            <a:pPr lvl="2"/>
            <a:endParaRPr lang="en-US" dirty="0"/>
          </a:p>
        </p:txBody>
      </p:sp>
    </p:spTree>
    <p:extLst>
      <p:ext uri="{BB962C8B-B14F-4D97-AF65-F5344CB8AC3E}">
        <p14:creationId xmlns:p14="http://schemas.microsoft.com/office/powerpoint/2010/main" val="1172229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FB5BD4-CCF5-419A-EE46-B64C273E6464}"/>
            </a:ext>
          </a:extLst>
        </p:cNvPr>
        <p:cNvGrpSpPr/>
        <p:nvPr/>
      </p:nvGrpSpPr>
      <p:grpSpPr>
        <a:xfrm>
          <a:off x="0" y="0"/>
          <a:ext cx="0" cy="0"/>
          <a:chOff x="0" y="0"/>
          <a:chExt cx="0" cy="0"/>
        </a:xfrm>
      </p:grpSpPr>
      <p:sp>
        <p:nvSpPr>
          <p:cNvPr id="2" name="Title 12">
            <a:extLst>
              <a:ext uri="{FF2B5EF4-FFF2-40B4-BE49-F238E27FC236}">
                <a16:creationId xmlns:a16="http://schemas.microsoft.com/office/drawing/2014/main" id="{AC331FEA-5C18-CFEA-EF3E-12D107059972}"/>
              </a:ext>
            </a:extLst>
          </p:cNvPr>
          <p:cNvSpPr>
            <a:spLocks noGrp="1"/>
          </p:cNvSpPr>
          <p:nvPr>
            <p:ph type="title"/>
          </p:nvPr>
        </p:nvSpPr>
        <p:spPr>
          <a:xfrm>
            <a:off x="722312" y="681686"/>
            <a:ext cx="10744199" cy="533400"/>
          </a:xfrm>
        </p:spPr>
        <p:txBody>
          <a:bodyPr>
            <a:noAutofit/>
          </a:bodyPr>
          <a:lstStyle/>
          <a:p>
            <a:pPr algn="ctr"/>
            <a:r>
              <a:rPr lang="en-US" sz="4000" b="1" u="sng" dirty="0">
                <a:latin typeface="Calibri" panose="020F0502020204030204" pitchFamily="34" charset="0"/>
                <a:cs typeface="Calibri" panose="020F0502020204030204" pitchFamily="34" charset="0"/>
              </a:rPr>
              <a:t>LGBTQ+ Centers</a:t>
            </a:r>
          </a:p>
        </p:txBody>
      </p:sp>
      <p:pic>
        <p:nvPicPr>
          <p:cNvPr id="3" name="Picture 2">
            <a:extLst>
              <a:ext uri="{FF2B5EF4-FFF2-40B4-BE49-F238E27FC236}">
                <a16:creationId xmlns:a16="http://schemas.microsoft.com/office/drawing/2014/main" id="{7D86646C-8EDD-1C5D-2F18-EDBCE3E85E82}"/>
              </a:ext>
            </a:extLst>
          </p:cNvPr>
          <p:cNvPicPr>
            <a:picLocks noChangeAspect="1"/>
          </p:cNvPicPr>
          <p:nvPr/>
        </p:nvPicPr>
        <p:blipFill>
          <a:blip r:embed="rId3"/>
          <a:stretch>
            <a:fillRect/>
          </a:stretch>
        </p:blipFill>
        <p:spPr>
          <a:xfrm>
            <a:off x="87368" y="6345177"/>
            <a:ext cx="524164" cy="451026"/>
          </a:xfrm>
          <a:prstGeom prst="rect">
            <a:avLst/>
          </a:prstGeom>
        </p:spPr>
      </p:pic>
      <p:graphicFrame>
        <p:nvGraphicFramePr>
          <p:cNvPr id="7" name="Table 6">
            <a:extLst>
              <a:ext uri="{FF2B5EF4-FFF2-40B4-BE49-F238E27FC236}">
                <a16:creationId xmlns:a16="http://schemas.microsoft.com/office/drawing/2014/main" id="{BD5CD835-CA5F-D660-3E62-5B9AB5F60932}"/>
              </a:ext>
            </a:extLst>
          </p:cNvPr>
          <p:cNvGraphicFramePr>
            <a:graphicFrameLocks noGrp="1"/>
          </p:cNvGraphicFramePr>
          <p:nvPr>
            <p:extLst>
              <p:ext uri="{D42A27DB-BD31-4B8C-83A1-F6EECF244321}">
                <p14:modId xmlns:p14="http://schemas.microsoft.com/office/powerpoint/2010/main" val="3602253410"/>
              </p:ext>
            </p:extLst>
          </p:nvPr>
        </p:nvGraphicFramePr>
        <p:xfrm>
          <a:off x="836612" y="1447800"/>
          <a:ext cx="10439400" cy="1533840"/>
        </p:xfrm>
        <a:graphic>
          <a:graphicData uri="http://schemas.openxmlformats.org/drawingml/2006/table">
            <a:tbl>
              <a:tblPr firstRow="1" bandRow="1">
                <a:tableStyleId>{5940675A-B579-460E-94D1-54222C63F5DA}</a:tableStyleId>
              </a:tblPr>
              <a:tblGrid>
                <a:gridCol w="3479800">
                  <a:extLst>
                    <a:ext uri="{9D8B030D-6E8A-4147-A177-3AD203B41FA5}">
                      <a16:colId xmlns:a16="http://schemas.microsoft.com/office/drawing/2014/main" val="1180187826"/>
                    </a:ext>
                  </a:extLst>
                </a:gridCol>
                <a:gridCol w="3479800">
                  <a:extLst>
                    <a:ext uri="{9D8B030D-6E8A-4147-A177-3AD203B41FA5}">
                      <a16:colId xmlns:a16="http://schemas.microsoft.com/office/drawing/2014/main" val="800754531"/>
                    </a:ext>
                  </a:extLst>
                </a:gridCol>
                <a:gridCol w="3479800">
                  <a:extLst>
                    <a:ext uri="{9D8B030D-6E8A-4147-A177-3AD203B41FA5}">
                      <a16:colId xmlns:a16="http://schemas.microsoft.com/office/drawing/2014/main" val="1874860024"/>
                    </a:ext>
                  </a:extLst>
                </a:gridCol>
              </a:tblGrid>
              <a:tr h="436819">
                <a:tc>
                  <a:txBody>
                    <a:bodyPr/>
                    <a:lstStyle/>
                    <a:p>
                      <a:pPr algn="ctr"/>
                      <a:r>
                        <a:rPr lang="en-US" sz="2400" b="1" u="sng" dirty="0"/>
                        <a:t>May Revise</a:t>
                      </a:r>
                    </a:p>
                  </a:txBody>
                  <a:tcPr>
                    <a:solidFill>
                      <a:schemeClr val="accent6">
                        <a:lumMod val="60000"/>
                        <a:lumOff val="40000"/>
                      </a:schemeClr>
                    </a:solidFill>
                  </a:tcPr>
                </a:tc>
                <a:tc>
                  <a:txBody>
                    <a:bodyPr/>
                    <a:lstStyle/>
                    <a:p>
                      <a:pPr algn="ctr"/>
                      <a:r>
                        <a:rPr lang="en-US" sz="2400" b="1" u="sng" dirty="0"/>
                        <a:t>Legislature</a:t>
                      </a:r>
                    </a:p>
                  </a:txBody>
                  <a:tcPr>
                    <a:solidFill>
                      <a:schemeClr val="accent6">
                        <a:lumMod val="60000"/>
                        <a:lumOff val="40000"/>
                      </a:schemeClr>
                    </a:solidFill>
                  </a:tcPr>
                </a:tc>
                <a:tc>
                  <a:txBody>
                    <a:bodyPr/>
                    <a:lstStyle/>
                    <a:p>
                      <a:pPr algn="ctr"/>
                      <a:r>
                        <a:rPr lang="en-US" sz="2400" b="1" u="sng" dirty="0"/>
                        <a:t>Final</a:t>
                      </a:r>
                    </a:p>
                  </a:txBody>
                  <a:tcPr>
                    <a:solidFill>
                      <a:schemeClr val="accent6">
                        <a:lumMod val="60000"/>
                        <a:lumOff val="40000"/>
                      </a:schemeClr>
                    </a:solidFill>
                  </a:tcPr>
                </a:tc>
                <a:extLst>
                  <a:ext uri="{0D108BD9-81ED-4DB2-BD59-A6C34878D82A}">
                    <a16:rowId xmlns:a16="http://schemas.microsoft.com/office/drawing/2014/main" val="2954960387"/>
                  </a:ext>
                </a:extLst>
              </a:tr>
              <a:tr h="1076640">
                <a:tc>
                  <a:txBody>
                    <a:bodyPr/>
                    <a:lstStyle/>
                    <a:p>
                      <a:pPr algn="ctr"/>
                      <a:r>
                        <a:rPr lang="en-US" sz="2400" dirty="0"/>
                        <a:t>$0</a:t>
                      </a:r>
                    </a:p>
                    <a:p>
                      <a:pPr algn="ctr"/>
                      <a:endParaRPr lang="en-US" sz="2400" dirty="0"/>
                    </a:p>
                  </a:txBody>
                  <a:tcPr/>
                </a:tc>
                <a:tc>
                  <a:txBody>
                    <a:bodyPr/>
                    <a:lstStyle/>
                    <a:p>
                      <a:pPr algn="ctr"/>
                      <a:r>
                        <a:rPr lang="en-US" sz="2400" dirty="0"/>
                        <a:t>$30m one-time</a:t>
                      </a:r>
                    </a:p>
                  </a:txBody>
                  <a:tcPr/>
                </a:tc>
                <a:tc>
                  <a:txBody>
                    <a:bodyPr/>
                    <a:lstStyle/>
                    <a:p>
                      <a:pPr algn="ctr"/>
                      <a:r>
                        <a:rPr lang="en-US" sz="2400" dirty="0"/>
                        <a:t>$30m one-time</a:t>
                      </a:r>
                    </a:p>
                  </a:txBody>
                  <a:tcPr/>
                </a:tc>
                <a:extLst>
                  <a:ext uri="{0D108BD9-81ED-4DB2-BD59-A6C34878D82A}">
                    <a16:rowId xmlns:a16="http://schemas.microsoft.com/office/drawing/2014/main" val="1200391596"/>
                  </a:ext>
                </a:extLst>
              </a:tr>
            </a:tbl>
          </a:graphicData>
        </a:graphic>
      </p:graphicFrame>
      <p:sp>
        <p:nvSpPr>
          <p:cNvPr id="8" name="Content Placeholder 13">
            <a:extLst>
              <a:ext uri="{FF2B5EF4-FFF2-40B4-BE49-F238E27FC236}">
                <a16:creationId xmlns:a16="http://schemas.microsoft.com/office/drawing/2014/main" id="{6AA727AA-3E4D-E318-7247-F26FCFBB9794}"/>
              </a:ext>
            </a:extLst>
          </p:cNvPr>
          <p:cNvSpPr txBox="1">
            <a:spLocks/>
          </p:cNvSpPr>
          <p:nvPr/>
        </p:nvSpPr>
        <p:spPr>
          <a:xfrm>
            <a:off x="128230" y="3179570"/>
            <a:ext cx="11963400" cy="3383919"/>
          </a:xfrm>
          <a:prstGeom prst="rect">
            <a:avLst/>
          </a:prstGeom>
        </p:spPr>
        <p:txBody>
          <a:bodyPr vert="horz" lIns="91440" tIns="45720" rIns="91440" bIns="45720" rtlCol="0">
            <a:normAutofit/>
          </a:bodyPr>
          <a:lstStyle>
            <a:lvl1pPr marL="228531" indent="-228531" algn="l" defTabSz="914126" rtl="0" eaLnBrk="1" latinLnBrk="0" hangingPunct="1">
              <a:lnSpc>
                <a:spcPct val="110000"/>
              </a:lnSpc>
              <a:spcBef>
                <a:spcPts val="1000"/>
              </a:spcBef>
              <a:buFont typeface="Arial" panose="020B0604020202020204" pitchFamily="34" charset="0"/>
              <a:buChar char="•"/>
              <a:defRPr sz="1799" kern="1200">
                <a:solidFill>
                  <a:schemeClr val="tx1"/>
                </a:solidFill>
                <a:latin typeface="+mn-lt"/>
                <a:ea typeface="+mn-ea"/>
                <a:cs typeface="+mn-cs"/>
              </a:defRPr>
            </a:lvl1pPr>
            <a:lvl2pPr marL="685594" indent="-228531" algn="l" defTabSz="914126" rtl="0" eaLnBrk="1" latinLnBrk="0" hangingPunct="1">
              <a:lnSpc>
                <a:spcPct val="110000"/>
              </a:lnSpc>
              <a:spcBef>
                <a:spcPts val="500"/>
              </a:spcBef>
              <a:buFont typeface="Arial" panose="020B0604020202020204" pitchFamily="34" charset="0"/>
              <a:buChar char="•"/>
              <a:defRPr sz="1600" kern="1200">
                <a:solidFill>
                  <a:schemeClr val="tx1"/>
                </a:solidFill>
                <a:latin typeface="+mn-lt"/>
                <a:ea typeface="+mn-ea"/>
                <a:cs typeface="+mn-cs"/>
              </a:defRPr>
            </a:lvl2pPr>
            <a:lvl3pPr marL="1142657" indent="-228531" algn="l" defTabSz="914126"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3pPr>
            <a:lvl4pPr marL="1599720" indent="-228531" algn="l" defTabSz="914126" rtl="0" eaLnBrk="1" latinLnBrk="0" hangingPunct="1">
              <a:lnSpc>
                <a:spcPct val="110000"/>
              </a:lnSpc>
              <a:spcBef>
                <a:spcPts val="500"/>
              </a:spcBef>
              <a:buFont typeface="Arial" panose="020B0604020202020204" pitchFamily="34" charset="0"/>
              <a:buChar char="•"/>
              <a:defRPr sz="1200" kern="1200">
                <a:solidFill>
                  <a:schemeClr val="tx1"/>
                </a:solidFill>
                <a:latin typeface="+mn-lt"/>
                <a:ea typeface="+mn-ea"/>
                <a:cs typeface="+mn-cs"/>
              </a:defRPr>
            </a:lvl4pPr>
            <a:lvl5pPr marL="2056783" indent="-228531" algn="l" defTabSz="914126" rtl="0" eaLnBrk="1" latinLnBrk="0" hangingPunct="1">
              <a:lnSpc>
                <a:spcPct val="110000"/>
              </a:lnSpc>
              <a:spcBef>
                <a:spcPts val="500"/>
              </a:spcBef>
              <a:buFont typeface="Arial" panose="020B0604020202020204" pitchFamily="34" charset="0"/>
              <a:buChar char="•"/>
              <a:defRPr sz="1200" kern="1200">
                <a:solidFill>
                  <a:schemeClr val="tx1"/>
                </a:solidFill>
                <a:latin typeface="+mn-lt"/>
                <a:ea typeface="+mn-ea"/>
                <a:cs typeface="+mn-cs"/>
              </a:defRPr>
            </a:lvl5pPr>
            <a:lvl6pPr marL="2513846"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6pPr>
            <a:lvl7pPr marL="2970908"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7pPr>
            <a:lvl8pPr marL="3427971"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8pPr>
            <a:lvl9pPr marL="3885034"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9pPr>
          </a:lstStyle>
          <a:p>
            <a:r>
              <a:rPr lang="en-US" sz="2800" dirty="0">
                <a:latin typeface="Calibri" panose="020F0502020204030204" pitchFamily="34" charset="0"/>
                <a:ea typeface="Calibri" panose="020F0502020204030204" pitchFamily="34" charset="0"/>
                <a:cs typeface="Calibri" panose="020F0502020204030204" pitchFamily="34" charset="0"/>
              </a:rPr>
              <a:t>Support for College LGBTQ+ Centers</a:t>
            </a:r>
          </a:p>
          <a:p>
            <a:pPr marL="463550" lvl="2" indent="0">
              <a:buFont typeface="Arial" panose="020B0604020202020204" pitchFamily="34" charset="0"/>
              <a:buNone/>
            </a:pPr>
            <a:endParaRPr lang="en-US" sz="2500" dirty="0">
              <a:latin typeface="Calibri" panose="020F0502020204030204" pitchFamily="34" charset="0"/>
              <a:cs typeface="Calibri" panose="020F0502020204030204" pitchFamily="34" charset="0"/>
            </a:endParaRPr>
          </a:p>
          <a:p>
            <a:pPr lvl="1"/>
            <a:endParaRPr lang="en-US" sz="3100" dirty="0">
              <a:latin typeface="Calibri" panose="020F0502020204030204" pitchFamily="34" charset="0"/>
              <a:cs typeface="Calibri" panose="020F0502020204030204" pitchFamily="34" charset="0"/>
            </a:endParaRPr>
          </a:p>
          <a:p>
            <a:pPr marL="682625" lvl="3" indent="0">
              <a:buFont typeface="Arial" panose="020B0604020202020204" pitchFamily="34" charset="0"/>
              <a:buNone/>
            </a:pPr>
            <a:endParaRPr lang="en-US" sz="1800" dirty="0">
              <a:latin typeface="Calibri" panose="020F0502020204030204" pitchFamily="34" charset="0"/>
              <a:cs typeface="Calibri" panose="020F0502020204030204" pitchFamily="34" charset="0"/>
            </a:endParaRPr>
          </a:p>
          <a:p>
            <a:pPr lvl="2"/>
            <a:endParaRPr lang="en-US" dirty="0"/>
          </a:p>
        </p:txBody>
      </p:sp>
    </p:spTree>
    <p:extLst>
      <p:ext uri="{BB962C8B-B14F-4D97-AF65-F5344CB8AC3E}">
        <p14:creationId xmlns:p14="http://schemas.microsoft.com/office/powerpoint/2010/main" val="42528022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45B30B-AF8A-3263-DF0C-82DCBA9853A8}"/>
            </a:ext>
          </a:extLst>
        </p:cNvPr>
        <p:cNvGrpSpPr/>
        <p:nvPr/>
      </p:nvGrpSpPr>
      <p:grpSpPr>
        <a:xfrm>
          <a:off x="0" y="0"/>
          <a:ext cx="0" cy="0"/>
          <a:chOff x="0" y="0"/>
          <a:chExt cx="0" cy="0"/>
        </a:xfrm>
      </p:grpSpPr>
      <p:sp>
        <p:nvSpPr>
          <p:cNvPr id="2" name="Title 12">
            <a:extLst>
              <a:ext uri="{FF2B5EF4-FFF2-40B4-BE49-F238E27FC236}">
                <a16:creationId xmlns:a16="http://schemas.microsoft.com/office/drawing/2014/main" id="{FCDEE176-316B-A215-C04C-FE2C7FBF4661}"/>
              </a:ext>
            </a:extLst>
          </p:cNvPr>
          <p:cNvSpPr>
            <a:spLocks noGrp="1"/>
          </p:cNvSpPr>
          <p:nvPr>
            <p:ph type="title"/>
          </p:nvPr>
        </p:nvSpPr>
        <p:spPr>
          <a:xfrm>
            <a:off x="722312" y="681686"/>
            <a:ext cx="10744199" cy="533400"/>
          </a:xfrm>
        </p:spPr>
        <p:txBody>
          <a:bodyPr>
            <a:noAutofit/>
          </a:bodyPr>
          <a:lstStyle/>
          <a:p>
            <a:pPr algn="ctr"/>
            <a:r>
              <a:rPr lang="en-US" sz="4000" b="1" u="sng" dirty="0">
                <a:latin typeface="Calibri" panose="020F0502020204030204" pitchFamily="34" charset="0"/>
                <a:cs typeface="Calibri" panose="020F0502020204030204" pitchFamily="34" charset="0"/>
              </a:rPr>
              <a:t>Dreamer Resource Liaisons</a:t>
            </a:r>
          </a:p>
        </p:txBody>
      </p:sp>
      <p:pic>
        <p:nvPicPr>
          <p:cNvPr id="3" name="Picture 2">
            <a:extLst>
              <a:ext uri="{FF2B5EF4-FFF2-40B4-BE49-F238E27FC236}">
                <a16:creationId xmlns:a16="http://schemas.microsoft.com/office/drawing/2014/main" id="{F2AF8591-C07B-6E0A-B7AA-C9EFDCE82979}"/>
              </a:ext>
            </a:extLst>
          </p:cNvPr>
          <p:cNvPicPr>
            <a:picLocks noChangeAspect="1"/>
          </p:cNvPicPr>
          <p:nvPr/>
        </p:nvPicPr>
        <p:blipFill>
          <a:blip r:embed="rId3"/>
          <a:stretch>
            <a:fillRect/>
          </a:stretch>
        </p:blipFill>
        <p:spPr>
          <a:xfrm>
            <a:off x="87368" y="6345177"/>
            <a:ext cx="524164" cy="451026"/>
          </a:xfrm>
          <a:prstGeom prst="rect">
            <a:avLst/>
          </a:prstGeom>
        </p:spPr>
      </p:pic>
      <p:graphicFrame>
        <p:nvGraphicFramePr>
          <p:cNvPr id="7" name="Table 6">
            <a:extLst>
              <a:ext uri="{FF2B5EF4-FFF2-40B4-BE49-F238E27FC236}">
                <a16:creationId xmlns:a16="http://schemas.microsoft.com/office/drawing/2014/main" id="{6D5E74D4-C015-0DB9-FBBF-A783808E45E7}"/>
              </a:ext>
            </a:extLst>
          </p:cNvPr>
          <p:cNvGraphicFramePr>
            <a:graphicFrameLocks noGrp="1"/>
          </p:cNvGraphicFramePr>
          <p:nvPr>
            <p:extLst>
              <p:ext uri="{D42A27DB-BD31-4B8C-83A1-F6EECF244321}">
                <p14:modId xmlns:p14="http://schemas.microsoft.com/office/powerpoint/2010/main" val="15204432"/>
              </p:ext>
            </p:extLst>
          </p:nvPr>
        </p:nvGraphicFramePr>
        <p:xfrm>
          <a:off x="836612" y="1447800"/>
          <a:ext cx="10439400" cy="1533840"/>
        </p:xfrm>
        <a:graphic>
          <a:graphicData uri="http://schemas.openxmlformats.org/drawingml/2006/table">
            <a:tbl>
              <a:tblPr firstRow="1" bandRow="1">
                <a:tableStyleId>{5940675A-B579-460E-94D1-54222C63F5DA}</a:tableStyleId>
              </a:tblPr>
              <a:tblGrid>
                <a:gridCol w="3479800">
                  <a:extLst>
                    <a:ext uri="{9D8B030D-6E8A-4147-A177-3AD203B41FA5}">
                      <a16:colId xmlns:a16="http://schemas.microsoft.com/office/drawing/2014/main" val="1180187826"/>
                    </a:ext>
                  </a:extLst>
                </a:gridCol>
                <a:gridCol w="3479800">
                  <a:extLst>
                    <a:ext uri="{9D8B030D-6E8A-4147-A177-3AD203B41FA5}">
                      <a16:colId xmlns:a16="http://schemas.microsoft.com/office/drawing/2014/main" val="800754531"/>
                    </a:ext>
                  </a:extLst>
                </a:gridCol>
                <a:gridCol w="3479800">
                  <a:extLst>
                    <a:ext uri="{9D8B030D-6E8A-4147-A177-3AD203B41FA5}">
                      <a16:colId xmlns:a16="http://schemas.microsoft.com/office/drawing/2014/main" val="1874860024"/>
                    </a:ext>
                  </a:extLst>
                </a:gridCol>
              </a:tblGrid>
              <a:tr h="436819">
                <a:tc>
                  <a:txBody>
                    <a:bodyPr/>
                    <a:lstStyle/>
                    <a:p>
                      <a:pPr algn="ctr"/>
                      <a:r>
                        <a:rPr lang="en-US" sz="2400" b="1" u="sng" dirty="0"/>
                        <a:t>May Revise</a:t>
                      </a:r>
                    </a:p>
                  </a:txBody>
                  <a:tcPr>
                    <a:solidFill>
                      <a:schemeClr val="accent6">
                        <a:lumMod val="60000"/>
                        <a:lumOff val="40000"/>
                      </a:schemeClr>
                    </a:solidFill>
                  </a:tcPr>
                </a:tc>
                <a:tc>
                  <a:txBody>
                    <a:bodyPr/>
                    <a:lstStyle/>
                    <a:p>
                      <a:pPr algn="ctr"/>
                      <a:r>
                        <a:rPr lang="en-US" sz="2400" b="1" u="sng" dirty="0"/>
                        <a:t>Legislature</a:t>
                      </a:r>
                    </a:p>
                  </a:txBody>
                  <a:tcPr>
                    <a:solidFill>
                      <a:schemeClr val="accent6">
                        <a:lumMod val="60000"/>
                        <a:lumOff val="40000"/>
                      </a:schemeClr>
                    </a:solidFill>
                  </a:tcPr>
                </a:tc>
                <a:tc>
                  <a:txBody>
                    <a:bodyPr/>
                    <a:lstStyle/>
                    <a:p>
                      <a:pPr algn="ctr"/>
                      <a:r>
                        <a:rPr lang="en-US" sz="2400" b="1" u="sng" dirty="0"/>
                        <a:t>Final</a:t>
                      </a:r>
                    </a:p>
                  </a:txBody>
                  <a:tcPr>
                    <a:solidFill>
                      <a:schemeClr val="accent6">
                        <a:lumMod val="60000"/>
                        <a:lumOff val="40000"/>
                      </a:schemeClr>
                    </a:solidFill>
                  </a:tcPr>
                </a:tc>
                <a:extLst>
                  <a:ext uri="{0D108BD9-81ED-4DB2-BD59-A6C34878D82A}">
                    <a16:rowId xmlns:a16="http://schemas.microsoft.com/office/drawing/2014/main" val="2954960387"/>
                  </a:ext>
                </a:extLst>
              </a:tr>
              <a:tr h="1076640">
                <a:tc>
                  <a:txBody>
                    <a:bodyPr/>
                    <a:lstStyle/>
                    <a:p>
                      <a:pPr algn="ctr"/>
                      <a:r>
                        <a:rPr lang="en-US" sz="2400" dirty="0"/>
                        <a:t>$0</a:t>
                      </a:r>
                    </a:p>
                    <a:p>
                      <a:pPr algn="ctr"/>
                      <a:endParaRPr lang="en-US" sz="2400" dirty="0"/>
                    </a:p>
                  </a:txBody>
                  <a:tcPr/>
                </a:tc>
                <a:tc>
                  <a:txBody>
                    <a:bodyPr/>
                    <a:lstStyle/>
                    <a:p>
                      <a:pPr algn="ctr"/>
                      <a:r>
                        <a:rPr lang="en-US" sz="2400" dirty="0"/>
                        <a:t>$101.6m one-time</a:t>
                      </a:r>
                    </a:p>
                    <a:p>
                      <a:pPr algn="ctr"/>
                      <a:r>
                        <a:rPr lang="en-US" sz="2400" dirty="0"/>
                        <a:t>$15m ongoing</a:t>
                      </a:r>
                    </a:p>
                  </a:txBody>
                  <a:tcPr/>
                </a:tc>
                <a:tc>
                  <a:txBody>
                    <a:bodyPr/>
                    <a:lstStyle/>
                    <a:p>
                      <a:pPr algn="ctr"/>
                      <a:r>
                        <a:rPr lang="en-US" sz="2400" dirty="0"/>
                        <a:t>$70m one-time</a:t>
                      </a:r>
                    </a:p>
                  </a:txBody>
                  <a:tcPr/>
                </a:tc>
                <a:extLst>
                  <a:ext uri="{0D108BD9-81ED-4DB2-BD59-A6C34878D82A}">
                    <a16:rowId xmlns:a16="http://schemas.microsoft.com/office/drawing/2014/main" val="1200391596"/>
                  </a:ext>
                </a:extLst>
              </a:tr>
            </a:tbl>
          </a:graphicData>
        </a:graphic>
      </p:graphicFrame>
      <p:sp>
        <p:nvSpPr>
          <p:cNvPr id="8" name="Content Placeholder 13">
            <a:extLst>
              <a:ext uri="{FF2B5EF4-FFF2-40B4-BE49-F238E27FC236}">
                <a16:creationId xmlns:a16="http://schemas.microsoft.com/office/drawing/2014/main" id="{19780FF0-0B4B-A665-3656-08FDE6156AFA}"/>
              </a:ext>
            </a:extLst>
          </p:cNvPr>
          <p:cNvSpPr txBox="1">
            <a:spLocks/>
          </p:cNvSpPr>
          <p:nvPr/>
        </p:nvSpPr>
        <p:spPr>
          <a:xfrm>
            <a:off x="128230" y="3179570"/>
            <a:ext cx="11963400" cy="3383919"/>
          </a:xfrm>
          <a:prstGeom prst="rect">
            <a:avLst/>
          </a:prstGeom>
        </p:spPr>
        <p:txBody>
          <a:bodyPr vert="horz" lIns="91440" tIns="45720" rIns="91440" bIns="45720" rtlCol="0">
            <a:normAutofit/>
          </a:bodyPr>
          <a:lstStyle>
            <a:lvl1pPr marL="228531" indent="-228531" algn="l" defTabSz="914126" rtl="0" eaLnBrk="1" latinLnBrk="0" hangingPunct="1">
              <a:lnSpc>
                <a:spcPct val="110000"/>
              </a:lnSpc>
              <a:spcBef>
                <a:spcPts val="1000"/>
              </a:spcBef>
              <a:buFont typeface="Arial" panose="020B0604020202020204" pitchFamily="34" charset="0"/>
              <a:buChar char="•"/>
              <a:defRPr sz="1799" kern="1200">
                <a:solidFill>
                  <a:schemeClr val="tx1"/>
                </a:solidFill>
                <a:latin typeface="+mn-lt"/>
                <a:ea typeface="+mn-ea"/>
                <a:cs typeface="+mn-cs"/>
              </a:defRPr>
            </a:lvl1pPr>
            <a:lvl2pPr marL="685594" indent="-228531" algn="l" defTabSz="914126" rtl="0" eaLnBrk="1" latinLnBrk="0" hangingPunct="1">
              <a:lnSpc>
                <a:spcPct val="110000"/>
              </a:lnSpc>
              <a:spcBef>
                <a:spcPts val="500"/>
              </a:spcBef>
              <a:buFont typeface="Arial" panose="020B0604020202020204" pitchFamily="34" charset="0"/>
              <a:buChar char="•"/>
              <a:defRPr sz="1600" kern="1200">
                <a:solidFill>
                  <a:schemeClr val="tx1"/>
                </a:solidFill>
                <a:latin typeface="+mn-lt"/>
                <a:ea typeface="+mn-ea"/>
                <a:cs typeface="+mn-cs"/>
              </a:defRPr>
            </a:lvl2pPr>
            <a:lvl3pPr marL="1142657" indent="-228531" algn="l" defTabSz="914126"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3pPr>
            <a:lvl4pPr marL="1599720" indent="-228531" algn="l" defTabSz="914126" rtl="0" eaLnBrk="1" latinLnBrk="0" hangingPunct="1">
              <a:lnSpc>
                <a:spcPct val="110000"/>
              </a:lnSpc>
              <a:spcBef>
                <a:spcPts val="500"/>
              </a:spcBef>
              <a:buFont typeface="Arial" panose="020B0604020202020204" pitchFamily="34" charset="0"/>
              <a:buChar char="•"/>
              <a:defRPr sz="1200" kern="1200">
                <a:solidFill>
                  <a:schemeClr val="tx1"/>
                </a:solidFill>
                <a:latin typeface="+mn-lt"/>
                <a:ea typeface="+mn-ea"/>
                <a:cs typeface="+mn-cs"/>
              </a:defRPr>
            </a:lvl4pPr>
            <a:lvl5pPr marL="2056783" indent="-228531" algn="l" defTabSz="914126" rtl="0" eaLnBrk="1" latinLnBrk="0" hangingPunct="1">
              <a:lnSpc>
                <a:spcPct val="110000"/>
              </a:lnSpc>
              <a:spcBef>
                <a:spcPts val="500"/>
              </a:spcBef>
              <a:buFont typeface="Arial" panose="020B0604020202020204" pitchFamily="34" charset="0"/>
              <a:buChar char="•"/>
              <a:defRPr sz="1200" kern="1200">
                <a:solidFill>
                  <a:schemeClr val="tx1"/>
                </a:solidFill>
                <a:latin typeface="+mn-lt"/>
                <a:ea typeface="+mn-ea"/>
                <a:cs typeface="+mn-cs"/>
              </a:defRPr>
            </a:lvl5pPr>
            <a:lvl6pPr marL="2513846"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6pPr>
            <a:lvl7pPr marL="2970908"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7pPr>
            <a:lvl8pPr marL="3427971"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8pPr>
            <a:lvl9pPr marL="3885034"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9pPr>
          </a:lstStyle>
          <a:p>
            <a:r>
              <a:rPr lang="en-US" sz="2800" dirty="0">
                <a:latin typeface="Calibri" panose="020F0502020204030204" pitchFamily="34" charset="0"/>
                <a:ea typeface="Calibri" panose="020F0502020204030204" pitchFamily="34" charset="0"/>
                <a:cs typeface="Calibri" panose="020F0502020204030204" pitchFamily="34" charset="0"/>
              </a:rPr>
              <a:t>Continued support for undocumented and AB 540 students including p</a:t>
            </a:r>
            <a:r>
              <a:rPr lang="en-US" sz="2800" dirty="0"/>
              <a:t>roviding specialized advising and case management; Connect students with financial aid resources, including the California Dream Act Application (CADAA); Assist students in accessing legal services and immigration-related resources; and Coordinate referrals for basic needs, mental health, and other student support services.</a:t>
            </a:r>
            <a:endParaRPr lang="en-US" sz="2601" dirty="0">
              <a:latin typeface="Calibri" panose="020F0502020204030204" pitchFamily="34" charset="0"/>
              <a:ea typeface="Calibri" panose="020F0502020204030204" pitchFamily="34" charset="0"/>
              <a:cs typeface="Calibri" panose="020F0502020204030204" pitchFamily="34" charset="0"/>
            </a:endParaRPr>
          </a:p>
          <a:p>
            <a:pPr marL="463550" lvl="2" indent="0">
              <a:buFont typeface="Arial" panose="020B0604020202020204" pitchFamily="34" charset="0"/>
              <a:buNone/>
            </a:pPr>
            <a:endParaRPr lang="en-US" sz="2500" dirty="0">
              <a:latin typeface="Calibri" panose="020F0502020204030204" pitchFamily="34" charset="0"/>
              <a:cs typeface="Calibri" panose="020F0502020204030204" pitchFamily="34" charset="0"/>
            </a:endParaRPr>
          </a:p>
          <a:p>
            <a:pPr lvl="1"/>
            <a:endParaRPr lang="en-US" sz="3100" dirty="0">
              <a:latin typeface="Calibri" panose="020F0502020204030204" pitchFamily="34" charset="0"/>
              <a:cs typeface="Calibri" panose="020F0502020204030204" pitchFamily="34" charset="0"/>
            </a:endParaRPr>
          </a:p>
          <a:p>
            <a:pPr marL="682625" lvl="3" indent="0">
              <a:buFont typeface="Arial" panose="020B0604020202020204" pitchFamily="34" charset="0"/>
              <a:buNone/>
            </a:pPr>
            <a:endParaRPr lang="en-US" sz="1800" dirty="0">
              <a:latin typeface="Calibri" panose="020F0502020204030204" pitchFamily="34" charset="0"/>
              <a:cs typeface="Calibri" panose="020F0502020204030204" pitchFamily="34" charset="0"/>
            </a:endParaRPr>
          </a:p>
          <a:p>
            <a:pPr lvl="2"/>
            <a:endParaRPr lang="en-US" dirty="0"/>
          </a:p>
        </p:txBody>
      </p:sp>
    </p:spTree>
    <p:extLst>
      <p:ext uri="{BB962C8B-B14F-4D97-AF65-F5344CB8AC3E}">
        <p14:creationId xmlns:p14="http://schemas.microsoft.com/office/powerpoint/2010/main" val="9417614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77A57C-AB2D-D61D-89AC-FFF413A7514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5D823B2-A8D5-EA96-781D-DA27EA38B535}"/>
              </a:ext>
            </a:extLst>
          </p:cNvPr>
          <p:cNvSpPr>
            <a:spLocks noGrp="1"/>
          </p:cNvSpPr>
          <p:nvPr>
            <p:ph type="title"/>
          </p:nvPr>
        </p:nvSpPr>
        <p:spPr>
          <a:xfrm>
            <a:off x="2621942" y="838200"/>
            <a:ext cx="6944939" cy="1463040"/>
          </a:xfrm>
        </p:spPr>
        <p:txBody>
          <a:bodyPr/>
          <a:lstStyle/>
          <a:p>
            <a:r>
              <a:rPr lang="en-US" dirty="0">
                <a:latin typeface="Calibri" panose="020F0502020204030204" pitchFamily="34" charset="0"/>
                <a:ea typeface="Calibri" panose="020F0502020204030204" pitchFamily="34" charset="0"/>
                <a:cs typeface="Calibri" panose="020F0502020204030204" pitchFamily="34" charset="0"/>
              </a:rPr>
              <a:t>How can I keep up-to-date?</a:t>
            </a:r>
          </a:p>
        </p:txBody>
      </p:sp>
      <p:sp>
        <p:nvSpPr>
          <p:cNvPr id="3" name="Content Placeholder 2">
            <a:extLst>
              <a:ext uri="{FF2B5EF4-FFF2-40B4-BE49-F238E27FC236}">
                <a16:creationId xmlns:a16="http://schemas.microsoft.com/office/drawing/2014/main" id="{74185F0B-D7FF-AE0A-8F10-281A31B88C7F}"/>
              </a:ext>
            </a:extLst>
          </p:cNvPr>
          <p:cNvSpPr>
            <a:spLocks noGrp="1"/>
          </p:cNvSpPr>
          <p:nvPr>
            <p:ph idx="1"/>
          </p:nvPr>
        </p:nvSpPr>
        <p:spPr>
          <a:xfrm>
            <a:off x="521072" y="1600201"/>
            <a:ext cx="11152775" cy="4744976"/>
          </a:xfrm>
        </p:spPr>
        <p:txBody>
          <a:bodyPr>
            <a:normAutofit/>
          </a:bodyPr>
          <a:lstStyle/>
          <a:p>
            <a:r>
              <a:rPr lang="en-US" sz="2399" b="1" dirty="0">
                <a:latin typeface="Calibri" panose="020F0502020204030204" pitchFamily="34" charset="0"/>
                <a:ea typeface="Calibri" panose="020F0502020204030204" pitchFamily="34" charset="0"/>
                <a:cs typeface="Calibri" panose="020F0502020204030204" pitchFamily="34" charset="0"/>
              </a:rPr>
              <a:t>DPAC</a:t>
            </a:r>
            <a:r>
              <a:rPr lang="en-US" sz="2399" dirty="0">
                <a:latin typeface="Calibri" panose="020F0502020204030204" pitchFamily="34" charset="0"/>
                <a:ea typeface="Calibri" panose="020F0502020204030204" pitchFamily="34" charset="0"/>
                <a:cs typeface="Calibri" panose="020F0502020204030204" pitchFamily="34" charset="0"/>
              </a:rPr>
              <a:t>: Both in-person and online meetings: </a:t>
            </a:r>
            <a:r>
              <a:rPr lang="en-US" sz="2399" dirty="0">
                <a:latin typeface="Calibri" panose="020F0502020204030204" pitchFamily="34" charset="0"/>
                <a:ea typeface="Calibri" panose="020F0502020204030204" pitchFamily="34" charset="0"/>
                <a:cs typeface="Calibri" panose="020F0502020204030204" pitchFamily="34" charset="0"/>
                <a:hlinkClick r:id="rId2"/>
              </a:rPr>
              <a:t>https://admin.smc.edu/administration/governance/district-planning-policies/meetings.php</a:t>
            </a:r>
            <a:r>
              <a:rPr lang="en-US" sz="2399" dirty="0">
                <a:latin typeface="Calibri" panose="020F0502020204030204" pitchFamily="34" charset="0"/>
                <a:ea typeface="Calibri" panose="020F0502020204030204" pitchFamily="34" charset="0"/>
                <a:cs typeface="Calibri" panose="020F0502020204030204" pitchFamily="34" charset="0"/>
              </a:rPr>
              <a:t> </a:t>
            </a:r>
          </a:p>
          <a:p>
            <a:r>
              <a:rPr lang="en-US" sz="2399" b="1" dirty="0">
                <a:latin typeface="Calibri" panose="020F0502020204030204" pitchFamily="34" charset="0"/>
                <a:ea typeface="Calibri" panose="020F0502020204030204" pitchFamily="34" charset="0"/>
                <a:cs typeface="Calibri" panose="020F0502020204030204" pitchFamily="34" charset="0"/>
              </a:rPr>
              <a:t>Budget Committee</a:t>
            </a:r>
            <a:r>
              <a:rPr lang="en-US" sz="2399" dirty="0">
                <a:latin typeface="Calibri" panose="020F0502020204030204" pitchFamily="34" charset="0"/>
                <a:ea typeface="Calibri" panose="020F0502020204030204" pitchFamily="34" charset="0"/>
                <a:cs typeface="Calibri" panose="020F0502020204030204" pitchFamily="34" charset="0"/>
              </a:rPr>
              <a:t>: Both in-person and online meetings: </a:t>
            </a:r>
            <a:r>
              <a:rPr lang="en-US" sz="2399" dirty="0">
                <a:latin typeface="Calibri" panose="020F0502020204030204" pitchFamily="34" charset="0"/>
                <a:ea typeface="Calibri" panose="020F0502020204030204" pitchFamily="34" charset="0"/>
                <a:cs typeface="Calibri" panose="020F0502020204030204" pitchFamily="34" charset="0"/>
                <a:hlinkClick r:id="rId3"/>
              </a:rPr>
              <a:t>https://admin.smc.edu/administration/governance/district-planning-policies/budget-planning-subcommittee.php</a:t>
            </a:r>
            <a:r>
              <a:rPr lang="en-US" sz="2399" dirty="0">
                <a:latin typeface="Calibri" panose="020F0502020204030204" pitchFamily="34" charset="0"/>
                <a:ea typeface="Calibri" panose="020F0502020204030204" pitchFamily="34" charset="0"/>
                <a:cs typeface="Calibri" panose="020F0502020204030204" pitchFamily="34" charset="0"/>
              </a:rPr>
              <a:t> </a:t>
            </a:r>
          </a:p>
          <a:p>
            <a:r>
              <a:rPr lang="en-US" sz="2399" b="1" dirty="0">
                <a:latin typeface="Calibri" panose="020F0502020204030204" pitchFamily="34" charset="0"/>
                <a:ea typeface="Calibri" panose="020F0502020204030204" pitchFamily="34" charset="0"/>
                <a:cs typeface="Calibri" panose="020F0502020204030204" pitchFamily="34" charset="0"/>
              </a:rPr>
              <a:t>SMC Budget Office</a:t>
            </a:r>
            <a:r>
              <a:rPr lang="en-US" sz="2399" dirty="0">
                <a:latin typeface="Calibri" panose="020F0502020204030204" pitchFamily="34" charset="0"/>
                <a:ea typeface="Calibri" panose="020F0502020204030204" pitchFamily="34" charset="0"/>
                <a:cs typeface="Calibri" panose="020F0502020204030204" pitchFamily="34" charset="0"/>
              </a:rPr>
              <a:t>: Reports, presentations and guides to budget items. </a:t>
            </a:r>
            <a:r>
              <a:rPr lang="en-US" sz="2399" dirty="0">
                <a:latin typeface="Calibri" panose="020F0502020204030204" pitchFamily="34" charset="0"/>
                <a:ea typeface="Calibri" panose="020F0502020204030204" pitchFamily="34" charset="0"/>
                <a:cs typeface="Calibri" panose="020F0502020204030204" pitchFamily="34" charset="0"/>
                <a:hlinkClick r:id="rId4"/>
              </a:rPr>
              <a:t>https://admin.smc.edu/administration/business-services/budget/</a:t>
            </a:r>
            <a:r>
              <a:rPr lang="en-US" sz="2399" dirty="0">
                <a:latin typeface="Calibri" panose="020F0502020204030204" pitchFamily="34" charset="0"/>
                <a:ea typeface="Calibri" panose="020F0502020204030204" pitchFamily="34" charset="0"/>
                <a:cs typeface="Calibri" panose="020F0502020204030204" pitchFamily="34" charset="0"/>
              </a:rPr>
              <a:t> </a:t>
            </a:r>
          </a:p>
          <a:p>
            <a:r>
              <a:rPr lang="en-US" sz="2399" b="1" dirty="0">
                <a:latin typeface="Calibri" panose="020F0502020204030204" pitchFamily="34" charset="0"/>
                <a:ea typeface="Calibri" panose="020F0502020204030204" pitchFamily="34" charset="0"/>
                <a:cs typeface="Calibri" panose="020F0502020204030204" pitchFamily="34" charset="0"/>
              </a:rPr>
              <a:t>Board of Trustee Meetings</a:t>
            </a:r>
            <a:r>
              <a:rPr lang="en-US" sz="2399" dirty="0">
                <a:latin typeface="Calibri" panose="020F0502020204030204" pitchFamily="34" charset="0"/>
                <a:ea typeface="Calibri" panose="020F0502020204030204" pitchFamily="34" charset="0"/>
                <a:cs typeface="Calibri" panose="020F0502020204030204" pitchFamily="34" charset="0"/>
              </a:rPr>
              <a:t>: Both in-person and online meetings. </a:t>
            </a:r>
            <a:r>
              <a:rPr lang="en-US" sz="2399" dirty="0">
                <a:latin typeface="Calibri" panose="020F0502020204030204" pitchFamily="34" charset="0"/>
                <a:ea typeface="Calibri" panose="020F0502020204030204" pitchFamily="34" charset="0"/>
                <a:cs typeface="Calibri" panose="020F0502020204030204" pitchFamily="34" charset="0"/>
                <a:hlinkClick r:id="rId5"/>
              </a:rPr>
              <a:t>https://admin.smc.edu/administration/governance/board-of-trustees/meetings.php</a:t>
            </a:r>
            <a:r>
              <a:rPr lang="en-US" sz="2399" dirty="0">
                <a:latin typeface="Calibri" panose="020F0502020204030204" pitchFamily="34" charset="0"/>
                <a:ea typeface="Calibri" panose="020F0502020204030204" pitchFamily="34" charset="0"/>
                <a:cs typeface="Calibri" panose="020F0502020204030204" pitchFamily="34" charset="0"/>
              </a:rPr>
              <a:t> </a:t>
            </a:r>
          </a:p>
        </p:txBody>
      </p:sp>
      <p:pic>
        <p:nvPicPr>
          <p:cNvPr id="4" name="Picture 3">
            <a:extLst>
              <a:ext uri="{FF2B5EF4-FFF2-40B4-BE49-F238E27FC236}">
                <a16:creationId xmlns:a16="http://schemas.microsoft.com/office/drawing/2014/main" id="{40DC6874-10C3-A6D6-490F-1801D99CE263}"/>
              </a:ext>
            </a:extLst>
          </p:cNvPr>
          <p:cNvPicPr>
            <a:picLocks noChangeAspect="1"/>
          </p:cNvPicPr>
          <p:nvPr/>
        </p:nvPicPr>
        <p:blipFill>
          <a:blip r:embed="rId6"/>
          <a:stretch>
            <a:fillRect/>
          </a:stretch>
        </p:blipFill>
        <p:spPr>
          <a:xfrm>
            <a:off x="87368" y="6345177"/>
            <a:ext cx="524164" cy="451026"/>
          </a:xfrm>
          <a:prstGeom prst="rect">
            <a:avLst/>
          </a:prstGeom>
        </p:spPr>
      </p:pic>
    </p:spTree>
    <p:extLst>
      <p:ext uri="{BB962C8B-B14F-4D97-AF65-F5344CB8AC3E}">
        <p14:creationId xmlns:p14="http://schemas.microsoft.com/office/powerpoint/2010/main" val="33534030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06A82C-3D84-8B02-A22B-8B802D25ABFA}"/>
            </a:ext>
          </a:extLst>
        </p:cNvPr>
        <p:cNvGrpSpPr/>
        <p:nvPr/>
      </p:nvGrpSpPr>
      <p:grpSpPr>
        <a:xfrm>
          <a:off x="0" y="0"/>
          <a:ext cx="0" cy="0"/>
          <a:chOff x="0" y="0"/>
          <a:chExt cx="0" cy="0"/>
        </a:xfrm>
      </p:grpSpPr>
      <p:sp>
        <p:nvSpPr>
          <p:cNvPr id="2" name="Title 12">
            <a:extLst>
              <a:ext uri="{FF2B5EF4-FFF2-40B4-BE49-F238E27FC236}">
                <a16:creationId xmlns:a16="http://schemas.microsoft.com/office/drawing/2014/main" id="{0AE78D52-C932-3094-5F6F-9D9366478A2C}"/>
              </a:ext>
            </a:extLst>
          </p:cNvPr>
          <p:cNvSpPr>
            <a:spLocks noGrp="1"/>
          </p:cNvSpPr>
          <p:nvPr>
            <p:ph type="title"/>
          </p:nvPr>
        </p:nvSpPr>
        <p:spPr>
          <a:xfrm>
            <a:off x="722312" y="681686"/>
            <a:ext cx="10744199" cy="533400"/>
          </a:xfrm>
        </p:spPr>
        <p:txBody>
          <a:bodyPr>
            <a:noAutofit/>
          </a:bodyPr>
          <a:lstStyle/>
          <a:p>
            <a:pPr algn="ctr"/>
            <a:r>
              <a:rPr lang="en-US" sz="4000" b="1" u="sng" dirty="0">
                <a:latin typeface="Calibri" panose="020F0502020204030204" pitchFamily="34" charset="0"/>
                <a:cs typeface="Calibri" panose="020F0502020204030204" pitchFamily="34" charset="0"/>
              </a:rPr>
              <a:t>Related and Supplemental Instruction</a:t>
            </a:r>
          </a:p>
        </p:txBody>
      </p:sp>
      <p:pic>
        <p:nvPicPr>
          <p:cNvPr id="3" name="Picture 2">
            <a:extLst>
              <a:ext uri="{FF2B5EF4-FFF2-40B4-BE49-F238E27FC236}">
                <a16:creationId xmlns:a16="http://schemas.microsoft.com/office/drawing/2014/main" id="{AF81F61E-44B9-8563-1D5A-AE66A61F5470}"/>
              </a:ext>
            </a:extLst>
          </p:cNvPr>
          <p:cNvPicPr>
            <a:picLocks noChangeAspect="1"/>
          </p:cNvPicPr>
          <p:nvPr/>
        </p:nvPicPr>
        <p:blipFill>
          <a:blip r:embed="rId3"/>
          <a:stretch>
            <a:fillRect/>
          </a:stretch>
        </p:blipFill>
        <p:spPr>
          <a:xfrm>
            <a:off x="87368" y="6345177"/>
            <a:ext cx="524164" cy="451026"/>
          </a:xfrm>
          <a:prstGeom prst="rect">
            <a:avLst/>
          </a:prstGeom>
        </p:spPr>
      </p:pic>
      <p:graphicFrame>
        <p:nvGraphicFramePr>
          <p:cNvPr id="7" name="Table 6">
            <a:extLst>
              <a:ext uri="{FF2B5EF4-FFF2-40B4-BE49-F238E27FC236}">
                <a16:creationId xmlns:a16="http://schemas.microsoft.com/office/drawing/2014/main" id="{1076FACF-D294-8906-AFF7-C83A6D68B362}"/>
              </a:ext>
            </a:extLst>
          </p:cNvPr>
          <p:cNvGraphicFramePr>
            <a:graphicFrameLocks noGrp="1"/>
          </p:cNvGraphicFramePr>
          <p:nvPr>
            <p:extLst>
              <p:ext uri="{D42A27DB-BD31-4B8C-83A1-F6EECF244321}">
                <p14:modId xmlns:p14="http://schemas.microsoft.com/office/powerpoint/2010/main" val="1428874594"/>
              </p:ext>
            </p:extLst>
          </p:nvPr>
        </p:nvGraphicFramePr>
        <p:xfrm>
          <a:off x="836612" y="1447800"/>
          <a:ext cx="10439400" cy="1533840"/>
        </p:xfrm>
        <a:graphic>
          <a:graphicData uri="http://schemas.openxmlformats.org/drawingml/2006/table">
            <a:tbl>
              <a:tblPr firstRow="1" bandRow="1">
                <a:tableStyleId>{5940675A-B579-460E-94D1-54222C63F5DA}</a:tableStyleId>
              </a:tblPr>
              <a:tblGrid>
                <a:gridCol w="3479800">
                  <a:extLst>
                    <a:ext uri="{9D8B030D-6E8A-4147-A177-3AD203B41FA5}">
                      <a16:colId xmlns:a16="http://schemas.microsoft.com/office/drawing/2014/main" val="1180187826"/>
                    </a:ext>
                  </a:extLst>
                </a:gridCol>
                <a:gridCol w="3479800">
                  <a:extLst>
                    <a:ext uri="{9D8B030D-6E8A-4147-A177-3AD203B41FA5}">
                      <a16:colId xmlns:a16="http://schemas.microsoft.com/office/drawing/2014/main" val="800754531"/>
                    </a:ext>
                  </a:extLst>
                </a:gridCol>
                <a:gridCol w="3479800">
                  <a:extLst>
                    <a:ext uri="{9D8B030D-6E8A-4147-A177-3AD203B41FA5}">
                      <a16:colId xmlns:a16="http://schemas.microsoft.com/office/drawing/2014/main" val="1874860024"/>
                    </a:ext>
                  </a:extLst>
                </a:gridCol>
              </a:tblGrid>
              <a:tr h="436819">
                <a:tc>
                  <a:txBody>
                    <a:bodyPr/>
                    <a:lstStyle/>
                    <a:p>
                      <a:pPr algn="ctr"/>
                      <a:r>
                        <a:rPr lang="en-US" sz="2400" b="1" u="sng" dirty="0"/>
                        <a:t>May Revise</a:t>
                      </a:r>
                    </a:p>
                  </a:txBody>
                  <a:tcPr>
                    <a:solidFill>
                      <a:schemeClr val="accent6">
                        <a:lumMod val="60000"/>
                        <a:lumOff val="40000"/>
                      </a:schemeClr>
                    </a:solidFill>
                  </a:tcPr>
                </a:tc>
                <a:tc>
                  <a:txBody>
                    <a:bodyPr/>
                    <a:lstStyle/>
                    <a:p>
                      <a:pPr algn="ctr"/>
                      <a:r>
                        <a:rPr lang="en-US" sz="2400" b="1" u="sng" dirty="0"/>
                        <a:t>Legislature</a:t>
                      </a:r>
                    </a:p>
                  </a:txBody>
                  <a:tcPr>
                    <a:solidFill>
                      <a:schemeClr val="accent6">
                        <a:lumMod val="60000"/>
                        <a:lumOff val="40000"/>
                      </a:schemeClr>
                    </a:solidFill>
                  </a:tcPr>
                </a:tc>
                <a:tc>
                  <a:txBody>
                    <a:bodyPr/>
                    <a:lstStyle/>
                    <a:p>
                      <a:pPr algn="ctr"/>
                      <a:r>
                        <a:rPr lang="en-US" sz="2400" b="1" u="sng" dirty="0"/>
                        <a:t>Final</a:t>
                      </a:r>
                    </a:p>
                  </a:txBody>
                  <a:tcPr>
                    <a:solidFill>
                      <a:schemeClr val="accent6">
                        <a:lumMod val="60000"/>
                        <a:lumOff val="40000"/>
                      </a:schemeClr>
                    </a:solidFill>
                  </a:tcPr>
                </a:tc>
                <a:extLst>
                  <a:ext uri="{0D108BD9-81ED-4DB2-BD59-A6C34878D82A}">
                    <a16:rowId xmlns:a16="http://schemas.microsoft.com/office/drawing/2014/main" val="2954960387"/>
                  </a:ext>
                </a:extLst>
              </a:tr>
              <a:tr h="1076640">
                <a:tc>
                  <a:txBody>
                    <a:bodyPr/>
                    <a:lstStyle/>
                    <a:p>
                      <a:pPr algn="ctr"/>
                      <a:r>
                        <a:rPr lang="en-US" sz="2400" dirty="0"/>
                        <a:t>$16m one-time</a:t>
                      </a:r>
                    </a:p>
                    <a:p>
                      <a:pPr algn="ctr"/>
                      <a:endParaRPr lang="en-US" sz="2400" dirty="0"/>
                    </a:p>
                  </a:txBody>
                  <a:tcPr/>
                </a:tc>
                <a:tc>
                  <a:txBody>
                    <a:bodyPr/>
                    <a:lstStyle/>
                    <a:p>
                      <a:pPr algn="ctr"/>
                      <a:r>
                        <a:rPr lang="en-US" sz="2400" dirty="0"/>
                        <a:t>$16m one-time</a:t>
                      </a:r>
                    </a:p>
                  </a:txBody>
                  <a:tcPr/>
                </a:tc>
                <a:tc>
                  <a:txBody>
                    <a:bodyPr/>
                    <a:lstStyle/>
                    <a:p>
                      <a:pPr algn="ctr"/>
                      <a:r>
                        <a:rPr lang="en-US" sz="2400" dirty="0"/>
                        <a:t>$16m one-time</a:t>
                      </a:r>
                    </a:p>
                  </a:txBody>
                  <a:tcPr/>
                </a:tc>
                <a:extLst>
                  <a:ext uri="{0D108BD9-81ED-4DB2-BD59-A6C34878D82A}">
                    <a16:rowId xmlns:a16="http://schemas.microsoft.com/office/drawing/2014/main" val="1200391596"/>
                  </a:ext>
                </a:extLst>
              </a:tr>
            </a:tbl>
          </a:graphicData>
        </a:graphic>
      </p:graphicFrame>
      <p:sp>
        <p:nvSpPr>
          <p:cNvPr id="8" name="Content Placeholder 13">
            <a:extLst>
              <a:ext uri="{FF2B5EF4-FFF2-40B4-BE49-F238E27FC236}">
                <a16:creationId xmlns:a16="http://schemas.microsoft.com/office/drawing/2014/main" id="{8B477364-3C0A-535A-B3DF-F4FB8B31BB8A}"/>
              </a:ext>
            </a:extLst>
          </p:cNvPr>
          <p:cNvSpPr txBox="1">
            <a:spLocks/>
          </p:cNvSpPr>
          <p:nvPr/>
        </p:nvSpPr>
        <p:spPr>
          <a:xfrm>
            <a:off x="128230" y="3179570"/>
            <a:ext cx="11963400" cy="3383919"/>
          </a:xfrm>
          <a:prstGeom prst="rect">
            <a:avLst/>
          </a:prstGeom>
        </p:spPr>
        <p:txBody>
          <a:bodyPr vert="horz" lIns="91440" tIns="45720" rIns="91440" bIns="45720" rtlCol="0">
            <a:normAutofit/>
          </a:bodyPr>
          <a:lstStyle>
            <a:lvl1pPr marL="228531" indent="-228531" algn="l" defTabSz="914126" rtl="0" eaLnBrk="1" latinLnBrk="0" hangingPunct="1">
              <a:lnSpc>
                <a:spcPct val="110000"/>
              </a:lnSpc>
              <a:spcBef>
                <a:spcPts val="1000"/>
              </a:spcBef>
              <a:buFont typeface="Arial" panose="020B0604020202020204" pitchFamily="34" charset="0"/>
              <a:buChar char="•"/>
              <a:defRPr sz="1799" kern="1200">
                <a:solidFill>
                  <a:schemeClr val="tx1"/>
                </a:solidFill>
                <a:latin typeface="+mn-lt"/>
                <a:ea typeface="+mn-ea"/>
                <a:cs typeface="+mn-cs"/>
              </a:defRPr>
            </a:lvl1pPr>
            <a:lvl2pPr marL="685594" indent="-228531" algn="l" defTabSz="914126" rtl="0" eaLnBrk="1" latinLnBrk="0" hangingPunct="1">
              <a:lnSpc>
                <a:spcPct val="110000"/>
              </a:lnSpc>
              <a:spcBef>
                <a:spcPts val="500"/>
              </a:spcBef>
              <a:buFont typeface="Arial" panose="020B0604020202020204" pitchFamily="34" charset="0"/>
              <a:buChar char="•"/>
              <a:defRPr sz="1600" kern="1200">
                <a:solidFill>
                  <a:schemeClr val="tx1"/>
                </a:solidFill>
                <a:latin typeface="+mn-lt"/>
                <a:ea typeface="+mn-ea"/>
                <a:cs typeface="+mn-cs"/>
              </a:defRPr>
            </a:lvl2pPr>
            <a:lvl3pPr marL="1142657" indent="-228531" algn="l" defTabSz="914126"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3pPr>
            <a:lvl4pPr marL="1599720" indent="-228531" algn="l" defTabSz="914126" rtl="0" eaLnBrk="1" latinLnBrk="0" hangingPunct="1">
              <a:lnSpc>
                <a:spcPct val="110000"/>
              </a:lnSpc>
              <a:spcBef>
                <a:spcPts val="500"/>
              </a:spcBef>
              <a:buFont typeface="Arial" panose="020B0604020202020204" pitchFamily="34" charset="0"/>
              <a:buChar char="•"/>
              <a:defRPr sz="1200" kern="1200">
                <a:solidFill>
                  <a:schemeClr val="tx1"/>
                </a:solidFill>
                <a:latin typeface="+mn-lt"/>
                <a:ea typeface="+mn-ea"/>
                <a:cs typeface="+mn-cs"/>
              </a:defRPr>
            </a:lvl4pPr>
            <a:lvl5pPr marL="2056783" indent="-228531" algn="l" defTabSz="914126" rtl="0" eaLnBrk="1" latinLnBrk="0" hangingPunct="1">
              <a:lnSpc>
                <a:spcPct val="110000"/>
              </a:lnSpc>
              <a:spcBef>
                <a:spcPts val="500"/>
              </a:spcBef>
              <a:buFont typeface="Arial" panose="020B0604020202020204" pitchFamily="34" charset="0"/>
              <a:buChar char="•"/>
              <a:defRPr sz="1200" kern="1200">
                <a:solidFill>
                  <a:schemeClr val="tx1"/>
                </a:solidFill>
                <a:latin typeface="+mn-lt"/>
                <a:ea typeface="+mn-ea"/>
                <a:cs typeface="+mn-cs"/>
              </a:defRPr>
            </a:lvl5pPr>
            <a:lvl6pPr marL="2513846"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6pPr>
            <a:lvl7pPr marL="2970908"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7pPr>
            <a:lvl8pPr marL="3427971"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8pPr>
            <a:lvl9pPr marL="3885034"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9pPr>
          </a:lstStyle>
          <a:p>
            <a:r>
              <a:rPr lang="en-US" sz="2800" dirty="0">
                <a:latin typeface="Calibri" panose="020F0502020204030204" pitchFamily="34" charset="0"/>
                <a:ea typeface="Calibri" panose="020F0502020204030204" pitchFamily="34" charset="0"/>
                <a:cs typeface="Calibri" panose="020F0502020204030204" pitchFamily="34" charset="0"/>
              </a:rPr>
              <a:t>Related and Supplemental Instruction (RSI) is the required classroom instruction that complements paid on-the-job training in registered apprenticeship programs. Community college districts and K–12 local educational agencies are reimbursed for providing this instruction. The program supports apprentices in acquiring the technical knowledge needed to complete their apprenticeship and earn industry-recognized credentials.</a:t>
            </a:r>
          </a:p>
          <a:p>
            <a:pPr lvl="1"/>
            <a:endParaRPr lang="en-US" sz="3100" dirty="0">
              <a:latin typeface="Calibri" panose="020F0502020204030204" pitchFamily="34" charset="0"/>
              <a:cs typeface="Calibri" panose="020F0502020204030204" pitchFamily="34" charset="0"/>
            </a:endParaRPr>
          </a:p>
          <a:p>
            <a:pPr marL="682625" lvl="3" indent="0">
              <a:buFont typeface="Arial" panose="020B0604020202020204" pitchFamily="34" charset="0"/>
              <a:buNone/>
            </a:pPr>
            <a:endParaRPr lang="en-US" sz="1800" dirty="0">
              <a:latin typeface="Calibri" panose="020F0502020204030204" pitchFamily="34" charset="0"/>
              <a:cs typeface="Calibri" panose="020F0502020204030204" pitchFamily="34" charset="0"/>
            </a:endParaRPr>
          </a:p>
          <a:p>
            <a:pPr lvl="2"/>
            <a:endParaRPr lang="en-US" dirty="0"/>
          </a:p>
        </p:txBody>
      </p:sp>
    </p:spTree>
    <p:extLst>
      <p:ext uri="{BB962C8B-B14F-4D97-AF65-F5344CB8AC3E}">
        <p14:creationId xmlns:p14="http://schemas.microsoft.com/office/powerpoint/2010/main" val="15140499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525B3C-433F-4358-679E-6298C572993D}"/>
            </a:ext>
          </a:extLst>
        </p:cNvPr>
        <p:cNvGrpSpPr/>
        <p:nvPr/>
      </p:nvGrpSpPr>
      <p:grpSpPr>
        <a:xfrm>
          <a:off x="0" y="0"/>
          <a:ext cx="0" cy="0"/>
          <a:chOff x="0" y="0"/>
          <a:chExt cx="0" cy="0"/>
        </a:xfrm>
      </p:grpSpPr>
      <p:sp>
        <p:nvSpPr>
          <p:cNvPr id="2" name="Title 12">
            <a:extLst>
              <a:ext uri="{FF2B5EF4-FFF2-40B4-BE49-F238E27FC236}">
                <a16:creationId xmlns:a16="http://schemas.microsoft.com/office/drawing/2014/main" id="{15B36611-0EB6-82FD-09AB-957B5ECC4AB2}"/>
              </a:ext>
            </a:extLst>
          </p:cNvPr>
          <p:cNvSpPr>
            <a:spLocks noGrp="1"/>
          </p:cNvSpPr>
          <p:nvPr>
            <p:ph type="title"/>
          </p:nvPr>
        </p:nvSpPr>
        <p:spPr>
          <a:xfrm>
            <a:off x="722312" y="681686"/>
            <a:ext cx="10744199" cy="533400"/>
          </a:xfrm>
        </p:spPr>
        <p:txBody>
          <a:bodyPr>
            <a:noAutofit/>
          </a:bodyPr>
          <a:lstStyle/>
          <a:p>
            <a:pPr algn="ctr"/>
            <a:r>
              <a:rPr lang="en-US" sz="4000" b="1" u="sng" dirty="0">
                <a:latin typeface="Calibri" panose="020F0502020204030204" pitchFamily="34" charset="0"/>
                <a:cs typeface="Calibri" panose="020F0502020204030204" pitchFamily="34" charset="0"/>
              </a:rPr>
              <a:t>Adult Learner Demo Project</a:t>
            </a:r>
          </a:p>
        </p:txBody>
      </p:sp>
      <p:pic>
        <p:nvPicPr>
          <p:cNvPr id="3" name="Picture 2">
            <a:extLst>
              <a:ext uri="{FF2B5EF4-FFF2-40B4-BE49-F238E27FC236}">
                <a16:creationId xmlns:a16="http://schemas.microsoft.com/office/drawing/2014/main" id="{AD0CF4A4-2702-9816-7EB8-2930452360EF}"/>
              </a:ext>
            </a:extLst>
          </p:cNvPr>
          <p:cNvPicPr>
            <a:picLocks noChangeAspect="1"/>
          </p:cNvPicPr>
          <p:nvPr/>
        </p:nvPicPr>
        <p:blipFill>
          <a:blip r:embed="rId3"/>
          <a:stretch>
            <a:fillRect/>
          </a:stretch>
        </p:blipFill>
        <p:spPr>
          <a:xfrm>
            <a:off x="87368" y="6345177"/>
            <a:ext cx="524164" cy="451026"/>
          </a:xfrm>
          <a:prstGeom prst="rect">
            <a:avLst/>
          </a:prstGeom>
        </p:spPr>
      </p:pic>
      <p:graphicFrame>
        <p:nvGraphicFramePr>
          <p:cNvPr id="7" name="Table 6">
            <a:extLst>
              <a:ext uri="{FF2B5EF4-FFF2-40B4-BE49-F238E27FC236}">
                <a16:creationId xmlns:a16="http://schemas.microsoft.com/office/drawing/2014/main" id="{CC22242E-8713-3F8E-8584-426CC5ACADAC}"/>
              </a:ext>
            </a:extLst>
          </p:cNvPr>
          <p:cNvGraphicFramePr>
            <a:graphicFrameLocks noGrp="1"/>
          </p:cNvGraphicFramePr>
          <p:nvPr>
            <p:extLst>
              <p:ext uri="{D42A27DB-BD31-4B8C-83A1-F6EECF244321}">
                <p14:modId xmlns:p14="http://schemas.microsoft.com/office/powerpoint/2010/main" val="653410555"/>
              </p:ext>
            </p:extLst>
          </p:nvPr>
        </p:nvGraphicFramePr>
        <p:xfrm>
          <a:off x="836612" y="1447800"/>
          <a:ext cx="10439400" cy="1645920"/>
        </p:xfrm>
        <a:graphic>
          <a:graphicData uri="http://schemas.openxmlformats.org/drawingml/2006/table">
            <a:tbl>
              <a:tblPr firstRow="1" bandRow="1">
                <a:tableStyleId>{5940675A-B579-460E-94D1-54222C63F5DA}</a:tableStyleId>
              </a:tblPr>
              <a:tblGrid>
                <a:gridCol w="3479800">
                  <a:extLst>
                    <a:ext uri="{9D8B030D-6E8A-4147-A177-3AD203B41FA5}">
                      <a16:colId xmlns:a16="http://schemas.microsoft.com/office/drawing/2014/main" val="1180187826"/>
                    </a:ext>
                  </a:extLst>
                </a:gridCol>
                <a:gridCol w="3479800">
                  <a:extLst>
                    <a:ext uri="{9D8B030D-6E8A-4147-A177-3AD203B41FA5}">
                      <a16:colId xmlns:a16="http://schemas.microsoft.com/office/drawing/2014/main" val="800754531"/>
                    </a:ext>
                  </a:extLst>
                </a:gridCol>
                <a:gridCol w="3479800">
                  <a:extLst>
                    <a:ext uri="{9D8B030D-6E8A-4147-A177-3AD203B41FA5}">
                      <a16:colId xmlns:a16="http://schemas.microsoft.com/office/drawing/2014/main" val="1874860024"/>
                    </a:ext>
                  </a:extLst>
                </a:gridCol>
              </a:tblGrid>
              <a:tr h="436819">
                <a:tc>
                  <a:txBody>
                    <a:bodyPr/>
                    <a:lstStyle/>
                    <a:p>
                      <a:pPr algn="ctr"/>
                      <a:r>
                        <a:rPr lang="en-US" sz="2400" b="1" u="sng" dirty="0"/>
                        <a:t>May Revise</a:t>
                      </a:r>
                    </a:p>
                  </a:txBody>
                  <a:tcPr>
                    <a:solidFill>
                      <a:schemeClr val="accent6">
                        <a:lumMod val="60000"/>
                        <a:lumOff val="40000"/>
                      </a:schemeClr>
                    </a:solidFill>
                  </a:tcPr>
                </a:tc>
                <a:tc>
                  <a:txBody>
                    <a:bodyPr/>
                    <a:lstStyle/>
                    <a:p>
                      <a:pPr algn="ctr"/>
                      <a:r>
                        <a:rPr lang="en-US" sz="2400" b="1" u="sng" dirty="0"/>
                        <a:t>Legislature</a:t>
                      </a:r>
                    </a:p>
                  </a:txBody>
                  <a:tcPr>
                    <a:solidFill>
                      <a:schemeClr val="accent6">
                        <a:lumMod val="60000"/>
                        <a:lumOff val="40000"/>
                      </a:schemeClr>
                    </a:solidFill>
                  </a:tcPr>
                </a:tc>
                <a:tc>
                  <a:txBody>
                    <a:bodyPr/>
                    <a:lstStyle/>
                    <a:p>
                      <a:pPr algn="ctr"/>
                      <a:r>
                        <a:rPr lang="en-US" sz="2400" b="1" u="sng" dirty="0"/>
                        <a:t>Final</a:t>
                      </a:r>
                    </a:p>
                  </a:txBody>
                  <a:tcPr>
                    <a:solidFill>
                      <a:schemeClr val="accent6">
                        <a:lumMod val="60000"/>
                        <a:lumOff val="40000"/>
                      </a:schemeClr>
                    </a:solidFill>
                  </a:tcPr>
                </a:tc>
                <a:extLst>
                  <a:ext uri="{0D108BD9-81ED-4DB2-BD59-A6C34878D82A}">
                    <a16:rowId xmlns:a16="http://schemas.microsoft.com/office/drawing/2014/main" val="2954960387"/>
                  </a:ext>
                </a:extLst>
              </a:tr>
              <a:tr h="1076640">
                <a:tc>
                  <a:txBody>
                    <a:bodyPr/>
                    <a:lstStyle/>
                    <a:p>
                      <a:pPr algn="ctr"/>
                      <a:r>
                        <a:rPr lang="en-US" sz="2400" dirty="0"/>
                        <a:t>$9.7m one-time over three years</a:t>
                      </a:r>
                    </a:p>
                    <a:p>
                      <a:pPr algn="ctr"/>
                      <a:endParaRPr lang="en-US" sz="2400" dirty="0"/>
                    </a:p>
                  </a:txBody>
                  <a:tcPr/>
                </a:tc>
                <a:tc>
                  <a:txBody>
                    <a:bodyPr/>
                    <a:lstStyle/>
                    <a:p>
                      <a:pPr algn="ctr"/>
                      <a:r>
                        <a:rPr lang="en-US" sz="2400" dirty="0"/>
                        <a:t>$9.7m one-time over three years</a:t>
                      </a:r>
                    </a:p>
                  </a:txBody>
                  <a:tcPr/>
                </a:tc>
                <a:tc>
                  <a:txBody>
                    <a:bodyPr/>
                    <a:lstStyle/>
                    <a:p>
                      <a:pPr algn="ctr"/>
                      <a:r>
                        <a:rPr lang="en-US" sz="2400" dirty="0"/>
                        <a:t>$9.7m one-time over three years</a:t>
                      </a:r>
                    </a:p>
                  </a:txBody>
                  <a:tcPr/>
                </a:tc>
                <a:extLst>
                  <a:ext uri="{0D108BD9-81ED-4DB2-BD59-A6C34878D82A}">
                    <a16:rowId xmlns:a16="http://schemas.microsoft.com/office/drawing/2014/main" val="1200391596"/>
                  </a:ext>
                </a:extLst>
              </a:tr>
            </a:tbl>
          </a:graphicData>
        </a:graphic>
      </p:graphicFrame>
      <p:sp>
        <p:nvSpPr>
          <p:cNvPr id="8" name="Content Placeholder 13">
            <a:extLst>
              <a:ext uri="{FF2B5EF4-FFF2-40B4-BE49-F238E27FC236}">
                <a16:creationId xmlns:a16="http://schemas.microsoft.com/office/drawing/2014/main" id="{20F3A1EE-BE89-883A-536E-FCF006E609A9}"/>
              </a:ext>
            </a:extLst>
          </p:cNvPr>
          <p:cNvSpPr txBox="1">
            <a:spLocks/>
          </p:cNvSpPr>
          <p:nvPr/>
        </p:nvSpPr>
        <p:spPr>
          <a:xfrm>
            <a:off x="128230" y="3179570"/>
            <a:ext cx="11963400" cy="3383919"/>
          </a:xfrm>
          <a:prstGeom prst="rect">
            <a:avLst/>
          </a:prstGeom>
        </p:spPr>
        <p:txBody>
          <a:bodyPr vert="horz" lIns="91440" tIns="45720" rIns="91440" bIns="45720" rtlCol="0">
            <a:normAutofit/>
          </a:bodyPr>
          <a:lstStyle>
            <a:lvl1pPr marL="228531" indent="-228531" algn="l" defTabSz="914126" rtl="0" eaLnBrk="1" latinLnBrk="0" hangingPunct="1">
              <a:lnSpc>
                <a:spcPct val="110000"/>
              </a:lnSpc>
              <a:spcBef>
                <a:spcPts val="1000"/>
              </a:spcBef>
              <a:buFont typeface="Arial" panose="020B0604020202020204" pitchFamily="34" charset="0"/>
              <a:buChar char="•"/>
              <a:defRPr sz="1799" kern="1200">
                <a:solidFill>
                  <a:schemeClr val="tx1"/>
                </a:solidFill>
                <a:latin typeface="+mn-lt"/>
                <a:ea typeface="+mn-ea"/>
                <a:cs typeface="+mn-cs"/>
              </a:defRPr>
            </a:lvl1pPr>
            <a:lvl2pPr marL="685594" indent="-228531" algn="l" defTabSz="914126" rtl="0" eaLnBrk="1" latinLnBrk="0" hangingPunct="1">
              <a:lnSpc>
                <a:spcPct val="110000"/>
              </a:lnSpc>
              <a:spcBef>
                <a:spcPts val="500"/>
              </a:spcBef>
              <a:buFont typeface="Arial" panose="020B0604020202020204" pitchFamily="34" charset="0"/>
              <a:buChar char="•"/>
              <a:defRPr sz="1600" kern="1200">
                <a:solidFill>
                  <a:schemeClr val="tx1"/>
                </a:solidFill>
                <a:latin typeface="+mn-lt"/>
                <a:ea typeface="+mn-ea"/>
                <a:cs typeface="+mn-cs"/>
              </a:defRPr>
            </a:lvl2pPr>
            <a:lvl3pPr marL="1142657" indent="-228531" algn="l" defTabSz="914126"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3pPr>
            <a:lvl4pPr marL="1599720" indent="-228531" algn="l" defTabSz="914126" rtl="0" eaLnBrk="1" latinLnBrk="0" hangingPunct="1">
              <a:lnSpc>
                <a:spcPct val="110000"/>
              </a:lnSpc>
              <a:spcBef>
                <a:spcPts val="500"/>
              </a:spcBef>
              <a:buFont typeface="Arial" panose="020B0604020202020204" pitchFamily="34" charset="0"/>
              <a:buChar char="•"/>
              <a:defRPr sz="1200" kern="1200">
                <a:solidFill>
                  <a:schemeClr val="tx1"/>
                </a:solidFill>
                <a:latin typeface="+mn-lt"/>
                <a:ea typeface="+mn-ea"/>
                <a:cs typeface="+mn-cs"/>
              </a:defRPr>
            </a:lvl4pPr>
            <a:lvl5pPr marL="2056783" indent="-228531" algn="l" defTabSz="914126" rtl="0" eaLnBrk="1" latinLnBrk="0" hangingPunct="1">
              <a:lnSpc>
                <a:spcPct val="110000"/>
              </a:lnSpc>
              <a:spcBef>
                <a:spcPts val="500"/>
              </a:spcBef>
              <a:buFont typeface="Arial" panose="020B0604020202020204" pitchFamily="34" charset="0"/>
              <a:buChar char="•"/>
              <a:defRPr sz="1200" kern="1200">
                <a:solidFill>
                  <a:schemeClr val="tx1"/>
                </a:solidFill>
                <a:latin typeface="+mn-lt"/>
                <a:ea typeface="+mn-ea"/>
                <a:cs typeface="+mn-cs"/>
              </a:defRPr>
            </a:lvl5pPr>
            <a:lvl6pPr marL="2513846"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6pPr>
            <a:lvl7pPr marL="2970908"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7pPr>
            <a:lvl8pPr marL="3427971"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8pPr>
            <a:lvl9pPr marL="3885034"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9pPr>
          </a:lstStyle>
          <a:p>
            <a:r>
              <a:rPr lang="en-US" sz="2800" dirty="0">
                <a:latin typeface="Calibri" panose="020F0502020204030204" pitchFamily="34" charset="0"/>
                <a:ea typeface="Calibri" panose="020F0502020204030204" pitchFamily="34" charset="0"/>
                <a:cs typeface="Calibri" panose="020F0502020204030204" pitchFamily="34" charset="0"/>
              </a:rPr>
              <a:t>Demonstration project that provides comprehensive support to help low-income adult learners and workers gain skills, complete education and training, and transition into stable, higher-paying jobs</a:t>
            </a:r>
          </a:p>
          <a:p>
            <a:pPr marL="682625" lvl="3" indent="0">
              <a:buFont typeface="Arial" panose="020B0604020202020204" pitchFamily="34" charset="0"/>
              <a:buNone/>
            </a:pPr>
            <a:endParaRPr lang="en-US" sz="1800" dirty="0">
              <a:latin typeface="Calibri" panose="020F0502020204030204" pitchFamily="34" charset="0"/>
              <a:cs typeface="Calibri" panose="020F0502020204030204" pitchFamily="34" charset="0"/>
            </a:endParaRPr>
          </a:p>
          <a:p>
            <a:pPr lvl="2"/>
            <a:endParaRPr lang="en-US" dirty="0"/>
          </a:p>
        </p:txBody>
      </p:sp>
    </p:spTree>
    <p:extLst>
      <p:ext uri="{BB962C8B-B14F-4D97-AF65-F5344CB8AC3E}">
        <p14:creationId xmlns:p14="http://schemas.microsoft.com/office/powerpoint/2010/main" val="6120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74FAC6-58CA-E5D3-31BD-03FF214BA606}"/>
            </a:ext>
          </a:extLst>
        </p:cNvPr>
        <p:cNvGrpSpPr/>
        <p:nvPr/>
      </p:nvGrpSpPr>
      <p:grpSpPr>
        <a:xfrm>
          <a:off x="0" y="0"/>
          <a:ext cx="0" cy="0"/>
          <a:chOff x="0" y="0"/>
          <a:chExt cx="0" cy="0"/>
        </a:xfrm>
      </p:grpSpPr>
      <p:sp>
        <p:nvSpPr>
          <p:cNvPr id="2" name="Title 12">
            <a:extLst>
              <a:ext uri="{FF2B5EF4-FFF2-40B4-BE49-F238E27FC236}">
                <a16:creationId xmlns:a16="http://schemas.microsoft.com/office/drawing/2014/main" id="{93F316D8-1F0C-6234-F865-0452D6501F98}"/>
              </a:ext>
            </a:extLst>
          </p:cNvPr>
          <p:cNvSpPr>
            <a:spLocks noGrp="1"/>
          </p:cNvSpPr>
          <p:nvPr>
            <p:ph type="title"/>
          </p:nvPr>
        </p:nvSpPr>
        <p:spPr>
          <a:xfrm>
            <a:off x="722312" y="681686"/>
            <a:ext cx="10744199" cy="533400"/>
          </a:xfrm>
        </p:spPr>
        <p:txBody>
          <a:bodyPr>
            <a:noAutofit/>
          </a:bodyPr>
          <a:lstStyle/>
          <a:p>
            <a:pPr algn="ctr"/>
            <a:r>
              <a:rPr lang="en-US" sz="4000" b="1" u="sng" dirty="0">
                <a:latin typeface="Calibri" panose="020F0502020204030204" pitchFamily="34" charset="0"/>
                <a:cs typeface="Calibri" panose="020F0502020204030204" pitchFamily="34" charset="0"/>
              </a:rPr>
              <a:t>Future of Creative Industries Pilot</a:t>
            </a:r>
          </a:p>
        </p:txBody>
      </p:sp>
      <p:pic>
        <p:nvPicPr>
          <p:cNvPr id="3" name="Picture 2">
            <a:extLst>
              <a:ext uri="{FF2B5EF4-FFF2-40B4-BE49-F238E27FC236}">
                <a16:creationId xmlns:a16="http://schemas.microsoft.com/office/drawing/2014/main" id="{592AF7C4-EB85-6659-8DE5-13C9B05E89F5}"/>
              </a:ext>
            </a:extLst>
          </p:cNvPr>
          <p:cNvPicPr>
            <a:picLocks noChangeAspect="1"/>
          </p:cNvPicPr>
          <p:nvPr/>
        </p:nvPicPr>
        <p:blipFill>
          <a:blip r:embed="rId3"/>
          <a:stretch>
            <a:fillRect/>
          </a:stretch>
        </p:blipFill>
        <p:spPr>
          <a:xfrm>
            <a:off x="87368" y="6345177"/>
            <a:ext cx="524164" cy="451026"/>
          </a:xfrm>
          <a:prstGeom prst="rect">
            <a:avLst/>
          </a:prstGeom>
        </p:spPr>
      </p:pic>
      <p:graphicFrame>
        <p:nvGraphicFramePr>
          <p:cNvPr id="7" name="Table 6">
            <a:extLst>
              <a:ext uri="{FF2B5EF4-FFF2-40B4-BE49-F238E27FC236}">
                <a16:creationId xmlns:a16="http://schemas.microsoft.com/office/drawing/2014/main" id="{7A52D871-D946-003E-87C0-2A82436613DE}"/>
              </a:ext>
            </a:extLst>
          </p:cNvPr>
          <p:cNvGraphicFramePr>
            <a:graphicFrameLocks noGrp="1"/>
          </p:cNvGraphicFramePr>
          <p:nvPr>
            <p:extLst>
              <p:ext uri="{D42A27DB-BD31-4B8C-83A1-F6EECF244321}">
                <p14:modId xmlns:p14="http://schemas.microsoft.com/office/powerpoint/2010/main" val="1377727465"/>
              </p:ext>
            </p:extLst>
          </p:nvPr>
        </p:nvGraphicFramePr>
        <p:xfrm>
          <a:off x="836612" y="1447800"/>
          <a:ext cx="10439400" cy="1533840"/>
        </p:xfrm>
        <a:graphic>
          <a:graphicData uri="http://schemas.openxmlformats.org/drawingml/2006/table">
            <a:tbl>
              <a:tblPr firstRow="1" bandRow="1">
                <a:tableStyleId>{5940675A-B579-460E-94D1-54222C63F5DA}</a:tableStyleId>
              </a:tblPr>
              <a:tblGrid>
                <a:gridCol w="3479800">
                  <a:extLst>
                    <a:ext uri="{9D8B030D-6E8A-4147-A177-3AD203B41FA5}">
                      <a16:colId xmlns:a16="http://schemas.microsoft.com/office/drawing/2014/main" val="1180187826"/>
                    </a:ext>
                  </a:extLst>
                </a:gridCol>
                <a:gridCol w="3479800">
                  <a:extLst>
                    <a:ext uri="{9D8B030D-6E8A-4147-A177-3AD203B41FA5}">
                      <a16:colId xmlns:a16="http://schemas.microsoft.com/office/drawing/2014/main" val="800754531"/>
                    </a:ext>
                  </a:extLst>
                </a:gridCol>
                <a:gridCol w="3479800">
                  <a:extLst>
                    <a:ext uri="{9D8B030D-6E8A-4147-A177-3AD203B41FA5}">
                      <a16:colId xmlns:a16="http://schemas.microsoft.com/office/drawing/2014/main" val="1874860024"/>
                    </a:ext>
                  </a:extLst>
                </a:gridCol>
              </a:tblGrid>
              <a:tr h="436819">
                <a:tc>
                  <a:txBody>
                    <a:bodyPr/>
                    <a:lstStyle/>
                    <a:p>
                      <a:pPr algn="ctr"/>
                      <a:r>
                        <a:rPr lang="en-US" sz="2400" b="1" u="sng" dirty="0"/>
                        <a:t>May Revise</a:t>
                      </a:r>
                    </a:p>
                  </a:txBody>
                  <a:tcPr>
                    <a:solidFill>
                      <a:schemeClr val="accent6">
                        <a:lumMod val="60000"/>
                        <a:lumOff val="40000"/>
                      </a:schemeClr>
                    </a:solidFill>
                  </a:tcPr>
                </a:tc>
                <a:tc>
                  <a:txBody>
                    <a:bodyPr/>
                    <a:lstStyle/>
                    <a:p>
                      <a:pPr algn="ctr"/>
                      <a:r>
                        <a:rPr lang="en-US" sz="2400" b="1" u="sng" dirty="0"/>
                        <a:t>Legislature</a:t>
                      </a:r>
                    </a:p>
                  </a:txBody>
                  <a:tcPr>
                    <a:solidFill>
                      <a:schemeClr val="accent6">
                        <a:lumMod val="60000"/>
                        <a:lumOff val="40000"/>
                      </a:schemeClr>
                    </a:solidFill>
                  </a:tcPr>
                </a:tc>
                <a:tc>
                  <a:txBody>
                    <a:bodyPr/>
                    <a:lstStyle/>
                    <a:p>
                      <a:pPr algn="ctr"/>
                      <a:r>
                        <a:rPr lang="en-US" sz="2400" b="1" u="sng" dirty="0"/>
                        <a:t>Final</a:t>
                      </a:r>
                    </a:p>
                  </a:txBody>
                  <a:tcPr>
                    <a:solidFill>
                      <a:schemeClr val="accent6">
                        <a:lumMod val="60000"/>
                        <a:lumOff val="40000"/>
                      </a:schemeClr>
                    </a:solidFill>
                  </a:tcPr>
                </a:tc>
                <a:extLst>
                  <a:ext uri="{0D108BD9-81ED-4DB2-BD59-A6C34878D82A}">
                    <a16:rowId xmlns:a16="http://schemas.microsoft.com/office/drawing/2014/main" val="2954960387"/>
                  </a:ext>
                </a:extLst>
              </a:tr>
              <a:tr h="1076640">
                <a:tc>
                  <a:txBody>
                    <a:bodyPr/>
                    <a:lstStyle/>
                    <a:p>
                      <a:pPr algn="ctr"/>
                      <a:r>
                        <a:rPr lang="en-US" sz="2400" dirty="0"/>
                        <a:t>$0</a:t>
                      </a:r>
                    </a:p>
                    <a:p>
                      <a:pPr algn="ctr"/>
                      <a:endParaRPr lang="en-US" sz="2400" dirty="0"/>
                    </a:p>
                  </a:txBody>
                  <a:tcPr/>
                </a:tc>
                <a:tc>
                  <a:txBody>
                    <a:bodyPr/>
                    <a:lstStyle/>
                    <a:p>
                      <a:pPr algn="ctr"/>
                      <a:r>
                        <a:rPr lang="en-US" sz="2400" dirty="0"/>
                        <a:t>$15m one-time</a:t>
                      </a:r>
                    </a:p>
                  </a:txBody>
                  <a:tcPr/>
                </a:tc>
                <a:tc>
                  <a:txBody>
                    <a:bodyPr/>
                    <a:lstStyle/>
                    <a:p>
                      <a:pPr algn="ctr"/>
                      <a:r>
                        <a:rPr lang="en-US" sz="2400" dirty="0"/>
                        <a:t>$15m one-time</a:t>
                      </a:r>
                    </a:p>
                  </a:txBody>
                  <a:tcPr/>
                </a:tc>
                <a:extLst>
                  <a:ext uri="{0D108BD9-81ED-4DB2-BD59-A6C34878D82A}">
                    <a16:rowId xmlns:a16="http://schemas.microsoft.com/office/drawing/2014/main" val="1200391596"/>
                  </a:ext>
                </a:extLst>
              </a:tr>
            </a:tbl>
          </a:graphicData>
        </a:graphic>
      </p:graphicFrame>
      <p:sp>
        <p:nvSpPr>
          <p:cNvPr id="8" name="Content Placeholder 13">
            <a:extLst>
              <a:ext uri="{FF2B5EF4-FFF2-40B4-BE49-F238E27FC236}">
                <a16:creationId xmlns:a16="http://schemas.microsoft.com/office/drawing/2014/main" id="{AE653DFB-ECBB-8B90-7E75-8B05491CC2D7}"/>
              </a:ext>
            </a:extLst>
          </p:cNvPr>
          <p:cNvSpPr txBox="1">
            <a:spLocks/>
          </p:cNvSpPr>
          <p:nvPr/>
        </p:nvSpPr>
        <p:spPr>
          <a:xfrm>
            <a:off x="128230" y="3179570"/>
            <a:ext cx="11963400" cy="3383919"/>
          </a:xfrm>
          <a:prstGeom prst="rect">
            <a:avLst/>
          </a:prstGeom>
        </p:spPr>
        <p:txBody>
          <a:bodyPr vert="horz" lIns="91440" tIns="45720" rIns="91440" bIns="45720" rtlCol="0">
            <a:normAutofit/>
          </a:bodyPr>
          <a:lstStyle>
            <a:lvl1pPr marL="228531" indent="-228531" algn="l" defTabSz="914126" rtl="0" eaLnBrk="1" latinLnBrk="0" hangingPunct="1">
              <a:lnSpc>
                <a:spcPct val="110000"/>
              </a:lnSpc>
              <a:spcBef>
                <a:spcPts val="1000"/>
              </a:spcBef>
              <a:buFont typeface="Arial" panose="020B0604020202020204" pitchFamily="34" charset="0"/>
              <a:buChar char="•"/>
              <a:defRPr sz="1799" kern="1200">
                <a:solidFill>
                  <a:schemeClr val="tx1"/>
                </a:solidFill>
                <a:latin typeface="+mn-lt"/>
                <a:ea typeface="+mn-ea"/>
                <a:cs typeface="+mn-cs"/>
              </a:defRPr>
            </a:lvl1pPr>
            <a:lvl2pPr marL="685594" indent="-228531" algn="l" defTabSz="914126" rtl="0" eaLnBrk="1" latinLnBrk="0" hangingPunct="1">
              <a:lnSpc>
                <a:spcPct val="110000"/>
              </a:lnSpc>
              <a:spcBef>
                <a:spcPts val="500"/>
              </a:spcBef>
              <a:buFont typeface="Arial" panose="020B0604020202020204" pitchFamily="34" charset="0"/>
              <a:buChar char="•"/>
              <a:defRPr sz="1600" kern="1200">
                <a:solidFill>
                  <a:schemeClr val="tx1"/>
                </a:solidFill>
                <a:latin typeface="+mn-lt"/>
                <a:ea typeface="+mn-ea"/>
                <a:cs typeface="+mn-cs"/>
              </a:defRPr>
            </a:lvl2pPr>
            <a:lvl3pPr marL="1142657" indent="-228531" algn="l" defTabSz="914126"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3pPr>
            <a:lvl4pPr marL="1599720" indent="-228531" algn="l" defTabSz="914126" rtl="0" eaLnBrk="1" latinLnBrk="0" hangingPunct="1">
              <a:lnSpc>
                <a:spcPct val="110000"/>
              </a:lnSpc>
              <a:spcBef>
                <a:spcPts val="500"/>
              </a:spcBef>
              <a:buFont typeface="Arial" panose="020B0604020202020204" pitchFamily="34" charset="0"/>
              <a:buChar char="•"/>
              <a:defRPr sz="1200" kern="1200">
                <a:solidFill>
                  <a:schemeClr val="tx1"/>
                </a:solidFill>
                <a:latin typeface="+mn-lt"/>
                <a:ea typeface="+mn-ea"/>
                <a:cs typeface="+mn-cs"/>
              </a:defRPr>
            </a:lvl4pPr>
            <a:lvl5pPr marL="2056783" indent="-228531" algn="l" defTabSz="914126" rtl="0" eaLnBrk="1" latinLnBrk="0" hangingPunct="1">
              <a:lnSpc>
                <a:spcPct val="110000"/>
              </a:lnSpc>
              <a:spcBef>
                <a:spcPts val="500"/>
              </a:spcBef>
              <a:buFont typeface="Arial" panose="020B0604020202020204" pitchFamily="34" charset="0"/>
              <a:buChar char="•"/>
              <a:defRPr sz="1200" kern="1200">
                <a:solidFill>
                  <a:schemeClr val="tx1"/>
                </a:solidFill>
                <a:latin typeface="+mn-lt"/>
                <a:ea typeface="+mn-ea"/>
                <a:cs typeface="+mn-cs"/>
              </a:defRPr>
            </a:lvl5pPr>
            <a:lvl6pPr marL="2513846"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6pPr>
            <a:lvl7pPr marL="2970908"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7pPr>
            <a:lvl8pPr marL="3427971"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8pPr>
            <a:lvl9pPr marL="3885034"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9pPr>
          </a:lstStyle>
          <a:p>
            <a:r>
              <a:rPr lang="en-US" sz="2800" dirty="0">
                <a:latin typeface="Calibri" panose="020F0502020204030204" pitchFamily="34" charset="0"/>
                <a:ea typeface="Calibri" panose="020F0502020204030204" pitchFamily="34" charset="0"/>
                <a:cs typeface="Calibri" panose="020F0502020204030204" pitchFamily="34" charset="0"/>
              </a:rPr>
              <a:t>Preparing students for careers in fields such as Digital Media, Film and Television, Animation, Gaming, Music and Audio Production, Design, and Emerging AI-enabled Creative Technologies</a:t>
            </a:r>
          </a:p>
          <a:p>
            <a:pPr marL="682625" lvl="3" indent="0">
              <a:buFont typeface="Arial" panose="020B0604020202020204" pitchFamily="34" charset="0"/>
              <a:buNone/>
            </a:pPr>
            <a:endParaRPr lang="en-US" sz="1800" dirty="0">
              <a:latin typeface="Calibri" panose="020F0502020204030204" pitchFamily="34" charset="0"/>
              <a:cs typeface="Calibri" panose="020F0502020204030204" pitchFamily="34" charset="0"/>
            </a:endParaRPr>
          </a:p>
          <a:p>
            <a:pPr lvl="2"/>
            <a:endParaRPr lang="en-US" dirty="0"/>
          </a:p>
        </p:txBody>
      </p:sp>
    </p:spTree>
    <p:extLst>
      <p:ext uri="{BB962C8B-B14F-4D97-AF65-F5344CB8AC3E}">
        <p14:creationId xmlns:p14="http://schemas.microsoft.com/office/powerpoint/2010/main" val="10420429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6A6EA2-718A-8633-C36B-70175EFC680A}"/>
            </a:ext>
          </a:extLst>
        </p:cNvPr>
        <p:cNvGrpSpPr/>
        <p:nvPr/>
      </p:nvGrpSpPr>
      <p:grpSpPr>
        <a:xfrm>
          <a:off x="0" y="0"/>
          <a:ext cx="0" cy="0"/>
          <a:chOff x="0" y="0"/>
          <a:chExt cx="0" cy="0"/>
        </a:xfrm>
      </p:grpSpPr>
      <p:sp>
        <p:nvSpPr>
          <p:cNvPr id="2" name="Title 12">
            <a:extLst>
              <a:ext uri="{FF2B5EF4-FFF2-40B4-BE49-F238E27FC236}">
                <a16:creationId xmlns:a16="http://schemas.microsoft.com/office/drawing/2014/main" id="{66706E4A-0E1D-4253-E365-B88C3C1A2E15}"/>
              </a:ext>
            </a:extLst>
          </p:cNvPr>
          <p:cNvSpPr>
            <a:spLocks noGrp="1"/>
          </p:cNvSpPr>
          <p:nvPr>
            <p:ph type="title"/>
          </p:nvPr>
        </p:nvSpPr>
        <p:spPr>
          <a:xfrm>
            <a:off x="722312" y="681686"/>
            <a:ext cx="10744199" cy="533400"/>
          </a:xfrm>
        </p:spPr>
        <p:txBody>
          <a:bodyPr>
            <a:noAutofit/>
          </a:bodyPr>
          <a:lstStyle/>
          <a:p>
            <a:pPr algn="ctr"/>
            <a:r>
              <a:rPr lang="en-US" sz="4000" b="1" u="sng" dirty="0">
                <a:latin typeface="Calibri" panose="020F0502020204030204" pitchFamily="34" charset="0"/>
                <a:cs typeface="Calibri" panose="020F0502020204030204" pitchFamily="34" charset="0"/>
              </a:rPr>
              <a:t>Healthy Schools Food Pathway</a:t>
            </a:r>
          </a:p>
        </p:txBody>
      </p:sp>
      <p:pic>
        <p:nvPicPr>
          <p:cNvPr id="3" name="Picture 2">
            <a:extLst>
              <a:ext uri="{FF2B5EF4-FFF2-40B4-BE49-F238E27FC236}">
                <a16:creationId xmlns:a16="http://schemas.microsoft.com/office/drawing/2014/main" id="{F7052008-DA1B-9ECE-9619-FC500A89C02A}"/>
              </a:ext>
            </a:extLst>
          </p:cNvPr>
          <p:cNvPicPr>
            <a:picLocks noChangeAspect="1"/>
          </p:cNvPicPr>
          <p:nvPr/>
        </p:nvPicPr>
        <p:blipFill>
          <a:blip r:embed="rId3"/>
          <a:stretch>
            <a:fillRect/>
          </a:stretch>
        </p:blipFill>
        <p:spPr>
          <a:xfrm>
            <a:off x="87368" y="6345177"/>
            <a:ext cx="524164" cy="451026"/>
          </a:xfrm>
          <a:prstGeom prst="rect">
            <a:avLst/>
          </a:prstGeom>
        </p:spPr>
      </p:pic>
      <p:graphicFrame>
        <p:nvGraphicFramePr>
          <p:cNvPr id="7" name="Table 6">
            <a:extLst>
              <a:ext uri="{FF2B5EF4-FFF2-40B4-BE49-F238E27FC236}">
                <a16:creationId xmlns:a16="http://schemas.microsoft.com/office/drawing/2014/main" id="{EA486D5F-AE75-D608-7F57-FE2F6C0CFB65}"/>
              </a:ext>
            </a:extLst>
          </p:cNvPr>
          <p:cNvGraphicFramePr>
            <a:graphicFrameLocks noGrp="1"/>
          </p:cNvGraphicFramePr>
          <p:nvPr>
            <p:extLst>
              <p:ext uri="{D42A27DB-BD31-4B8C-83A1-F6EECF244321}">
                <p14:modId xmlns:p14="http://schemas.microsoft.com/office/powerpoint/2010/main" val="2824681554"/>
              </p:ext>
            </p:extLst>
          </p:nvPr>
        </p:nvGraphicFramePr>
        <p:xfrm>
          <a:off x="836612" y="1447800"/>
          <a:ext cx="10439400" cy="1533840"/>
        </p:xfrm>
        <a:graphic>
          <a:graphicData uri="http://schemas.openxmlformats.org/drawingml/2006/table">
            <a:tbl>
              <a:tblPr firstRow="1" bandRow="1">
                <a:tableStyleId>{5940675A-B579-460E-94D1-54222C63F5DA}</a:tableStyleId>
              </a:tblPr>
              <a:tblGrid>
                <a:gridCol w="3479800">
                  <a:extLst>
                    <a:ext uri="{9D8B030D-6E8A-4147-A177-3AD203B41FA5}">
                      <a16:colId xmlns:a16="http://schemas.microsoft.com/office/drawing/2014/main" val="1180187826"/>
                    </a:ext>
                  </a:extLst>
                </a:gridCol>
                <a:gridCol w="3479800">
                  <a:extLst>
                    <a:ext uri="{9D8B030D-6E8A-4147-A177-3AD203B41FA5}">
                      <a16:colId xmlns:a16="http://schemas.microsoft.com/office/drawing/2014/main" val="800754531"/>
                    </a:ext>
                  </a:extLst>
                </a:gridCol>
                <a:gridCol w="3479800">
                  <a:extLst>
                    <a:ext uri="{9D8B030D-6E8A-4147-A177-3AD203B41FA5}">
                      <a16:colId xmlns:a16="http://schemas.microsoft.com/office/drawing/2014/main" val="1874860024"/>
                    </a:ext>
                  </a:extLst>
                </a:gridCol>
              </a:tblGrid>
              <a:tr h="436819">
                <a:tc>
                  <a:txBody>
                    <a:bodyPr/>
                    <a:lstStyle/>
                    <a:p>
                      <a:pPr algn="ctr"/>
                      <a:r>
                        <a:rPr lang="en-US" sz="2400" b="1" u="sng" dirty="0"/>
                        <a:t>May Revise</a:t>
                      </a:r>
                    </a:p>
                  </a:txBody>
                  <a:tcPr>
                    <a:solidFill>
                      <a:schemeClr val="accent6">
                        <a:lumMod val="60000"/>
                        <a:lumOff val="40000"/>
                      </a:schemeClr>
                    </a:solidFill>
                  </a:tcPr>
                </a:tc>
                <a:tc>
                  <a:txBody>
                    <a:bodyPr/>
                    <a:lstStyle/>
                    <a:p>
                      <a:pPr algn="ctr"/>
                      <a:r>
                        <a:rPr lang="en-US" sz="2400" b="1" u="sng" dirty="0"/>
                        <a:t>Legislature</a:t>
                      </a:r>
                    </a:p>
                  </a:txBody>
                  <a:tcPr>
                    <a:solidFill>
                      <a:schemeClr val="accent6">
                        <a:lumMod val="60000"/>
                        <a:lumOff val="40000"/>
                      </a:schemeClr>
                    </a:solidFill>
                  </a:tcPr>
                </a:tc>
                <a:tc>
                  <a:txBody>
                    <a:bodyPr/>
                    <a:lstStyle/>
                    <a:p>
                      <a:pPr algn="ctr"/>
                      <a:r>
                        <a:rPr lang="en-US" sz="2400" b="1" u="sng" dirty="0"/>
                        <a:t>Final</a:t>
                      </a:r>
                    </a:p>
                  </a:txBody>
                  <a:tcPr>
                    <a:solidFill>
                      <a:schemeClr val="accent6">
                        <a:lumMod val="60000"/>
                        <a:lumOff val="40000"/>
                      </a:schemeClr>
                    </a:solidFill>
                  </a:tcPr>
                </a:tc>
                <a:extLst>
                  <a:ext uri="{0D108BD9-81ED-4DB2-BD59-A6C34878D82A}">
                    <a16:rowId xmlns:a16="http://schemas.microsoft.com/office/drawing/2014/main" val="2954960387"/>
                  </a:ext>
                </a:extLst>
              </a:tr>
              <a:tr h="1076640">
                <a:tc>
                  <a:txBody>
                    <a:bodyPr/>
                    <a:lstStyle/>
                    <a:p>
                      <a:pPr algn="ctr"/>
                      <a:r>
                        <a:rPr lang="en-US" sz="2400" dirty="0"/>
                        <a:t>$14m ongoing</a:t>
                      </a:r>
                    </a:p>
                    <a:p>
                      <a:pPr algn="ctr"/>
                      <a:endParaRPr lang="en-US" sz="2400" dirty="0"/>
                    </a:p>
                  </a:txBody>
                  <a:tcPr/>
                </a:tc>
                <a:tc>
                  <a:txBody>
                    <a:bodyPr/>
                    <a:lstStyle/>
                    <a:p>
                      <a:pPr algn="ctr"/>
                      <a:r>
                        <a:rPr lang="en-US" sz="2400" dirty="0"/>
                        <a:t>$14m ongoing</a:t>
                      </a:r>
                    </a:p>
                  </a:txBody>
                  <a:tcPr/>
                </a:tc>
                <a:tc>
                  <a:txBody>
                    <a:bodyPr/>
                    <a:lstStyle/>
                    <a:p>
                      <a:pPr algn="ctr"/>
                      <a:r>
                        <a:rPr lang="en-US" sz="2400" dirty="0"/>
                        <a:t>$14m ongoing</a:t>
                      </a:r>
                    </a:p>
                  </a:txBody>
                  <a:tcPr/>
                </a:tc>
                <a:extLst>
                  <a:ext uri="{0D108BD9-81ED-4DB2-BD59-A6C34878D82A}">
                    <a16:rowId xmlns:a16="http://schemas.microsoft.com/office/drawing/2014/main" val="1200391596"/>
                  </a:ext>
                </a:extLst>
              </a:tr>
            </a:tbl>
          </a:graphicData>
        </a:graphic>
      </p:graphicFrame>
      <p:sp>
        <p:nvSpPr>
          <p:cNvPr id="8" name="Content Placeholder 13">
            <a:extLst>
              <a:ext uri="{FF2B5EF4-FFF2-40B4-BE49-F238E27FC236}">
                <a16:creationId xmlns:a16="http://schemas.microsoft.com/office/drawing/2014/main" id="{CE086068-3705-665B-C22D-2BA9D4F4873A}"/>
              </a:ext>
            </a:extLst>
          </p:cNvPr>
          <p:cNvSpPr txBox="1">
            <a:spLocks/>
          </p:cNvSpPr>
          <p:nvPr/>
        </p:nvSpPr>
        <p:spPr>
          <a:xfrm>
            <a:off x="128230" y="3179570"/>
            <a:ext cx="11963400" cy="3383919"/>
          </a:xfrm>
          <a:prstGeom prst="rect">
            <a:avLst/>
          </a:prstGeom>
        </p:spPr>
        <p:txBody>
          <a:bodyPr vert="horz" lIns="91440" tIns="45720" rIns="91440" bIns="45720" rtlCol="0">
            <a:normAutofit/>
          </a:bodyPr>
          <a:lstStyle>
            <a:lvl1pPr marL="228531" indent="-228531" algn="l" defTabSz="914126" rtl="0" eaLnBrk="1" latinLnBrk="0" hangingPunct="1">
              <a:lnSpc>
                <a:spcPct val="110000"/>
              </a:lnSpc>
              <a:spcBef>
                <a:spcPts val="1000"/>
              </a:spcBef>
              <a:buFont typeface="Arial" panose="020B0604020202020204" pitchFamily="34" charset="0"/>
              <a:buChar char="•"/>
              <a:defRPr sz="1799" kern="1200">
                <a:solidFill>
                  <a:schemeClr val="tx1"/>
                </a:solidFill>
                <a:latin typeface="+mn-lt"/>
                <a:ea typeface="+mn-ea"/>
                <a:cs typeface="+mn-cs"/>
              </a:defRPr>
            </a:lvl1pPr>
            <a:lvl2pPr marL="685594" indent="-228531" algn="l" defTabSz="914126" rtl="0" eaLnBrk="1" latinLnBrk="0" hangingPunct="1">
              <a:lnSpc>
                <a:spcPct val="110000"/>
              </a:lnSpc>
              <a:spcBef>
                <a:spcPts val="500"/>
              </a:spcBef>
              <a:buFont typeface="Arial" panose="020B0604020202020204" pitchFamily="34" charset="0"/>
              <a:buChar char="•"/>
              <a:defRPr sz="1600" kern="1200">
                <a:solidFill>
                  <a:schemeClr val="tx1"/>
                </a:solidFill>
                <a:latin typeface="+mn-lt"/>
                <a:ea typeface="+mn-ea"/>
                <a:cs typeface="+mn-cs"/>
              </a:defRPr>
            </a:lvl2pPr>
            <a:lvl3pPr marL="1142657" indent="-228531" algn="l" defTabSz="914126"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3pPr>
            <a:lvl4pPr marL="1599720" indent="-228531" algn="l" defTabSz="914126" rtl="0" eaLnBrk="1" latinLnBrk="0" hangingPunct="1">
              <a:lnSpc>
                <a:spcPct val="110000"/>
              </a:lnSpc>
              <a:spcBef>
                <a:spcPts val="500"/>
              </a:spcBef>
              <a:buFont typeface="Arial" panose="020B0604020202020204" pitchFamily="34" charset="0"/>
              <a:buChar char="•"/>
              <a:defRPr sz="1200" kern="1200">
                <a:solidFill>
                  <a:schemeClr val="tx1"/>
                </a:solidFill>
                <a:latin typeface="+mn-lt"/>
                <a:ea typeface="+mn-ea"/>
                <a:cs typeface="+mn-cs"/>
              </a:defRPr>
            </a:lvl4pPr>
            <a:lvl5pPr marL="2056783" indent="-228531" algn="l" defTabSz="914126" rtl="0" eaLnBrk="1" latinLnBrk="0" hangingPunct="1">
              <a:lnSpc>
                <a:spcPct val="110000"/>
              </a:lnSpc>
              <a:spcBef>
                <a:spcPts val="500"/>
              </a:spcBef>
              <a:buFont typeface="Arial" panose="020B0604020202020204" pitchFamily="34" charset="0"/>
              <a:buChar char="•"/>
              <a:defRPr sz="1200" kern="1200">
                <a:solidFill>
                  <a:schemeClr val="tx1"/>
                </a:solidFill>
                <a:latin typeface="+mn-lt"/>
                <a:ea typeface="+mn-ea"/>
                <a:cs typeface="+mn-cs"/>
              </a:defRPr>
            </a:lvl5pPr>
            <a:lvl6pPr marL="2513846"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6pPr>
            <a:lvl7pPr marL="2970908"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7pPr>
            <a:lvl8pPr marL="3427971"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8pPr>
            <a:lvl9pPr marL="3885034"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9pPr>
          </a:lstStyle>
          <a:p>
            <a:r>
              <a:rPr lang="en-US" sz="2800" dirty="0">
                <a:latin typeface="Calibri" panose="020F0502020204030204" pitchFamily="34" charset="0"/>
                <a:ea typeface="Calibri" panose="020F0502020204030204" pitchFamily="34" charset="0"/>
                <a:cs typeface="Calibri" panose="020F0502020204030204" pitchFamily="34" charset="0"/>
              </a:rPr>
              <a:t>To support workforce training for school nutrition professionals</a:t>
            </a:r>
          </a:p>
          <a:p>
            <a:pPr lvl="2"/>
            <a:endParaRPr lang="en-US" dirty="0"/>
          </a:p>
        </p:txBody>
      </p:sp>
    </p:spTree>
    <p:extLst>
      <p:ext uri="{BB962C8B-B14F-4D97-AF65-F5344CB8AC3E}">
        <p14:creationId xmlns:p14="http://schemas.microsoft.com/office/powerpoint/2010/main" val="20617273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04B07A-C1B7-B147-8B70-FC50663C2A8D}"/>
            </a:ext>
          </a:extLst>
        </p:cNvPr>
        <p:cNvGrpSpPr/>
        <p:nvPr/>
      </p:nvGrpSpPr>
      <p:grpSpPr>
        <a:xfrm>
          <a:off x="0" y="0"/>
          <a:ext cx="0" cy="0"/>
          <a:chOff x="0" y="0"/>
          <a:chExt cx="0" cy="0"/>
        </a:xfrm>
      </p:grpSpPr>
      <p:sp>
        <p:nvSpPr>
          <p:cNvPr id="2" name="Title 12">
            <a:extLst>
              <a:ext uri="{FF2B5EF4-FFF2-40B4-BE49-F238E27FC236}">
                <a16:creationId xmlns:a16="http://schemas.microsoft.com/office/drawing/2014/main" id="{A3627187-A5BB-DF9F-5F69-343CBCB485CD}"/>
              </a:ext>
            </a:extLst>
          </p:cNvPr>
          <p:cNvSpPr>
            <a:spLocks noGrp="1"/>
          </p:cNvSpPr>
          <p:nvPr>
            <p:ph type="title"/>
          </p:nvPr>
        </p:nvSpPr>
        <p:spPr>
          <a:xfrm>
            <a:off x="722312" y="681686"/>
            <a:ext cx="10744199" cy="533400"/>
          </a:xfrm>
        </p:spPr>
        <p:txBody>
          <a:bodyPr>
            <a:noAutofit/>
          </a:bodyPr>
          <a:lstStyle/>
          <a:p>
            <a:pPr algn="ctr"/>
            <a:r>
              <a:rPr lang="en-US" sz="4000" b="1" u="sng" dirty="0">
                <a:latin typeface="Calibri" panose="020F0502020204030204" pitchFamily="34" charset="0"/>
                <a:cs typeface="Calibri" panose="020F0502020204030204" pitchFamily="34" charset="0"/>
              </a:rPr>
              <a:t>English Language Learners Pathway</a:t>
            </a:r>
          </a:p>
        </p:txBody>
      </p:sp>
      <p:pic>
        <p:nvPicPr>
          <p:cNvPr id="3" name="Picture 2">
            <a:extLst>
              <a:ext uri="{FF2B5EF4-FFF2-40B4-BE49-F238E27FC236}">
                <a16:creationId xmlns:a16="http://schemas.microsoft.com/office/drawing/2014/main" id="{C5846FB3-AC37-1F2A-4301-753D1310AE28}"/>
              </a:ext>
            </a:extLst>
          </p:cNvPr>
          <p:cNvPicPr>
            <a:picLocks noChangeAspect="1"/>
          </p:cNvPicPr>
          <p:nvPr/>
        </p:nvPicPr>
        <p:blipFill>
          <a:blip r:embed="rId3"/>
          <a:stretch>
            <a:fillRect/>
          </a:stretch>
        </p:blipFill>
        <p:spPr>
          <a:xfrm>
            <a:off x="87368" y="6345177"/>
            <a:ext cx="524164" cy="451026"/>
          </a:xfrm>
          <a:prstGeom prst="rect">
            <a:avLst/>
          </a:prstGeom>
        </p:spPr>
      </p:pic>
      <p:graphicFrame>
        <p:nvGraphicFramePr>
          <p:cNvPr id="7" name="Table 6">
            <a:extLst>
              <a:ext uri="{FF2B5EF4-FFF2-40B4-BE49-F238E27FC236}">
                <a16:creationId xmlns:a16="http://schemas.microsoft.com/office/drawing/2014/main" id="{9EAFD399-9CC7-4A1E-04A6-BBEBE6FA0BB3}"/>
              </a:ext>
            </a:extLst>
          </p:cNvPr>
          <p:cNvGraphicFramePr>
            <a:graphicFrameLocks noGrp="1"/>
          </p:cNvGraphicFramePr>
          <p:nvPr>
            <p:extLst>
              <p:ext uri="{D42A27DB-BD31-4B8C-83A1-F6EECF244321}">
                <p14:modId xmlns:p14="http://schemas.microsoft.com/office/powerpoint/2010/main" val="3736959373"/>
              </p:ext>
            </p:extLst>
          </p:nvPr>
        </p:nvGraphicFramePr>
        <p:xfrm>
          <a:off x="836612" y="1447800"/>
          <a:ext cx="10439400" cy="1533840"/>
        </p:xfrm>
        <a:graphic>
          <a:graphicData uri="http://schemas.openxmlformats.org/drawingml/2006/table">
            <a:tbl>
              <a:tblPr firstRow="1" bandRow="1">
                <a:tableStyleId>{5940675A-B579-460E-94D1-54222C63F5DA}</a:tableStyleId>
              </a:tblPr>
              <a:tblGrid>
                <a:gridCol w="3479800">
                  <a:extLst>
                    <a:ext uri="{9D8B030D-6E8A-4147-A177-3AD203B41FA5}">
                      <a16:colId xmlns:a16="http://schemas.microsoft.com/office/drawing/2014/main" val="1180187826"/>
                    </a:ext>
                  </a:extLst>
                </a:gridCol>
                <a:gridCol w="3479800">
                  <a:extLst>
                    <a:ext uri="{9D8B030D-6E8A-4147-A177-3AD203B41FA5}">
                      <a16:colId xmlns:a16="http://schemas.microsoft.com/office/drawing/2014/main" val="800754531"/>
                    </a:ext>
                  </a:extLst>
                </a:gridCol>
                <a:gridCol w="3479800">
                  <a:extLst>
                    <a:ext uri="{9D8B030D-6E8A-4147-A177-3AD203B41FA5}">
                      <a16:colId xmlns:a16="http://schemas.microsoft.com/office/drawing/2014/main" val="1874860024"/>
                    </a:ext>
                  </a:extLst>
                </a:gridCol>
              </a:tblGrid>
              <a:tr h="436819">
                <a:tc>
                  <a:txBody>
                    <a:bodyPr/>
                    <a:lstStyle/>
                    <a:p>
                      <a:pPr algn="ctr"/>
                      <a:r>
                        <a:rPr lang="en-US" sz="2400" b="1" u="sng" dirty="0"/>
                        <a:t>May Revise</a:t>
                      </a:r>
                    </a:p>
                  </a:txBody>
                  <a:tcPr>
                    <a:solidFill>
                      <a:schemeClr val="accent6">
                        <a:lumMod val="60000"/>
                        <a:lumOff val="40000"/>
                      </a:schemeClr>
                    </a:solidFill>
                  </a:tcPr>
                </a:tc>
                <a:tc>
                  <a:txBody>
                    <a:bodyPr/>
                    <a:lstStyle/>
                    <a:p>
                      <a:pPr algn="ctr"/>
                      <a:r>
                        <a:rPr lang="en-US" sz="2400" b="1" u="sng" dirty="0"/>
                        <a:t>Legislature</a:t>
                      </a:r>
                    </a:p>
                  </a:txBody>
                  <a:tcPr>
                    <a:solidFill>
                      <a:schemeClr val="accent6">
                        <a:lumMod val="60000"/>
                        <a:lumOff val="40000"/>
                      </a:schemeClr>
                    </a:solidFill>
                  </a:tcPr>
                </a:tc>
                <a:tc>
                  <a:txBody>
                    <a:bodyPr/>
                    <a:lstStyle/>
                    <a:p>
                      <a:pPr algn="ctr"/>
                      <a:r>
                        <a:rPr lang="en-US" sz="2400" b="1" u="sng" dirty="0"/>
                        <a:t>Final</a:t>
                      </a:r>
                    </a:p>
                  </a:txBody>
                  <a:tcPr>
                    <a:solidFill>
                      <a:schemeClr val="accent6">
                        <a:lumMod val="60000"/>
                        <a:lumOff val="40000"/>
                      </a:schemeClr>
                    </a:solidFill>
                  </a:tcPr>
                </a:tc>
                <a:extLst>
                  <a:ext uri="{0D108BD9-81ED-4DB2-BD59-A6C34878D82A}">
                    <a16:rowId xmlns:a16="http://schemas.microsoft.com/office/drawing/2014/main" val="2954960387"/>
                  </a:ext>
                </a:extLst>
              </a:tr>
              <a:tr h="1076640">
                <a:tc>
                  <a:txBody>
                    <a:bodyPr/>
                    <a:lstStyle/>
                    <a:p>
                      <a:pPr algn="ctr"/>
                      <a:r>
                        <a:rPr lang="en-US" sz="2400" dirty="0"/>
                        <a:t>$0</a:t>
                      </a:r>
                    </a:p>
                    <a:p>
                      <a:pPr algn="ctr"/>
                      <a:endParaRPr lang="en-US" sz="2400" dirty="0"/>
                    </a:p>
                  </a:txBody>
                  <a:tcPr/>
                </a:tc>
                <a:tc>
                  <a:txBody>
                    <a:bodyPr/>
                    <a:lstStyle/>
                    <a:p>
                      <a:pPr algn="ctr"/>
                      <a:r>
                        <a:rPr lang="en-US" sz="2400" dirty="0"/>
                        <a:t>$20.1m one-time</a:t>
                      </a:r>
                    </a:p>
                  </a:txBody>
                  <a:tcPr/>
                </a:tc>
                <a:tc>
                  <a:txBody>
                    <a:bodyPr/>
                    <a:lstStyle/>
                    <a:p>
                      <a:pPr algn="ctr"/>
                      <a:r>
                        <a:rPr lang="en-US" sz="2400" dirty="0"/>
                        <a:t>$20.1m one-time</a:t>
                      </a:r>
                    </a:p>
                  </a:txBody>
                  <a:tcPr/>
                </a:tc>
                <a:extLst>
                  <a:ext uri="{0D108BD9-81ED-4DB2-BD59-A6C34878D82A}">
                    <a16:rowId xmlns:a16="http://schemas.microsoft.com/office/drawing/2014/main" val="1200391596"/>
                  </a:ext>
                </a:extLst>
              </a:tr>
            </a:tbl>
          </a:graphicData>
        </a:graphic>
      </p:graphicFrame>
      <p:sp>
        <p:nvSpPr>
          <p:cNvPr id="8" name="Content Placeholder 13">
            <a:extLst>
              <a:ext uri="{FF2B5EF4-FFF2-40B4-BE49-F238E27FC236}">
                <a16:creationId xmlns:a16="http://schemas.microsoft.com/office/drawing/2014/main" id="{BC947BFC-878D-92B3-DAB1-7E6F5186506A}"/>
              </a:ext>
            </a:extLst>
          </p:cNvPr>
          <p:cNvSpPr txBox="1">
            <a:spLocks/>
          </p:cNvSpPr>
          <p:nvPr/>
        </p:nvSpPr>
        <p:spPr>
          <a:xfrm>
            <a:off x="128230" y="3179570"/>
            <a:ext cx="11963400" cy="3383919"/>
          </a:xfrm>
          <a:prstGeom prst="rect">
            <a:avLst/>
          </a:prstGeom>
        </p:spPr>
        <p:txBody>
          <a:bodyPr vert="horz" lIns="91440" tIns="45720" rIns="91440" bIns="45720" rtlCol="0">
            <a:normAutofit/>
          </a:bodyPr>
          <a:lstStyle>
            <a:lvl1pPr marL="228531" indent="-228531" algn="l" defTabSz="914126" rtl="0" eaLnBrk="1" latinLnBrk="0" hangingPunct="1">
              <a:lnSpc>
                <a:spcPct val="110000"/>
              </a:lnSpc>
              <a:spcBef>
                <a:spcPts val="1000"/>
              </a:spcBef>
              <a:buFont typeface="Arial" panose="020B0604020202020204" pitchFamily="34" charset="0"/>
              <a:buChar char="•"/>
              <a:defRPr sz="1799" kern="1200">
                <a:solidFill>
                  <a:schemeClr val="tx1"/>
                </a:solidFill>
                <a:latin typeface="+mn-lt"/>
                <a:ea typeface="+mn-ea"/>
                <a:cs typeface="+mn-cs"/>
              </a:defRPr>
            </a:lvl1pPr>
            <a:lvl2pPr marL="685594" indent="-228531" algn="l" defTabSz="914126" rtl="0" eaLnBrk="1" latinLnBrk="0" hangingPunct="1">
              <a:lnSpc>
                <a:spcPct val="110000"/>
              </a:lnSpc>
              <a:spcBef>
                <a:spcPts val="500"/>
              </a:spcBef>
              <a:buFont typeface="Arial" panose="020B0604020202020204" pitchFamily="34" charset="0"/>
              <a:buChar char="•"/>
              <a:defRPr sz="1600" kern="1200">
                <a:solidFill>
                  <a:schemeClr val="tx1"/>
                </a:solidFill>
                <a:latin typeface="+mn-lt"/>
                <a:ea typeface="+mn-ea"/>
                <a:cs typeface="+mn-cs"/>
              </a:defRPr>
            </a:lvl2pPr>
            <a:lvl3pPr marL="1142657" indent="-228531" algn="l" defTabSz="914126"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3pPr>
            <a:lvl4pPr marL="1599720" indent="-228531" algn="l" defTabSz="914126" rtl="0" eaLnBrk="1" latinLnBrk="0" hangingPunct="1">
              <a:lnSpc>
                <a:spcPct val="110000"/>
              </a:lnSpc>
              <a:spcBef>
                <a:spcPts val="500"/>
              </a:spcBef>
              <a:buFont typeface="Arial" panose="020B0604020202020204" pitchFamily="34" charset="0"/>
              <a:buChar char="•"/>
              <a:defRPr sz="1200" kern="1200">
                <a:solidFill>
                  <a:schemeClr val="tx1"/>
                </a:solidFill>
                <a:latin typeface="+mn-lt"/>
                <a:ea typeface="+mn-ea"/>
                <a:cs typeface="+mn-cs"/>
              </a:defRPr>
            </a:lvl4pPr>
            <a:lvl5pPr marL="2056783" indent="-228531" algn="l" defTabSz="914126" rtl="0" eaLnBrk="1" latinLnBrk="0" hangingPunct="1">
              <a:lnSpc>
                <a:spcPct val="110000"/>
              </a:lnSpc>
              <a:spcBef>
                <a:spcPts val="500"/>
              </a:spcBef>
              <a:buFont typeface="Arial" panose="020B0604020202020204" pitchFamily="34" charset="0"/>
              <a:buChar char="•"/>
              <a:defRPr sz="1200" kern="1200">
                <a:solidFill>
                  <a:schemeClr val="tx1"/>
                </a:solidFill>
                <a:latin typeface="+mn-lt"/>
                <a:ea typeface="+mn-ea"/>
                <a:cs typeface="+mn-cs"/>
              </a:defRPr>
            </a:lvl5pPr>
            <a:lvl6pPr marL="2513846"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6pPr>
            <a:lvl7pPr marL="2970908"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7pPr>
            <a:lvl8pPr marL="3427971"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8pPr>
            <a:lvl9pPr marL="3885034"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9pPr>
          </a:lstStyle>
          <a:p>
            <a:r>
              <a:rPr lang="en-US" sz="2800" dirty="0">
                <a:latin typeface="Calibri" panose="020F0502020204030204" pitchFamily="34" charset="0"/>
                <a:ea typeface="Calibri" panose="020F0502020204030204" pitchFamily="34" charset="0"/>
                <a:cs typeface="Calibri" panose="020F0502020204030204" pitchFamily="34" charset="0"/>
              </a:rPr>
              <a:t>Educational and workforce pathways for English language learners, helping them improve English proficiency while earning college credentials and preparing for employment in high-demand careers.</a:t>
            </a:r>
            <a:endParaRPr lang="en-US"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6533953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13"/>
          <p:cNvSpPr>
            <a:spLocks noGrp="1"/>
          </p:cNvSpPr>
          <p:nvPr>
            <p:ph idx="1"/>
          </p:nvPr>
        </p:nvSpPr>
        <p:spPr>
          <a:xfrm>
            <a:off x="1446212" y="533400"/>
            <a:ext cx="10591799" cy="6057900"/>
          </a:xfrm>
        </p:spPr>
        <p:txBody>
          <a:bodyPr>
            <a:normAutofit/>
          </a:bodyPr>
          <a:lstStyle/>
          <a:p>
            <a:pPr lvl="1"/>
            <a:endParaRPr lang="en-US" sz="3200" dirty="0">
              <a:latin typeface="Calibri" panose="020F0502020204030204" pitchFamily="34" charset="0"/>
              <a:cs typeface="Calibri" panose="020F0502020204030204" pitchFamily="34" charset="0"/>
            </a:endParaRPr>
          </a:p>
          <a:p>
            <a:pPr lvl="2"/>
            <a:endParaRPr lang="en-US" sz="3000" dirty="0">
              <a:latin typeface="Calibri" panose="020F0502020204030204" pitchFamily="34" charset="0"/>
              <a:cs typeface="Calibri" panose="020F0502020204030204" pitchFamily="34" charset="0"/>
            </a:endParaRPr>
          </a:p>
        </p:txBody>
      </p:sp>
      <p:sp>
        <p:nvSpPr>
          <p:cNvPr id="3" name="TextBox 2">
            <a:extLst>
              <a:ext uri="{FF2B5EF4-FFF2-40B4-BE49-F238E27FC236}">
                <a16:creationId xmlns:a16="http://schemas.microsoft.com/office/drawing/2014/main" id="{338B93ED-439D-4C19-9188-7995B7621B37}"/>
              </a:ext>
            </a:extLst>
          </p:cNvPr>
          <p:cNvSpPr txBox="1"/>
          <p:nvPr/>
        </p:nvSpPr>
        <p:spPr>
          <a:xfrm>
            <a:off x="455612" y="685800"/>
            <a:ext cx="11353800" cy="646331"/>
          </a:xfrm>
          <a:prstGeom prst="rect">
            <a:avLst/>
          </a:prstGeom>
          <a:noFill/>
        </p:spPr>
        <p:txBody>
          <a:bodyPr wrap="square" rtlCol="0">
            <a:spAutoFit/>
          </a:bodyPr>
          <a:lstStyle/>
          <a:p>
            <a:pPr algn="ctr"/>
            <a:r>
              <a:rPr lang="en-US" sz="3600" b="1" u="sng" dirty="0"/>
              <a:t>Questions</a:t>
            </a:r>
          </a:p>
        </p:txBody>
      </p:sp>
      <p:pic>
        <p:nvPicPr>
          <p:cNvPr id="2" name="Picture 1">
            <a:extLst>
              <a:ext uri="{FF2B5EF4-FFF2-40B4-BE49-F238E27FC236}">
                <a16:creationId xmlns:a16="http://schemas.microsoft.com/office/drawing/2014/main" id="{96FD9696-6E19-1B6B-6A0B-31646F47BE68}"/>
              </a:ext>
            </a:extLst>
          </p:cNvPr>
          <p:cNvPicPr>
            <a:picLocks noChangeAspect="1"/>
          </p:cNvPicPr>
          <p:nvPr/>
        </p:nvPicPr>
        <p:blipFill>
          <a:blip r:embed="rId2"/>
          <a:stretch>
            <a:fillRect/>
          </a:stretch>
        </p:blipFill>
        <p:spPr>
          <a:xfrm>
            <a:off x="87368" y="6345177"/>
            <a:ext cx="524164" cy="451026"/>
          </a:xfrm>
          <a:prstGeom prst="rect">
            <a:avLst/>
          </a:prstGeom>
        </p:spPr>
      </p:pic>
    </p:spTree>
    <p:extLst>
      <p:ext uri="{BB962C8B-B14F-4D97-AF65-F5344CB8AC3E}">
        <p14:creationId xmlns:p14="http://schemas.microsoft.com/office/powerpoint/2010/main" val="32862438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289C8F-7185-203A-AF29-5FE24E34C08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BD2629C-A837-8FDB-1D66-D9D6655776A9}"/>
              </a:ext>
            </a:extLst>
          </p:cNvPr>
          <p:cNvSpPr>
            <a:spLocks noGrp="1"/>
          </p:cNvSpPr>
          <p:nvPr>
            <p:ph type="title"/>
          </p:nvPr>
        </p:nvSpPr>
        <p:spPr>
          <a:xfrm>
            <a:off x="2621942" y="838200"/>
            <a:ext cx="6944939" cy="1463040"/>
          </a:xfrm>
        </p:spPr>
        <p:txBody>
          <a:bodyPr/>
          <a:lstStyle/>
          <a:p>
            <a:r>
              <a:rPr lang="en-US" dirty="0">
                <a:latin typeface="Calibri" panose="020F0502020204030204" pitchFamily="34" charset="0"/>
                <a:ea typeface="Calibri" panose="020F0502020204030204" pitchFamily="34" charset="0"/>
                <a:cs typeface="Calibri" panose="020F0502020204030204" pitchFamily="34" charset="0"/>
              </a:rPr>
              <a:t>Things Are Still Developing</a:t>
            </a:r>
          </a:p>
        </p:txBody>
      </p:sp>
      <p:sp>
        <p:nvSpPr>
          <p:cNvPr id="3" name="Content Placeholder 2">
            <a:extLst>
              <a:ext uri="{FF2B5EF4-FFF2-40B4-BE49-F238E27FC236}">
                <a16:creationId xmlns:a16="http://schemas.microsoft.com/office/drawing/2014/main" id="{60BF2AF5-8B0A-DFA4-E88B-DDFBFEA7B46F}"/>
              </a:ext>
            </a:extLst>
          </p:cNvPr>
          <p:cNvSpPr>
            <a:spLocks noGrp="1"/>
          </p:cNvSpPr>
          <p:nvPr>
            <p:ph idx="1"/>
          </p:nvPr>
        </p:nvSpPr>
        <p:spPr>
          <a:xfrm>
            <a:off x="521072" y="1600201"/>
            <a:ext cx="11152775" cy="4744976"/>
          </a:xfrm>
        </p:spPr>
        <p:txBody>
          <a:bodyPr>
            <a:normAutofit/>
          </a:bodyPr>
          <a:lstStyle/>
          <a:p>
            <a:r>
              <a:rPr lang="en-US" sz="3600" dirty="0">
                <a:latin typeface="Calibri" panose="020F0502020204030204" pitchFamily="34" charset="0"/>
                <a:ea typeface="Calibri" panose="020F0502020204030204" pitchFamily="34" charset="0"/>
                <a:cs typeface="Calibri" panose="020F0502020204030204" pitchFamily="34" charset="0"/>
              </a:rPr>
              <a:t>State Budget is systemwide and general</a:t>
            </a:r>
          </a:p>
          <a:p>
            <a:pPr lvl="1"/>
            <a:r>
              <a:rPr lang="en-US" sz="3600" dirty="0">
                <a:latin typeface="Calibri" panose="020F0502020204030204" pitchFamily="34" charset="0"/>
                <a:ea typeface="Calibri" panose="020F0502020204030204" pitchFamily="34" charset="0"/>
                <a:cs typeface="Calibri" panose="020F0502020204030204" pitchFamily="34" charset="0"/>
              </a:rPr>
              <a:t>Trailer Bills through Summer will give more clarity on specific requirements related </a:t>
            </a:r>
            <a:r>
              <a:rPr lang="en-US" sz="3600">
                <a:latin typeface="Calibri" panose="020F0502020204030204" pitchFamily="34" charset="0"/>
                <a:ea typeface="Calibri" panose="020F0502020204030204" pitchFamily="34" charset="0"/>
                <a:cs typeface="Calibri" panose="020F0502020204030204" pitchFamily="34" charset="0"/>
              </a:rPr>
              <a:t>to funding</a:t>
            </a:r>
            <a:endParaRPr lang="en-US" sz="3600" dirty="0">
              <a:latin typeface="Calibri" panose="020F0502020204030204" pitchFamily="34" charset="0"/>
              <a:ea typeface="Calibri" panose="020F0502020204030204" pitchFamily="34" charset="0"/>
              <a:cs typeface="Calibri" panose="020F0502020204030204" pitchFamily="34" charset="0"/>
            </a:endParaRPr>
          </a:p>
          <a:p>
            <a:pPr lvl="1"/>
            <a:r>
              <a:rPr lang="en-US" sz="3600" dirty="0">
                <a:latin typeface="Calibri" panose="020F0502020204030204" pitchFamily="34" charset="0"/>
                <a:ea typeface="Calibri" panose="020F0502020204030204" pitchFamily="34" charset="0"/>
                <a:cs typeface="Calibri" panose="020F0502020204030204" pitchFamily="34" charset="0"/>
              </a:rPr>
              <a:t>CCCCO Budget Workshop in August will provide District specific allocations</a:t>
            </a:r>
          </a:p>
        </p:txBody>
      </p:sp>
      <p:pic>
        <p:nvPicPr>
          <p:cNvPr id="4" name="Picture 3">
            <a:extLst>
              <a:ext uri="{FF2B5EF4-FFF2-40B4-BE49-F238E27FC236}">
                <a16:creationId xmlns:a16="http://schemas.microsoft.com/office/drawing/2014/main" id="{429FFAFD-4380-50E8-0530-A3EDC42D4EAF}"/>
              </a:ext>
            </a:extLst>
          </p:cNvPr>
          <p:cNvPicPr>
            <a:picLocks noChangeAspect="1"/>
          </p:cNvPicPr>
          <p:nvPr/>
        </p:nvPicPr>
        <p:blipFill>
          <a:blip r:embed="rId2"/>
          <a:stretch>
            <a:fillRect/>
          </a:stretch>
        </p:blipFill>
        <p:spPr>
          <a:xfrm>
            <a:off x="87368" y="6345177"/>
            <a:ext cx="524164" cy="451026"/>
          </a:xfrm>
          <a:prstGeom prst="rect">
            <a:avLst/>
          </a:prstGeom>
        </p:spPr>
      </p:pic>
    </p:spTree>
    <p:extLst>
      <p:ext uri="{BB962C8B-B14F-4D97-AF65-F5344CB8AC3E}">
        <p14:creationId xmlns:p14="http://schemas.microsoft.com/office/powerpoint/2010/main" val="37486372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989013" y="1981200"/>
            <a:ext cx="10210798" cy="1066800"/>
          </a:xfrm>
        </p:spPr>
        <p:txBody>
          <a:bodyPr>
            <a:noAutofit/>
          </a:bodyPr>
          <a:lstStyle/>
          <a:p>
            <a:pPr algn="ctr"/>
            <a:r>
              <a:rPr lang="en-US" sz="5400" b="1" u="sng" dirty="0">
                <a:latin typeface="Calibri" panose="020F0502020204030204" pitchFamily="34" charset="0"/>
                <a:cs typeface="Calibri" panose="020F0502020204030204" pitchFamily="34" charset="0"/>
              </a:rPr>
              <a:t>2026-2027 State Adopted Budget</a:t>
            </a:r>
          </a:p>
        </p:txBody>
      </p:sp>
      <p:pic>
        <p:nvPicPr>
          <p:cNvPr id="2" name="Picture 1">
            <a:extLst>
              <a:ext uri="{FF2B5EF4-FFF2-40B4-BE49-F238E27FC236}">
                <a16:creationId xmlns:a16="http://schemas.microsoft.com/office/drawing/2014/main" id="{D055E661-F8B2-58C8-E80D-9DFDB135A0D3}"/>
              </a:ext>
            </a:extLst>
          </p:cNvPr>
          <p:cNvPicPr>
            <a:picLocks noChangeAspect="1"/>
          </p:cNvPicPr>
          <p:nvPr/>
        </p:nvPicPr>
        <p:blipFill>
          <a:blip r:embed="rId2"/>
          <a:stretch>
            <a:fillRect/>
          </a:stretch>
        </p:blipFill>
        <p:spPr>
          <a:xfrm>
            <a:off x="87368" y="6345177"/>
            <a:ext cx="524164" cy="451026"/>
          </a:xfrm>
          <a:prstGeom prst="rect">
            <a:avLst/>
          </a:prstGeom>
        </p:spPr>
      </p:pic>
    </p:spTree>
    <p:extLst>
      <p:ext uri="{BB962C8B-B14F-4D97-AF65-F5344CB8AC3E}">
        <p14:creationId xmlns:p14="http://schemas.microsoft.com/office/powerpoint/2010/main" val="34292571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6974FB-69BA-9204-2D54-7285DA92F057}"/>
            </a:ext>
          </a:extLst>
        </p:cNvPr>
        <p:cNvGrpSpPr/>
        <p:nvPr/>
      </p:nvGrpSpPr>
      <p:grpSpPr>
        <a:xfrm>
          <a:off x="0" y="0"/>
          <a:ext cx="0" cy="0"/>
          <a:chOff x="0" y="0"/>
          <a:chExt cx="0" cy="0"/>
        </a:xfrm>
      </p:grpSpPr>
      <p:sp>
        <p:nvSpPr>
          <p:cNvPr id="14" name="Content Placeholder 13">
            <a:extLst>
              <a:ext uri="{FF2B5EF4-FFF2-40B4-BE49-F238E27FC236}">
                <a16:creationId xmlns:a16="http://schemas.microsoft.com/office/drawing/2014/main" id="{822D8EF7-C2D4-B0FF-93BB-8AE668E3C669}"/>
              </a:ext>
            </a:extLst>
          </p:cNvPr>
          <p:cNvSpPr>
            <a:spLocks noGrp="1"/>
          </p:cNvSpPr>
          <p:nvPr>
            <p:ph idx="1"/>
          </p:nvPr>
        </p:nvSpPr>
        <p:spPr>
          <a:xfrm>
            <a:off x="112712" y="1447800"/>
            <a:ext cx="11963400" cy="5334000"/>
          </a:xfrm>
        </p:spPr>
        <p:txBody>
          <a:bodyPr>
            <a:normAutofit/>
          </a:bodyPr>
          <a:lstStyle/>
          <a:p>
            <a:pPr marL="914126" lvl="2" indent="0">
              <a:buNone/>
            </a:pPr>
            <a:endParaRPr lang="en-US" sz="2200" dirty="0">
              <a:latin typeface="Calibri" panose="020F0502020204030204" pitchFamily="34" charset="0"/>
              <a:cs typeface="Calibri" panose="020F0502020204030204" pitchFamily="34" charset="0"/>
            </a:endParaRPr>
          </a:p>
          <a:p>
            <a:pPr marL="463550" lvl="2" indent="0">
              <a:buNone/>
            </a:pPr>
            <a:endParaRPr lang="en-US" sz="2500" dirty="0">
              <a:latin typeface="Calibri" panose="020F0502020204030204" pitchFamily="34" charset="0"/>
              <a:cs typeface="Calibri" panose="020F0502020204030204" pitchFamily="34" charset="0"/>
            </a:endParaRPr>
          </a:p>
          <a:p>
            <a:pPr lvl="1"/>
            <a:endParaRPr lang="en-US" sz="3100" dirty="0">
              <a:latin typeface="Calibri" panose="020F0502020204030204" pitchFamily="34" charset="0"/>
              <a:cs typeface="Calibri" panose="020F0502020204030204" pitchFamily="34" charset="0"/>
            </a:endParaRPr>
          </a:p>
          <a:p>
            <a:pPr marL="682625" lvl="3" indent="0">
              <a:buNone/>
            </a:pPr>
            <a:endParaRPr lang="en-US" sz="1800" dirty="0">
              <a:latin typeface="Calibri" panose="020F0502020204030204" pitchFamily="34" charset="0"/>
              <a:cs typeface="Calibri" panose="020F0502020204030204" pitchFamily="34" charset="0"/>
            </a:endParaRPr>
          </a:p>
          <a:p>
            <a:pPr lvl="2"/>
            <a:endParaRPr lang="en-US" dirty="0"/>
          </a:p>
        </p:txBody>
      </p:sp>
      <p:sp>
        <p:nvSpPr>
          <p:cNvPr id="2" name="Title 12">
            <a:extLst>
              <a:ext uri="{FF2B5EF4-FFF2-40B4-BE49-F238E27FC236}">
                <a16:creationId xmlns:a16="http://schemas.microsoft.com/office/drawing/2014/main" id="{5397B99D-D04F-0AA4-C28A-013DCB460A22}"/>
              </a:ext>
            </a:extLst>
          </p:cNvPr>
          <p:cNvSpPr>
            <a:spLocks noGrp="1"/>
          </p:cNvSpPr>
          <p:nvPr>
            <p:ph type="title"/>
          </p:nvPr>
        </p:nvSpPr>
        <p:spPr>
          <a:xfrm>
            <a:off x="989013" y="685800"/>
            <a:ext cx="10210798" cy="533400"/>
          </a:xfrm>
        </p:spPr>
        <p:txBody>
          <a:bodyPr>
            <a:noAutofit/>
          </a:bodyPr>
          <a:lstStyle/>
          <a:p>
            <a:pPr algn="ctr"/>
            <a:r>
              <a:rPr lang="en-US" sz="4000" b="1" u="sng" dirty="0">
                <a:latin typeface="Calibri" panose="020F0502020204030204" pitchFamily="34" charset="0"/>
                <a:cs typeface="Calibri" panose="020F0502020204030204" pitchFamily="34" charset="0"/>
              </a:rPr>
              <a:t>Prop 98</a:t>
            </a:r>
          </a:p>
        </p:txBody>
      </p:sp>
      <p:pic>
        <p:nvPicPr>
          <p:cNvPr id="3" name="Picture 2">
            <a:extLst>
              <a:ext uri="{FF2B5EF4-FFF2-40B4-BE49-F238E27FC236}">
                <a16:creationId xmlns:a16="http://schemas.microsoft.com/office/drawing/2014/main" id="{C9B75592-5B7E-D796-DF68-C8B20268CE92}"/>
              </a:ext>
            </a:extLst>
          </p:cNvPr>
          <p:cNvPicPr>
            <a:picLocks noChangeAspect="1"/>
          </p:cNvPicPr>
          <p:nvPr/>
        </p:nvPicPr>
        <p:blipFill>
          <a:blip r:embed="rId2"/>
          <a:stretch>
            <a:fillRect/>
          </a:stretch>
        </p:blipFill>
        <p:spPr>
          <a:xfrm>
            <a:off x="87368" y="6345177"/>
            <a:ext cx="524164" cy="451026"/>
          </a:xfrm>
          <a:prstGeom prst="rect">
            <a:avLst/>
          </a:prstGeom>
        </p:spPr>
      </p:pic>
      <p:graphicFrame>
        <p:nvGraphicFramePr>
          <p:cNvPr id="7" name="Table 6">
            <a:extLst>
              <a:ext uri="{FF2B5EF4-FFF2-40B4-BE49-F238E27FC236}">
                <a16:creationId xmlns:a16="http://schemas.microsoft.com/office/drawing/2014/main" id="{9E190788-EF42-99DE-2AC0-3B97A056A01B}"/>
              </a:ext>
            </a:extLst>
          </p:cNvPr>
          <p:cNvGraphicFramePr>
            <a:graphicFrameLocks noGrp="1"/>
          </p:cNvGraphicFramePr>
          <p:nvPr>
            <p:extLst>
              <p:ext uri="{D42A27DB-BD31-4B8C-83A1-F6EECF244321}">
                <p14:modId xmlns:p14="http://schemas.microsoft.com/office/powerpoint/2010/main" val="809744012"/>
              </p:ext>
            </p:extLst>
          </p:nvPr>
        </p:nvGraphicFramePr>
        <p:xfrm>
          <a:off x="836612" y="1447800"/>
          <a:ext cx="10439400" cy="2011680"/>
        </p:xfrm>
        <a:graphic>
          <a:graphicData uri="http://schemas.openxmlformats.org/drawingml/2006/table">
            <a:tbl>
              <a:tblPr firstRow="1" bandRow="1">
                <a:tableStyleId>{5940675A-B579-460E-94D1-54222C63F5DA}</a:tableStyleId>
              </a:tblPr>
              <a:tblGrid>
                <a:gridCol w="3479800">
                  <a:extLst>
                    <a:ext uri="{9D8B030D-6E8A-4147-A177-3AD203B41FA5}">
                      <a16:colId xmlns:a16="http://schemas.microsoft.com/office/drawing/2014/main" val="1180187826"/>
                    </a:ext>
                  </a:extLst>
                </a:gridCol>
                <a:gridCol w="3479800">
                  <a:extLst>
                    <a:ext uri="{9D8B030D-6E8A-4147-A177-3AD203B41FA5}">
                      <a16:colId xmlns:a16="http://schemas.microsoft.com/office/drawing/2014/main" val="800754531"/>
                    </a:ext>
                  </a:extLst>
                </a:gridCol>
                <a:gridCol w="3479800">
                  <a:extLst>
                    <a:ext uri="{9D8B030D-6E8A-4147-A177-3AD203B41FA5}">
                      <a16:colId xmlns:a16="http://schemas.microsoft.com/office/drawing/2014/main" val="1874860024"/>
                    </a:ext>
                  </a:extLst>
                </a:gridCol>
              </a:tblGrid>
              <a:tr h="436819">
                <a:tc>
                  <a:txBody>
                    <a:bodyPr/>
                    <a:lstStyle/>
                    <a:p>
                      <a:pPr algn="ctr"/>
                      <a:r>
                        <a:rPr lang="en-US" sz="2400" b="1" u="sng" dirty="0"/>
                        <a:t>May Revise</a:t>
                      </a:r>
                    </a:p>
                  </a:txBody>
                  <a:tcPr>
                    <a:solidFill>
                      <a:schemeClr val="accent6">
                        <a:lumMod val="60000"/>
                        <a:lumOff val="40000"/>
                      </a:schemeClr>
                    </a:solidFill>
                  </a:tcPr>
                </a:tc>
                <a:tc>
                  <a:txBody>
                    <a:bodyPr/>
                    <a:lstStyle/>
                    <a:p>
                      <a:pPr algn="ctr"/>
                      <a:r>
                        <a:rPr lang="en-US" sz="2400" b="1" u="sng" dirty="0"/>
                        <a:t>Legislature</a:t>
                      </a:r>
                    </a:p>
                  </a:txBody>
                  <a:tcPr>
                    <a:solidFill>
                      <a:schemeClr val="accent6">
                        <a:lumMod val="60000"/>
                        <a:lumOff val="40000"/>
                      </a:schemeClr>
                    </a:solidFill>
                  </a:tcPr>
                </a:tc>
                <a:tc>
                  <a:txBody>
                    <a:bodyPr/>
                    <a:lstStyle/>
                    <a:p>
                      <a:pPr algn="ctr"/>
                      <a:r>
                        <a:rPr lang="en-US" sz="2400" b="1" u="sng" dirty="0"/>
                        <a:t>Final</a:t>
                      </a:r>
                    </a:p>
                  </a:txBody>
                  <a:tcPr>
                    <a:solidFill>
                      <a:schemeClr val="accent6">
                        <a:lumMod val="60000"/>
                        <a:lumOff val="40000"/>
                      </a:schemeClr>
                    </a:solidFill>
                  </a:tcPr>
                </a:tc>
                <a:extLst>
                  <a:ext uri="{0D108BD9-81ED-4DB2-BD59-A6C34878D82A}">
                    <a16:rowId xmlns:a16="http://schemas.microsoft.com/office/drawing/2014/main" val="2954960387"/>
                  </a:ext>
                </a:extLst>
              </a:tr>
              <a:tr h="1076640">
                <a:tc>
                  <a:txBody>
                    <a:bodyPr/>
                    <a:lstStyle/>
                    <a:p>
                      <a:pPr algn="ctr"/>
                      <a:r>
                        <a:rPr lang="en-US" sz="2400" dirty="0"/>
                        <a:t>24-25: $124.9b</a:t>
                      </a:r>
                    </a:p>
                    <a:p>
                      <a:pPr algn="ctr"/>
                      <a:r>
                        <a:rPr lang="en-US" sz="2400" dirty="0"/>
                        <a:t>25-26: $125.1b</a:t>
                      </a:r>
                    </a:p>
                    <a:p>
                      <a:pPr algn="ctr"/>
                      <a:r>
                        <a:rPr lang="en-US" sz="2400" dirty="0"/>
                        <a:t>26-27: $127.1b</a:t>
                      </a:r>
                    </a:p>
                    <a:p>
                      <a:pPr algn="ctr"/>
                      <a:r>
                        <a:rPr lang="en-US" sz="2400" dirty="0"/>
                        <a:t>Total: $377.1b</a:t>
                      </a:r>
                    </a:p>
                  </a:txBody>
                  <a:tcPr/>
                </a:tc>
                <a:tc>
                  <a:txBody>
                    <a:bodyPr/>
                    <a:lstStyle/>
                    <a:p>
                      <a:pPr algn="ctr"/>
                      <a:r>
                        <a:rPr lang="en-US" sz="2400" dirty="0"/>
                        <a:t>24-25: $124.9b</a:t>
                      </a:r>
                    </a:p>
                    <a:p>
                      <a:pPr algn="ctr"/>
                      <a:r>
                        <a:rPr lang="en-US" sz="2400" dirty="0"/>
                        <a:t>25-26: $127.0b</a:t>
                      </a:r>
                    </a:p>
                    <a:p>
                      <a:pPr algn="ctr"/>
                      <a:r>
                        <a:rPr lang="en-US" sz="2400" dirty="0"/>
                        <a:t>26-27: $127.9b</a:t>
                      </a:r>
                    </a:p>
                    <a:p>
                      <a:pPr algn="ctr"/>
                      <a:r>
                        <a:rPr lang="en-US" sz="2400" dirty="0"/>
                        <a:t>Total: $379.8b</a:t>
                      </a:r>
                    </a:p>
                  </a:txBody>
                  <a:tcPr/>
                </a:tc>
                <a:tc>
                  <a:txBody>
                    <a:bodyPr/>
                    <a:lstStyle/>
                    <a:p>
                      <a:pPr algn="ctr"/>
                      <a:r>
                        <a:rPr lang="en-US" sz="2400" dirty="0"/>
                        <a:t>24-25: $124.9b</a:t>
                      </a:r>
                    </a:p>
                    <a:p>
                      <a:pPr algn="ctr"/>
                      <a:r>
                        <a:rPr lang="en-US" sz="2400" dirty="0"/>
                        <a:t>25-26: $125.5b</a:t>
                      </a:r>
                    </a:p>
                    <a:p>
                      <a:pPr algn="ctr"/>
                      <a:r>
                        <a:rPr lang="en-US" sz="2400" dirty="0"/>
                        <a:t>26-27: $128.0b</a:t>
                      </a:r>
                    </a:p>
                    <a:p>
                      <a:pPr algn="ctr"/>
                      <a:r>
                        <a:rPr lang="en-US" sz="2400" dirty="0"/>
                        <a:t>Total: $378.4b</a:t>
                      </a:r>
                    </a:p>
                  </a:txBody>
                  <a:tcPr/>
                </a:tc>
                <a:extLst>
                  <a:ext uri="{0D108BD9-81ED-4DB2-BD59-A6C34878D82A}">
                    <a16:rowId xmlns:a16="http://schemas.microsoft.com/office/drawing/2014/main" val="1200391596"/>
                  </a:ext>
                </a:extLst>
              </a:tr>
            </a:tbl>
          </a:graphicData>
        </a:graphic>
      </p:graphicFrame>
      <p:sp>
        <p:nvSpPr>
          <p:cNvPr id="8" name="Content Placeholder 13">
            <a:extLst>
              <a:ext uri="{FF2B5EF4-FFF2-40B4-BE49-F238E27FC236}">
                <a16:creationId xmlns:a16="http://schemas.microsoft.com/office/drawing/2014/main" id="{D0916F71-A04E-5A7D-2A92-7E1FBFCF54C8}"/>
              </a:ext>
            </a:extLst>
          </p:cNvPr>
          <p:cNvSpPr txBox="1">
            <a:spLocks/>
          </p:cNvSpPr>
          <p:nvPr/>
        </p:nvSpPr>
        <p:spPr>
          <a:xfrm>
            <a:off x="225425" y="3626481"/>
            <a:ext cx="11963400" cy="3383919"/>
          </a:xfrm>
          <a:prstGeom prst="rect">
            <a:avLst/>
          </a:prstGeom>
        </p:spPr>
        <p:txBody>
          <a:bodyPr vert="horz" lIns="91440" tIns="45720" rIns="91440" bIns="45720" rtlCol="0">
            <a:normAutofit fontScale="92500" lnSpcReduction="10000"/>
          </a:bodyPr>
          <a:lstStyle>
            <a:lvl1pPr marL="228531" indent="-228531" algn="l" defTabSz="914126" rtl="0" eaLnBrk="1" latinLnBrk="0" hangingPunct="1">
              <a:lnSpc>
                <a:spcPct val="110000"/>
              </a:lnSpc>
              <a:spcBef>
                <a:spcPts val="1000"/>
              </a:spcBef>
              <a:buFont typeface="Arial" panose="020B0604020202020204" pitchFamily="34" charset="0"/>
              <a:buChar char="•"/>
              <a:defRPr sz="1799" kern="1200">
                <a:solidFill>
                  <a:schemeClr val="tx1"/>
                </a:solidFill>
                <a:latin typeface="+mn-lt"/>
                <a:ea typeface="+mn-ea"/>
                <a:cs typeface="+mn-cs"/>
              </a:defRPr>
            </a:lvl1pPr>
            <a:lvl2pPr marL="685594" indent="-228531" algn="l" defTabSz="914126" rtl="0" eaLnBrk="1" latinLnBrk="0" hangingPunct="1">
              <a:lnSpc>
                <a:spcPct val="110000"/>
              </a:lnSpc>
              <a:spcBef>
                <a:spcPts val="500"/>
              </a:spcBef>
              <a:buFont typeface="Arial" panose="020B0604020202020204" pitchFamily="34" charset="0"/>
              <a:buChar char="•"/>
              <a:defRPr sz="1600" kern="1200">
                <a:solidFill>
                  <a:schemeClr val="tx1"/>
                </a:solidFill>
                <a:latin typeface="+mn-lt"/>
                <a:ea typeface="+mn-ea"/>
                <a:cs typeface="+mn-cs"/>
              </a:defRPr>
            </a:lvl2pPr>
            <a:lvl3pPr marL="1142657" indent="-228531" algn="l" defTabSz="914126"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3pPr>
            <a:lvl4pPr marL="1599720" indent="-228531" algn="l" defTabSz="914126" rtl="0" eaLnBrk="1" latinLnBrk="0" hangingPunct="1">
              <a:lnSpc>
                <a:spcPct val="110000"/>
              </a:lnSpc>
              <a:spcBef>
                <a:spcPts val="500"/>
              </a:spcBef>
              <a:buFont typeface="Arial" panose="020B0604020202020204" pitchFamily="34" charset="0"/>
              <a:buChar char="•"/>
              <a:defRPr sz="1200" kern="1200">
                <a:solidFill>
                  <a:schemeClr val="tx1"/>
                </a:solidFill>
                <a:latin typeface="+mn-lt"/>
                <a:ea typeface="+mn-ea"/>
                <a:cs typeface="+mn-cs"/>
              </a:defRPr>
            </a:lvl4pPr>
            <a:lvl5pPr marL="2056783" indent="-228531" algn="l" defTabSz="914126" rtl="0" eaLnBrk="1" latinLnBrk="0" hangingPunct="1">
              <a:lnSpc>
                <a:spcPct val="110000"/>
              </a:lnSpc>
              <a:spcBef>
                <a:spcPts val="500"/>
              </a:spcBef>
              <a:buFont typeface="Arial" panose="020B0604020202020204" pitchFamily="34" charset="0"/>
              <a:buChar char="•"/>
              <a:defRPr sz="1200" kern="1200">
                <a:solidFill>
                  <a:schemeClr val="tx1"/>
                </a:solidFill>
                <a:latin typeface="+mn-lt"/>
                <a:ea typeface="+mn-ea"/>
                <a:cs typeface="+mn-cs"/>
              </a:defRPr>
            </a:lvl5pPr>
            <a:lvl6pPr marL="2513846"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6pPr>
            <a:lvl7pPr marL="2970908"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7pPr>
            <a:lvl8pPr marL="3427971"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8pPr>
            <a:lvl9pPr marL="3885034"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9pPr>
          </a:lstStyle>
          <a:p>
            <a:r>
              <a:rPr lang="en-US" sz="2800" dirty="0">
                <a:latin typeface="Calibri" panose="020F0502020204030204" pitchFamily="34" charset="0"/>
                <a:cs typeface="Calibri" panose="020F0502020204030204" pitchFamily="34" charset="0"/>
              </a:rPr>
              <a:t>Creation of a “Settle Up”</a:t>
            </a:r>
          </a:p>
          <a:p>
            <a:pPr lvl="1"/>
            <a:r>
              <a:rPr lang="en-US" sz="2601" dirty="0">
                <a:latin typeface="Calibri" panose="020F0502020204030204" pitchFamily="34" charset="0"/>
                <a:cs typeface="Calibri" panose="020F0502020204030204" pitchFamily="34" charset="0"/>
              </a:rPr>
              <a:t>Prop 98 is underfunded by $3.9 billion</a:t>
            </a:r>
          </a:p>
          <a:p>
            <a:pPr lvl="1"/>
            <a:r>
              <a:rPr lang="en-US" sz="2601" dirty="0">
                <a:latin typeface="Calibri" panose="020F0502020204030204" pitchFamily="34" charset="0"/>
                <a:cs typeface="Calibri" panose="020F0502020204030204" pitchFamily="34" charset="0"/>
              </a:rPr>
              <a:t>Funding will be provided at a future date if current projections are correct</a:t>
            </a:r>
          </a:p>
          <a:p>
            <a:r>
              <a:rPr lang="en-US" sz="2800" dirty="0">
                <a:latin typeface="Calibri" panose="020F0502020204030204" pitchFamily="34" charset="0"/>
                <a:cs typeface="Calibri" panose="020F0502020204030204" pitchFamily="34" charset="0"/>
              </a:rPr>
              <a:t>Community College share of Prop 98 is 11.1%</a:t>
            </a:r>
          </a:p>
          <a:p>
            <a:pPr lvl="1"/>
            <a:r>
              <a:rPr lang="en-US" sz="2601" dirty="0">
                <a:latin typeface="Calibri" panose="020F0502020204030204" pitchFamily="34" charset="0"/>
                <a:cs typeface="Calibri" panose="020F0502020204030204" pitchFamily="34" charset="0"/>
              </a:rPr>
              <a:t>Traditionally Community College share is 10.87%</a:t>
            </a:r>
          </a:p>
          <a:p>
            <a:r>
              <a:rPr lang="en-US" sz="2800" dirty="0">
                <a:latin typeface="Calibri" panose="020F0502020204030204" pitchFamily="34" charset="0"/>
                <a:cs typeface="Calibri" panose="020F0502020204030204" pitchFamily="34" charset="0"/>
              </a:rPr>
              <a:t>Change in SCFF</a:t>
            </a:r>
          </a:p>
          <a:p>
            <a:pPr lvl="1"/>
            <a:r>
              <a:rPr lang="en-US" sz="2601" dirty="0">
                <a:latin typeface="Calibri" panose="020F0502020204030204" pitchFamily="34" charset="0"/>
                <a:cs typeface="Calibri" panose="020F0502020204030204" pitchFamily="34" charset="0"/>
              </a:rPr>
              <a:t>FTES is now 3 Year Average or Current Year; Whichever is higher</a:t>
            </a:r>
          </a:p>
          <a:p>
            <a:pPr lvl="1"/>
            <a:endParaRPr lang="en-US" sz="2601" dirty="0">
              <a:latin typeface="Calibri" panose="020F0502020204030204" pitchFamily="34" charset="0"/>
              <a:cs typeface="Calibri" panose="020F0502020204030204" pitchFamily="34" charset="0"/>
            </a:endParaRPr>
          </a:p>
          <a:p>
            <a:pPr marL="457063" lvl="1" indent="0">
              <a:buNone/>
            </a:pPr>
            <a:endParaRPr lang="en-US" sz="2601" dirty="0">
              <a:latin typeface="Calibri" panose="020F0502020204030204" pitchFamily="34" charset="0"/>
              <a:cs typeface="Calibri" panose="020F0502020204030204" pitchFamily="34" charset="0"/>
            </a:endParaRPr>
          </a:p>
          <a:p>
            <a:pPr marL="914126" lvl="2" indent="0">
              <a:buFont typeface="Arial" panose="020B0604020202020204" pitchFamily="34" charset="0"/>
              <a:buNone/>
            </a:pPr>
            <a:endParaRPr lang="en-US" sz="2200" dirty="0">
              <a:latin typeface="Calibri" panose="020F0502020204030204" pitchFamily="34" charset="0"/>
              <a:cs typeface="Calibri" panose="020F0502020204030204" pitchFamily="34" charset="0"/>
            </a:endParaRPr>
          </a:p>
          <a:p>
            <a:pPr marL="463550" lvl="2" indent="0">
              <a:buFont typeface="Arial" panose="020B0604020202020204" pitchFamily="34" charset="0"/>
              <a:buNone/>
            </a:pPr>
            <a:endParaRPr lang="en-US" sz="2500" dirty="0">
              <a:latin typeface="Calibri" panose="020F0502020204030204" pitchFamily="34" charset="0"/>
              <a:cs typeface="Calibri" panose="020F0502020204030204" pitchFamily="34" charset="0"/>
            </a:endParaRPr>
          </a:p>
          <a:p>
            <a:pPr lvl="1"/>
            <a:endParaRPr lang="en-US" sz="3100" dirty="0">
              <a:latin typeface="Calibri" panose="020F0502020204030204" pitchFamily="34" charset="0"/>
              <a:cs typeface="Calibri" panose="020F0502020204030204" pitchFamily="34" charset="0"/>
            </a:endParaRPr>
          </a:p>
          <a:p>
            <a:pPr marL="682625" lvl="3" indent="0">
              <a:buFont typeface="Arial" panose="020B0604020202020204" pitchFamily="34" charset="0"/>
              <a:buNone/>
            </a:pPr>
            <a:endParaRPr lang="en-US" sz="1800" dirty="0">
              <a:latin typeface="Calibri" panose="020F0502020204030204" pitchFamily="34" charset="0"/>
              <a:cs typeface="Calibri" panose="020F0502020204030204" pitchFamily="34" charset="0"/>
            </a:endParaRPr>
          </a:p>
          <a:p>
            <a:pPr lvl="2"/>
            <a:endParaRPr lang="en-US" dirty="0"/>
          </a:p>
        </p:txBody>
      </p:sp>
    </p:spTree>
    <p:extLst>
      <p:ext uri="{BB962C8B-B14F-4D97-AF65-F5344CB8AC3E}">
        <p14:creationId xmlns:p14="http://schemas.microsoft.com/office/powerpoint/2010/main" val="2856180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6DDA17-176C-E789-BE36-C269A442609F}"/>
            </a:ext>
          </a:extLst>
        </p:cNvPr>
        <p:cNvGrpSpPr/>
        <p:nvPr/>
      </p:nvGrpSpPr>
      <p:grpSpPr>
        <a:xfrm>
          <a:off x="0" y="0"/>
          <a:ext cx="0" cy="0"/>
          <a:chOff x="0" y="0"/>
          <a:chExt cx="0" cy="0"/>
        </a:xfrm>
      </p:grpSpPr>
      <p:sp>
        <p:nvSpPr>
          <p:cNvPr id="14" name="Content Placeholder 13">
            <a:extLst>
              <a:ext uri="{FF2B5EF4-FFF2-40B4-BE49-F238E27FC236}">
                <a16:creationId xmlns:a16="http://schemas.microsoft.com/office/drawing/2014/main" id="{1F521F42-E622-92C2-90A5-5B19C19F1A75}"/>
              </a:ext>
            </a:extLst>
          </p:cNvPr>
          <p:cNvSpPr>
            <a:spLocks noGrp="1"/>
          </p:cNvSpPr>
          <p:nvPr>
            <p:ph idx="1"/>
          </p:nvPr>
        </p:nvSpPr>
        <p:spPr>
          <a:xfrm>
            <a:off x="112712" y="1447800"/>
            <a:ext cx="11963400" cy="5334000"/>
          </a:xfrm>
        </p:spPr>
        <p:txBody>
          <a:bodyPr>
            <a:normAutofit/>
          </a:bodyPr>
          <a:lstStyle/>
          <a:p>
            <a:pPr marL="914126" lvl="2" indent="0">
              <a:buNone/>
            </a:pPr>
            <a:endParaRPr lang="en-US" sz="2200" dirty="0">
              <a:latin typeface="Calibri" panose="020F0502020204030204" pitchFamily="34" charset="0"/>
              <a:cs typeface="Calibri" panose="020F0502020204030204" pitchFamily="34" charset="0"/>
            </a:endParaRPr>
          </a:p>
          <a:p>
            <a:pPr marL="463550" lvl="2" indent="0">
              <a:buNone/>
            </a:pPr>
            <a:endParaRPr lang="en-US" sz="2500" dirty="0">
              <a:latin typeface="Calibri" panose="020F0502020204030204" pitchFamily="34" charset="0"/>
              <a:cs typeface="Calibri" panose="020F0502020204030204" pitchFamily="34" charset="0"/>
            </a:endParaRPr>
          </a:p>
          <a:p>
            <a:pPr lvl="1"/>
            <a:endParaRPr lang="en-US" sz="3100" dirty="0">
              <a:latin typeface="Calibri" panose="020F0502020204030204" pitchFamily="34" charset="0"/>
              <a:cs typeface="Calibri" panose="020F0502020204030204" pitchFamily="34" charset="0"/>
            </a:endParaRPr>
          </a:p>
          <a:p>
            <a:pPr marL="682625" lvl="3" indent="0">
              <a:buNone/>
            </a:pPr>
            <a:endParaRPr lang="en-US" sz="1800" dirty="0">
              <a:latin typeface="Calibri" panose="020F0502020204030204" pitchFamily="34" charset="0"/>
              <a:cs typeface="Calibri" panose="020F0502020204030204" pitchFamily="34" charset="0"/>
            </a:endParaRPr>
          </a:p>
          <a:p>
            <a:pPr lvl="2"/>
            <a:endParaRPr lang="en-US" dirty="0"/>
          </a:p>
        </p:txBody>
      </p:sp>
      <p:sp>
        <p:nvSpPr>
          <p:cNvPr id="2" name="Title 12">
            <a:extLst>
              <a:ext uri="{FF2B5EF4-FFF2-40B4-BE49-F238E27FC236}">
                <a16:creationId xmlns:a16="http://schemas.microsoft.com/office/drawing/2014/main" id="{F7E6651F-0A1C-337F-314A-641B81DA713E}"/>
              </a:ext>
            </a:extLst>
          </p:cNvPr>
          <p:cNvSpPr>
            <a:spLocks noGrp="1"/>
          </p:cNvSpPr>
          <p:nvPr>
            <p:ph type="title"/>
          </p:nvPr>
        </p:nvSpPr>
        <p:spPr>
          <a:xfrm>
            <a:off x="989013" y="685800"/>
            <a:ext cx="10210798" cy="533400"/>
          </a:xfrm>
        </p:spPr>
        <p:txBody>
          <a:bodyPr>
            <a:noAutofit/>
          </a:bodyPr>
          <a:lstStyle/>
          <a:p>
            <a:pPr algn="ctr"/>
            <a:r>
              <a:rPr lang="en-US" sz="4000" b="1" u="sng" dirty="0">
                <a:latin typeface="Calibri" panose="020F0502020204030204" pitchFamily="34" charset="0"/>
                <a:cs typeface="Calibri" panose="020F0502020204030204" pitchFamily="34" charset="0"/>
              </a:rPr>
              <a:t>2025-2026 Deferrals</a:t>
            </a:r>
          </a:p>
        </p:txBody>
      </p:sp>
      <p:pic>
        <p:nvPicPr>
          <p:cNvPr id="3" name="Picture 2">
            <a:extLst>
              <a:ext uri="{FF2B5EF4-FFF2-40B4-BE49-F238E27FC236}">
                <a16:creationId xmlns:a16="http://schemas.microsoft.com/office/drawing/2014/main" id="{F9CA47DE-0D85-6E98-9E71-68B8C7909684}"/>
              </a:ext>
            </a:extLst>
          </p:cNvPr>
          <p:cNvPicPr>
            <a:picLocks noChangeAspect="1"/>
          </p:cNvPicPr>
          <p:nvPr/>
        </p:nvPicPr>
        <p:blipFill>
          <a:blip r:embed="rId2"/>
          <a:stretch>
            <a:fillRect/>
          </a:stretch>
        </p:blipFill>
        <p:spPr>
          <a:xfrm>
            <a:off x="87368" y="6345177"/>
            <a:ext cx="524164" cy="451026"/>
          </a:xfrm>
          <a:prstGeom prst="rect">
            <a:avLst/>
          </a:prstGeom>
        </p:spPr>
      </p:pic>
      <p:graphicFrame>
        <p:nvGraphicFramePr>
          <p:cNvPr id="7" name="Table 6">
            <a:extLst>
              <a:ext uri="{FF2B5EF4-FFF2-40B4-BE49-F238E27FC236}">
                <a16:creationId xmlns:a16="http://schemas.microsoft.com/office/drawing/2014/main" id="{0D9BC27D-00E3-B0EA-D6C2-C679FE61BAE7}"/>
              </a:ext>
            </a:extLst>
          </p:cNvPr>
          <p:cNvGraphicFramePr>
            <a:graphicFrameLocks noGrp="1"/>
          </p:cNvGraphicFramePr>
          <p:nvPr>
            <p:extLst>
              <p:ext uri="{D42A27DB-BD31-4B8C-83A1-F6EECF244321}">
                <p14:modId xmlns:p14="http://schemas.microsoft.com/office/powerpoint/2010/main" val="2436273072"/>
              </p:ext>
            </p:extLst>
          </p:nvPr>
        </p:nvGraphicFramePr>
        <p:xfrm>
          <a:off x="836612" y="1447800"/>
          <a:ext cx="10439400" cy="1533840"/>
        </p:xfrm>
        <a:graphic>
          <a:graphicData uri="http://schemas.openxmlformats.org/drawingml/2006/table">
            <a:tbl>
              <a:tblPr firstRow="1" bandRow="1">
                <a:tableStyleId>{5940675A-B579-460E-94D1-54222C63F5DA}</a:tableStyleId>
              </a:tblPr>
              <a:tblGrid>
                <a:gridCol w="3479800">
                  <a:extLst>
                    <a:ext uri="{9D8B030D-6E8A-4147-A177-3AD203B41FA5}">
                      <a16:colId xmlns:a16="http://schemas.microsoft.com/office/drawing/2014/main" val="1180187826"/>
                    </a:ext>
                  </a:extLst>
                </a:gridCol>
                <a:gridCol w="3479800">
                  <a:extLst>
                    <a:ext uri="{9D8B030D-6E8A-4147-A177-3AD203B41FA5}">
                      <a16:colId xmlns:a16="http://schemas.microsoft.com/office/drawing/2014/main" val="800754531"/>
                    </a:ext>
                  </a:extLst>
                </a:gridCol>
                <a:gridCol w="3479800">
                  <a:extLst>
                    <a:ext uri="{9D8B030D-6E8A-4147-A177-3AD203B41FA5}">
                      <a16:colId xmlns:a16="http://schemas.microsoft.com/office/drawing/2014/main" val="1874860024"/>
                    </a:ext>
                  </a:extLst>
                </a:gridCol>
              </a:tblGrid>
              <a:tr h="436819">
                <a:tc>
                  <a:txBody>
                    <a:bodyPr/>
                    <a:lstStyle/>
                    <a:p>
                      <a:pPr algn="ctr"/>
                      <a:r>
                        <a:rPr lang="en-US" sz="2400" b="1" u="sng" dirty="0"/>
                        <a:t>May Revise</a:t>
                      </a:r>
                    </a:p>
                  </a:txBody>
                  <a:tcPr>
                    <a:solidFill>
                      <a:schemeClr val="accent6">
                        <a:lumMod val="60000"/>
                        <a:lumOff val="40000"/>
                      </a:schemeClr>
                    </a:solidFill>
                  </a:tcPr>
                </a:tc>
                <a:tc>
                  <a:txBody>
                    <a:bodyPr/>
                    <a:lstStyle/>
                    <a:p>
                      <a:pPr algn="ctr"/>
                      <a:r>
                        <a:rPr lang="en-US" sz="2400" b="1" u="sng" dirty="0"/>
                        <a:t>Legislature</a:t>
                      </a:r>
                    </a:p>
                  </a:txBody>
                  <a:tcPr>
                    <a:solidFill>
                      <a:schemeClr val="accent6">
                        <a:lumMod val="60000"/>
                        <a:lumOff val="40000"/>
                      </a:schemeClr>
                    </a:solidFill>
                  </a:tcPr>
                </a:tc>
                <a:tc>
                  <a:txBody>
                    <a:bodyPr/>
                    <a:lstStyle/>
                    <a:p>
                      <a:pPr algn="ctr"/>
                      <a:r>
                        <a:rPr lang="en-US" sz="2400" b="1" u="sng" dirty="0"/>
                        <a:t>Final</a:t>
                      </a:r>
                    </a:p>
                  </a:txBody>
                  <a:tcPr>
                    <a:solidFill>
                      <a:schemeClr val="accent6">
                        <a:lumMod val="60000"/>
                        <a:lumOff val="40000"/>
                      </a:schemeClr>
                    </a:solidFill>
                  </a:tcPr>
                </a:tc>
                <a:extLst>
                  <a:ext uri="{0D108BD9-81ED-4DB2-BD59-A6C34878D82A}">
                    <a16:rowId xmlns:a16="http://schemas.microsoft.com/office/drawing/2014/main" val="2954960387"/>
                  </a:ext>
                </a:extLst>
              </a:tr>
              <a:tr h="1076640">
                <a:tc>
                  <a:txBody>
                    <a:bodyPr/>
                    <a:lstStyle/>
                    <a:p>
                      <a:pPr algn="ctr"/>
                      <a:r>
                        <a:rPr lang="en-US" sz="2400" dirty="0"/>
                        <a:t>Fully repay</a:t>
                      </a:r>
                    </a:p>
                  </a:txBody>
                  <a:tcPr/>
                </a:tc>
                <a:tc>
                  <a:txBody>
                    <a:bodyPr/>
                    <a:lstStyle/>
                    <a:p>
                      <a:pPr algn="ctr"/>
                      <a:r>
                        <a:rPr lang="en-US" sz="2400" dirty="0"/>
                        <a:t>Fully repay</a:t>
                      </a:r>
                    </a:p>
                  </a:txBody>
                  <a:tcPr/>
                </a:tc>
                <a:tc>
                  <a:txBody>
                    <a:bodyPr/>
                    <a:lstStyle/>
                    <a:p>
                      <a:pPr algn="ctr"/>
                      <a:r>
                        <a:rPr lang="en-US" sz="2400" dirty="0"/>
                        <a:t>Fully repay</a:t>
                      </a:r>
                    </a:p>
                  </a:txBody>
                  <a:tcPr/>
                </a:tc>
                <a:extLst>
                  <a:ext uri="{0D108BD9-81ED-4DB2-BD59-A6C34878D82A}">
                    <a16:rowId xmlns:a16="http://schemas.microsoft.com/office/drawing/2014/main" val="1200391596"/>
                  </a:ext>
                </a:extLst>
              </a:tr>
            </a:tbl>
          </a:graphicData>
        </a:graphic>
      </p:graphicFrame>
      <p:sp>
        <p:nvSpPr>
          <p:cNvPr id="8" name="Content Placeholder 13">
            <a:extLst>
              <a:ext uri="{FF2B5EF4-FFF2-40B4-BE49-F238E27FC236}">
                <a16:creationId xmlns:a16="http://schemas.microsoft.com/office/drawing/2014/main" id="{8989E94F-EA10-8668-3676-300892850C6B}"/>
              </a:ext>
            </a:extLst>
          </p:cNvPr>
          <p:cNvSpPr txBox="1">
            <a:spLocks/>
          </p:cNvSpPr>
          <p:nvPr/>
        </p:nvSpPr>
        <p:spPr>
          <a:xfrm>
            <a:off x="128230" y="3179570"/>
            <a:ext cx="11963400" cy="3383919"/>
          </a:xfrm>
          <a:prstGeom prst="rect">
            <a:avLst/>
          </a:prstGeom>
        </p:spPr>
        <p:txBody>
          <a:bodyPr vert="horz" lIns="91440" tIns="45720" rIns="91440" bIns="45720" rtlCol="0">
            <a:normAutofit/>
          </a:bodyPr>
          <a:lstStyle>
            <a:lvl1pPr marL="228531" indent="-228531" algn="l" defTabSz="914126" rtl="0" eaLnBrk="1" latinLnBrk="0" hangingPunct="1">
              <a:lnSpc>
                <a:spcPct val="110000"/>
              </a:lnSpc>
              <a:spcBef>
                <a:spcPts val="1000"/>
              </a:spcBef>
              <a:buFont typeface="Arial" panose="020B0604020202020204" pitchFamily="34" charset="0"/>
              <a:buChar char="•"/>
              <a:defRPr sz="1799" kern="1200">
                <a:solidFill>
                  <a:schemeClr val="tx1"/>
                </a:solidFill>
                <a:latin typeface="+mn-lt"/>
                <a:ea typeface="+mn-ea"/>
                <a:cs typeface="+mn-cs"/>
              </a:defRPr>
            </a:lvl1pPr>
            <a:lvl2pPr marL="685594" indent="-228531" algn="l" defTabSz="914126" rtl="0" eaLnBrk="1" latinLnBrk="0" hangingPunct="1">
              <a:lnSpc>
                <a:spcPct val="110000"/>
              </a:lnSpc>
              <a:spcBef>
                <a:spcPts val="500"/>
              </a:spcBef>
              <a:buFont typeface="Arial" panose="020B0604020202020204" pitchFamily="34" charset="0"/>
              <a:buChar char="•"/>
              <a:defRPr sz="1600" kern="1200">
                <a:solidFill>
                  <a:schemeClr val="tx1"/>
                </a:solidFill>
                <a:latin typeface="+mn-lt"/>
                <a:ea typeface="+mn-ea"/>
                <a:cs typeface="+mn-cs"/>
              </a:defRPr>
            </a:lvl2pPr>
            <a:lvl3pPr marL="1142657" indent="-228531" algn="l" defTabSz="914126"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3pPr>
            <a:lvl4pPr marL="1599720" indent="-228531" algn="l" defTabSz="914126" rtl="0" eaLnBrk="1" latinLnBrk="0" hangingPunct="1">
              <a:lnSpc>
                <a:spcPct val="110000"/>
              </a:lnSpc>
              <a:spcBef>
                <a:spcPts val="500"/>
              </a:spcBef>
              <a:buFont typeface="Arial" panose="020B0604020202020204" pitchFamily="34" charset="0"/>
              <a:buChar char="•"/>
              <a:defRPr sz="1200" kern="1200">
                <a:solidFill>
                  <a:schemeClr val="tx1"/>
                </a:solidFill>
                <a:latin typeface="+mn-lt"/>
                <a:ea typeface="+mn-ea"/>
                <a:cs typeface="+mn-cs"/>
              </a:defRPr>
            </a:lvl4pPr>
            <a:lvl5pPr marL="2056783" indent="-228531" algn="l" defTabSz="914126" rtl="0" eaLnBrk="1" latinLnBrk="0" hangingPunct="1">
              <a:lnSpc>
                <a:spcPct val="110000"/>
              </a:lnSpc>
              <a:spcBef>
                <a:spcPts val="500"/>
              </a:spcBef>
              <a:buFont typeface="Arial" panose="020B0604020202020204" pitchFamily="34" charset="0"/>
              <a:buChar char="•"/>
              <a:defRPr sz="1200" kern="1200">
                <a:solidFill>
                  <a:schemeClr val="tx1"/>
                </a:solidFill>
                <a:latin typeface="+mn-lt"/>
                <a:ea typeface="+mn-ea"/>
                <a:cs typeface="+mn-cs"/>
              </a:defRPr>
            </a:lvl5pPr>
            <a:lvl6pPr marL="2513846"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6pPr>
            <a:lvl7pPr marL="2970908"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7pPr>
            <a:lvl8pPr marL="3427971"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8pPr>
            <a:lvl9pPr marL="3885034"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9pPr>
          </a:lstStyle>
          <a:p>
            <a:r>
              <a:rPr lang="en-US" sz="2800" dirty="0">
                <a:latin typeface="Calibri" panose="020F0502020204030204" pitchFamily="34" charset="0"/>
                <a:cs typeface="Calibri" panose="020F0502020204030204" pitchFamily="34" charset="0"/>
              </a:rPr>
              <a:t>In 2025-2026 the State deferred paying Districts for Apportionment in May/June as a budget savings action</a:t>
            </a:r>
          </a:p>
          <a:p>
            <a:r>
              <a:rPr lang="en-US" sz="2800" dirty="0">
                <a:latin typeface="Calibri" panose="020F0502020204030204" pitchFamily="34" charset="0"/>
                <a:cs typeface="Calibri" panose="020F0502020204030204" pitchFamily="34" charset="0"/>
              </a:rPr>
              <a:t>SMC deferral was ~$9 million </a:t>
            </a:r>
            <a:endParaRPr lang="en-US" sz="2601" dirty="0">
              <a:latin typeface="Calibri" panose="020F0502020204030204" pitchFamily="34" charset="0"/>
              <a:cs typeface="Calibri" panose="020F0502020204030204" pitchFamily="34" charset="0"/>
            </a:endParaRPr>
          </a:p>
          <a:p>
            <a:pPr marL="457063" lvl="1" indent="0">
              <a:buNone/>
            </a:pPr>
            <a:endParaRPr lang="en-US" sz="2601" dirty="0">
              <a:latin typeface="Calibri" panose="020F0502020204030204" pitchFamily="34" charset="0"/>
              <a:cs typeface="Calibri" panose="020F0502020204030204" pitchFamily="34" charset="0"/>
            </a:endParaRPr>
          </a:p>
          <a:p>
            <a:pPr marL="914126" lvl="2" indent="0">
              <a:buFont typeface="Arial" panose="020B0604020202020204" pitchFamily="34" charset="0"/>
              <a:buNone/>
            </a:pPr>
            <a:endParaRPr lang="en-US" sz="2200" dirty="0">
              <a:latin typeface="Calibri" panose="020F0502020204030204" pitchFamily="34" charset="0"/>
              <a:cs typeface="Calibri" panose="020F0502020204030204" pitchFamily="34" charset="0"/>
            </a:endParaRPr>
          </a:p>
          <a:p>
            <a:pPr marL="463550" lvl="2" indent="0">
              <a:buFont typeface="Arial" panose="020B0604020202020204" pitchFamily="34" charset="0"/>
              <a:buNone/>
            </a:pPr>
            <a:endParaRPr lang="en-US" sz="2500" dirty="0">
              <a:latin typeface="Calibri" panose="020F0502020204030204" pitchFamily="34" charset="0"/>
              <a:cs typeface="Calibri" panose="020F0502020204030204" pitchFamily="34" charset="0"/>
            </a:endParaRPr>
          </a:p>
          <a:p>
            <a:pPr lvl="1"/>
            <a:endParaRPr lang="en-US" sz="3100" dirty="0">
              <a:latin typeface="Calibri" panose="020F0502020204030204" pitchFamily="34" charset="0"/>
              <a:cs typeface="Calibri" panose="020F0502020204030204" pitchFamily="34" charset="0"/>
            </a:endParaRPr>
          </a:p>
          <a:p>
            <a:pPr marL="682625" lvl="3" indent="0">
              <a:buFont typeface="Arial" panose="020B0604020202020204" pitchFamily="34" charset="0"/>
              <a:buNone/>
            </a:pPr>
            <a:endParaRPr lang="en-US" sz="1800" dirty="0">
              <a:latin typeface="Calibri" panose="020F0502020204030204" pitchFamily="34" charset="0"/>
              <a:cs typeface="Calibri" panose="020F0502020204030204" pitchFamily="34" charset="0"/>
            </a:endParaRPr>
          </a:p>
          <a:p>
            <a:pPr lvl="2"/>
            <a:endParaRPr lang="en-US" dirty="0"/>
          </a:p>
        </p:txBody>
      </p:sp>
    </p:spTree>
    <p:extLst>
      <p:ext uri="{BB962C8B-B14F-4D97-AF65-F5344CB8AC3E}">
        <p14:creationId xmlns:p14="http://schemas.microsoft.com/office/powerpoint/2010/main" val="13366429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B1442B-E9C5-558F-28EF-58D9906A37BC}"/>
            </a:ext>
          </a:extLst>
        </p:cNvPr>
        <p:cNvGrpSpPr/>
        <p:nvPr/>
      </p:nvGrpSpPr>
      <p:grpSpPr>
        <a:xfrm>
          <a:off x="0" y="0"/>
          <a:ext cx="0" cy="0"/>
          <a:chOff x="0" y="0"/>
          <a:chExt cx="0" cy="0"/>
        </a:xfrm>
      </p:grpSpPr>
      <p:sp>
        <p:nvSpPr>
          <p:cNvPr id="2" name="Title 12">
            <a:extLst>
              <a:ext uri="{FF2B5EF4-FFF2-40B4-BE49-F238E27FC236}">
                <a16:creationId xmlns:a16="http://schemas.microsoft.com/office/drawing/2014/main" id="{19CA30FB-578F-6F2D-588C-1B7ECF3EF449}"/>
              </a:ext>
            </a:extLst>
          </p:cNvPr>
          <p:cNvSpPr>
            <a:spLocks noGrp="1"/>
          </p:cNvSpPr>
          <p:nvPr>
            <p:ph type="title"/>
          </p:nvPr>
        </p:nvSpPr>
        <p:spPr>
          <a:xfrm>
            <a:off x="989013" y="685800"/>
            <a:ext cx="10210798" cy="533400"/>
          </a:xfrm>
        </p:spPr>
        <p:txBody>
          <a:bodyPr>
            <a:noAutofit/>
          </a:bodyPr>
          <a:lstStyle/>
          <a:p>
            <a:pPr algn="ctr"/>
            <a:r>
              <a:rPr lang="en-US" sz="4000" b="1" u="sng" dirty="0">
                <a:latin typeface="Calibri" panose="020F0502020204030204" pitchFamily="34" charset="0"/>
                <a:cs typeface="Calibri" panose="020F0502020204030204" pitchFamily="34" charset="0"/>
              </a:rPr>
              <a:t>COLA/Inflationary Adjustment</a:t>
            </a:r>
          </a:p>
        </p:txBody>
      </p:sp>
      <p:pic>
        <p:nvPicPr>
          <p:cNvPr id="3" name="Picture 2">
            <a:extLst>
              <a:ext uri="{FF2B5EF4-FFF2-40B4-BE49-F238E27FC236}">
                <a16:creationId xmlns:a16="http://schemas.microsoft.com/office/drawing/2014/main" id="{C5D44426-05AA-B15E-7222-B8FFA13096D2}"/>
              </a:ext>
            </a:extLst>
          </p:cNvPr>
          <p:cNvPicPr>
            <a:picLocks noChangeAspect="1"/>
          </p:cNvPicPr>
          <p:nvPr/>
        </p:nvPicPr>
        <p:blipFill>
          <a:blip r:embed="rId2"/>
          <a:stretch>
            <a:fillRect/>
          </a:stretch>
        </p:blipFill>
        <p:spPr>
          <a:xfrm>
            <a:off x="87368" y="6345177"/>
            <a:ext cx="524164" cy="451026"/>
          </a:xfrm>
          <a:prstGeom prst="rect">
            <a:avLst/>
          </a:prstGeom>
        </p:spPr>
      </p:pic>
      <p:graphicFrame>
        <p:nvGraphicFramePr>
          <p:cNvPr id="7" name="Table 6">
            <a:extLst>
              <a:ext uri="{FF2B5EF4-FFF2-40B4-BE49-F238E27FC236}">
                <a16:creationId xmlns:a16="http://schemas.microsoft.com/office/drawing/2014/main" id="{C74BA730-230D-6363-8474-ED3635E1CB8D}"/>
              </a:ext>
            </a:extLst>
          </p:cNvPr>
          <p:cNvGraphicFramePr>
            <a:graphicFrameLocks noGrp="1"/>
          </p:cNvGraphicFramePr>
          <p:nvPr>
            <p:extLst>
              <p:ext uri="{D42A27DB-BD31-4B8C-83A1-F6EECF244321}">
                <p14:modId xmlns:p14="http://schemas.microsoft.com/office/powerpoint/2010/main" val="2610436800"/>
              </p:ext>
            </p:extLst>
          </p:nvPr>
        </p:nvGraphicFramePr>
        <p:xfrm>
          <a:off x="836612" y="1447800"/>
          <a:ext cx="10439400" cy="1645920"/>
        </p:xfrm>
        <a:graphic>
          <a:graphicData uri="http://schemas.openxmlformats.org/drawingml/2006/table">
            <a:tbl>
              <a:tblPr firstRow="1" bandRow="1">
                <a:tableStyleId>{5940675A-B579-460E-94D1-54222C63F5DA}</a:tableStyleId>
              </a:tblPr>
              <a:tblGrid>
                <a:gridCol w="3479800">
                  <a:extLst>
                    <a:ext uri="{9D8B030D-6E8A-4147-A177-3AD203B41FA5}">
                      <a16:colId xmlns:a16="http://schemas.microsoft.com/office/drawing/2014/main" val="1180187826"/>
                    </a:ext>
                  </a:extLst>
                </a:gridCol>
                <a:gridCol w="3479800">
                  <a:extLst>
                    <a:ext uri="{9D8B030D-6E8A-4147-A177-3AD203B41FA5}">
                      <a16:colId xmlns:a16="http://schemas.microsoft.com/office/drawing/2014/main" val="800754531"/>
                    </a:ext>
                  </a:extLst>
                </a:gridCol>
                <a:gridCol w="3479800">
                  <a:extLst>
                    <a:ext uri="{9D8B030D-6E8A-4147-A177-3AD203B41FA5}">
                      <a16:colId xmlns:a16="http://schemas.microsoft.com/office/drawing/2014/main" val="1874860024"/>
                    </a:ext>
                  </a:extLst>
                </a:gridCol>
              </a:tblGrid>
              <a:tr h="436819">
                <a:tc>
                  <a:txBody>
                    <a:bodyPr/>
                    <a:lstStyle/>
                    <a:p>
                      <a:pPr algn="ctr"/>
                      <a:r>
                        <a:rPr lang="en-US" sz="2400" b="1" u="sng" dirty="0"/>
                        <a:t>May Revise</a:t>
                      </a:r>
                    </a:p>
                  </a:txBody>
                  <a:tcPr>
                    <a:solidFill>
                      <a:schemeClr val="accent6">
                        <a:lumMod val="60000"/>
                        <a:lumOff val="40000"/>
                      </a:schemeClr>
                    </a:solidFill>
                  </a:tcPr>
                </a:tc>
                <a:tc>
                  <a:txBody>
                    <a:bodyPr/>
                    <a:lstStyle/>
                    <a:p>
                      <a:pPr algn="ctr"/>
                      <a:r>
                        <a:rPr lang="en-US" sz="2400" b="1" u="sng" dirty="0"/>
                        <a:t>Legislature</a:t>
                      </a:r>
                    </a:p>
                  </a:txBody>
                  <a:tcPr>
                    <a:solidFill>
                      <a:schemeClr val="accent6">
                        <a:lumMod val="60000"/>
                        <a:lumOff val="40000"/>
                      </a:schemeClr>
                    </a:solidFill>
                  </a:tcPr>
                </a:tc>
                <a:tc>
                  <a:txBody>
                    <a:bodyPr/>
                    <a:lstStyle/>
                    <a:p>
                      <a:pPr algn="ctr"/>
                      <a:r>
                        <a:rPr lang="en-US" sz="2400" b="1" u="sng" dirty="0"/>
                        <a:t>Final</a:t>
                      </a:r>
                    </a:p>
                  </a:txBody>
                  <a:tcPr>
                    <a:solidFill>
                      <a:schemeClr val="accent6">
                        <a:lumMod val="60000"/>
                        <a:lumOff val="40000"/>
                      </a:schemeClr>
                    </a:solidFill>
                  </a:tcPr>
                </a:tc>
                <a:extLst>
                  <a:ext uri="{0D108BD9-81ED-4DB2-BD59-A6C34878D82A}">
                    <a16:rowId xmlns:a16="http://schemas.microsoft.com/office/drawing/2014/main" val="2954960387"/>
                  </a:ext>
                </a:extLst>
              </a:tr>
              <a:tr h="1076640">
                <a:tc>
                  <a:txBody>
                    <a:bodyPr/>
                    <a:lstStyle/>
                    <a:p>
                      <a:pPr algn="ctr"/>
                      <a:r>
                        <a:rPr lang="en-US" sz="2400" dirty="0"/>
                        <a:t>Statutory: 2.87%</a:t>
                      </a:r>
                    </a:p>
                    <a:p>
                      <a:pPr algn="ctr"/>
                      <a:r>
                        <a:rPr lang="en-US" sz="2400" dirty="0"/>
                        <a:t>Discretionary: 1.44%</a:t>
                      </a:r>
                    </a:p>
                    <a:p>
                      <a:pPr algn="ctr"/>
                      <a:r>
                        <a:rPr lang="en-US" sz="2400" dirty="0"/>
                        <a:t>Total 4.37%</a:t>
                      </a:r>
                    </a:p>
                  </a:txBody>
                  <a:tcPr/>
                </a:tc>
                <a:tc>
                  <a:txBody>
                    <a:bodyPr/>
                    <a:lstStyle/>
                    <a:p>
                      <a:pPr algn="ctr"/>
                      <a:r>
                        <a:rPr lang="en-US" sz="2400" dirty="0"/>
                        <a:t>Statutory: 2.87%</a:t>
                      </a:r>
                    </a:p>
                    <a:p>
                      <a:pPr algn="ctr"/>
                      <a:r>
                        <a:rPr lang="en-US" sz="2400" dirty="0"/>
                        <a:t>Discretionary: 1.44%</a:t>
                      </a:r>
                    </a:p>
                    <a:p>
                      <a:pPr algn="ctr"/>
                      <a:r>
                        <a:rPr lang="en-US" sz="2400" dirty="0"/>
                        <a:t>Total 4.37%</a:t>
                      </a:r>
                    </a:p>
                  </a:txBody>
                  <a:tcPr/>
                </a:tc>
                <a:tc>
                  <a:txBody>
                    <a:bodyPr/>
                    <a:lstStyle/>
                    <a:p>
                      <a:pPr algn="ctr"/>
                      <a:r>
                        <a:rPr lang="en-US" sz="2400" dirty="0"/>
                        <a:t>Statutory: 2.87%</a:t>
                      </a:r>
                    </a:p>
                    <a:p>
                      <a:pPr algn="ctr"/>
                      <a:r>
                        <a:rPr lang="en-US" sz="2400" dirty="0"/>
                        <a:t>Discretionary: 1.44%</a:t>
                      </a:r>
                    </a:p>
                    <a:p>
                      <a:pPr algn="ctr"/>
                      <a:r>
                        <a:rPr lang="en-US" sz="2400" dirty="0"/>
                        <a:t>Total 4.37%</a:t>
                      </a:r>
                    </a:p>
                  </a:txBody>
                  <a:tcPr/>
                </a:tc>
                <a:extLst>
                  <a:ext uri="{0D108BD9-81ED-4DB2-BD59-A6C34878D82A}">
                    <a16:rowId xmlns:a16="http://schemas.microsoft.com/office/drawing/2014/main" val="1200391596"/>
                  </a:ext>
                </a:extLst>
              </a:tr>
            </a:tbl>
          </a:graphicData>
        </a:graphic>
      </p:graphicFrame>
      <p:sp>
        <p:nvSpPr>
          <p:cNvPr id="8" name="Content Placeholder 13">
            <a:extLst>
              <a:ext uri="{FF2B5EF4-FFF2-40B4-BE49-F238E27FC236}">
                <a16:creationId xmlns:a16="http://schemas.microsoft.com/office/drawing/2014/main" id="{E339FEBF-DC6F-D43D-732E-4EECD9540602}"/>
              </a:ext>
            </a:extLst>
          </p:cNvPr>
          <p:cNvSpPr txBox="1">
            <a:spLocks/>
          </p:cNvSpPr>
          <p:nvPr/>
        </p:nvSpPr>
        <p:spPr>
          <a:xfrm>
            <a:off x="128230" y="3179570"/>
            <a:ext cx="11963400" cy="3383919"/>
          </a:xfrm>
          <a:prstGeom prst="rect">
            <a:avLst/>
          </a:prstGeom>
        </p:spPr>
        <p:txBody>
          <a:bodyPr vert="horz" lIns="91440" tIns="45720" rIns="91440" bIns="45720" rtlCol="0">
            <a:normAutofit fontScale="92500" lnSpcReduction="10000"/>
          </a:bodyPr>
          <a:lstStyle>
            <a:lvl1pPr marL="228531" indent="-228531" algn="l" defTabSz="914126" rtl="0" eaLnBrk="1" latinLnBrk="0" hangingPunct="1">
              <a:lnSpc>
                <a:spcPct val="110000"/>
              </a:lnSpc>
              <a:spcBef>
                <a:spcPts val="1000"/>
              </a:spcBef>
              <a:buFont typeface="Arial" panose="020B0604020202020204" pitchFamily="34" charset="0"/>
              <a:buChar char="•"/>
              <a:defRPr sz="1799" kern="1200">
                <a:solidFill>
                  <a:schemeClr val="tx1"/>
                </a:solidFill>
                <a:latin typeface="+mn-lt"/>
                <a:ea typeface="+mn-ea"/>
                <a:cs typeface="+mn-cs"/>
              </a:defRPr>
            </a:lvl1pPr>
            <a:lvl2pPr marL="685594" indent="-228531" algn="l" defTabSz="914126" rtl="0" eaLnBrk="1" latinLnBrk="0" hangingPunct="1">
              <a:lnSpc>
                <a:spcPct val="110000"/>
              </a:lnSpc>
              <a:spcBef>
                <a:spcPts val="500"/>
              </a:spcBef>
              <a:buFont typeface="Arial" panose="020B0604020202020204" pitchFamily="34" charset="0"/>
              <a:buChar char="•"/>
              <a:defRPr sz="1600" kern="1200">
                <a:solidFill>
                  <a:schemeClr val="tx1"/>
                </a:solidFill>
                <a:latin typeface="+mn-lt"/>
                <a:ea typeface="+mn-ea"/>
                <a:cs typeface="+mn-cs"/>
              </a:defRPr>
            </a:lvl2pPr>
            <a:lvl3pPr marL="1142657" indent="-228531" algn="l" defTabSz="914126"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3pPr>
            <a:lvl4pPr marL="1599720" indent="-228531" algn="l" defTabSz="914126" rtl="0" eaLnBrk="1" latinLnBrk="0" hangingPunct="1">
              <a:lnSpc>
                <a:spcPct val="110000"/>
              </a:lnSpc>
              <a:spcBef>
                <a:spcPts val="500"/>
              </a:spcBef>
              <a:buFont typeface="Arial" panose="020B0604020202020204" pitchFamily="34" charset="0"/>
              <a:buChar char="•"/>
              <a:defRPr sz="1200" kern="1200">
                <a:solidFill>
                  <a:schemeClr val="tx1"/>
                </a:solidFill>
                <a:latin typeface="+mn-lt"/>
                <a:ea typeface="+mn-ea"/>
                <a:cs typeface="+mn-cs"/>
              </a:defRPr>
            </a:lvl4pPr>
            <a:lvl5pPr marL="2056783" indent="-228531" algn="l" defTabSz="914126" rtl="0" eaLnBrk="1" latinLnBrk="0" hangingPunct="1">
              <a:lnSpc>
                <a:spcPct val="110000"/>
              </a:lnSpc>
              <a:spcBef>
                <a:spcPts val="500"/>
              </a:spcBef>
              <a:buFont typeface="Arial" panose="020B0604020202020204" pitchFamily="34" charset="0"/>
              <a:buChar char="•"/>
              <a:defRPr sz="1200" kern="1200">
                <a:solidFill>
                  <a:schemeClr val="tx1"/>
                </a:solidFill>
                <a:latin typeface="+mn-lt"/>
                <a:ea typeface="+mn-ea"/>
                <a:cs typeface="+mn-cs"/>
              </a:defRPr>
            </a:lvl5pPr>
            <a:lvl6pPr marL="2513846"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6pPr>
            <a:lvl7pPr marL="2970908"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7pPr>
            <a:lvl8pPr marL="3427971"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8pPr>
            <a:lvl9pPr marL="3885034"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9pPr>
          </a:lstStyle>
          <a:p>
            <a:r>
              <a:rPr lang="en-US" sz="3000" dirty="0">
                <a:latin typeface="Calibri" panose="020F0502020204030204" pitchFamily="34" charset="0"/>
                <a:ea typeface="Calibri" panose="020F0502020204030204" pitchFamily="34" charset="0"/>
                <a:cs typeface="Calibri" panose="020F0502020204030204" pitchFamily="34" charset="0"/>
              </a:rPr>
              <a:t>Paid Pregnancy Leave – Up to 14 weeks of paid leave</a:t>
            </a:r>
          </a:p>
          <a:p>
            <a:pPr lvl="2"/>
            <a:r>
              <a:rPr lang="en-US" sz="2800" dirty="0">
                <a:latin typeface="Calibri" panose="020F0502020204030204" pitchFamily="34" charset="0"/>
                <a:ea typeface="Calibri" panose="020F0502020204030204" pitchFamily="34" charset="0"/>
                <a:cs typeface="Calibri" panose="020F0502020204030204" pitchFamily="34" charset="0"/>
              </a:rPr>
              <a:t>Pregnancy, miscarriage, childbirth, termination of pregnancy, and recovery from those conditions</a:t>
            </a:r>
          </a:p>
          <a:p>
            <a:r>
              <a:rPr lang="en-US" sz="2999" dirty="0">
                <a:latin typeface="Calibri" panose="020F0502020204030204" pitchFamily="34" charset="0"/>
                <a:ea typeface="Calibri" panose="020F0502020204030204" pitchFamily="34" charset="0"/>
                <a:cs typeface="Calibri" panose="020F0502020204030204" pitchFamily="34" charset="0"/>
              </a:rPr>
              <a:t>COLA works different under SCFF</a:t>
            </a:r>
          </a:p>
          <a:p>
            <a:pPr lvl="1"/>
            <a:r>
              <a:rPr lang="en-US" sz="2800" dirty="0">
                <a:latin typeface="Calibri" panose="020F0502020204030204" pitchFamily="34" charset="0"/>
                <a:ea typeface="Calibri" panose="020F0502020204030204" pitchFamily="34" charset="0"/>
                <a:cs typeface="Calibri" panose="020F0502020204030204" pitchFamily="34" charset="0"/>
              </a:rPr>
              <a:t>Old method = Prior Year Apportionment times COLA = $7.2m</a:t>
            </a:r>
          </a:p>
          <a:p>
            <a:pPr lvl="1"/>
            <a:r>
              <a:rPr lang="en-US" sz="2800" dirty="0">
                <a:latin typeface="Calibri" panose="020F0502020204030204" pitchFamily="34" charset="0"/>
                <a:ea typeface="Calibri" panose="020F0502020204030204" pitchFamily="34" charset="0"/>
                <a:cs typeface="Calibri" panose="020F0502020204030204" pitchFamily="34" charset="0"/>
              </a:rPr>
              <a:t>SCFF method = Prior year payment per metric increased by COLA =  $3.76 million </a:t>
            </a:r>
            <a:r>
              <a:rPr lang="en-US" sz="2800" i="1" dirty="0">
                <a:latin typeface="Calibri" panose="020F0502020204030204" pitchFamily="34" charset="0"/>
                <a:ea typeface="Calibri" panose="020F0502020204030204" pitchFamily="34" charset="0"/>
                <a:cs typeface="Calibri" panose="020F0502020204030204" pitchFamily="34" charset="0"/>
              </a:rPr>
              <a:t>(includes projected growth funding)</a:t>
            </a:r>
          </a:p>
          <a:p>
            <a:pPr marL="457063" lvl="1" indent="0">
              <a:buNone/>
            </a:pPr>
            <a:endParaRPr lang="en-US" sz="2601" dirty="0">
              <a:latin typeface="Calibri" panose="020F0502020204030204" pitchFamily="34" charset="0"/>
              <a:cs typeface="Calibri" panose="020F0502020204030204" pitchFamily="34" charset="0"/>
            </a:endParaRPr>
          </a:p>
          <a:p>
            <a:pPr marL="914126" lvl="2" indent="0">
              <a:buFont typeface="Arial" panose="020B0604020202020204" pitchFamily="34" charset="0"/>
              <a:buNone/>
            </a:pPr>
            <a:endParaRPr lang="en-US" sz="2200" dirty="0">
              <a:latin typeface="Calibri" panose="020F0502020204030204" pitchFamily="34" charset="0"/>
              <a:cs typeface="Calibri" panose="020F0502020204030204" pitchFamily="34" charset="0"/>
            </a:endParaRPr>
          </a:p>
          <a:p>
            <a:pPr marL="463550" lvl="2" indent="0">
              <a:buFont typeface="Arial" panose="020B0604020202020204" pitchFamily="34" charset="0"/>
              <a:buNone/>
            </a:pPr>
            <a:endParaRPr lang="en-US" sz="2500" dirty="0">
              <a:latin typeface="Calibri" panose="020F0502020204030204" pitchFamily="34" charset="0"/>
              <a:cs typeface="Calibri" panose="020F0502020204030204" pitchFamily="34" charset="0"/>
            </a:endParaRPr>
          </a:p>
          <a:p>
            <a:pPr lvl="1"/>
            <a:endParaRPr lang="en-US" sz="3100" dirty="0">
              <a:latin typeface="Calibri" panose="020F0502020204030204" pitchFamily="34" charset="0"/>
              <a:cs typeface="Calibri" panose="020F0502020204030204" pitchFamily="34" charset="0"/>
            </a:endParaRPr>
          </a:p>
          <a:p>
            <a:pPr marL="682625" lvl="3" indent="0">
              <a:buFont typeface="Arial" panose="020B0604020202020204" pitchFamily="34" charset="0"/>
              <a:buNone/>
            </a:pPr>
            <a:endParaRPr lang="en-US" sz="1800" dirty="0">
              <a:latin typeface="Calibri" panose="020F0502020204030204" pitchFamily="34" charset="0"/>
              <a:cs typeface="Calibri" panose="020F0502020204030204" pitchFamily="34" charset="0"/>
            </a:endParaRPr>
          </a:p>
          <a:p>
            <a:pPr lvl="2"/>
            <a:endParaRPr lang="en-US" dirty="0"/>
          </a:p>
        </p:txBody>
      </p:sp>
    </p:spTree>
    <p:extLst>
      <p:ext uri="{BB962C8B-B14F-4D97-AF65-F5344CB8AC3E}">
        <p14:creationId xmlns:p14="http://schemas.microsoft.com/office/powerpoint/2010/main" val="39551029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C4EC9E-6586-5766-B16A-CBD317F1FF58}"/>
            </a:ext>
          </a:extLst>
        </p:cNvPr>
        <p:cNvGrpSpPr/>
        <p:nvPr/>
      </p:nvGrpSpPr>
      <p:grpSpPr>
        <a:xfrm>
          <a:off x="0" y="0"/>
          <a:ext cx="0" cy="0"/>
          <a:chOff x="0" y="0"/>
          <a:chExt cx="0" cy="0"/>
        </a:xfrm>
      </p:grpSpPr>
      <p:sp>
        <p:nvSpPr>
          <p:cNvPr id="2" name="Title 12">
            <a:extLst>
              <a:ext uri="{FF2B5EF4-FFF2-40B4-BE49-F238E27FC236}">
                <a16:creationId xmlns:a16="http://schemas.microsoft.com/office/drawing/2014/main" id="{96B60A96-CB52-B620-105E-AD8972EF3551}"/>
              </a:ext>
            </a:extLst>
          </p:cNvPr>
          <p:cNvSpPr>
            <a:spLocks noGrp="1"/>
          </p:cNvSpPr>
          <p:nvPr>
            <p:ph type="title"/>
          </p:nvPr>
        </p:nvSpPr>
        <p:spPr>
          <a:xfrm>
            <a:off x="989013" y="685800"/>
            <a:ext cx="10210798" cy="533400"/>
          </a:xfrm>
        </p:spPr>
        <p:txBody>
          <a:bodyPr>
            <a:noAutofit/>
          </a:bodyPr>
          <a:lstStyle/>
          <a:p>
            <a:pPr algn="ctr"/>
            <a:r>
              <a:rPr lang="en-US" sz="4000" b="1" u="sng" dirty="0">
                <a:latin typeface="Calibri" panose="020F0502020204030204" pitchFamily="34" charset="0"/>
                <a:cs typeface="Calibri" panose="020F0502020204030204" pitchFamily="34" charset="0"/>
              </a:rPr>
              <a:t>COLA/Inflationary Adjustment - </a:t>
            </a:r>
            <a:r>
              <a:rPr lang="en-US" sz="4000" b="1" u="sng" dirty="0" err="1">
                <a:latin typeface="Calibri" panose="020F0502020204030204" pitchFamily="34" charset="0"/>
                <a:cs typeface="Calibri" panose="020F0502020204030204" pitchFamily="34" charset="0"/>
              </a:rPr>
              <a:t>Categoricals</a:t>
            </a:r>
            <a:endParaRPr lang="en-US" sz="4000" b="1" u="sng" dirty="0">
              <a:latin typeface="Calibri" panose="020F0502020204030204" pitchFamily="34" charset="0"/>
              <a:cs typeface="Calibri" panose="020F0502020204030204" pitchFamily="34" charset="0"/>
            </a:endParaRPr>
          </a:p>
        </p:txBody>
      </p:sp>
      <p:pic>
        <p:nvPicPr>
          <p:cNvPr id="3" name="Picture 2">
            <a:extLst>
              <a:ext uri="{FF2B5EF4-FFF2-40B4-BE49-F238E27FC236}">
                <a16:creationId xmlns:a16="http://schemas.microsoft.com/office/drawing/2014/main" id="{E12907B5-FF21-6536-BED9-23A5961FB128}"/>
              </a:ext>
            </a:extLst>
          </p:cNvPr>
          <p:cNvPicPr>
            <a:picLocks noChangeAspect="1"/>
          </p:cNvPicPr>
          <p:nvPr/>
        </p:nvPicPr>
        <p:blipFill>
          <a:blip r:embed="rId2"/>
          <a:stretch>
            <a:fillRect/>
          </a:stretch>
        </p:blipFill>
        <p:spPr>
          <a:xfrm>
            <a:off x="87368" y="6345177"/>
            <a:ext cx="524164" cy="451026"/>
          </a:xfrm>
          <a:prstGeom prst="rect">
            <a:avLst/>
          </a:prstGeom>
        </p:spPr>
      </p:pic>
      <p:graphicFrame>
        <p:nvGraphicFramePr>
          <p:cNvPr id="7" name="Table 6">
            <a:extLst>
              <a:ext uri="{FF2B5EF4-FFF2-40B4-BE49-F238E27FC236}">
                <a16:creationId xmlns:a16="http://schemas.microsoft.com/office/drawing/2014/main" id="{DDBDB54C-F8CF-28C5-611A-3BA7575A0AEA}"/>
              </a:ext>
            </a:extLst>
          </p:cNvPr>
          <p:cNvGraphicFramePr>
            <a:graphicFrameLocks noGrp="1"/>
          </p:cNvGraphicFramePr>
          <p:nvPr>
            <p:extLst>
              <p:ext uri="{D42A27DB-BD31-4B8C-83A1-F6EECF244321}">
                <p14:modId xmlns:p14="http://schemas.microsoft.com/office/powerpoint/2010/main" val="98627836"/>
              </p:ext>
            </p:extLst>
          </p:nvPr>
        </p:nvGraphicFramePr>
        <p:xfrm>
          <a:off x="836612" y="1447800"/>
          <a:ext cx="10439400" cy="1533840"/>
        </p:xfrm>
        <a:graphic>
          <a:graphicData uri="http://schemas.openxmlformats.org/drawingml/2006/table">
            <a:tbl>
              <a:tblPr firstRow="1" bandRow="1">
                <a:tableStyleId>{5940675A-B579-460E-94D1-54222C63F5DA}</a:tableStyleId>
              </a:tblPr>
              <a:tblGrid>
                <a:gridCol w="3479800">
                  <a:extLst>
                    <a:ext uri="{9D8B030D-6E8A-4147-A177-3AD203B41FA5}">
                      <a16:colId xmlns:a16="http://schemas.microsoft.com/office/drawing/2014/main" val="1180187826"/>
                    </a:ext>
                  </a:extLst>
                </a:gridCol>
                <a:gridCol w="3479800">
                  <a:extLst>
                    <a:ext uri="{9D8B030D-6E8A-4147-A177-3AD203B41FA5}">
                      <a16:colId xmlns:a16="http://schemas.microsoft.com/office/drawing/2014/main" val="800754531"/>
                    </a:ext>
                  </a:extLst>
                </a:gridCol>
                <a:gridCol w="3479800">
                  <a:extLst>
                    <a:ext uri="{9D8B030D-6E8A-4147-A177-3AD203B41FA5}">
                      <a16:colId xmlns:a16="http://schemas.microsoft.com/office/drawing/2014/main" val="1874860024"/>
                    </a:ext>
                  </a:extLst>
                </a:gridCol>
              </a:tblGrid>
              <a:tr h="436819">
                <a:tc>
                  <a:txBody>
                    <a:bodyPr/>
                    <a:lstStyle/>
                    <a:p>
                      <a:pPr algn="ctr"/>
                      <a:r>
                        <a:rPr lang="en-US" sz="2400" b="1" u="sng" dirty="0"/>
                        <a:t>May Revise</a:t>
                      </a:r>
                    </a:p>
                  </a:txBody>
                  <a:tcPr>
                    <a:solidFill>
                      <a:schemeClr val="accent6">
                        <a:lumMod val="60000"/>
                        <a:lumOff val="40000"/>
                      </a:schemeClr>
                    </a:solidFill>
                  </a:tcPr>
                </a:tc>
                <a:tc>
                  <a:txBody>
                    <a:bodyPr/>
                    <a:lstStyle/>
                    <a:p>
                      <a:pPr algn="ctr"/>
                      <a:r>
                        <a:rPr lang="en-US" sz="2400" b="1" u="sng" dirty="0"/>
                        <a:t>Legislature</a:t>
                      </a:r>
                    </a:p>
                  </a:txBody>
                  <a:tcPr>
                    <a:solidFill>
                      <a:schemeClr val="accent6">
                        <a:lumMod val="60000"/>
                        <a:lumOff val="40000"/>
                      </a:schemeClr>
                    </a:solidFill>
                  </a:tcPr>
                </a:tc>
                <a:tc>
                  <a:txBody>
                    <a:bodyPr/>
                    <a:lstStyle/>
                    <a:p>
                      <a:pPr algn="ctr"/>
                      <a:r>
                        <a:rPr lang="en-US" sz="2400" b="1" u="sng" dirty="0"/>
                        <a:t>Final</a:t>
                      </a:r>
                    </a:p>
                  </a:txBody>
                  <a:tcPr>
                    <a:solidFill>
                      <a:schemeClr val="accent6">
                        <a:lumMod val="60000"/>
                        <a:lumOff val="40000"/>
                      </a:schemeClr>
                    </a:solidFill>
                  </a:tcPr>
                </a:tc>
                <a:extLst>
                  <a:ext uri="{0D108BD9-81ED-4DB2-BD59-A6C34878D82A}">
                    <a16:rowId xmlns:a16="http://schemas.microsoft.com/office/drawing/2014/main" val="2954960387"/>
                  </a:ext>
                </a:extLst>
              </a:tr>
              <a:tr h="1076640">
                <a:tc>
                  <a:txBody>
                    <a:bodyPr/>
                    <a:lstStyle/>
                    <a:p>
                      <a:pPr algn="ctr"/>
                      <a:r>
                        <a:rPr lang="en-US" sz="2400" dirty="0"/>
                        <a:t>2.87%</a:t>
                      </a:r>
                    </a:p>
                  </a:txBody>
                  <a:tcPr/>
                </a:tc>
                <a:tc>
                  <a:txBody>
                    <a:bodyPr/>
                    <a:lstStyle/>
                    <a:p>
                      <a:pPr algn="ctr"/>
                      <a:r>
                        <a:rPr lang="en-US" sz="2400" dirty="0"/>
                        <a:t>2.87%</a:t>
                      </a:r>
                    </a:p>
                  </a:txBody>
                  <a:tcPr/>
                </a:tc>
                <a:tc>
                  <a:txBody>
                    <a:bodyPr/>
                    <a:lstStyle/>
                    <a:p>
                      <a:pPr algn="ctr"/>
                      <a:r>
                        <a:rPr lang="en-US" sz="2400" dirty="0"/>
                        <a:t>2.87%</a:t>
                      </a:r>
                    </a:p>
                  </a:txBody>
                  <a:tcPr/>
                </a:tc>
                <a:extLst>
                  <a:ext uri="{0D108BD9-81ED-4DB2-BD59-A6C34878D82A}">
                    <a16:rowId xmlns:a16="http://schemas.microsoft.com/office/drawing/2014/main" val="1200391596"/>
                  </a:ext>
                </a:extLst>
              </a:tr>
            </a:tbl>
          </a:graphicData>
        </a:graphic>
      </p:graphicFrame>
      <p:sp>
        <p:nvSpPr>
          <p:cNvPr id="8" name="Content Placeholder 13">
            <a:extLst>
              <a:ext uri="{FF2B5EF4-FFF2-40B4-BE49-F238E27FC236}">
                <a16:creationId xmlns:a16="http://schemas.microsoft.com/office/drawing/2014/main" id="{494C9B65-F7B1-9A48-3575-EE12CDF74385}"/>
              </a:ext>
            </a:extLst>
          </p:cNvPr>
          <p:cNvSpPr txBox="1">
            <a:spLocks/>
          </p:cNvSpPr>
          <p:nvPr/>
        </p:nvSpPr>
        <p:spPr>
          <a:xfrm>
            <a:off x="128230" y="3179570"/>
            <a:ext cx="11963400" cy="3383919"/>
          </a:xfrm>
          <a:prstGeom prst="rect">
            <a:avLst/>
          </a:prstGeom>
        </p:spPr>
        <p:txBody>
          <a:bodyPr vert="horz" lIns="91440" tIns="45720" rIns="91440" bIns="45720" rtlCol="0">
            <a:normAutofit/>
          </a:bodyPr>
          <a:lstStyle>
            <a:lvl1pPr marL="228531" indent="-228531" algn="l" defTabSz="914126" rtl="0" eaLnBrk="1" latinLnBrk="0" hangingPunct="1">
              <a:lnSpc>
                <a:spcPct val="110000"/>
              </a:lnSpc>
              <a:spcBef>
                <a:spcPts val="1000"/>
              </a:spcBef>
              <a:buFont typeface="Arial" panose="020B0604020202020204" pitchFamily="34" charset="0"/>
              <a:buChar char="•"/>
              <a:defRPr sz="1799" kern="1200">
                <a:solidFill>
                  <a:schemeClr val="tx1"/>
                </a:solidFill>
                <a:latin typeface="+mn-lt"/>
                <a:ea typeface="+mn-ea"/>
                <a:cs typeface="+mn-cs"/>
              </a:defRPr>
            </a:lvl1pPr>
            <a:lvl2pPr marL="685594" indent="-228531" algn="l" defTabSz="914126" rtl="0" eaLnBrk="1" latinLnBrk="0" hangingPunct="1">
              <a:lnSpc>
                <a:spcPct val="110000"/>
              </a:lnSpc>
              <a:spcBef>
                <a:spcPts val="500"/>
              </a:spcBef>
              <a:buFont typeface="Arial" panose="020B0604020202020204" pitchFamily="34" charset="0"/>
              <a:buChar char="•"/>
              <a:defRPr sz="1600" kern="1200">
                <a:solidFill>
                  <a:schemeClr val="tx1"/>
                </a:solidFill>
                <a:latin typeface="+mn-lt"/>
                <a:ea typeface="+mn-ea"/>
                <a:cs typeface="+mn-cs"/>
              </a:defRPr>
            </a:lvl2pPr>
            <a:lvl3pPr marL="1142657" indent="-228531" algn="l" defTabSz="914126"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3pPr>
            <a:lvl4pPr marL="1599720" indent="-228531" algn="l" defTabSz="914126" rtl="0" eaLnBrk="1" latinLnBrk="0" hangingPunct="1">
              <a:lnSpc>
                <a:spcPct val="110000"/>
              </a:lnSpc>
              <a:spcBef>
                <a:spcPts val="500"/>
              </a:spcBef>
              <a:buFont typeface="Arial" panose="020B0604020202020204" pitchFamily="34" charset="0"/>
              <a:buChar char="•"/>
              <a:defRPr sz="1200" kern="1200">
                <a:solidFill>
                  <a:schemeClr val="tx1"/>
                </a:solidFill>
                <a:latin typeface="+mn-lt"/>
                <a:ea typeface="+mn-ea"/>
                <a:cs typeface="+mn-cs"/>
              </a:defRPr>
            </a:lvl4pPr>
            <a:lvl5pPr marL="2056783" indent="-228531" algn="l" defTabSz="914126" rtl="0" eaLnBrk="1" latinLnBrk="0" hangingPunct="1">
              <a:lnSpc>
                <a:spcPct val="110000"/>
              </a:lnSpc>
              <a:spcBef>
                <a:spcPts val="500"/>
              </a:spcBef>
              <a:buFont typeface="Arial" panose="020B0604020202020204" pitchFamily="34" charset="0"/>
              <a:buChar char="•"/>
              <a:defRPr sz="1200" kern="1200">
                <a:solidFill>
                  <a:schemeClr val="tx1"/>
                </a:solidFill>
                <a:latin typeface="+mn-lt"/>
                <a:ea typeface="+mn-ea"/>
                <a:cs typeface="+mn-cs"/>
              </a:defRPr>
            </a:lvl5pPr>
            <a:lvl6pPr marL="2513846"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6pPr>
            <a:lvl7pPr marL="2970908"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7pPr>
            <a:lvl8pPr marL="3427971"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8pPr>
            <a:lvl9pPr marL="3885034"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9pPr>
          </a:lstStyle>
          <a:p>
            <a:r>
              <a:rPr lang="en-US" sz="2800" dirty="0">
                <a:latin typeface="Calibri" panose="020F0502020204030204" pitchFamily="34" charset="0"/>
                <a:cs typeface="Calibri" panose="020F0502020204030204" pitchFamily="34" charset="0"/>
              </a:rPr>
              <a:t>Adult Education, EOPS, DSPS, CalWORKs, Mandates, Apprenticeship and CARE</a:t>
            </a:r>
            <a:endParaRPr lang="en-US" sz="2601" dirty="0">
              <a:latin typeface="Calibri" panose="020F0502020204030204" pitchFamily="34" charset="0"/>
              <a:cs typeface="Calibri" panose="020F0502020204030204" pitchFamily="34" charset="0"/>
            </a:endParaRPr>
          </a:p>
          <a:p>
            <a:pPr marL="914126" lvl="2" indent="0">
              <a:buFont typeface="Arial" panose="020B0604020202020204" pitchFamily="34" charset="0"/>
              <a:buNone/>
            </a:pPr>
            <a:endParaRPr lang="en-US" sz="2200" dirty="0">
              <a:latin typeface="Calibri" panose="020F0502020204030204" pitchFamily="34" charset="0"/>
              <a:cs typeface="Calibri" panose="020F0502020204030204" pitchFamily="34" charset="0"/>
            </a:endParaRPr>
          </a:p>
          <a:p>
            <a:pPr marL="463550" lvl="2" indent="0">
              <a:buFont typeface="Arial" panose="020B0604020202020204" pitchFamily="34" charset="0"/>
              <a:buNone/>
            </a:pPr>
            <a:endParaRPr lang="en-US" sz="2500" dirty="0">
              <a:latin typeface="Calibri" panose="020F0502020204030204" pitchFamily="34" charset="0"/>
              <a:cs typeface="Calibri" panose="020F0502020204030204" pitchFamily="34" charset="0"/>
            </a:endParaRPr>
          </a:p>
          <a:p>
            <a:pPr lvl="1"/>
            <a:endParaRPr lang="en-US" sz="3100" dirty="0">
              <a:latin typeface="Calibri" panose="020F0502020204030204" pitchFamily="34" charset="0"/>
              <a:cs typeface="Calibri" panose="020F0502020204030204" pitchFamily="34" charset="0"/>
            </a:endParaRPr>
          </a:p>
          <a:p>
            <a:pPr marL="682625" lvl="3" indent="0">
              <a:buFont typeface="Arial" panose="020B0604020202020204" pitchFamily="34" charset="0"/>
              <a:buNone/>
            </a:pPr>
            <a:endParaRPr lang="en-US" sz="1800" dirty="0">
              <a:latin typeface="Calibri" panose="020F0502020204030204" pitchFamily="34" charset="0"/>
              <a:cs typeface="Calibri" panose="020F0502020204030204" pitchFamily="34" charset="0"/>
            </a:endParaRPr>
          </a:p>
          <a:p>
            <a:pPr lvl="2"/>
            <a:endParaRPr lang="en-US" dirty="0"/>
          </a:p>
        </p:txBody>
      </p:sp>
    </p:spTree>
    <p:extLst>
      <p:ext uri="{BB962C8B-B14F-4D97-AF65-F5344CB8AC3E}">
        <p14:creationId xmlns:p14="http://schemas.microsoft.com/office/powerpoint/2010/main" val="33606127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DB8A62-758D-F22C-81DA-C843735B9247}"/>
            </a:ext>
          </a:extLst>
        </p:cNvPr>
        <p:cNvGrpSpPr/>
        <p:nvPr/>
      </p:nvGrpSpPr>
      <p:grpSpPr>
        <a:xfrm>
          <a:off x="0" y="0"/>
          <a:ext cx="0" cy="0"/>
          <a:chOff x="0" y="0"/>
          <a:chExt cx="0" cy="0"/>
        </a:xfrm>
      </p:grpSpPr>
      <p:sp>
        <p:nvSpPr>
          <p:cNvPr id="2" name="Title 12">
            <a:extLst>
              <a:ext uri="{FF2B5EF4-FFF2-40B4-BE49-F238E27FC236}">
                <a16:creationId xmlns:a16="http://schemas.microsoft.com/office/drawing/2014/main" id="{54110BDF-1B4F-0D0C-E22F-81465C6FFA34}"/>
              </a:ext>
            </a:extLst>
          </p:cNvPr>
          <p:cNvSpPr>
            <a:spLocks noGrp="1"/>
          </p:cNvSpPr>
          <p:nvPr>
            <p:ph type="title"/>
          </p:nvPr>
        </p:nvSpPr>
        <p:spPr>
          <a:xfrm>
            <a:off x="989013" y="685800"/>
            <a:ext cx="10210798" cy="533400"/>
          </a:xfrm>
        </p:spPr>
        <p:txBody>
          <a:bodyPr>
            <a:noAutofit/>
          </a:bodyPr>
          <a:lstStyle/>
          <a:p>
            <a:pPr algn="ctr"/>
            <a:r>
              <a:rPr lang="en-US" sz="4000" b="1" u="sng" dirty="0">
                <a:latin typeface="Calibri" panose="020F0502020204030204" pitchFamily="34" charset="0"/>
                <a:cs typeface="Calibri" panose="020F0502020204030204" pitchFamily="34" charset="0"/>
              </a:rPr>
              <a:t>COLA/Inflationary Adjustment - SEAP</a:t>
            </a:r>
          </a:p>
        </p:txBody>
      </p:sp>
      <p:pic>
        <p:nvPicPr>
          <p:cNvPr id="3" name="Picture 2">
            <a:extLst>
              <a:ext uri="{FF2B5EF4-FFF2-40B4-BE49-F238E27FC236}">
                <a16:creationId xmlns:a16="http://schemas.microsoft.com/office/drawing/2014/main" id="{6F0871B0-54FC-57C5-A225-1D5F12A37A99}"/>
              </a:ext>
            </a:extLst>
          </p:cNvPr>
          <p:cNvPicPr>
            <a:picLocks noChangeAspect="1"/>
          </p:cNvPicPr>
          <p:nvPr/>
        </p:nvPicPr>
        <p:blipFill>
          <a:blip r:embed="rId2"/>
          <a:stretch>
            <a:fillRect/>
          </a:stretch>
        </p:blipFill>
        <p:spPr>
          <a:xfrm>
            <a:off x="87368" y="6345177"/>
            <a:ext cx="524164" cy="451026"/>
          </a:xfrm>
          <a:prstGeom prst="rect">
            <a:avLst/>
          </a:prstGeom>
        </p:spPr>
      </p:pic>
      <p:graphicFrame>
        <p:nvGraphicFramePr>
          <p:cNvPr id="7" name="Table 6">
            <a:extLst>
              <a:ext uri="{FF2B5EF4-FFF2-40B4-BE49-F238E27FC236}">
                <a16:creationId xmlns:a16="http://schemas.microsoft.com/office/drawing/2014/main" id="{A2808D7C-E150-7097-29D7-7E45201FE368}"/>
              </a:ext>
            </a:extLst>
          </p:cNvPr>
          <p:cNvGraphicFramePr>
            <a:graphicFrameLocks noGrp="1"/>
          </p:cNvGraphicFramePr>
          <p:nvPr>
            <p:extLst>
              <p:ext uri="{D42A27DB-BD31-4B8C-83A1-F6EECF244321}">
                <p14:modId xmlns:p14="http://schemas.microsoft.com/office/powerpoint/2010/main" val="4232060327"/>
              </p:ext>
            </p:extLst>
          </p:nvPr>
        </p:nvGraphicFramePr>
        <p:xfrm>
          <a:off x="836612" y="1447800"/>
          <a:ext cx="10439400" cy="1533840"/>
        </p:xfrm>
        <a:graphic>
          <a:graphicData uri="http://schemas.openxmlformats.org/drawingml/2006/table">
            <a:tbl>
              <a:tblPr firstRow="1" bandRow="1">
                <a:tableStyleId>{5940675A-B579-460E-94D1-54222C63F5DA}</a:tableStyleId>
              </a:tblPr>
              <a:tblGrid>
                <a:gridCol w="3479800">
                  <a:extLst>
                    <a:ext uri="{9D8B030D-6E8A-4147-A177-3AD203B41FA5}">
                      <a16:colId xmlns:a16="http://schemas.microsoft.com/office/drawing/2014/main" val="1180187826"/>
                    </a:ext>
                  </a:extLst>
                </a:gridCol>
                <a:gridCol w="3479800">
                  <a:extLst>
                    <a:ext uri="{9D8B030D-6E8A-4147-A177-3AD203B41FA5}">
                      <a16:colId xmlns:a16="http://schemas.microsoft.com/office/drawing/2014/main" val="800754531"/>
                    </a:ext>
                  </a:extLst>
                </a:gridCol>
                <a:gridCol w="3479800">
                  <a:extLst>
                    <a:ext uri="{9D8B030D-6E8A-4147-A177-3AD203B41FA5}">
                      <a16:colId xmlns:a16="http://schemas.microsoft.com/office/drawing/2014/main" val="1874860024"/>
                    </a:ext>
                  </a:extLst>
                </a:gridCol>
              </a:tblGrid>
              <a:tr h="436819">
                <a:tc>
                  <a:txBody>
                    <a:bodyPr/>
                    <a:lstStyle/>
                    <a:p>
                      <a:pPr algn="ctr"/>
                      <a:r>
                        <a:rPr lang="en-US" sz="2400" b="1" u="sng" dirty="0"/>
                        <a:t>May Revise</a:t>
                      </a:r>
                    </a:p>
                  </a:txBody>
                  <a:tcPr>
                    <a:solidFill>
                      <a:schemeClr val="accent6">
                        <a:lumMod val="60000"/>
                        <a:lumOff val="40000"/>
                      </a:schemeClr>
                    </a:solidFill>
                  </a:tcPr>
                </a:tc>
                <a:tc>
                  <a:txBody>
                    <a:bodyPr/>
                    <a:lstStyle/>
                    <a:p>
                      <a:pPr algn="ctr"/>
                      <a:r>
                        <a:rPr lang="en-US" sz="2400" b="1" u="sng" dirty="0"/>
                        <a:t>Legislature</a:t>
                      </a:r>
                    </a:p>
                  </a:txBody>
                  <a:tcPr>
                    <a:solidFill>
                      <a:schemeClr val="accent6">
                        <a:lumMod val="60000"/>
                        <a:lumOff val="40000"/>
                      </a:schemeClr>
                    </a:solidFill>
                  </a:tcPr>
                </a:tc>
                <a:tc>
                  <a:txBody>
                    <a:bodyPr/>
                    <a:lstStyle/>
                    <a:p>
                      <a:pPr algn="ctr"/>
                      <a:r>
                        <a:rPr lang="en-US" sz="2400" b="1" u="sng" dirty="0"/>
                        <a:t>Final</a:t>
                      </a:r>
                    </a:p>
                  </a:txBody>
                  <a:tcPr>
                    <a:solidFill>
                      <a:schemeClr val="accent6">
                        <a:lumMod val="60000"/>
                        <a:lumOff val="40000"/>
                      </a:schemeClr>
                    </a:solidFill>
                  </a:tcPr>
                </a:tc>
                <a:extLst>
                  <a:ext uri="{0D108BD9-81ED-4DB2-BD59-A6C34878D82A}">
                    <a16:rowId xmlns:a16="http://schemas.microsoft.com/office/drawing/2014/main" val="2954960387"/>
                  </a:ext>
                </a:extLst>
              </a:tr>
              <a:tr h="1076640">
                <a:tc>
                  <a:txBody>
                    <a:bodyPr/>
                    <a:lstStyle/>
                    <a:p>
                      <a:pPr algn="ctr"/>
                      <a:r>
                        <a:rPr lang="en-US" sz="2400" dirty="0"/>
                        <a:t>0.00%</a:t>
                      </a:r>
                    </a:p>
                  </a:txBody>
                  <a:tcPr/>
                </a:tc>
                <a:tc>
                  <a:txBody>
                    <a:bodyPr/>
                    <a:lstStyle/>
                    <a:p>
                      <a:pPr algn="ctr"/>
                      <a:r>
                        <a:rPr lang="en-US" sz="2400" dirty="0"/>
                        <a:t>5.74%</a:t>
                      </a:r>
                    </a:p>
                  </a:txBody>
                  <a:tcPr/>
                </a:tc>
                <a:tc>
                  <a:txBody>
                    <a:bodyPr/>
                    <a:lstStyle/>
                    <a:p>
                      <a:pPr algn="ctr"/>
                      <a:r>
                        <a:rPr lang="en-US" sz="2400" dirty="0"/>
                        <a:t>5.74%</a:t>
                      </a:r>
                    </a:p>
                  </a:txBody>
                  <a:tcPr/>
                </a:tc>
                <a:extLst>
                  <a:ext uri="{0D108BD9-81ED-4DB2-BD59-A6C34878D82A}">
                    <a16:rowId xmlns:a16="http://schemas.microsoft.com/office/drawing/2014/main" val="1200391596"/>
                  </a:ext>
                </a:extLst>
              </a:tr>
            </a:tbl>
          </a:graphicData>
        </a:graphic>
      </p:graphicFrame>
      <p:sp>
        <p:nvSpPr>
          <p:cNvPr id="5" name="Content Placeholder 13">
            <a:extLst>
              <a:ext uri="{FF2B5EF4-FFF2-40B4-BE49-F238E27FC236}">
                <a16:creationId xmlns:a16="http://schemas.microsoft.com/office/drawing/2014/main" id="{63E680DD-4B80-1D36-CE63-34AAAEDC24C1}"/>
              </a:ext>
            </a:extLst>
          </p:cNvPr>
          <p:cNvSpPr txBox="1">
            <a:spLocks/>
          </p:cNvSpPr>
          <p:nvPr/>
        </p:nvSpPr>
        <p:spPr>
          <a:xfrm>
            <a:off x="128230" y="3179570"/>
            <a:ext cx="11963400" cy="3383919"/>
          </a:xfrm>
          <a:prstGeom prst="rect">
            <a:avLst/>
          </a:prstGeom>
        </p:spPr>
        <p:txBody>
          <a:bodyPr vert="horz" lIns="91440" tIns="45720" rIns="91440" bIns="45720" rtlCol="0">
            <a:normAutofit/>
          </a:bodyPr>
          <a:lstStyle>
            <a:lvl1pPr marL="228531" indent="-228531" algn="l" defTabSz="914126" rtl="0" eaLnBrk="1" latinLnBrk="0" hangingPunct="1">
              <a:lnSpc>
                <a:spcPct val="110000"/>
              </a:lnSpc>
              <a:spcBef>
                <a:spcPts val="1000"/>
              </a:spcBef>
              <a:buFont typeface="Arial" panose="020B0604020202020204" pitchFamily="34" charset="0"/>
              <a:buChar char="•"/>
              <a:defRPr sz="1799" kern="1200">
                <a:solidFill>
                  <a:schemeClr val="tx1"/>
                </a:solidFill>
                <a:latin typeface="+mn-lt"/>
                <a:ea typeface="+mn-ea"/>
                <a:cs typeface="+mn-cs"/>
              </a:defRPr>
            </a:lvl1pPr>
            <a:lvl2pPr marL="685594" indent="-228531" algn="l" defTabSz="914126" rtl="0" eaLnBrk="1" latinLnBrk="0" hangingPunct="1">
              <a:lnSpc>
                <a:spcPct val="110000"/>
              </a:lnSpc>
              <a:spcBef>
                <a:spcPts val="500"/>
              </a:spcBef>
              <a:buFont typeface="Arial" panose="020B0604020202020204" pitchFamily="34" charset="0"/>
              <a:buChar char="•"/>
              <a:defRPr sz="1600" kern="1200">
                <a:solidFill>
                  <a:schemeClr val="tx1"/>
                </a:solidFill>
                <a:latin typeface="+mn-lt"/>
                <a:ea typeface="+mn-ea"/>
                <a:cs typeface="+mn-cs"/>
              </a:defRPr>
            </a:lvl2pPr>
            <a:lvl3pPr marL="1142657" indent="-228531" algn="l" defTabSz="914126"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3pPr>
            <a:lvl4pPr marL="1599720" indent="-228531" algn="l" defTabSz="914126" rtl="0" eaLnBrk="1" latinLnBrk="0" hangingPunct="1">
              <a:lnSpc>
                <a:spcPct val="110000"/>
              </a:lnSpc>
              <a:spcBef>
                <a:spcPts val="500"/>
              </a:spcBef>
              <a:buFont typeface="Arial" panose="020B0604020202020204" pitchFamily="34" charset="0"/>
              <a:buChar char="•"/>
              <a:defRPr sz="1200" kern="1200">
                <a:solidFill>
                  <a:schemeClr val="tx1"/>
                </a:solidFill>
                <a:latin typeface="+mn-lt"/>
                <a:ea typeface="+mn-ea"/>
                <a:cs typeface="+mn-cs"/>
              </a:defRPr>
            </a:lvl4pPr>
            <a:lvl5pPr marL="2056783" indent="-228531" algn="l" defTabSz="914126" rtl="0" eaLnBrk="1" latinLnBrk="0" hangingPunct="1">
              <a:lnSpc>
                <a:spcPct val="110000"/>
              </a:lnSpc>
              <a:spcBef>
                <a:spcPts val="500"/>
              </a:spcBef>
              <a:buFont typeface="Arial" panose="020B0604020202020204" pitchFamily="34" charset="0"/>
              <a:buChar char="•"/>
              <a:defRPr sz="1200" kern="1200">
                <a:solidFill>
                  <a:schemeClr val="tx1"/>
                </a:solidFill>
                <a:latin typeface="+mn-lt"/>
                <a:ea typeface="+mn-ea"/>
                <a:cs typeface="+mn-cs"/>
              </a:defRPr>
            </a:lvl5pPr>
            <a:lvl6pPr marL="2513846"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6pPr>
            <a:lvl7pPr marL="2970908"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7pPr>
            <a:lvl8pPr marL="3427971"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8pPr>
            <a:lvl9pPr marL="3885034"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9pPr>
          </a:lstStyle>
          <a:p>
            <a:r>
              <a:rPr lang="en-US" sz="2800" dirty="0">
                <a:latin typeface="Calibri" panose="020F0502020204030204" pitchFamily="34" charset="0"/>
                <a:cs typeface="Calibri" panose="020F0502020204030204" pitchFamily="34" charset="0"/>
              </a:rPr>
              <a:t>First COLA since the program inception in 2018</a:t>
            </a:r>
            <a:endParaRPr lang="en-US" sz="2200" dirty="0">
              <a:latin typeface="Calibri" panose="020F0502020204030204" pitchFamily="34" charset="0"/>
              <a:cs typeface="Calibri" panose="020F0502020204030204" pitchFamily="34" charset="0"/>
            </a:endParaRPr>
          </a:p>
          <a:p>
            <a:pPr marL="463550" lvl="2" indent="0">
              <a:buFont typeface="Arial" panose="020B0604020202020204" pitchFamily="34" charset="0"/>
              <a:buNone/>
            </a:pPr>
            <a:endParaRPr lang="en-US" sz="2500" dirty="0">
              <a:latin typeface="Calibri" panose="020F0502020204030204" pitchFamily="34" charset="0"/>
              <a:cs typeface="Calibri" panose="020F0502020204030204" pitchFamily="34" charset="0"/>
            </a:endParaRPr>
          </a:p>
          <a:p>
            <a:pPr lvl="1"/>
            <a:endParaRPr lang="en-US" sz="3100" dirty="0">
              <a:latin typeface="Calibri" panose="020F0502020204030204" pitchFamily="34" charset="0"/>
              <a:cs typeface="Calibri" panose="020F0502020204030204" pitchFamily="34" charset="0"/>
            </a:endParaRPr>
          </a:p>
          <a:p>
            <a:pPr marL="682625" lvl="3" indent="0">
              <a:buFont typeface="Arial" panose="020B0604020202020204" pitchFamily="34" charset="0"/>
              <a:buNone/>
            </a:pPr>
            <a:endParaRPr lang="en-US" sz="1800" dirty="0">
              <a:latin typeface="Calibri" panose="020F0502020204030204" pitchFamily="34" charset="0"/>
              <a:cs typeface="Calibri" panose="020F0502020204030204" pitchFamily="34" charset="0"/>
            </a:endParaRPr>
          </a:p>
          <a:p>
            <a:pPr lvl="2"/>
            <a:endParaRPr lang="en-US" dirty="0"/>
          </a:p>
        </p:txBody>
      </p:sp>
    </p:spTree>
    <p:extLst>
      <p:ext uri="{BB962C8B-B14F-4D97-AF65-F5344CB8AC3E}">
        <p14:creationId xmlns:p14="http://schemas.microsoft.com/office/powerpoint/2010/main" val="18451915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GestaltVTI">
  <a:themeElements>
    <a:clrScheme name="Gestalt">
      <a:dk1>
        <a:srgbClr val="000000"/>
      </a:dk1>
      <a:lt1>
        <a:sysClr val="window" lastClr="FFFFFF"/>
      </a:lt1>
      <a:dk2>
        <a:srgbClr val="262626"/>
      </a:dk2>
      <a:lt2>
        <a:srgbClr val="F7F7F7"/>
      </a:lt2>
      <a:accent1>
        <a:srgbClr val="EBA000"/>
      </a:accent1>
      <a:accent2>
        <a:srgbClr val="00BAC8"/>
      </a:accent2>
      <a:accent3>
        <a:srgbClr val="E64823"/>
      </a:accent3>
      <a:accent4>
        <a:srgbClr val="4D5AFF"/>
      </a:accent4>
      <a:accent5>
        <a:srgbClr val="FE5D21"/>
      </a:accent5>
      <a:accent6>
        <a:srgbClr val="00C777"/>
      </a:accent6>
      <a:hlink>
        <a:srgbClr val="2998E3"/>
      </a:hlink>
      <a:folHlink>
        <a:srgbClr val="939393"/>
      </a:folHlink>
    </a:clrScheme>
    <a:fontScheme name="Gestalt">
      <a:majorFont>
        <a:latin typeface="Bierstadt"/>
        <a:ea typeface=""/>
        <a:cs typeface=""/>
      </a:majorFont>
      <a:minorFont>
        <a:latin typeface="Bierstad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GestaltVTI" id="{4F87C71D-53D1-4B71-BF97-FD0EA4B25665}" vid="{A110AFC4-8D8A-4C02-8885-7BA370B379B5}"/>
    </a:ext>
  </a:extLst>
</a:theme>
</file>

<file path=ppt/theme/theme2.xml><?xml version="1.0" encoding="utf-8"?>
<a:theme xmlns:a="http://schemas.openxmlformats.org/drawingml/2006/main" name="Office Theme">
  <a:themeElements>
    <a:clrScheme name="Digital Blue Tunnel">
      <a:dk1>
        <a:srgbClr val="000000"/>
      </a:dk1>
      <a:lt1>
        <a:sysClr val="window" lastClr="FFFFFF"/>
      </a:lt1>
      <a:dk2>
        <a:srgbClr val="001027"/>
      </a:dk2>
      <a:lt2>
        <a:srgbClr val="C1EBF7"/>
      </a:lt2>
      <a:accent1>
        <a:srgbClr val="56C5FF"/>
      </a:accent1>
      <a:accent2>
        <a:srgbClr val="4BB836"/>
      </a:accent2>
      <a:accent3>
        <a:srgbClr val="F8B004"/>
      </a:accent3>
      <a:accent4>
        <a:srgbClr val="972ACD"/>
      </a:accent4>
      <a:accent5>
        <a:srgbClr val="F86E24"/>
      </a:accent5>
      <a:accent6>
        <a:srgbClr val="DB30C7"/>
      </a:accent6>
      <a:hlink>
        <a:srgbClr val="F8B004"/>
      </a:hlink>
      <a:folHlink>
        <a:srgbClr val="969696"/>
      </a:folHlink>
    </a:clrScheme>
    <a:fontScheme name="Corbel">
      <a:majorFont>
        <a:latin typeface="Corbe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Office Theme">
  <a:themeElements>
    <a:clrScheme name="Digital Blue Tunnel">
      <a:dk1>
        <a:srgbClr val="000000"/>
      </a:dk1>
      <a:lt1>
        <a:sysClr val="window" lastClr="FFFFFF"/>
      </a:lt1>
      <a:dk2>
        <a:srgbClr val="001027"/>
      </a:dk2>
      <a:lt2>
        <a:srgbClr val="C1EBF7"/>
      </a:lt2>
      <a:accent1>
        <a:srgbClr val="56C5FF"/>
      </a:accent1>
      <a:accent2>
        <a:srgbClr val="4BB836"/>
      </a:accent2>
      <a:accent3>
        <a:srgbClr val="F8B004"/>
      </a:accent3>
      <a:accent4>
        <a:srgbClr val="972ACD"/>
      </a:accent4>
      <a:accent5>
        <a:srgbClr val="F86E24"/>
      </a:accent5>
      <a:accent6>
        <a:srgbClr val="DB30C7"/>
      </a:accent6>
      <a:hlink>
        <a:srgbClr val="F8B004"/>
      </a:hlink>
      <a:folHlink>
        <a:srgbClr val="969696"/>
      </a:folHlink>
    </a:clrScheme>
    <a:fontScheme name="Corbel">
      <a:majorFont>
        <a:latin typeface="Corbe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22627</TotalTime>
  <Words>1168</Words>
  <Application>Microsoft Office PowerPoint</Application>
  <PresentationFormat>Custom</PresentationFormat>
  <Paragraphs>283</Paragraphs>
  <Slides>25</Slides>
  <Notes>13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25</vt:i4>
      </vt:variant>
    </vt:vector>
  </HeadingPairs>
  <TitlesOfParts>
    <vt:vector size="30" baseType="lpstr">
      <vt:lpstr>Arial</vt:lpstr>
      <vt:lpstr>Bierstadt</vt:lpstr>
      <vt:lpstr>Calibri</vt:lpstr>
      <vt:lpstr>Corbel</vt:lpstr>
      <vt:lpstr>GestaltVTI</vt:lpstr>
      <vt:lpstr>Santa Monica College</vt:lpstr>
      <vt:lpstr>How can I keep up-to-date?</vt:lpstr>
      <vt:lpstr>Things Are Still Developing</vt:lpstr>
      <vt:lpstr>2026-2027 State Adopted Budget</vt:lpstr>
      <vt:lpstr>Prop 98</vt:lpstr>
      <vt:lpstr>2025-2026 Deferrals</vt:lpstr>
      <vt:lpstr>COLA/Inflationary Adjustment</vt:lpstr>
      <vt:lpstr>COLA/Inflationary Adjustment - Categoricals</vt:lpstr>
      <vt:lpstr>COLA/Inflationary Adjustment - SEAP</vt:lpstr>
      <vt:lpstr>Enrollment Growth</vt:lpstr>
      <vt:lpstr>CalBright College</vt:lpstr>
      <vt:lpstr>Deferred Maintenance – Instructional Equipment</vt:lpstr>
      <vt:lpstr>Credit for Prior Learning</vt:lpstr>
      <vt:lpstr>Common Cloud</vt:lpstr>
      <vt:lpstr>California Early College Demo Initiative</vt:lpstr>
      <vt:lpstr>Cal-Bridge</vt:lpstr>
      <vt:lpstr>Student Support Block Grant</vt:lpstr>
      <vt:lpstr>LGBTQ+ Centers</vt:lpstr>
      <vt:lpstr>Dreamer Resource Liaisons</vt:lpstr>
      <vt:lpstr>Related and Supplemental Instruction</vt:lpstr>
      <vt:lpstr>Adult Learner Demo Project</vt:lpstr>
      <vt:lpstr>Future of Creative Industries Pilot</vt:lpstr>
      <vt:lpstr>Healthy Schools Food Pathway</vt:lpstr>
      <vt:lpstr>English Language Learners Pathway</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Coronavirus Response and Relief Supplemental Appropriations Act and the Governor’s 2021-2022 Budget Proposal</dc:title>
  <dc:creator>bonvenuto_chris</dc:creator>
  <cp:lastModifiedBy>diaz_veronica</cp:lastModifiedBy>
  <cp:revision>634</cp:revision>
  <cp:lastPrinted>2021-01-27T22:40:59Z</cp:lastPrinted>
  <dcterms:created xsi:type="dcterms:W3CDTF">2021-01-18T22:27:30Z</dcterms:created>
  <dcterms:modified xsi:type="dcterms:W3CDTF">2026-07-08T02:15:52Z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nternalTags">
    <vt:lpwstr/>
  </property>
  <property fmtid="{D5CDD505-2E9C-101B-9397-08002B2CF9AE}" pid="3" name="ContentTypeId">
    <vt:lpwstr>0x0101006EDDDB5EE6D98C44930B742096920B300400F5B6D36B3EF94B4E9A635CDF2A18F5B8</vt:lpwstr>
  </property>
  <property fmtid="{D5CDD505-2E9C-101B-9397-08002B2CF9AE}" pid="4" name="FeatureTags">
    <vt:lpwstr/>
  </property>
  <property fmtid="{D5CDD505-2E9C-101B-9397-08002B2CF9AE}" pid="5" name="LocalizationTags">
    <vt:lpwstr/>
  </property>
  <property fmtid="{D5CDD505-2E9C-101B-9397-08002B2CF9AE}" pid="6" name="ScenarioTags">
    <vt:lpwstr/>
  </property>
  <property fmtid="{D5CDD505-2E9C-101B-9397-08002B2CF9AE}" pid="7" name="CampaignTags">
    <vt:lpwstr/>
  </property>
</Properties>
</file>