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40"/>
  </p:notesMasterIdLst>
  <p:handoutMasterIdLst>
    <p:handoutMasterId r:id="rId41"/>
  </p:handoutMasterIdLst>
  <p:sldIdLst>
    <p:sldId id="256" r:id="rId4"/>
    <p:sldId id="435" r:id="rId5"/>
    <p:sldId id="471" r:id="rId6"/>
    <p:sldId id="415" r:id="rId7"/>
    <p:sldId id="472" r:id="rId8"/>
    <p:sldId id="474" r:id="rId9"/>
    <p:sldId id="466" r:id="rId10"/>
    <p:sldId id="475" r:id="rId11"/>
    <p:sldId id="476" r:id="rId12"/>
    <p:sldId id="477" r:id="rId13"/>
    <p:sldId id="478" r:id="rId14"/>
    <p:sldId id="364" r:id="rId15"/>
    <p:sldId id="467" r:id="rId16"/>
    <p:sldId id="479" r:id="rId17"/>
    <p:sldId id="398" r:id="rId18"/>
    <p:sldId id="333" r:id="rId19"/>
    <p:sldId id="371" r:id="rId20"/>
    <p:sldId id="334" r:id="rId21"/>
    <p:sldId id="372" r:id="rId22"/>
    <p:sldId id="418" r:id="rId23"/>
    <p:sldId id="469" r:id="rId24"/>
    <p:sldId id="468" r:id="rId25"/>
    <p:sldId id="355" r:id="rId26"/>
    <p:sldId id="413" r:id="rId27"/>
    <p:sldId id="388" r:id="rId28"/>
    <p:sldId id="381" r:id="rId29"/>
    <p:sldId id="382" r:id="rId30"/>
    <p:sldId id="383" r:id="rId31"/>
    <p:sldId id="384" r:id="rId32"/>
    <p:sldId id="385" r:id="rId33"/>
    <p:sldId id="356" r:id="rId34"/>
    <p:sldId id="465" r:id="rId35"/>
    <p:sldId id="480" r:id="rId36"/>
    <p:sldId id="420" r:id="rId37"/>
    <p:sldId id="362" r:id="rId38"/>
    <p:sldId id="350" r:id="rId39"/>
  </p:sldIdLst>
  <p:sldSz cx="12188825" cy="6858000"/>
  <p:notesSz cx="7010400" cy="9296400"/>
  <p:custDataLst>
    <p:tags r:id="rId4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5" autoAdjust="0"/>
    <p:restoredTop sz="94629" autoAdjust="0"/>
  </p:normalViewPr>
  <p:slideViewPr>
    <p:cSldViewPr showGuides="1">
      <p:cViewPr varScale="1">
        <p:scale>
          <a:sx n="111" d="100"/>
          <a:sy n="111" d="100"/>
        </p:scale>
        <p:origin x="402" y="96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gs" Target="tags/tag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Fund Balance</a:t>
            </a:r>
          </a:p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2018-2019 Through 2025-2026</a:t>
            </a:r>
            <a:r>
              <a:rPr lang="en-US" sz="2400" b="1" baseline="0" dirty="0">
                <a:latin typeface="Calibri" panose="020F0502020204030204" pitchFamily="34" charset="0"/>
                <a:cs typeface="Calibri" panose="020F0502020204030204" pitchFamily="34" charset="0"/>
              </a:rPr>
              <a:t> Unaudited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1622610650287433E-2"/>
          <c:y val="0.15653777652793402"/>
          <c:w val="0.85096258893830978"/>
          <c:h val="0.7355143107111611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Fund Balance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5.5085053626206387E-2"/>
                  <c:y val="3.26648938223349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A6-4D3F-AFF1-AC48479FF558}"/>
                </c:ext>
              </c:extLst>
            </c:dLbl>
            <c:dLbl>
              <c:idx val="2"/>
              <c:layout>
                <c:manualLayout>
                  <c:x val="-7.6506591416445863E-2"/>
                  <c:y val="-5.6636826646669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8A6-4D3F-AFF1-AC48479FF558}"/>
                </c:ext>
              </c:extLst>
            </c:dLbl>
            <c:dLbl>
              <c:idx val="3"/>
              <c:layout>
                <c:manualLayout>
                  <c:x val="-4.0135240904498777E-2"/>
                  <c:y val="-2.68791100294367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A6-4D3F-AFF1-AC48479FF558}"/>
                </c:ext>
              </c:extLst>
            </c:dLbl>
            <c:dLbl>
              <c:idx val="4"/>
              <c:layout>
                <c:manualLayout>
                  <c:x val="2.5159742120585287E-2"/>
                  <c:y val="4.871109861267341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A6-4D3F-AFF1-AC48479FF558}"/>
                </c:ext>
              </c:extLst>
            </c:dLbl>
            <c:dLbl>
              <c:idx val="5"/>
              <c:layout>
                <c:manualLayout>
                  <c:x val="-1.1226103566352176E-2"/>
                  <c:y val="-4.67161917260342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8A6-4D3F-AFF1-AC48479FF558}"/>
                </c:ext>
              </c:extLst>
            </c:dLbl>
            <c:dLbl>
              <c:idx val="6"/>
              <c:layout>
                <c:manualLayout>
                  <c:x val="-1.1229027385162137E-2"/>
                  <c:y val="-3.28358544821618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EB2-42FE-8C9F-4D8A1C44D9DA}"/>
                </c:ext>
              </c:extLst>
            </c:dLbl>
            <c:dLbl>
              <c:idx val="7"/>
              <c:layout>
                <c:manualLayout>
                  <c:x val="-6.3611740972520318E-3"/>
                  <c:y val="-2.68819229104944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A5-4BA4-B615-377F49CA2965}"/>
                </c:ext>
              </c:extLst>
            </c:dLbl>
            <c:dLbl>
              <c:idx val="8"/>
              <c:layout>
                <c:manualLayout>
                  <c:x val="5.8981831165150983E-3"/>
                  <c:y val="-3.0661966238238838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3C5-4FB2-A23B-BFBE1B2F82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  <c:pt idx="5">
                  <c:v>2023-2024 </c:v>
                </c:pt>
                <c:pt idx="6">
                  <c:v>2024-2025 </c:v>
                </c:pt>
                <c:pt idx="7">
                  <c:v>2025-2026 Unaudited</c:v>
                </c:pt>
              </c:strCache>
            </c:strRef>
          </c:cat>
          <c:val>
            <c:numRef>
              <c:f>Sheet1!$B$2:$B$9</c:f>
              <c:numCache>
                <c:formatCode>#,##0</c:formatCode>
                <c:ptCount val="8"/>
                <c:pt idx="0">
                  <c:v>30676107</c:v>
                </c:pt>
                <c:pt idx="1">
                  <c:v>21040755</c:v>
                </c:pt>
                <c:pt idx="2">
                  <c:v>35483750</c:v>
                </c:pt>
                <c:pt idx="3">
                  <c:v>43914608</c:v>
                </c:pt>
                <c:pt idx="4">
                  <c:v>34022513</c:v>
                </c:pt>
                <c:pt idx="5">
                  <c:v>27153961</c:v>
                </c:pt>
                <c:pt idx="6">
                  <c:v>23529795</c:v>
                </c:pt>
                <c:pt idx="7">
                  <c:v>18819308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A6-4D3F-AFF1-AC48479FF55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50007600"/>
        <c:axId val="328355584"/>
      </c:lineChart>
      <c:catAx>
        <c:axId val="8500076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Fiscal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28355584"/>
        <c:crosses val="autoZero"/>
        <c:auto val="1"/>
        <c:lblAlgn val="ctr"/>
        <c:lblOffset val="100"/>
        <c:noMultiLvlLbl val="0"/>
      </c:catAx>
      <c:valAx>
        <c:axId val="328355584"/>
        <c:scaling>
          <c:orientation val="minMax"/>
          <c:max val="46000000"/>
          <c:min val="16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850007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4726981888516757"/>
          <c:y val="0.95146044244469441"/>
          <c:w val="0.11442943994110852"/>
          <c:h val="4.06030496187976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Credit Resident FTES </a:t>
            </a:r>
          </a:p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2018-2019 Through 2026-2027 Projected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1421544477799928E-2"/>
          <c:y val="0.158521903512061"/>
          <c:w val="0.85096258893830978"/>
          <c:h val="0.7355143107111611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Credit Resident</c:v>
                </c:pt>
              </c:strCache>
            </c:strRef>
          </c:tx>
          <c:spPr>
            <a:ln w="476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-3.1746031746031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A6-4D3F-AFF1-AC48479FF558}"/>
                </c:ext>
              </c:extLst>
            </c:dLbl>
            <c:dLbl>
              <c:idx val="1"/>
              <c:layout>
                <c:manualLayout>
                  <c:x val="-2.6763992831388136E-2"/>
                  <c:y val="4.3650793650793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A6-4D3F-AFF1-AC48479FF558}"/>
                </c:ext>
              </c:extLst>
            </c:dLbl>
            <c:dLbl>
              <c:idx val="2"/>
              <c:layout>
                <c:manualLayout>
                  <c:x val="3.649635386098376E-3"/>
                  <c:y val="-2.18253968253968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8A6-4D3F-AFF1-AC48479FF558}"/>
                </c:ext>
              </c:extLst>
            </c:dLbl>
            <c:dLbl>
              <c:idx val="3"/>
              <c:layout>
                <c:manualLayout>
                  <c:x val="-7.0559617464568597E-2"/>
                  <c:y val="4.5634920634920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A6-4D3F-AFF1-AC48479FF558}"/>
                </c:ext>
              </c:extLst>
            </c:dLbl>
            <c:dLbl>
              <c:idx val="4"/>
              <c:layout>
                <c:manualLayout>
                  <c:x val="-3.2005796167344683E-2"/>
                  <c:y val="-6.15079365079365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A6-4D3F-AFF1-AC48479FF558}"/>
                </c:ext>
              </c:extLst>
            </c:dLbl>
            <c:dLbl>
              <c:idx val="5"/>
              <c:layout>
                <c:manualLayout>
                  <c:x val="-3.1305131526507872E-2"/>
                  <c:y val="-3.7698412698412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8A6-4D3F-AFF1-AC48479FF558}"/>
                </c:ext>
              </c:extLst>
            </c:dLbl>
            <c:dLbl>
              <c:idx val="6"/>
              <c:layout>
                <c:manualLayout>
                  <c:x val="-3.1590994115011359E-2"/>
                  <c:y val="-5.1587301587301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8A6-4D3F-AFF1-AC48479FF558}"/>
                </c:ext>
              </c:extLst>
            </c:dLbl>
            <c:dLbl>
              <c:idx val="7"/>
              <c:layout>
                <c:manualLayout>
                  <c:x val="-8.3868434859815898E-3"/>
                  <c:y val="3.3730158730158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2BC-407F-AF31-1F73210A0FB0}"/>
                </c:ext>
              </c:extLst>
            </c:dLbl>
            <c:dLbl>
              <c:idx val="8"/>
              <c:layout>
                <c:manualLayout>
                  <c:x val="-2.096710871495551E-3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BC-407F-AF31-1F73210A0F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  <c:pt idx="5">
                  <c:v>2023-2024</c:v>
                </c:pt>
                <c:pt idx="6">
                  <c:v>2024-2025 </c:v>
                </c:pt>
                <c:pt idx="7">
                  <c:v>2025-2026 Proj.</c:v>
                </c:pt>
                <c:pt idx="8">
                  <c:v>2026-2027 Proj.</c:v>
                </c:pt>
              </c:strCache>
            </c:strRef>
          </c:cat>
          <c:val>
            <c:numRef>
              <c:f>Sheet1!$B$2:$B$10</c:f>
              <c:numCache>
                <c:formatCode>_(* #,##0_);_(* \(#,##0\);_(* "-"??_);_(@_)</c:formatCode>
                <c:ptCount val="9"/>
                <c:pt idx="0">
                  <c:v>19501</c:v>
                </c:pt>
                <c:pt idx="1">
                  <c:v>17551</c:v>
                </c:pt>
                <c:pt idx="2">
                  <c:v>19101</c:v>
                </c:pt>
                <c:pt idx="3">
                  <c:v>17013</c:v>
                </c:pt>
                <c:pt idx="4">
                  <c:v>16074</c:v>
                </c:pt>
                <c:pt idx="5" formatCode="#,##0">
                  <c:v>16640</c:v>
                </c:pt>
                <c:pt idx="6" formatCode="#,##0">
                  <c:v>16932</c:v>
                </c:pt>
                <c:pt idx="7">
                  <c:v>16839</c:v>
                </c:pt>
                <c:pt idx="8">
                  <c:v>17265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A6-4D3F-AFF1-AC48479FF55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50007600"/>
        <c:axId val="328355584"/>
      </c:lineChart>
      <c:catAx>
        <c:axId val="8500076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Fiscal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28355584"/>
        <c:crosses val="autoZero"/>
        <c:auto val="1"/>
        <c:lblAlgn val="ctr"/>
        <c:lblOffset val="100"/>
        <c:noMultiLvlLbl val="0"/>
      </c:catAx>
      <c:valAx>
        <c:axId val="328355584"/>
        <c:scaling>
          <c:orientation val="minMax"/>
          <c:max val="20000"/>
          <c:min val="16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FTES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850007600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978987655160732"/>
          <c:y val="0.95146059867516564"/>
          <c:w val="0.13107406408274844"/>
          <c:h val="4.06028933883264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Non-Resident FTES </a:t>
            </a:r>
          </a:p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2018-2019 Through 2026-2027 Projected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1421544477799928E-2"/>
          <c:y val="0.158521903512061"/>
          <c:w val="0.85096258893830978"/>
          <c:h val="0.7355143107111611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Non-resident </c:v>
                </c:pt>
              </c:strCache>
            </c:strRef>
          </c:tx>
          <c:spPr>
            <a:ln w="4762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-3.1746031746031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A6-4D3F-AFF1-AC48479FF558}"/>
                </c:ext>
              </c:extLst>
            </c:dLbl>
            <c:dLbl>
              <c:idx val="1"/>
              <c:layout>
                <c:manualLayout>
                  <c:x val="-2.6763992831388136E-2"/>
                  <c:y val="4.3650793650793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A6-4D3F-AFF1-AC48479FF558}"/>
                </c:ext>
              </c:extLst>
            </c:dLbl>
            <c:dLbl>
              <c:idx val="2"/>
              <c:layout>
                <c:manualLayout>
                  <c:x val="3.649635386098376E-3"/>
                  <c:y val="-2.18253968253968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8A6-4D3F-AFF1-AC48479FF558}"/>
                </c:ext>
              </c:extLst>
            </c:dLbl>
            <c:dLbl>
              <c:idx val="3"/>
              <c:layout>
                <c:manualLayout>
                  <c:x val="-7.8089479011202029E-2"/>
                  <c:y val="1.58730158730158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A6-4D3F-AFF1-AC48479FF558}"/>
                </c:ext>
              </c:extLst>
            </c:dLbl>
            <c:dLbl>
              <c:idx val="4"/>
              <c:layout>
                <c:manualLayout>
                  <c:x val="-3.2425334088141022E-2"/>
                  <c:y val="-4.5634920634920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A6-4D3F-AFF1-AC48479FF558}"/>
                </c:ext>
              </c:extLst>
            </c:dLbl>
            <c:dLbl>
              <c:idx val="5"/>
              <c:layout>
                <c:manualLayout>
                  <c:x val="-2.6724220746916518E-2"/>
                  <c:y val="-5.1587301587301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8A6-4D3F-AFF1-AC48479FF558}"/>
                </c:ext>
              </c:extLst>
            </c:dLbl>
            <c:dLbl>
              <c:idx val="6"/>
              <c:layout>
                <c:manualLayout>
                  <c:x val="7.6252723311545246E-3"/>
                  <c:y val="-7.93650793650793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8A6-4D3F-AFF1-AC48479FF558}"/>
                </c:ext>
              </c:extLst>
            </c:dLbl>
            <c:dLbl>
              <c:idx val="7"/>
              <c:layout>
                <c:manualLayout>
                  <c:x val="-1.0893246187365431E-3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0CF-4CBC-9757-F287D6E029E8}"/>
                </c:ext>
              </c:extLst>
            </c:dLbl>
            <c:dLbl>
              <c:idx val="8"/>
              <c:layout>
                <c:manualLayout>
                  <c:x val="1.0893246187363835E-3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0CF-4CBC-9757-F287D6E029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  <c:pt idx="5">
                  <c:v>2023-2024</c:v>
                </c:pt>
                <c:pt idx="6">
                  <c:v>2024-2025 </c:v>
                </c:pt>
                <c:pt idx="7">
                  <c:v>2025-2026 Proj.</c:v>
                </c:pt>
                <c:pt idx="8">
                  <c:v>2026-2027 Proj.</c:v>
                </c:pt>
              </c:strCache>
            </c:strRef>
          </c:cat>
          <c:val>
            <c:numRef>
              <c:f>Sheet1!$B$2:$B$10</c:f>
              <c:numCache>
                <c:formatCode>_(* #,##0_);_(* \(#,##0\);_(* "-"??_);_(@_)</c:formatCode>
                <c:ptCount val="9"/>
                <c:pt idx="0">
                  <c:v>4259</c:v>
                </c:pt>
                <c:pt idx="1">
                  <c:v>3702</c:v>
                </c:pt>
                <c:pt idx="2">
                  <c:v>3088</c:v>
                </c:pt>
                <c:pt idx="3">
                  <c:v>2763</c:v>
                </c:pt>
                <c:pt idx="4">
                  <c:v>2844</c:v>
                </c:pt>
                <c:pt idx="5" formatCode="#,##0">
                  <c:v>3157</c:v>
                </c:pt>
                <c:pt idx="6" formatCode="#,##0">
                  <c:v>3011</c:v>
                </c:pt>
                <c:pt idx="7">
                  <c:v>2726</c:v>
                </c:pt>
                <c:pt idx="8">
                  <c:v>2482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A6-4D3F-AFF1-AC48479FF55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50007600"/>
        <c:axId val="328355584"/>
      </c:lineChart>
      <c:catAx>
        <c:axId val="8500076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Fiscal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28355584"/>
        <c:crosses val="autoZero"/>
        <c:auto val="1"/>
        <c:lblAlgn val="ctr"/>
        <c:lblOffset val="100"/>
        <c:noMultiLvlLbl val="0"/>
      </c:catAx>
      <c:valAx>
        <c:axId val="328355584"/>
        <c:scaling>
          <c:orientation val="minMax"/>
          <c:max val="4400"/>
          <c:min val="2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FTES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850007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4726981888516757"/>
          <c:y val="0.95146044244469441"/>
          <c:w val="0.14633629771215756"/>
          <c:h val="4.06030496187976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Salaries</a:t>
            </a:r>
          </a:p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2018-2019 Through 2026-2027 Projected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1622610650287433E-2"/>
          <c:y val="0.15653777652793402"/>
          <c:w val="0.85096258893830978"/>
          <c:h val="0.73551431071116113"/>
        </c:manualLayout>
      </c:layout>
      <c:lineChart>
        <c:grouping val="standard"/>
        <c:varyColors val="0"/>
        <c:ser>
          <c:idx val="0"/>
          <c:order val="0"/>
          <c:tx>
            <c:strRef>
              <c:f>Sheet1!$L$1</c:f>
              <c:strCache>
                <c:ptCount val="1"/>
                <c:pt idx="0">
                  <c:v>Salaries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4003865427312082E-2"/>
                  <c:y val="-8.53174603174603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A6-4D3F-AFF1-AC48479FF558}"/>
                </c:ext>
              </c:extLst>
            </c:dLbl>
            <c:dLbl>
              <c:idx val="1"/>
              <c:layout>
                <c:manualLayout>
                  <c:x val="-5.1188682940246019E-2"/>
                  <c:y val="-3.96825396825397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A6-4D3F-AFF1-AC48479FF558}"/>
                </c:ext>
              </c:extLst>
            </c:dLbl>
            <c:dLbl>
              <c:idx val="2"/>
              <c:layout>
                <c:manualLayout>
                  <c:x val="-5.0344258300068119E-2"/>
                  <c:y val="4.960317460317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8A6-4D3F-AFF1-AC48479FF558}"/>
                </c:ext>
              </c:extLst>
            </c:dLbl>
            <c:dLbl>
              <c:idx val="3"/>
              <c:layout>
                <c:manualLayout>
                  <c:x val="-8.8816854988838109E-2"/>
                  <c:y val="-4.76190476190476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A6-4D3F-AFF1-AC48479FF558}"/>
                </c:ext>
              </c:extLst>
            </c:dLbl>
            <c:dLbl>
              <c:idx val="4"/>
              <c:layout>
                <c:manualLayout>
                  <c:x val="-0.12670507039034817"/>
                  <c:y val="3.9682539682539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A6-4D3F-AFF1-AC48479FF558}"/>
                </c:ext>
              </c:extLst>
            </c:dLbl>
            <c:dLbl>
              <c:idx val="5"/>
              <c:layout>
                <c:manualLayout>
                  <c:x val="-4.2574051684416914E-2"/>
                  <c:y val="-5.1587301587301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8A6-4D3F-AFF1-AC48479FF558}"/>
                </c:ext>
              </c:extLst>
            </c:dLbl>
            <c:dLbl>
              <c:idx val="6"/>
              <c:layout>
                <c:manualLayout>
                  <c:x val="-4.3958112627927676E-2"/>
                  <c:y val="-3.7698412698412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8A6-4D3F-AFF1-AC48479FF558}"/>
                </c:ext>
              </c:extLst>
            </c:dLbl>
            <c:dLbl>
              <c:idx val="7"/>
              <c:layout>
                <c:manualLayout>
                  <c:x val="-3.2246471213386217E-2"/>
                  <c:y val="-2.9761904761904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BA-4A7F-84D2-9560B105A18D}"/>
                </c:ext>
              </c:extLst>
            </c:dLbl>
            <c:dLbl>
              <c:idx val="8"/>
              <c:layout>
                <c:manualLayout>
                  <c:x val="7.4912035237812424E-3"/>
                  <c:y val="-1.1904761904761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7CA-47C9-85CA-27F5E3F411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Sheet1!$A$4:$A$12</c:f>
              <c:strCache>
                <c:ptCount val="9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  <c:pt idx="5">
                  <c:v>2023-2024</c:v>
                </c:pt>
                <c:pt idx="6">
                  <c:v>2024-2025 </c:v>
                </c:pt>
                <c:pt idx="7">
                  <c:v>2025-2026 Unaudited</c:v>
                </c:pt>
                <c:pt idx="8">
                  <c:v>2026-2027 Projected</c:v>
                </c:pt>
              </c:strCache>
            </c:strRef>
          </c:cat>
          <c:val>
            <c:numRef>
              <c:f>Sheet1!$L$4:$L$12</c:f>
              <c:numCache>
                <c:formatCode>#,##0</c:formatCode>
                <c:ptCount val="9"/>
                <c:pt idx="0">
                  <c:v>112179086</c:v>
                </c:pt>
                <c:pt idx="1">
                  <c:v>120446348</c:v>
                </c:pt>
                <c:pt idx="2">
                  <c:v>112789081</c:v>
                </c:pt>
                <c:pt idx="3">
                  <c:v>118089645</c:v>
                </c:pt>
                <c:pt idx="4">
                  <c:v>132794095</c:v>
                </c:pt>
                <c:pt idx="5">
                  <c:v>139204133</c:v>
                </c:pt>
                <c:pt idx="6">
                  <c:v>142139018</c:v>
                </c:pt>
                <c:pt idx="7">
                  <c:v>142127153</c:v>
                </c:pt>
                <c:pt idx="8">
                  <c:v>134202061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A6-4D3F-AFF1-AC48479FF55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50007600"/>
        <c:axId val="328355584"/>
      </c:lineChart>
      <c:catAx>
        <c:axId val="8500076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Fiscal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28355584"/>
        <c:crosses val="autoZero"/>
        <c:auto val="1"/>
        <c:lblAlgn val="ctr"/>
        <c:lblOffset val="100"/>
        <c:noMultiLvlLbl val="0"/>
      </c:catAx>
      <c:valAx>
        <c:axId val="328355584"/>
        <c:scaling>
          <c:orientation val="minMax"/>
          <c:max val="150000000"/>
          <c:min val="105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850007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4726981888516757"/>
          <c:y val="0.95146044244469441"/>
          <c:w val="0.21742994924182954"/>
          <c:h val="4.06030496187976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Benefits</a:t>
            </a:r>
          </a:p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2018-2019 Through 2026-2027 Projected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1622610650287433E-2"/>
          <c:y val="0.15653777652793402"/>
          <c:w val="0.85096258893830978"/>
          <c:h val="0.73551431071116113"/>
        </c:manualLayout>
      </c:layout>
      <c:lineChart>
        <c:grouping val="standard"/>
        <c:varyColors val="0"/>
        <c:ser>
          <c:idx val="0"/>
          <c:order val="0"/>
          <c:tx>
            <c:strRef>
              <c:f>Sheet1!$N$1</c:f>
              <c:strCache>
                <c:ptCount val="1"/>
                <c:pt idx="0">
                  <c:v>Benefits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4740770651874588E-2"/>
                  <c:y val="-7.1428571428571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A6-4D3F-AFF1-AC48479FF558}"/>
                </c:ext>
              </c:extLst>
            </c:dLbl>
            <c:dLbl>
              <c:idx val="1"/>
              <c:layout>
                <c:manualLayout>
                  <c:x val="-3.941679168858974E-2"/>
                  <c:y val="-3.76984126984126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A6-4D3F-AFF1-AC48479FF558}"/>
                </c:ext>
              </c:extLst>
            </c:dLbl>
            <c:dLbl>
              <c:idx val="2"/>
              <c:layout>
                <c:manualLayout>
                  <c:x val="-5.1414430232036908E-2"/>
                  <c:y val="-9.92063492063492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8A6-4D3F-AFF1-AC48479FF558}"/>
                </c:ext>
              </c:extLst>
            </c:dLbl>
            <c:dLbl>
              <c:idx val="3"/>
              <c:layout>
                <c:manualLayout>
                  <c:x val="-4.8150358593710821E-2"/>
                  <c:y val="-4.5634920634920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A6-4D3F-AFF1-AC48479FF558}"/>
                </c:ext>
              </c:extLst>
            </c:dLbl>
            <c:dLbl>
              <c:idx val="4"/>
              <c:layout>
                <c:manualLayout>
                  <c:x val="-4.1091328552083854E-2"/>
                  <c:y val="-9.3253968253968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A6-4D3F-AFF1-AC48479FF558}"/>
                </c:ext>
              </c:extLst>
            </c:dLbl>
            <c:dLbl>
              <c:idx val="5"/>
              <c:layout>
                <c:manualLayout>
                  <c:x val="-5.7556458731979322E-2"/>
                  <c:y val="-4.960317460317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8A6-4D3F-AFF1-AC48479FF558}"/>
                </c:ext>
              </c:extLst>
            </c:dLbl>
            <c:dLbl>
              <c:idx val="6"/>
              <c:layout>
                <c:manualLayout>
                  <c:x val="-4.2887898563205705E-2"/>
                  <c:y val="-5.952380952380954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890631799173046E-2"/>
                      <c:h val="4.77976190476190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18A6-4D3F-AFF1-AC48479FF558}"/>
                </c:ext>
              </c:extLst>
            </c:dLbl>
            <c:dLbl>
              <c:idx val="7"/>
              <c:layout>
                <c:manualLayout>
                  <c:x val="-3.8667502805198865E-2"/>
                  <c:y val="-3.1746031746031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BA-4A7F-84D2-9560B105A1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Sheet1!$A$4:$A$12</c:f>
              <c:strCache>
                <c:ptCount val="9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  <c:pt idx="5">
                  <c:v>2023-2024</c:v>
                </c:pt>
                <c:pt idx="6">
                  <c:v>2024-2025 </c:v>
                </c:pt>
                <c:pt idx="7">
                  <c:v>2025-2026 Unaudited</c:v>
                </c:pt>
                <c:pt idx="8">
                  <c:v>2026-2027 Projected</c:v>
                </c:pt>
              </c:strCache>
            </c:strRef>
          </c:cat>
          <c:val>
            <c:numRef>
              <c:f>Sheet1!$N$4:$N$12</c:f>
              <c:numCache>
                <c:formatCode>#,##0</c:formatCode>
                <c:ptCount val="9"/>
                <c:pt idx="0">
                  <c:v>49274742</c:v>
                </c:pt>
                <c:pt idx="1">
                  <c:v>55466408</c:v>
                </c:pt>
                <c:pt idx="2">
                  <c:v>55281777</c:v>
                </c:pt>
                <c:pt idx="3">
                  <c:v>59037060</c:v>
                </c:pt>
                <c:pt idx="4">
                  <c:v>62712616</c:v>
                </c:pt>
                <c:pt idx="5">
                  <c:v>67379984</c:v>
                </c:pt>
                <c:pt idx="6">
                  <c:v>71906524</c:v>
                </c:pt>
                <c:pt idx="7">
                  <c:v>73052012</c:v>
                </c:pt>
                <c:pt idx="8">
                  <c:v>72596558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A6-4D3F-AFF1-AC48479FF55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50007600"/>
        <c:axId val="328355584"/>
      </c:lineChart>
      <c:catAx>
        <c:axId val="8500076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Fiscal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28355584"/>
        <c:crosses val="autoZero"/>
        <c:auto val="1"/>
        <c:lblAlgn val="ctr"/>
        <c:lblOffset val="100"/>
        <c:noMultiLvlLbl val="0"/>
      </c:catAx>
      <c:valAx>
        <c:axId val="328355584"/>
        <c:scaling>
          <c:orientation val="minMax"/>
          <c:max val="76000000"/>
          <c:min val="48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850007600"/>
        <c:crosses val="autoZero"/>
        <c:crossBetween val="between"/>
        <c:majorUnit val="300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4726981888516757"/>
          <c:y val="0.95146044244469441"/>
          <c:w val="0.22392783097552829"/>
          <c:h val="4.06030496187976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Supplies</a:t>
            </a:r>
          </a:p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2018-2019 Through 2026-2027</a:t>
            </a:r>
            <a:r>
              <a:rPr lang="en-US" sz="2400" b="1" baseline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Projected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1622610650287433E-2"/>
          <c:y val="0.15653777652793402"/>
          <c:w val="0.85096258893830978"/>
          <c:h val="0.73551431071116113"/>
        </c:manualLayout>
      </c:layout>
      <c:lineChart>
        <c:grouping val="standard"/>
        <c:varyColors val="0"/>
        <c:ser>
          <c:idx val="0"/>
          <c:order val="0"/>
          <c:tx>
            <c:strRef>
              <c:f>Sheet1!$P$1</c:f>
              <c:strCache>
                <c:ptCount val="1"/>
                <c:pt idx="0">
                  <c:v>Supplies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905664428462463E-2"/>
                  <c:y val="-3.3730158730158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A6-4D3F-AFF1-AC48479FF558}"/>
                </c:ext>
              </c:extLst>
            </c:dLbl>
            <c:dLbl>
              <c:idx val="1"/>
              <c:layout>
                <c:manualLayout>
                  <c:x val="-9.3995560218995952E-2"/>
                  <c:y val="2.976190476190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A6-4D3F-AFF1-AC48479FF558}"/>
                </c:ext>
              </c:extLst>
            </c:dLbl>
            <c:dLbl>
              <c:idx val="2"/>
              <c:layout>
                <c:manualLayout>
                  <c:x val="-2.14496161369119E-2"/>
                  <c:y val="3.9682539682539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8A6-4D3F-AFF1-AC48479FF558}"/>
                </c:ext>
              </c:extLst>
            </c:dLbl>
            <c:dLbl>
              <c:idx val="3"/>
              <c:layout>
                <c:manualLayout>
                  <c:x val="-5.2431009301900727E-2"/>
                  <c:y val="-9.3253968253968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A6-4D3F-AFF1-AC48479FF558}"/>
                </c:ext>
              </c:extLst>
            </c:dLbl>
            <c:dLbl>
              <c:idx val="4"/>
              <c:layout>
                <c:manualLayout>
                  <c:x val="-8.0687677315691958E-2"/>
                  <c:y val="-1.78571428571428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A6-4D3F-AFF1-AC48479FF558}"/>
                </c:ext>
              </c:extLst>
            </c:dLbl>
            <c:dLbl>
              <c:idx val="5"/>
              <c:layout>
                <c:manualLayout>
                  <c:x val="-5.1135427140166903E-2"/>
                  <c:y val="-5.75396825396825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8A6-4D3F-AFF1-AC48479FF558}"/>
                </c:ext>
              </c:extLst>
            </c:dLbl>
            <c:dLbl>
              <c:idx val="6"/>
              <c:layout>
                <c:manualLayout>
                  <c:x val="-5.2519488083677672E-2"/>
                  <c:y val="-4.3650793650793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8A6-4D3F-AFF1-AC48479FF558}"/>
                </c:ext>
              </c:extLst>
            </c:dLbl>
            <c:dLbl>
              <c:idx val="7"/>
              <c:layout>
                <c:manualLayout>
                  <c:x val="-3.8667502805198713E-2"/>
                  <c:y val="-6.5476190476190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BA-4A7F-84D2-9560B105A18D}"/>
                </c:ext>
              </c:extLst>
            </c:dLbl>
            <c:dLbl>
              <c:idx val="8"/>
              <c:layout>
                <c:manualLayout>
                  <c:x val="-2.3543782503312634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8FB-4220-A580-B61E05B568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Sheet1!$A$4:$A$12</c:f>
              <c:strCache>
                <c:ptCount val="9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  <c:pt idx="5">
                  <c:v>2023-2024</c:v>
                </c:pt>
                <c:pt idx="6">
                  <c:v>2024-2025 </c:v>
                </c:pt>
                <c:pt idx="7">
                  <c:v>2025-2026 Unaudited</c:v>
                </c:pt>
                <c:pt idx="8">
                  <c:v>2026-2027 Projected</c:v>
                </c:pt>
              </c:strCache>
            </c:strRef>
          </c:cat>
          <c:val>
            <c:numRef>
              <c:f>Sheet1!$P$4:$P$12</c:f>
              <c:numCache>
                <c:formatCode>#,##0</c:formatCode>
                <c:ptCount val="9"/>
                <c:pt idx="0">
                  <c:v>923954</c:v>
                </c:pt>
                <c:pt idx="1">
                  <c:v>740219</c:v>
                </c:pt>
                <c:pt idx="2">
                  <c:v>422183</c:v>
                </c:pt>
                <c:pt idx="3">
                  <c:v>458545</c:v>
                </c:pt>
                <c:pt idx="4">
                  <c:v>676025</c:v>
                </c:pt>
                <c:pt idx="5">
                  <c:v>654842</c:v>
                </c:pt>
                <c:pt idx="6">
                  <c:v>634629</c:v>
                </c:pt>
                <c:pt idx="7">
                  <c:v>625337</c:v>
                </c:pt>
                <c:pt idx="8">
                  <c:v>781681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A6-4D3F-AFF1-AC48479FF55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50007600"/>
        <c:axId val="328355584"/>
      </c:lineChart>
      <c:catAx>
        <c:axId val="8500076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Fiscal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28355584"/>
        <c:crosses val="autoZero"/>
        <c:auto val="1"/>
        <c:lblAlgn val="ctr"/>
        <c:lblOffset val="100"/>
        <c:noMultiLvlLbl val="0"/>
      </c:catAx>
      <c:valAx>
        <c:axId val="328355584"/>
        <c:scaling>
          <c:orientation val="minMax"/>
          <c:max val="1000000"/>
          <c:min val="37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850007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4726981888516757"/>
          <c:y val="0.95146044244469441"/>
          <c:w val="0.22571274293324184"/>
          <c:h val="4.06030496187976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Contracts/Services</a:t>
            </a:r>
          </a:p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2018-2019 Through 2026-2027 Projected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1622610650287433E-2"/>
          <c:y val="0.15653777652793402"/>
          <c:w val="0.85096258893830978"/>
          <c:h val="0.73551431071116113"/>
        </c:manualLayout>
      </c:layout>
      <c:lineChart>
        <c:grouping val="standard"/>
        <c:varyColors val="0"/>
        <c:ser>
          <c:idx val="0"/>
          <c:order val="0"/>
          <c:tx>
            <c:strRef>
              <c:f>Sheet1!$R$1</c:f>
              <c:strCache>
                <c:ptCount val="1"/>
                <c:pt idx="0">
                  <c:v>Contracts/Services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4740770651874588E-2"/>
                  <c:y val="-3.571428571428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A6-4D3F-AFF1-AC48479FF558}"/>
                </c:ext>
              </c:extLst>
            </c:dLbl>
            <c:dLbl>
              <c:idx val="1"/>
              <c:layout>
                <c:manualLayout>
                  <c:x val="1.3021632977878917E-2"/>
                  <c:y val="-7.93650793650793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A6-4D3F-AFF1-AC48479FF558}"/>
                </c:ext>
              </c:extLst>
            </c:dLbl>
            <c:dLbl>
              <c:idx val="2"/>
              <c:layout>
                <c:manualLayout>
                  <c:x val="-3.7502195116443211E-2"/>
                  <c:y val="3.3730158730158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8A6-4D3F-AFF1-AC48479FF558}"/>
                </c:ext>
              </c:extLst>
            </c:dLbl>
            <c:dLbl>
              <c:idx val="3"/>
              <c:layout>
                <c:manualLayout>
                  <c:x val="-4.9220493505994556E-2"/>
                  <c:y val="-5.75396825396825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A6-4D3F-AFF1-AC48479FF558}"/>
                </c:ext>
              </c:extLst>
            </c:dLbl>
            <c:dLbl>
              <c:idx val="4"/>
              <c:layout>
                <c:manualLayout>
                  <c:x val="-2.3968564921348339E-2"/>
                  <c:y val="-9.92063492063492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A6-4D3F-AFF1-AC48479FF558}"/>
                </c:ext>
              </c:extLst>
            </c:dLbl>
            <c:dLbl>
              <c:idx val="5"/>
              <c:layout>
                <c:manualLayout>
                  <c:x val="-3.0802160432760677E-2"/>
                  <c:y val="-3.1746031746031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8A6-4D3F-AFF1-AC48479FF558}"/>
                </c:ext>
              </c:extLst>
            </c:dLbl>
            <c:dLbl>
              <c:idx val="6"/>
              <c:layout>
                <c:manualLayout>
                  <c:x val="-3.1116049444302692E-2"/>
                  <c:y val="-4.5634920634920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8A6-4D3F-AFF1-AC48479FF558}"/>
                </c:ext>
              </c:extLst>
            </c:dLbl>
            <c:dLbl>
              <c:idx val="7"/>
              <c:layout>
                <c:manualLayout>
                  <c:x val="-4.4018362465042454E-2"/>
                  <c:y val="-3.9682539682539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BA-4A7F-84D2-9560B105A1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Sheet1!$A$4:$A$12</c:f>
              <c:strCache>
                <c:ptCount val="9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  <c:pt idx="5">
                  <c:v>2023-2024</c:v>
                </c:pt>
                <c:pt idx="6">
                  <c:v>2024-2025</c:v>
                </c:pt>
                <c:pt idx="7">
                  <c:v>2025-2026 Unaudited</c:v>
                </c:pt>
                <c:pt idx="8">
                  <c:v>2026-2027 Projected</c:v>
                </c:pt>
              </c:strCache>
            </c:strRef>
          </c:cat>
          <c:val>
            <c:numRef>
              <c:f>Sheet1!$R$4:$R$12</c:f>
              <c:numCache>
                <c:formatCode>#,##0</c:formatCode>
                <c:ptCount val="9"/>
                <c:pt idx="0">
                  <c:v>14917458</c:v>
                </c:pt>
                <c:pt idx="1">
                  <c:v>13540313</c:v>
                </c:pt>
                <c:pt idx="2">
                  <c:v>9458672</c:v>
                </c:pt>
                <c:pt idx="3">
                  <c:v>10725541</c:v>
                </c:pt>
                <c:pt idx="4">
                  <c:v>11950862</c:v>
                </c:pt>
                <c:pt idx="5">
                  <c:v>12200284</c:v>
                </c:pt>
                <c:pt idx="6">
                  <c:v>11172673</c:v>
                </c:pt>
                <c:pt idx="7">
                  <c:v>10867943</c:v>
                </c:pt>
                <c:pt idx="8">
                  <c:v>10794935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A6-4D3F-AFF1-AC48479FF55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50007600"/>
        <c:axId val="328355584"/>
      </c:lineChart>
      <c:catAx>
        <c:axId val="8500076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Fiscal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28355584"/>
        <c:crosses val="autoZero"/>
        <c:auto val="1"/>
        <c:lblAlgn val="ctr"/>
        <c:lblOffset val="100"/>
        <c:noMultiLvlLbl val="0"/>
      </c:catAx>
      <c:valAx>
        <c:axId val="328355584"/>
        <c:scaling>
          <c:orientation val="minMax"/>
          <c:min val="875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850007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4726981888516757"/>
          <c:y val="0.95146044244469441"/>
          <c:w val="0.348778807427364"/>
          <c:h val="4.06030496187976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Utilities</a:t>
            </a:r>
          </a:p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2018-2019 Through 2026-2027</a:t>
            </a:r>
            <a:r>
              <a:rPr lang="en-US" sz="2400" b="1" baseline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Projected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1622610650287433E-2"/>
          <c:y val="0.15653777652793402"/>
          <c:w val="0.85096258893830978"/>
          <c:h val="0.73551431071116113"/>
        </c:manualLayout>
      </c:layout>
      <c:lineChart>
        <c:grouping val="standard"/>
        <c:varyColors val="0"/>
        <c:ser>
          <c:idx val="0"/>
          <c:order val="0"/>
          <c:tx>
            <c:strRef>
              <c:f>Sheet1!$T$1</c:f>
              <c:strCache>
                <c:ptCount val="1"/>
                <c:pt idx="0">
                  <c:v>Utilities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4740770651874588E-2"/>
                  <c:y val="-4.76190476190476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A6-4D3F-AFF1-AC48479FF558}"/>
                </c:ext>
              </c:extLst>
            </c:dLbl>
            <c:dLbl>
              <c:idx val="1"/>
              <c:layout>
                <c:manualLayout>
                  <c:x val="-2.9785244300871042E-2"/>
                  <c:y val="-3.7698412698412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A6-4D3F-AFF1-AC48479FF558}"/>
                </c:ext>
              </c:extLst>
            </c:dLbl>
            <c:dLbl>
              <c:idx val="2"/>
              <c:layout>
                <c:manualLayout>
                  <c:x val="-4.3923226708255624E-2"/>
                  <c:y val="-6.5476190476190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8A6-4D3F-AFF1-AC48479FF558}"/>
                </c:ext>
              </c:extLst>
            </c:dLbl>
            <c:dLbl>
              <c:idx val="3"/>
              <c:layout>
                <c:manualLayout>
                  <c:x val="-5.1360837369932057E-2"/>
                  <c:y val="-4.960317460317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A6-4D3F-AFF1-AC48479FF558}"/>
                </c:ext>
              </c:extLst>
            </c:dLbl>
            <c:dLbl>
              <c:idx val="4"/>
              <c:layout>
                <c:manualLayout>
                  <c:x val="-4.5372003560723316E-2"/>
                  <c:y val="-7.93650793650795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A6-4D3F-AFF1-AC48479FF558}"/>
                </c:ext>
              </c:extLst>
            </c:dLbl>
            <c:dLbl>
              <c:idx val="5"/>
              <c:layout>
                <c:manualLayout>
                  <c:x val="-5.0065255208198156E-2"/>
                  <c:y val="-7.93650793650793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297804074608003E-2"/>
                      <c:h val="5.17658730158730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18A6-4D3F-AFF1-AC48479FF558}"/>
                </c:ext>
              </c:extLst>
            </c:dLbl>
            <c:dLbl>
              <c:idx val="6"/>
              <c:layout>
                <c:manualLayout>
                  <c:x val="-8.4624646042740143E-2"/>
                  <c:y val="-2.3809523809523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8A6-4D3F-AFF1-AC48479FF558}"/>
                </c:ext>
              </c:extLst>
            </c:dLbl>
            <c:dLbl>
              <c:idx val="7"/>
              <c:layout>
                <c:manualLayout>
                  <c:x val="-4.1878018601104953E-2"/>
                  <c:y val="-4.960317460317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BA-4A7F-84D2-9560B105A18D}"/>
                </c:ext>
              </c:extLst>
            </c:dLbl>
            <c:dLbl>
              <c:idx val="8"/>
              <c:layout>
                <c:manualLayout>
                  <c:x val="-4.2806877278751525E-3"/>
                  <c:y val="-4.96031746031746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734-4C42-9837-E5488B7EB7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Sheet1!$A$4:$A$12</c:f>
              <c:strCache>
                <c:ptCount val="9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  <c:pt idx="5">
                  <c:v>2023-2024</c:v>
                </c:pt>
                <c:pt idx="6">
                  <c:v>2024-2025 </c:v>
                </c:pt>
                <c:pt idx="7">
                  <c:v>2025-2026 Unaudited</c:v>
                </c:pt>
                <c:pt idx="8">
                  <c:v>2026-2027 Projected</c:v>
                </c:pt>
              </c:strCache>
            </c:strRef>
          </c:cat>
          <c:val>
            <c:numRef>
              <c:f>Sheet1!$T$4:$T$12</c:f>
              <c:numCache>
                <c:formatCode>#,##0</c:formatCode>
                <c:ptCount val="9"/>
                <c:pt idx="0">
                  <c:v>3568348</c:v>
                </c:pt>
                <c:pt idx="1">
                  <c:v>3340130</c:v>
                </c:pt>
                <c:pt idx="2">
                  <c:v>2776049</c:v>
                </c:pt>
                <c:pt idx="3">
                  <c:v>3767300</c:v>
                </c:pt>
                <c:pt idx="4">
                  <c:v>4824226</c:v>
                </c:pt>
                <c:pt idx="5">
                  <c:v>4947013</c:v>
                </c:pt>
                <c:pt idx="6">
                  <c:v>5838981</c:v>
                </c:pt>
                <c:pt idx="7">
                  <c:v>5789032</c:v>
                </c:pt>
                <c:pt idx="8">
                  <c:v>5944810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A6-4D3F-AFF1-AC48479FF55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50007600"/>
        <c:axId val="328355584"/>
      </c:lineChart>
      <c:catAx>
        <c:axId val="8500076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Fiscal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28355584"/>
        <c:crosses val="autoZero"/>
        <c:auto val="1"/>
        <c:lblAlgn val="ctr"/>
        <c:lblOffset val="100"/>
        <c:noMultiLvlLbl val="0"/>
      </c:catAx>
      <c:valAx>
        <c:axId val="328355584"/>
        <c:scaling>
          <c:orientation val="minMax"/>
          <c:max val="7500000"/>
          <c:min val="225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850007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4726981888516757"/>
          <c:y val="0.95146044244469441"/>
          <c:w val="0.21754539298567183"/>
          <c:h val="4.06030496187976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Insurance</a:t>
            </a:r>
          </a:p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2018-2019 Through 2026-2027 Projected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1622610650287433E-2"/>
          <c:y val="0.15653777652793402"/>
          <c:w val="0.85096258893830978"/>
          <c:h val="0.73551431071116113"/>
        </c:manualLayout>
      </c:layout>
      <c:lineChart>
        <c:grouping val="standard"/>
        <c:varyColors val="0"/>
        <c:ser>
          <c:idx val="0"/>
          <c:order val="0"/>
          <c:tx>
            <c:strRef>
              <c:f>Sheet1!$V$1</c:f>
              <c:strCache>
                <c:ptCount val="1"/>
                <c:pt idx="0">
                  <c:v>Insurance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4740770651874588E-2"/>
                  <c:y val="-3.571428571428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A6-4D3F-AFF1-AC48479FF558}"/>
                </c:ext>
              </c:extLst>
            </c:dLbl>
            <c:dLbl>
              <c:idx val="1"/>
              <c:layout>
                <c:manualLayout>
                  <c:x val="-2.9785244300871042E-2"/>
                  <c:y val="-3.7698412698412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A6-4D3F-AFF1-AC48479FF558}"/>
                </c:ext>
              </c:extLst>
            </c:dLbl>
            <c:dLbl>
              <c:idx val="2"/>
              <c:layout>
                <c:manualLayout>
                  <c:x val="-4.7133742504161871E-2"/>
                  <c:y val="-3.3730158730158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8A6-4D3F-AFF1-AC48479FF558}"/>
                </c:ext>
              </c:extLst>
            </c:dLbl>
            <c:dLbl>
              <c:idx val="3"/>
              <c:layout>
                <c:manualLayout>
                  <c:x val="-4.6009977710088232E-2"/>
                  <c:y val="-6.5476190476190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A6-4D3F-AFF1-AC48479FF558}"/>
                </c:ext>
              </c:extLst>
            </c:dLbl>
            <c:dLbl>
              <c:idx val="4"/>
              <c:layout>
                <c:manualLayout>
                  <c:x val="-4.5372003560723316E-2"/>
                  <c:y val="-7.93650793650795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A6-4D3F-AFF1-AC48479FF558}"/>
                </c:ext>
              </c:extLst>
            </c:dLbl>
            <c:dLbl>
              <c:idx val="5"/>
              <c:layout>
                <c:manualLayout>
                  <c:x val="-5.6486286800010728E-2"/>
                  <c:y val="-5.55555555555556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8A6-4D3F-AFF1-AC48479FF558}"/>
                </c:ext>
              </c:extLst>
            </c:dLbl>
            <c:dLbl>
              <c:idx val="6"/>
              <c:layout>
                <c:manualLayout>
                  <c:x val="-4.3958112627927676E-2"/>
                  <c:y val="-3.3730158730158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8A6-4D3F-AFF1-AC48479FF558}"/>
                </c:ext>
              </c:extLst>
            </c:dLbl>
            <c:dLbl>
              <c:idx val="7"/>
              <c:layout>
                <c:manualLayout>
                  <c:x val="-5.4720081784729944E-2"/>
                  <c:y val="-5.9523809523809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BA-4A7F-84D2-9560B105A18D}"/>
                </c:ext>
              </c:extLst>
            </c:dLbl>
            <c:dLbl>
              <c:idx val="8"/>
              <c:layout>
                <c:manualLayout>
                  <c:x val="-3.2105157959062471E-2"/>
                  <c:y val="-3.17460317460317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F2B-4F0E-BC41-02C6DE2B55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Sheet1!$A$4:$A$12</c:f>
              <c:strCache>
                <c:ptCount val="9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  <c:pt idx="5">
                  <c:v>2023-2024</c:v>
                </c:pt>
                <c:pt idx="6">
                  <c:v>2024-2025 </c:v>
                </c:pt>
                <c:pt idx="7">
                  <c:v>2025-2026 Unaudited</c:v>
                </c:pt>
                <c:pt idx="8">
                  <c:v>2026-2027 Projected</c:v>
                </c:pt>
              </c:strCache>
            </c:strRef>
          </c:cat>
          <c:val>
            <c:numRef>
              <c:f>Sheet1!$V$4:$V$12</c:f>
              <c:numCache>
                <c:formatCode>#,##0</c:formatCode>
                <c:ptCount val="9"/>
                <c:pt idx="0">
                  <c:v>1105135</c:v>
                </c:pt>
                <c:pt idx="1">
                  <c:v>1246373</c:v>
                </c:pt>
                <c:pt idx="2">
                  <c:v>1437021</c:v>
                </c:pt>
                <c:pt idx="3">
                  <c:v>1554784</c:v>
                </c:pt>
                <c:pt idx="4">
                  <c:v>1718164</c:v>
                </c:pt>
                <c:pt idx="5">
                  <c:v>1841431</c:v>
                </c:pt>
                <c:pt idx="6">
                  <c:v>1975203</c:v>
                </c:pt>
                <c:pt idx="7">
                  <c:v>2086673</c:v>
                </c:pt>
                <c:pt idx="8">
                  <c:v>2765708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A6-4D3F-AFF1-AC48479FF55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50007600"/>
        <c:axId val="328355584"/>
      </c:lineChart>
      <c:catAx>
        <c:axId val="8500076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Fiscal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28355584"/>
        <c:crosses val="autoZero"/>
        <c:auto val="1"/>
        <c:lblAlgn val="ctr"/>
        <c:lblOffset val="100"/>
        <c:noMultiLvlLbl val="0"/>
      </c:catAx>
      <c:valAx>
        <c:axId val="328355584"/>
        <c:scaling>
          <c:orientation val="minMax"/>
          <c:max val="2900000"/>
          <c:min val="1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850007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4726981888516757"/>
          <c:y val="0.95146044244469441"/>
          <c:w val="0.24367890729884223"/>
          <c:h val="4.06030496187976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9/9/2026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9/9/2026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F66726-77F2-4D41-BA1B-92AFEA6BB3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502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2A80B-508E-7CDA-9B54-67CC5355B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E2D470-402D-E970-3982-A7FCEF5CD7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3ECFFB-C3B3-5643-75F3-AC695BB78B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BF1525-7126-DE6A-5123-6265A646E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F66726-77F2-4D41-BA1B-92AFEA6BB3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26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77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957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87B97-AC8F-92DE-D8C5-30D5B5B7C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AFD5EB-583F-8D9F-C50D-165C620A4C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D3BE2F-EEA3-BA80-1070-E5AD312B1E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5AB9A-DECB-B55D-4330-2A9CAA73EC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192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1420B-04AB-6C97-921F-F71530500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E83576-85B1-5460-0ECC-A89E12DECC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EA59C2-7757-8558-B75C-7D80831AE2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D9A9EA-A908-CAD8-A771-D5689A846E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224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8E0E4-86A5-4DA7-865E-39CE08F19E3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046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87FEA-4F9F-AF37-4371-1B3534C5E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956D9C-A0D3-057E-A1CB-FEA67880B8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64B314-E95A-141A-B9B6-18C1E5C211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3A2A83-18DA-5C90-693F-BF66B6E2E8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8E0E4-86A5-4DA7-865E-39CE08F19E3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579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735" y="6209926"/>
            <a:ext cx="11152775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799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072" y="978408"/>
            <a:ext cx="11152775" cy="3429000"/>
          </a:xfrm>
        </p:spPr>
        <p:txBody>
          <a:bodyPr anchor="t">
            <a:normAutofit/>
          </a:bodyPr>
          <a:lstStyle>
            <a:lvl1pPr algn="l">
              <a:defRPr sz="71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072" y="4480560"/>
            <a:ext cx="710303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199" i="1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098B-C608-4CD0-A202-C691ABB98A7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DDAAA-94F9-4B0D-A248-D958F6D0E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16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98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7113" y="978408"/>
            <a:ext cx="2550512" cy="53675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072" y="978408"/>
            <a:ext cx="8008058" cy="53675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3602" y="3585038"/>
            <a:ext cx="5325734" cy="1492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369198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F246D-343B-77E2-F7D8-DF2A4DB725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8A481-2FC5-F5AB-3337-7EA0FE15A3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E2275-62C5-E2FC-9697-5E0B801E7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098B-C608-4CD0-A202-C691ABB98A7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8E5C8-3410-3588-0919-BC42E3A76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CF47B-A2DA-83FE-85CF-811671B2C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DDAAA-94F9-4B0D-A248-D958F6D0E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95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A3E0F-F103-CD33-8C57-86EC78CE0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B8412-CD37-D52D-A16C-C727715BA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2B725E-D019-E1F3-9F65-5EC473F0F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0CA9F-B2B4-8999-D604-60E4E3320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C2035-92CA-7B1F-D275-7510F95A0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3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C6BAA-DC7F-2A5B-9542-A3BFF91BB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0C3780-752D-B47C-5E91-D4CCD5434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82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82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82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412116-5BB3-0104-FAD8-9D710BD37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3E8A3-41F8-396A-C557-C47CA8CE1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0839C-264C-6493-ACC2-BC092963E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49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D165-68EB-1345-8F82-1AC4E7BEC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D7F08-706E-AAED-F93F-DBC04501CF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D1A86B-C565-5BEF-9438-D71B77910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4B1458-39A0-FD4C-7119-68A77B657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7918DD-B91F-B7DA-B20B-FA9D4E14D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0622C6-C7BF-B9E8-F9C7-CC41F57BD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96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3D7E6-B43F-AA91-F9AE-F8FE0AFB1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37818A-76A1-2FF0-4AED-800221F1C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06E67D-DAC7-FB47-6BC0-B56B260E9E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7FBB1D-0B74-F799-F596-25CD39571F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398C72-3C22-5687-8BBB-4834777676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AA80A3-C4E9-0580-B63B-2996E9EF0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D5BC73-D83D-BBE5-35D3-CB26E7A5C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7C0129-C66D-FD9A-2414-AAF4AFE8A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64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9BC0F-BAC8-721E-B90F-3259DA6A5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02B042-094D-A2E5-F92B-193BBA1F5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262E85-C87D-5518-D410-FC9F0AE44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C9F763-1D8B-7D4B-CC07-904ECBCF8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62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C5BFD5-B0CF-C0F1-F4DC-5F8593609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494E3B-0DEC-DBFE-42CE-B6265D1FF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76338D-15C8-6728-E658-B016384B6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69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331D4-2A68-1A13-4CFC-2098CA4DA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24A57-B4E0-9974-2594-5A604ED06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16C6C1-1661-0A27-57DF-20F3EEC97F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E6AE54-63C4-E6CB-31CB-DAEDE7C57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98C9EE-402B-D27C-ECDC-A644E5FF8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4206E-FE2F-4B27-CCA2-13E2C4E1C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46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886DB-6F87-042B-4E3F-E95FC9A2F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910435-DCD0-EF82-FAB1-4A250D7D96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BCA40-AE40-A5CA-E089-54E7FF6604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239989-7C12-F04C-FD7C-F41A7F8C0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C50063-A73B-19F5-C0F6-C1FCBFA75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4E50A-7E23-829C-669E-622B38C9C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97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D9597-36E1-0541-727E-41C416AD1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93811E-9F16-2F40-6610-C924A5790E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097618-CF24-67CC-3CA8-DE858D5C0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00EB2-6894-F1D1-D3F9-322FB854D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DDADF-3F4B-9A00-CDC2-1B3EB6705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50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BD5FA3-920A-7D76-7A8C-AB5FE60DC1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560062-87A8-2AAB-6729-E6477661A3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9B9FF9-F569-9B18-C1BB-9B5E54A81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A84458-05D6-55F8-7A2A-D41F30120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9864D-1D6F-821D-5833-3FD0C626E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5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F246D-343B-77E2-F7D8-DF2A4DB725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8A481-2FC5-F5AB-3337-7EA0FE15A3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E2275-62C5-E2FC-9697-5E0B801E7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098B-C608-4CD0-A202-C691ABB98A7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8E5C8-3410-3588-0919-BC42E3A76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CF47B-A2DA-83FE-85CF-811671B2C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DDAAA-94F9-4B0D-A248-D958F6D0E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6243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A3E0F-F103-CD33-8C57-86EC78CE0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B8412-CD37-D52D-A16C-C727715BA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2B725E-D019-E1F3-9F65-5EC473F0F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0CA9F-B2B4-8999-D604-60E4E3320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C2035-92CA-7B1F-D275-7510F95A0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8050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C6BAA-DC7F-2A5B-9542-A3BFF91BB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0C3780-752D-B47C-5E91-D4CCD5434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82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82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82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412116-5BB3-0104-FAD8-9D710BD37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3E8A3-41F8-396A-C557-C47CA8CE1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0839C-264C-6493-ACC2-BC092963E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2811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D165-68EB-1345-8F82-1AC4E7BEC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D7F08-706E-AAED-F93F-DBC04501CF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D1A86B-C565-5BEF-9438-D71B77910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4B1458-39A0-FD4C-7119-68A77B657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7918DD-B91F-B7DA-B20B-FA9D4E14D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0622C6-C7BF-B9E8-F9C7-CC41F57BD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1104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3D7E6-B43F-AA91-F9AE-F8FE0AFB1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37818A-76A1-2FF0-4AED-800221F1C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06E67D-DAC7-FB47-6BC0-B56B260E9E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7FBB1D-0B74-F799-F596-25CD39571F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398C72-3C22-5687-8BBB-4834777676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AA80A3-C4E9-0580-B63B-2996E9EF0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D5BC73-D83D-BBE5-35D3-CB26E7A5C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7C0129-C66D-FD9A-2414-AAF4AFE8A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4291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9BC0F-BAC8-721E-B90F-3259DA6A5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02B042-094D-A2E5-F92B-193BBA1F5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262E85-C87D-5518-D410-FC9F0AE44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C9F763-1D8B-7D4B-CC07-904ECBCF8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7331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C5BFD5-B0CF-C0F1-F4DC-5F8593609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494E3B-0DEC-DBFE-42CE-B6265D1FF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76338D-15C8-6728-E658-B016384B6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21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72" y="978408"/>
            <a:ext cx="5018749" cy="4288536"/>
          </a:xfrm>
        </p:spPr>
        <p:txBody>
          <a:bodyPr anchor="t">
            <a:normAutofit/>
          </a:bodyPr>
          <a:lstStyle>
            <a:lvl1pPr>
              <a:defRPr sz="53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072" y="5266944"/>
            <a:ext cx="5018749" cy="1088136"/>
          </a:xfrm>
        </p:spPr>
        <p:txBody>
          <a:bodyPr anchor="b">
            <a:normAutofit/>
          </a:bodyPr>
          <a:lstStyle>
            <a:lvl1pPr marL="0" indent="0">
              <a:buNone/>
              <a:defRPr sz="2199" i="1">
                <a:solidFill>
                  <a:schemeClr val="tx1">
                    <a:tint val="82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82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82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736" y="508091"/>
            <a:ext cx="5019875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370873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331D4-2A68-1A13-4CFC-2098CA4DA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24A57-B4E0-9974-2594-5A604ED06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16C6C1-1661-0A27-57DF-20F3EEC97F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E6AE54-63C4-E6CB-31CB-DAEDE7C57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98C9EE-402B-D27C-ECDC-A644E5FF8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4206E-FE2F-4B27-CCA2-13E2C4E1C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8150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886DB-6F87-042B-4E3F-E95FC9A2F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910435-DCD0-EF82-FAB1-4A250D7D96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BCA40-AE40-A5CA-E089-54E7FF6604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239989-7C12-F04C-FD7C-F41A7F8C0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C50063-A73B-19F5-C0F6-C1FCBFA75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4E50A-7E23-829C-669E-622B38C9C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6073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D9597-36E1-0541-727E-41C416AD1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93811E-9F16-2F40-6610-C924A5790E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097618-CF24-67CC-3CA8-DE858D5C0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00EB2-6894-F1D1-D3F9-322FB854D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DDADF-3F4B-9A00-CDC2-1B3EB6705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7552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BD5FA3-920A-7D76-7A8C-AB5FE60DC1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560062-87A8-2AAB-6729-E6477661A3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9B9FF9-F569-9B18-C1BB-9B5E54A81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A84458-05D6-55F8-7A2A-D41F30120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9864D-1D6F-821D-5833-3FD0C626E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654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072" y="2578608"/>
            <a:ext cx="5165015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7974" y="2578608"/>
            <a:ext cx="5165015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40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73" y="978408"/>
            <a:ext cx="11161916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072" y="2340864"/>
            <a:ext cx="5165015" cy="658368"/>
          </a:xfrm>
        </p:spPr>
        <p:txBody>
          <a:bodyPr anchor="b">
            <a:normAutofit/>
          </a:bodyPr>
          <a:lstStyle>
            <a:lvl1pPr marL="0" indent="0">
              <a:buNone/>
              <a:defRPr sz="2199" b="0" i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072" y="3035808"/>
            <a:ext cx="5165015" cy="3310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7974" y="2340864"/>
            <a:ext cx="5165015" cy="658368"/>
          </a:xfrm>
        </p:spPr>
        <p:txBody>
          <a:bodyPr anchor="b">
            <a:normAutofit/>
          </a:bodyPr>
          <a:lstStyle>
            <a:lvl1pPr marL="0" indent="0">
              <a:buNone/>
              <a:defRPr sz="2199" b="0" i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7974" y="3035808"/>
            <a:ext cx="5165015" cy="3310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49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2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95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72" y="978408"/>
            <a:ext cx="5018749" cy="2459736"/>
          </a:xfrm>
        </p:spPr>
        <p:txBody>
          <a:bodyPr anchor="t">
            <a:noAutofit/>
          </a:bodyPr>
          <a:lstStyle>
            <a:lvl1pPr>
              <a:defRPr sz="43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7974" y="987424"/>
            <a:ext cx="5165015" cy="5358384"/>
          </a:xfrm>
        </p:spPr>
        <p:txBody>
          <a:bodyPr>
            <a:normAutofit/>
          </a:bodyPr>
          <a:lstStyle>
            <a:lvl1pPr>
              <a:defRPr sz="1999"/>
            </a:lvl1pPr>
            <a:lvl2pPr>
              <a:defRPr sz="1799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072" y="3575304"/>
            <a:ext cx="5018749" cy="2770632"/>
          </a:xfrm>
        </p:spPr>
        <p:txBody>
          <a:bodyPr>
            <a:normAutofit/>
          </a:bodyPr>
          <a:lstStyle>
            <a:lvl1pPr marL="0" indent="0">
              <a:buNone/>
              <a:defRPr sz="2199" i="1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76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72" y="978408"/>
            <a:ext cx="5018749" cy="2459736"/>
          </a:xfrm>
        </p:spPr>
        <p:txBody>
          <a:bodyPr anchor="t">
            <a:noAutofit/>
          </a:bodyPr>
          <a:lstStyle>
            <a:lvl1pPr>
              <a:defRPr sz="43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7974" y="987424"/>
            <a:ext cx="5165015" cy="5358384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072" y="3575304"/>
            <a:ext cx="5018749" cy="2770632"/>
          </a:xfrm>
        </p:spPr>
        <p:txBody>
          <a:bodyPr>
            <a:normAutofit/>
          </a:bodyPr>
          <a:lstStyle>
            <a:lvl1pPr marL="0" indent="0">
              <a:buNone/>
              <a:defRPr sz="2199" i="1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46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72" y="978408"/>
            <a:ext cx="11152775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072" y="2578608"/>
            <a:ext cx="11152775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072" y="6419089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072" y="100585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448" y="6419089"/>
            <a:ext cx="6399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734" y="508091"/>
            <a:ext cx="11150310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3108831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100000"/>
        </a:lnSpc>
        <a:spcBef>
          <a:spcPct val="0"/>
        </a:spcBef>
        <a:buNone/>
        <a:defRPr sz="4399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CB3CB4-C91E-E347-F97F-C12C752DD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BF954A-4BE6-CD87-6EC0-299E4FA08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BB086-FFD8-B08A-51FB-F3B85D513A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79D3C-7007-4C81-AAFA-B56301BEE4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FD018-680D-477E-4A50-853D417E9A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56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CB3CB4-C91E-E347-F97F-C12C752DD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BF954A-4BE6-CD87-6EC0-299E4FA08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BB086-FFD8-B08A-51FB-F3B85D513A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79D3C-7007-4C81-AAFA-B56301BEE4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FD018-680D-477E-4A50-853D417E9A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77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dmin.smc.edu/administration/governance/district-planning-policies/budget-planning-subcommittee.php" TargetMode="External"/><Relationship Id="rId2" Type="http://schemas.openxmlformats.org/officeDocument/2006/relationships/hyperlink" Target="https://admin.smc.edu/administration/governance/district-planning-policies/meetings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admin.smc.edu/administration/governance/board-of-trustees/meetings.php" TargetMode="External"/><Relationship Id="rId4" Type="http://schemas.openxmlformats.org/officeDocument/2006/relationships/hyperlink" Target="https://admin.smc.edu/administration/business-services/budget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5AB09A-F46D-5387-515F-A341B7EFB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7" r="-1" b="-1"/>
          <a:stretch>
            <a:fillRect/>
          </a:stretch>
        </p:blipFill>
        <p:spPr>
          <a:xfrm>
            <a:off x="19" y="903"/>
            <a:ext cx="12185758" cy="685620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A9B9FC-E6B3-D0B0-F5FA-6949818155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734" y="979047"/>
            <a:ext cx="6491077" cy="849753"/>
          </a:xfrm>
        </p:spPr>
        <p:txBody>
          <a:bodyPr anchor="t">
            <a:normAutofit fontScale="90000"/>
          </a:bodyPr>
          <a:lstStyle/>
          <a:p>
            <a:r>
              <a:rPr lang="en-US" sz="5998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Santa Monica College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15E513-4283-0CAE-24A0-FF2C90D398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812" y="4876800"/>
            <a:ext cx="3276600" cy="1447800"/>
          </a:xfrm>
        </p:spPr>
        <p:txBody>
          <a:bodyPr anchor="t">
            <a:normAutofit fontScale="92500" lnSpcReduction="20000"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Board of Trustees</a:t>
            </a:r>
          </a:p>
          <a:p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Adopted Budget</a:t>
            </a:r>
          </a:p>
          <a:p>
            <a:r>
              <a:rPr lang="en-US" sz="280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September 8, </a:t>
            </a:r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48835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53583-41D4-DFBB-C46E-AE81009B0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8DC9C8A-ED14-468E-BD98-333A0C477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12" y="1447800"/>
            <a:ext cx="11963400" cy="5334000"/>
          </a:xfrm>
        </p:spPr>
        <p:txBody>
          <a:bodyPr>
            <a:normAutofit/>
          </a:bodyPr>
          <a:lstStyle/>
          <a:p>
            <a:pPr marL="914126" lvl="2" indent="0"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  <p:sp>
        <p:nvSpPr>
          <p:cNvPr id="2" name="Title 12">
            <a:extLst>
              <a:ext uri="{FF2B5EF4-FFF2-40B4-BE49-F238E27FC236}">
                <a16:creationId xmlns:a16="http://schemas.microsoft.com/office/drawing/2014/main" id="{B1B24348-A9D2-C04B-8736-320773B43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685800"/>
            <a:ext cx="10210798" cy="533400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>
                <a:latin typeface="Calibri" panose="020F0502020204030204" pitchFamily="34" charset="0"/>
                <a:cs typeface="Calibri" panose="020F0502020204030204" pitchFamily="34" charset="0"/>
              </a:rPr>
              <a:t>Fiscal Health Resiliency Monitoring</a:t>
            </a:r>
            <a:endParaRPr lang="en-US" sz="4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795229-8317-E85E-5FFE-961ADAF22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  <p:sp>
        <p:nvSpPr>
          <p:cNvPr id="8" name="Content Placeholder 13">
            <a:extLst>
              <a:ext uri="{FF2B5EF4-FFF2-40B4-BE49-F238E27FC236}">
                <a16:creationId xmlns:a16="http://schemas.microsoft.com/office/drawing/2014/main" id="{C4ACB27B-D0DF-EC82-16D9-79C7F264555D}"/>
              </a:ext>
            </a:extLst>
          </p:cNvPr>
          <p:cNvSpPr txBox="1">
            <a:spLocks/>
          </p:cNvSpPr>
          <p:nvPr/>
        </p:nvSpPr>
        <p:spPr>
          <a:xfrm>
            <a:off x="334892" y="1447800"/>
            <a:ext cx="119634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531" indent="-228531" algn="l" defTabSz="914126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594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57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20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83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Consultation Council Agenda August 20, 2026</a:t>
            </a:r>
          </a:p>
          <a:p>
            <a:pPr lvl="1"/>
            <a:r>
              <a:rPr lang="en-US" sz="280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Fiscal indicators are reviewed collectively to evaluate trends and conditions that may affect long-term fiscal sustainability. These indicators include:</a:t>
            </a:r>
          </a:p>
          <a:p>
            <a:pPr lvl="2"/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Reserve levels and unrestricted fund balances</a:t>
            </a:r>
          </a:p>
          <a:p>
            <a:pPr lvl="2"/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Enrollment trends and related revenue impacts</a:t>
            </a:r>
          </a:p>
          <a:p>
            <a:pPr lvl="2"/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Cash flow and liquidity</a:t>
            </a:r>
          </a:p>
          <a:p>
            <a:pPr lvl="2"/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Surplus or deficit spending trends</a:t>
            </a:r>
          </a:p>
          <a:p>
            <a:pPr lvl="2"/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Salaries and benefits as a percentage of expenditures</a:t>
            </a:r>
          </a:p>
          <a:p>
            <a:pPr lvl="2"/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Executive leadership turnover</a:t>
            </a:r>
          </a:p>
          <a:p>
            <a:pPr lvl="2"/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Timeliness of required financial reporting</a:t>
            </a:r>
          </a:p>
          <a:p>
            <a:pPr lvl="2"/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Audit findings and compliance issues</a:t>
            </a:r>
          </a:p>
          <a:p>
            <a:endParaRPr lang="en-US" sz="2999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8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60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063" lvl="1" indent="0">
              <a:buNone/>
            </a:pPr>
            <a:endParaRPr lang="en-US" sz="260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126" lvl="2" indent="0">
              <a:buFont typeface="Arial" panose="020B0604020202020204" pitchFamily="34" charset="0"/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Font typeface="Arial" panose="020B0604020202020204" pitchFamily="34" charset="0"/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Font typeface="Arial" panose="020B0604020202020204" pitchFamily="34" charset="0"/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08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CD961-642F-AC4A-5A6D-C90E6C1CC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BF3564D-4905-02E7-EF03-2ADA63B86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12" y="1447800"/>
            <a:ext cx="11963400" cy="5334000"/>
          </a:xfrm>
        </p:spPr>
        <p:txBody>
          <a:bodyPr>
            <a:normAutofit/>
          </a:bodyPr>
          <a:lstStyle/>
          <a:p>
            <a:pPr marL="914126" lvl="2" indent="0"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  <p:sp>
        <p:nvSpPr>
          <p:cNvPr id="2" name="Title 12">
            <a:extLst>
              <a:ext uri="{FF2B5EF4-FFF2-40B4-BE49-F238E27FC236}">
                <a16:creationId xmlns:a16="http://schemas.microsoft.com/office/drawing/2014/main" id="{0FD9B718-9219-2E5B-E366-3D3866652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685800"/>
            <a:ext cx="10210798" cy="533400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>
                <a:latin typeface="Calibri" panose="020F0502020204030204" pitchFamily="34" charset="0"/>
                <a:cs typeface="Calibri" panose="020F0502020204030204" pitchFamily="34" charset="0"/>
              </a:rPr>
              <a:t>Fiscal Health Resiliency Monitoring</a:t>
            </a:r>
            <a:endParaRPr lang="en-US" sz="4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5220C4-9242-C003-BC36-88125433F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  <p:sp>
        <p:nvSpPr>
          <p:cNvPr id="8" name="Content Placeholder 13">
            <a:extLst>
              <a:ext uri="{FF2B5EF4-FFF2-40B4-BE49-F238E27FC236}">
                <a16:creationId xmlns:a16="http://schemas.microsoft.com/office/drawing/2014/main" id="{69BE3C67-526A-1FCA-9B50-B687EDA8B4F5}"/>
              </a:ext>
            </a:extLst>
          </p:cNvPr>
          <p:cNvSpPr txBox="1">
            <a:spLocks/>
          </p:cNvSpPr>
          <p:nvPr/>
        </p:nvSpPr>
        <p:spPr>
          <a:xfrm>
            <a:off x="334892" y="1447800"/>
            <a:ext cx="119634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531" indent="-228531" algn="l" defTabSz="914126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594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57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20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83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i="1" dirty="0"/>
              <a:t>“Based on the 2024-25 Fiscal Health and Resiliency Monitoring review, the Chancellor's Office identified the following districts for additional monitoring. As part of this process, the Chancellor's Office will schedule a Fiscal Forward session with each district to review financial data, evaluate key indicators, discuss fiscal trends, and identify opportunities for support and technical assistance.”</a:t>
            </a:r>
          </a:p>
          <a:p>
            <a:pPr lvl="1"/>
            <a:r>
              <a:rPr lang="en-US" sz="2801" dirty="0"/>
              <a:t>Chabot-Las Positas Community College District</a:t>
            </a:r>
          </a:p>
          <a:p>
            <a:pPr lvl="1"/>
            <a:r>
              <a:rPr lang="en-US" sz="3000" dirty="0"/>
              <a:t>Mt. San Antonio Community College District</a:t>
            </a:r>
          </a:p>
          <a:p>
            <a:pPr lvl="1"/>
            <a:r>
              <a:rPr lang="en-US" sz="3000" dirty="0"/>
              <a:t>Santa Monica Community College District</a:t>
            </a:r>
          </a:p>
          <a:p>
            <a:pPr lvl="1"/>
            <a:r>
              <a:rPr lang="en-US" sz="3000" dirty="0"/>
              <a:t>West Kern Community College District</a:t>
            </a:r>
          </a:p>
          <a:p>
            <a:endParaRPr lang="en-US" sz="2999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8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60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063" lvl="1" indent="0">
              <a:buNone/>
            </a:pPr>
            <a:endParaRPr lang="en-US" sz="260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126" lvl="2" indent="0">
              <a:buFont typeface="Arial" panose="020B0604020202020204" pitchFamily="34" charset="0"/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Font typeface="Arial" panose="020B0604020202020204" pitchFamily="34" charset="0"/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Font typeface="Arial" panose="020B0604020202020204" pitchFamily="34" charset="0"/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1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989013" y="1981200"/>
            <a:ext cx="10210798" cy="1066800"/>
          </a:xfrm>
        </p:spPr>
        <p:txBody>
          <a:bodyPr>
            <a:noAutofit/>
          </a:bodyPr>
          <a:lstStyle/>
          <a:p>
            <a:pPr algn="ctr"/>
            <a:r>
              <a:rPr lang="en-US" sz="5400" b="1" u="sng" dirty="0">
                <a:latin typeface="Calibri" panose="020F0502020204030204" pitchFamily="34" charset="0"/>
                <a:cs typeface="Calibri" panose="020F0502020204030204" pitchFamily="34" charset="0"/>
              </a:rPr>
              <a:t>2026-2027 </a:t>
            </a:r>
            <a:br>
              <a:rPr lang="en-US" sz="5400" b="1" u="sng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b="1" u="sng" dirty="0">
                <a:latin typeface="Calibri" panose="020F0502020204030204" pitchFamily="34" charset="0"/>
                <a:cs typeface="Calibri" panose="020F0502020204030204" pitchFamily="34" charset="0"/>
              </a:rPr>
              <a:t>Proposed Adopted Budget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55E661-F8B2-58C8-E80D-9DFDB135A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5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608012" y="1245800"/>
            <a:ext cx="11353799" cy="5724700"/>
          </a:xfrm>
        </p:spPr>
        <p:txBody>
          <a:bodyPr>
            <a:normAutofit/>
          </a:bodyPr>
          <a:lstStyle/>
          <a:p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District Planning and Advisory Council (DPAC)</a:t>
            </a:r>
          </a:p>
          <a:p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Two new Annual Action Plan Recommendations</a:t>
            </a:r>
          </a:p>
          <a:p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Cost: $20,000</a:t>
            </a:r>
          </a:p>
          <a:p>
            <a:pPr marL="463550" lvl="2" indent="0">
              <a:buNone/>
            </a:pPr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le 12">
            <a:extLst>
              <a:ext uri="{FF2B5EF4-FFF2-40B4-BE49-F238E27FC236}">
                <a16:creationId xmlns:a16="http://schemas.microsoft.com/office/drawing/2014/main" id="{B7F85FF1-DF87-45E0-BB65-D47C2301C8A0}"/>
              </a:ext>
            </a:extLst>
          </p:cNvPr>
          <p:cNvSpPr txBox="1">
            <a:spLocks/>
          </p:cNvSpPr>
          <p:nvPr/>
        </p:nvSpPr>
        <p:spPr>
          <a:xfrm>
            <a:off x="150812" y="609600"/>
            <a:ext cx="11734799" cy="63620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u="sng" dirty="0"/>
              <a:t>Linking Planning to Budgeting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3BB483-B0E6-3A6C-5496-12CE21102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155E1D7-9C01-46A9-AC96-FEB1F4097A45}"/>
              </a:ext>
            </a:extLst>
          </p:cNvPr>
          <p:cNvSpPr/>
          <p:nvPr/>
        </p:nvSpPr>
        <p:spPr>
          <a:xfrm>
            <a:off x="80662" y="1066800"/>
            <a:ext cx="12027502" cy="5906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99" b="1" i="1" u="sng" dirty="0"/>
              <a:t>AAP #1: Strategic Data-Informed Scheduling</a:t>
            </a:r>
            <a:endParaRPr lang="en-US" sz="1799" i="1" dirty="0"/>
          </a:p>
          <a:p>
            <a:r>
              <a:rPr lang="en-US" sz="1799" b="1" i="1" dirty="0"/>
              <a:t> </a:t>
            </a:r>
            <a:endParaRPr lang="en-US" sz="1799" dirty="0"/>
          </a:p>
          <a:p>
            <a:r>
              <a:rPr lang="en-US" sz="1799" b="1" dirty="0"/>
              <a:t>Budget: $20,000</a:t>
            </a:r>
            <a:endParaRPr lang="en-US" sz="1799" dirty="0"/>
          </a:p>
          <a:p>
            <a:r>
              <a:rPr lang="en-US" sz="1799" b="1" dirty="0"/>
              <a:t> </a:t>
            </a:r>
            <a:endParaRPr lang="en-US" sz="1799" dirty="0"/>
          </a:p>
          <a:p>
            <a:r>
              <a:rPr lang="en-US" sz="1799" b="1" dirty="0"/>
              <a:t>Purpose/Goal of Action Plan:</a:t>
            </a:r>
            <a:endParaRPr lang="en-US" sz="1799" dirty="0"/>
          </a:p>
          <a:p>
            <a:r>
              <a:rPr lang="en-US" sz="1799" b="1" dirty="0"/>
              <a:t> </a:t>
            </a:r>
            <a:endParaRPr lang="en-US" sz="1799" dirty="0"/>
          </a:p>
          <a:p>
            <a:r>
              <a:rPr lang="en-US" sz="1799" dirty="0"/>
              <a:t>Advance Santa Monica College towards a more strategic, coordinated, and data-informed approach to course scheduling and enrollment management.</a:t>
            </a:r>
          </a:p>
          <a:p>
            <a:endParaRPr lang="en-US" sz="1799" dirty="0"/>
          </a:p>
          <a:p>
            <a:endParaRPr lang="en-US" sz="1799" dirty="0"/>
          </a:p>
          <a:p>
            <a:r>
              <a:rPr lang="en-US" sz="1799" b="1" i="1" u="sng" dirty="0"/>
              <a:t>AAP #2: Educate the campus on the Student-Centered Funding Formula (SCFF)</a:t>
            </a:r>
            <a:endParaRPr lang="en-US" sz="1799" i="1" dirty="0"/>
          </a:p>
          <a:p>
            <a:r>
              <a:rPr lang="en-US" sz="1799" b="1" i="1" dirty="0"/>
              <a:t> </a:t>
            </a:r>
            <a:endParaRPr lang="en-US" sz="1799" dirty="0"/>
          </a:p>
          <a:p>
            <a:r>
              <a:rPr lang="en-US" sz="1799" b="1" dirty="0"/>
              <a:t>Budget: $0</a:t>
            </a:r>
            <a:endParaRPr lang="en-US" sz="1799" dirty="0"/>
          </a:p>
          <a:p>
            <a:r>
              <a:rPr lang="en-US" sz="1799" b="1" dirty="0"/>
              <a:t> </a:t>
            </a:r>
            <a:endParaRPr lang="en-US" sz="1799" dirty="0"/>
          </a:p>
          <a:p>
            <a:r>
              <a:rPr lang="en-US" sz="1799" b="1" dirty="0"/>
              <a:t>Purpose/Goal of Action Plan:</a:t>
            </a:r>
            <a:endParaRPr lang="en-US" sz="1799" dirty="0"/>
          </a:p>
          <a:p>
            <a:r>
              <a:rPr lang="en-US" sz="1799" b="1" dirty="0"/>
              <a:t> </a:t>
            </a:r>
            <a:endParaRPr lang="en-US" sz="1799" dirty="0"/>
          </a:p>
          <a:p>
            <a:r>
              <a:rPr lang="en-US" sz="1799" dirty="0"/>
              <a:t>Educate the campus on the SCFF and its implications for funding and student success ensuring college practices translate into recognized success under the SCFF. </a:t>
            </a:r>
            <a:r>
              <a:rPr lang="en-US" sz="1799" i="1" dirty="0"/>
              <a:t>(Institutional Effectiveness Committee recommendation</a:t>
            </a:r>
            <a:r>
              <a:rPr lang="en-US" sz="1799" dirty="0"/>
              <a:t>)</a:t>
            </a:r>
          </a:p>
          <a:p>
            <a:endParaRPr lang="en-US" sz="1799" dirty="0"/>
          </a:p>
          <a:p>
            <a:endParaRPr lang="en-US" sz="1799" dirty="0">
              <a:latin typeface="Gill Sans MT" panose="020B0502020104020203" pitchFamily="34" charset="0"/>
              <a:ea typeface="Times New Roman" panose="02020603050405020304" pitchFamily="18" charset="0"/>
            </a:endParaRPr>
          </a:p>
          <a:p>
            <a:r>
              <a:rPr lang="en-US" sz="1799" dirty="0">
                <a:latin typeface="Gill Sans MT" panose="020B0502020104020203" pitchFamily="34" charset="0"/>
                <a:ea typeface="Times New Roman" panose="02020603050405020304" pitchFamily="18" charset="0"/>
              </a:rPr>
              <a:t> </a:t>
            </a:r>
            <a:endParaRPr lang="en-US" sz="1999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843E07-A269-5569-5700-CB86DF047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61" y="6399483"/>
            <a:ext cx="524301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5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43683" y="1263290"/>
            <a:ext cx="12101457" cy="5307400"/>
          </a:xfrm>
        </p:spPr>
        <p:txBody>
          <a:bodyPr>
            <a:normAutofit fontScale="85000" lnSpcReduction="20000"/>
          </a:bodyPr>
          <a:lstStyle/>
          <a:p>
            <a:r>
              <a:rPr lang="en-US" sz="3900" dirty="0">
                <a:latin typeface="Calibri" panose="020F0502020204030204" pitchFamily="34" charset="0"/>
                <a:cs typeface="Calibri" panose="020F0502020204030204" pitchFamily="34" charset="0"/>
              </a:rPr>
              <a:t>Apportionment $174,310,122 - </a:t>
            </a:r>
            <a:r>
              <a:rPr lang="en-US" sz="39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$5.57 </a:t>
            </a:r>
            <a:r>
              <a:rPr lang="en-US" sz="3900" dirty="0">
                <a:latin typeface="Calibri" panose="020F0502020204030204" pitchFamily="34" charset="0"/>
                <a:cs typeface="Calibri" panose="020F0502020204030204" pitchFamily="34" charset="0"/>
              </a:rPr>
              <a:t>million increase from 25-26</a:t>
            </a:r>
          </a:p>
          <a:p>
            <a:pPr lvl="1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District is no longer in Hold Harmless</a:t>
            </a:r>
          </a:p>
          <a:p>
            <a:pPr lvl="1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District is now in Stabilization – (</a:t>
            </a:r>
            <a:r>
              <a:rPr lang="en-US" sz="3600" i="1" dirty="0">
                <a:latin typeface="Calibri" panose="020F0502020204030204" pitchFamily="34" charset="0"/>
                <a:cs typeface="Calibri" panose="020F0502020204030204" pitchFamily="34" charset="0"/>
              </a:rPr>
              <a:t>PY SCFF increased by COLA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2"/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2025-26 SCFF: $167,107,777</a:t>
            </a:r>
          </a:p>
          <a:p>
            <a:pPr lvl="2"/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2025-26 Hold Harmless: $168,740,327</a:t>
            </a:r>
          </a:p>
          <a:p>
            <a:pPr lvl="2"/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2026-27 SCFF </a:t>
            </a:r>
            <a:r>
              <a:rPr lang="en-U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Proj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: $173,638,816</a:t>
            </a:r>
          </a:p>
          <a:p>
            <a:pPr lvl="2"/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2026-27 Stabilization: $174,310,122</a:t>
            </a:r>
          </a:p>
          <a:p>
            <a:r>
              <a:rPr lang="en-US" sz="3900" dirty="0">
                <a:latin typeface="Calibri" panose="020F0502020204030204" pitchFamily="34" charset="0"/>
                <a:cs typeface="Calibri" panose="020F0502020204030204" pitchFamily="34" charset="0"/>
              </a:rPr>
              <a:t>Assuming enrollment meets projections and State fully funds 0.3462% District growth</a:t>
            </a:r>
            <a:endParaRPr lang="en-US" sz="3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900" dirty="0">
                <a:latin typeface="Calibri" panose="020F0502020204030204" pitchFamily="34" charset="0"/>
                <a:cs typeface="Calibri" panose="020F0502020204030204" pitchFamily="34" charset="0"/>
              </a:rPr>
              <a:t>Block Grant is not included as the State has yet to finalize allocations</a:t>
            </a:r>
          </a:p>
        </p:txBody>
      </p:sp>
      <p:sp>
        <p:nvSpPr>
          <p:cNvPr id="5" name="Title 12">
            <a:extLst>
              <a:ext uri="{FF2B5EF4-FFF2-40B4-BE49-F238E27FC236}">
                <a16:creationId xmlns:a16="http://schemas.microsoft.com/office/drawing/2014/main" id="{B7F85FF1-DF87-45E0-BB65-D47C2301C8A0}"/>
              </a:ext>
            </a:extLst>
          </p:cNvPr>
          <p:cNvSpPr txBox="1">
            <a:spLocks/>
          </p:cNvSpPr>
          <p:nvPr/>
        </p:nvSpPr>
        <p:spPr>
          <a:xfrm>
            <a:off x="270696" y="685800"/>
            <a:ext cx="11734799" cy="63620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u="sng" dirty="0"/>
              <a:t>Major Assumptions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9C27DE-2AFB-53F6-4491-43D1EE81E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569912" y="685800"/>
            <a:ext cx="11049000" cy="6019800"/>
          </a:xfrm>
        </p:spPr>
        <p:txBody>
          <a:bodyPr>
            <a:normAutofit fontScale="85000" lnSpcReduction="20000"/>
          </a:bodyPr>
          <a:lstStyle/>
          <a:p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Projected Credit Resident Enrollment Increase of </a:t>
            </a:r>
            <a:r>
              <a:rPr lang="en-US" sz="3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2.53% 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3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426.41</a:t>
            </a:r>
            <a:r>
              <a:rPr lang="en-US" sz="3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FTES</a:t>
            </a:r>
          </a:p>
          <a:p>
            <a:pPr lvl="2"/>
            <a:r>
              <a:rPr lang="en-US" sz="3001" dirty="0">
                <a:latin typeface="Calibri" panose="020F0502020204030204" pitchFamily="34" charset="0"/>
                <a:cs typeface="Calibri" panose="020F0502020204030204" pitchFamily="34" charset="0"/>
              </a:rPr>
              <a:t>State will only guarantee funding </a:t>
            </a:r>
            <a:r>
              <a:rPr lang="en-US" sz="300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0.3462% </a:t>
            </a:r>
            <a:r>
              <a:rPr lang="en-US" sz="3001" dirty="0">
                <a:latin typeface="Calibri" panose="020F0502020204030204" pitchFamily="34" charset="0"/>
                <a:cs typeface="Calibri" panose="020F0502020204030204" pitchFamily="34" charset="0"/>
              </a:rPr>
              <a:t>growth or </a:t>
            </a:r>
            <a:r>
              <a:rPr lang="en-US" sz="300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62.45</a:t>
            </a:r>
            <a:r>
              <a:rPr lang="en-US" sz="3001" dirty="0">
                <a:latin typeface="Calibri" panose="020F0502020204030204" pitchFamily="34" charset="0"/>
                <a:cs typeface="Calibri" panose="020F0502020204030204" pitchFamily="34" charset="0"/>
              </a:rPr>
              <a:t> FTES</a:t>
            </a:r>
          </a:p>
          <a:p>
            <a:pPr lvl="2"/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In February 2028 State will reallocate unused statewide growth and some unfunded growth may be funded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2018-2019 Final: 19,501 </a:t>
            </a:r>
          </a:p>
          <a:p>
            <a:pPr lvl="1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2019-2020 Final Actual: 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17,551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2020-2021 Final: 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19,101</a:t>
            </a:r>
          </a:p>
          <a:p>
            <a:pPr lvl="1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2021-2022 Final: 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17,013</a:t>
            </a:r>
          </a:p>
          <a:p>
            <a:pPr lvl="1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2022-2023 Final: 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16,074</a:t>
            </a:r>
          </a:p>
          <a:p>
            <a:pPr lvl="1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2023-2024 Final: 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16,640</a:t>
            </a:r>
          </a:p>
          <a:p>
            <a:pPr lvl="1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2024-2025 Final: 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16,932</a:t>
            </a:r>
            <a:endParaRPr lang="en-US" sz="24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2025-2026 Projected : 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16,839</a:t>
            </a:r>
          </a:p>
          <a:p>
            <a:pPr lvl="1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2026-2027 Projected : 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17,265</a:t>
            </a:r>
          </a:p>
          <a:p>
            <a:pPr marL="457063" lvl="1" indent="0">
              <a:buNone/>
            </a:pPr>
            <a:endParaRPr lang="en-US" sz="3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4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2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44475" lvl="1" indent="0">
              <a:buNone/>
            </a:pPr>
            <a:endParaRPr lang="en-US" sz="2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100" dirty="0">
              <a:cs typeface="Calibri" panose="020F0502020204030204" pitchFamily="34" charset="0"/>
            </a:endParaRPr>
          </a:p>
          <a:p>
            <a:pPr lvl="2"/>
            <a:endParaRPr lang="en-US" sz="2500" dirty="0">
              <a:cs typeface="Calibri" panose="020F0502020204030204" pitchFamily="34" charset="0"/>
            </a:endParaRPr>
          </a:p>
          <a:p>
            <a:pPr lvl="2"/>
            <a:endParaRPr lang="en-US" sz="2500" dirty="0"/>
          </a:p>
          <a:p>
            <a:pPr lvl="1"/>
            <a:endParaRPr lang="en-US" sz="3100" dirty="0"/>
          </a:p>
          <a:p>
            <a:pPr marL="682625" lvl="3" indent="0">
              <a:buNone/>
            </a:pPr>
            <a:endParaRPr lang="en-US" sz="1800" dirty="0"/>
          </a:p>
          <a:p>
            <a:pPr lvl="2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C5CE92-A624-C701-0AC1-8DDA3288B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50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6FFEC41-8ECD-F44F-6639-B0D1676EE6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634676"/>
              </p:ext>
            </p:extLst>
          </p:nvPr>
        </p:nvGraphicFramePr>
        <p:xfrm>
          <a:off x="0" y="76200"/>
          <a:ext cx="12114212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71259E5-D3FC-9DE2-5BC3-02184A284CBD}"/>
              </a:ext>
            </a:extLst>
          </p:cNvPr>
          <p:cNvCxnSpPr>
            <a:cxnSpLocks/>
          </p:cNvCxnSpPr>
          <p:nvPr/>
        </p:nvCxnSpPr>
        <p:spPr>
          <a:xfrm>
            <a:off x="2138047" y="1447800"/>
            <a:ext cx="8528365" cy="259080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1BA58E4-A46F-6023-6ACA-03C227AAC27B}"/>
              </a:ext>
            </a:extLst>
          </p:cNvPr>
          <p:cNvSpPr txBox="1"/>
          <p:nvPr/>
        </p:nvSpPr>
        <p:spPr>
          <a:xfrm>
            <a:off x="7192157" y="1217474"/>
            <a:ext cx="448231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~&lt;2,236&gt;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&lt;11.47%&gt; </a:t>
            </a:r>
          </a:p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Decrease in </a:t>
            </a:r>
          </a:p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Credit Resident FTES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9BEB615-C0BB-1179-F697-7E95C011C2B9}"/>
              </a:ext>
            </a:extLst>
          </p:cNvPr>
          <p:cNvCxnSpPr>
            <a:cxnSpLocks/>
          </p:cNvCxnSpPr>
          <p:nvPr/>
        </p:nvCxnSpPr>
        <p:spPr>
          <a:xfrm flipV="1">
            <a:off x="10050778" y="4267200"/>
            <a:ext cx="844234" cy="76200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A5B839F-8C0F-301D-F8FF-80E1B5D186EA}"/>
              </a:ext>
            </a:extLst>
          </p:cNvPr>
          <p:cNvSpPr txBox="1"/>
          <p:nvPr/>
        </p:nvSpPr>
        <p:spPr>
          <a:xfrm>
            <a:off x="836612" y="4152037"/>
            <a:ext cx="420576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~426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3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2.5%</a:t>
            </a:r>
          </a:p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Projected Increase in </a:t>
            </a:r>
          </a:p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Credit Resident FTES</a:t>
            </a:r>
          </a:p>
        </p:txBody>
      </p:sp>
    </p:spTree>
    <p:extLst>
      <p:ext uri="{BB962C8B-B14F-4D97-AF65-F5344CB8AC3E}">
        <p14:creationId xmlns:p14="http://schemas.microsoft.com/office/powerpoint/2010/main" val="186497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7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455612" y="838200"/>
            <a:ext cx="11277600" cy="6287849"/>
          </a:xfrm>
        </p:spPr>
        <p:txBody>
          <a:bodyPr>
            <a:normAutofit fontScale="62500" lnSpcReduction="20000"/>
          </a:bodyPr>
          <a:lstStyle/>
          <a:p>
            <a:r>
              <a:rPr lang="en-US" sz="4500" dirty="0" err="1">
                <a:latin typeface="Calibri" panose="020F0502020204030204" pitchFamily="34" charset="0"/>
                <a:cs typeface="Calibri" panose="020F0502020204030204" pitchFamily="34" charset="0"/>
              </a:rPr>
              <a:t>Proj</a:t>
            </a:r>
            <a:r>
              <a:rPr lang="en-US" sz="4500" dirty="0">
                <a:latin typeface="Calibri" panose="020F0502020204030204" pitchFamily="34" charset="0"/>
                <a:cs typeface="Calibri" panose="020F0502020204030204" pitchFamily="34" charset="0"/>
              </a:rPr>
              <a:t>. Non-resident Enrollment Decrease of </a:t>
            </a:r>
            <a:r>
              <a:rPr lang="en-US" sz="4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&lt;8.96%&gt; </a:t>
            </a:r>
            <a:r>
              <a:rPr lang="en-US" sz="4500" dirty="0"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4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&lt;244.38&gt; </a:t>
            </a:r>
            <a:r>
              <a:rPr lang="en-US" sz="4500" dirty="0">
                <a:latin typeface="Calibri" panose="020F0502020204030204" pitchFamily="34" charset="0"/>
                <a:cs typeface="Calibri" panose="020F0502020204030204" pitchFamily="34" charset="0"/>
              </a:rPr>
              <a:t>FTES</a:t>
            </a:r>
          </a:p>
          <a:p>
            <a:pPr lvl="1"/>
            <a:r>
              <a:rPr lang="en-US" sz="4500" dirty="0">
                <a:latin typeface="Calibri" panose="020F0502020204030204" pitchFamily="34" charset="0"/>
                <a:cs typeface="Calibri" panose="020F0502020204030204" pitchFamily="34" charset="0"/>
              </a:rPr>
              <a:t>Second largest source of revenue – 11.4% of UGF Revenue </a:t>
            </a:r>
          </a:p>
          <a:p>
            <a:r>
              <a:rPr lang="en-US" sz="4500" dirty="0">
                <a:latin typeface="Calibri" panose="020F0502020204030204" pitchFamily="34" charset="0"/>
                <a:cs typeface="Calibri" panose="020F0502020204030204" pitchFamily="34" charset="0"/>
              </a:rPr>
              <a:t>2018-2019 Final:  4,259</a:t>
            </a:r>
          </a:p>
          <a:p>
            <a:r>
              <a:rPr lang="en-US" sz="4500" dirty="0">
                <a:latin typeface="Calibri" panose="020F0502020204030204" pitchFamily="34" charset="0"/>
                <a:cs typeface="Calibri" panose="020F0502020204030204" pitchFamily="34" charset="0"/>
              </a:rPr>
              <a:t>2019-2020 Final: </a:t>
            </a:r>
            <a:r>
              <a:rPr lang="en-US" sz="4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3,702</a:t>
            </a:r>
            <a:r>
              <a:rPr lang="en-US" sz="4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4500" dirty="0">
                <a:latin typeface="Calibri" panose="020F0502020204030204" pitchFamily="34" charset="0"/>
                <a:cs typeface="Calibri" panose="020F0502020204030204" pitchFamily="34" charset="0"/>
              </a:rPr>
              <a:t>2020-2021 Final: </a:t>
            </a:r>
            <a:r>
              <a:rPr lang="en-US" sz="4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3,088 </a:t>
            </a:r>
          </a:p>
          <a:p>
            <a:r>
              <a:rPr lang="en-US" sz="4500" dirty="0">
                <a:latin typeface="Calibri" panose="020F0502020204030204" pitchFamily="34" charset="0"/>
                <a:cs typeface="Calibri" panose="020F0502020204030204" pitchFamily="34" charset="0"/>
              </a:rPr>
              <a:t>2021-2022 Final: </a:t>
            </a:r>
            <a:r>
              <a:rPr lang="en-US" sz="4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2,763</a:t>
            </a:r>
          </a:p>
          <a:p>
            <a:r>
              <a:rPr lang="en-US" sz="4500" dirty="0">
                <a:latin typeface="Calibri" panose="020F0502020204030204" pitchFamily="34" charset="0"/>
                <a:cs typeface="Calibri" panose="020F0502020204030204" pitchFamily="34" charset="0"/>
              </a:rPr>
              <a:t>2022-2023 Final: </a:t>
            </a:r>
            <a:r>
              <a:rPr lang="en-US" sz="45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2,844</a:t>
            </a:r>
          </a:p>
          <a:p>
            <a:r>
              <a:rPr lang="en-US" sz="4500" dirty="0">
                <a:latin typeface="Calibri" panose="020F0502020204030204" pitchFamily="34" charset="0"/>
                <a:cs typeface="Calibri" panose="020F0502020204030204" pitchFamily="34" charset="0"/>
              </a:rPr>
              <a:t>2023-2024 Final: </a:t>
            </a:r>
            <a:r>
              <a:rPr lang="en-US" sz="45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3,157</a:t>
            </a:r>
          </a:p>
          <a:p>
            <a:r>
              <a:rPr lang="en-US" sz="4500" dirty="0">
                <a:latin typeface="Calibri" panose="020F0502020204030204" pitchFamily="34" charset="0"/>
                <a:cs typeface="Calibri" panose="020F0502020204030204" pitchFamily="34" charset="0"/>
              </a:rPr>
              <a:t>2024-2025 Final: </a:t>
            </a:r>
            <a:r>
              <a:rPr lang="en-US" sz="4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3,011</a:t>
            </a:r>
          </a:p>
          <a:p>
            <a:r>
              <a:rPr lang="en-US" sz="4500" dirty="0">
                <a:latin typeface="Calibri" panose="020F0502020204030204" pitchFamily="34" charset="0"/>
                <a:cs typeface="Calibri" panose="020F0502020204030204" pitchFamily="34" charset="0"/>
              </a:rPr>
              <a:t>2025-2026 Projected: </a:t>
            </a:r>
            <a:r>
              <a:rPr lang="en-US" sz="4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2,726</a:t>
            </a:r>
          </a:p>
          <a:p>
            <a:r>
              <a:rPr lang="en-US" sz="4500" dirty="0">
                <a:latin typeface="Calibri" panose="020F0502020204030204" pitchFamily="34" charset="0"/>
                <a:cs typeface="Calibri" panose="020F0502020204030204" pitchFamily="34" charset="0"/>
              </a:rPr>
              <a:t>2026-2027 Projected: </a:t>
            </a:r>
            <a:r>
              <a:rPr lang="en-US" sz="4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2,482</a:t>
            </a:r>
          </a:p>
          <a:p>
            <a:endParaRPr lang="en-US" sz="4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1775" lvl="1" indent="0">
              <a:buNone/>
            </a:pPr>
            <a:endParaRPr lang="en-US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100" dirty="0">
              <a:cs typeface="Calibri" panose="020F0502020204030204" pitchFamily="34" charset="0"/>
            </a:endParaRPr>
          </a:p>
          <a:p>
            <a:pPr lvl="2"/>
            <a:endParaRPr lang="en-US" sz="2500" dirty="0">
              <a:cs typeface="Calibri" panose="020F0502020204030204" pitchFamily="34" charset="0"/>
            </a:endParaRPr>
          </a:p>
          <a:p>
            <a:pPr lvl="2"/>
            <a:endParaRPr lang="en-US" sz="2500" dirty="0"/>
          </a:p>
          <a:p>
            <a:pPr lvl="1"/>
            <a:endParaRPr lang="en-US" sz="3100" dirty="0"/>
          </a:p>
          <a:p>
            <a:pPr marL="682625" lvl="3" indent="0">
              <a:buNone/>
            </a:pPr>
            <a:endParaRPr lang="en-US" sz="1800" dirty="0"/>
          </a:p>
          <a:p>
            <a:pPr lvl="2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D974C3-76B0-ACFB-4536-B0B230C3B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6FFEC41-8ECD-F44F-6639-B0D1676EE6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9624663"/>
              </p:ext>
            </p:extLst>
          </p:nvPr>
        </p:nvGraphicFramePr>
        <p:xfrm>
          <a:off x="227012" y="76200"/>
          <a:ext cx="116586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71259E5-D3FC-9DE2-5BC3-02184A284CBD}"/>
              </a:ext>
            </a:extLst>
          </p:cNvPr>
          <p:cNvCxnSpPr>
            <a:cxnSpLocks/>
          </p:cNvCxnSpPr>
          <p:nvPr/>
        </p:nvCxnSpPr>
        <p:spPr>
          <a:xfrm>
            <a:off x="2284412" y="1295400"/>
            <a:ext cx="8229600" cy="403860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1BA58E4-A46F-6023-6ACA-03C227AAC27B}"/>
              </a:ext>
            </a:extLst>
          </p:cNvPr>
          <p:cNvSpPr txBox="1"/>
          <p:nvPr/>
        </p:nvSpPr>
        <p:spPr>
          <a:xfrm>
            <a:off x="7161212" y="1104037"/>
            <a:ext cx="424827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~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&lt;1,777&gt;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&lt;41.7%&gt; </a:t>
            </a:r>
          </a:p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Decrease in </a:t>
            </a:r>
          </a:p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Non-resident FTES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9BEB615-C0BB-1179-F697-7E95C011C2B9}"/>
              </a:ext>
            </a:extLst>
          </p:cNvPr>
          <p:cNvCxnSpPr>
            <a:cxnSpLocks/>
          </p:cNvCxnSpPr>
          <p:nvPr/>
        </p:nvCxnSpPr>
        <p:spPr>
          <a:xfrm>
            <a:off x="9904413" y="4876800"/>
            <a:ext cx="761999" cy="53340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A5B839F-8C0F-301D-F8FF-80E1B5D186EA}"/>
              </a:ext>
            </a:extLst>
          </p:cNvPr>
          <p:cNvSpPr txBox="1"/>
          <p:nvPr/>
        </p:nvSpPr>
        <p:spPr>
          <a:xfrm>
            <a:off x="7134224" y="1072287"/>
            <a:ext cx="389882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~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&lt;244&gt;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&lt;8.96%&gt;</a:t>
            </a:r>
          </a:p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Decrease in </a:t>
            </a:r>
          </a:p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Non-resident FTES</a:t>
            </a:r>
          </a:p>
        </p:txBody>
      </p:sp>
    </p:spTree>
    <p:extLst>
      <p:ext uri="{BB962C8B-B14F-4D97-AF65-F5344CB8AC3E}">
        <p14:creationId xmlns:p14="http://schemas.microsoft.com/office/powerpoint/2010/main" val="351744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7A57C-AB2D-D61D-89AC-FFF413A75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823B2-A8D5-EA96-781D-DA27EA38B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1942" y="838200"/>
            <a:ext cx="6944939" cy="1463040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can I keep up-to-date?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85F0B-D7FF-AE0A-8F10-281A31B88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072" y="1600201"/>
            <a:ext cx="11152775" cy="4744976"/>
          </a:xfrm>
        </p:spPr>
        <p:txBody>
          <a:bodyPr>
            <a:normAutofit/>
          </a:bodyPr>
          <a:lstStyle/>
          <a:p>
            <a:r>
              <a:rPr lang="en-US" sz="2399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DPAC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Both in-person and online meetings: 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https://admin.smc.edu/administration/governance/district-planning-policies/meetings.php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399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Budget Committee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Both in-person and online meetings: 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https://admin.smc.edu/administration/governance/district-planning-policies/budget-planning-subcommittee.php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399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SMC Budget Office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Reports, presentations and guides to budget items. 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https://admin.smc.edu/administration/business-services/budget/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399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Board of Trustee Meetings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Both in-person and online meetings. 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https://admin.smc.edu/administration/governance/board-of-trustees/meetings.php</a:t>
            </a:r>
            <a:r>
              <a:rPr lang="en-US" sz="23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DC6874-10C3-A6D6-490F-1801D99CE2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40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370012" y="775300"/>
            <a:ext cx="10096499" cy="5854100"/>
          </a:xfrm>
        </p:spPr>
        <p:txBody>
          <a:bodyPr>
            <a:normAutofit/>
          </a:bodyPr>
          <a:lstStyle/>
          <a:p>
            <a:pPr lvl="1"/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100" dirty="0">
              <a:cs typeface="Calibri" panose="020F0502020204030204" pitchFamily="34" charset="0"/>
            </a:endParaRPr>
          </a:p>
          <a:p>
            <a:pPr lvl="2"/>
            <a:endParaRPr lang="en-US" sz="2500" dirty="0">
              <a:cs typeface="Calibri" panose="020F0502020204030204" pitchFamily="34" charset="0"/>
            </a:endParaRPr>
          </a:p>
          <a:p>
            <a:pPr lvl="2"/>
            <a:endParaRPr lang="en-US" sz="2500" dirty="0"/>
          </a:p>
          <a:p>
            <a:pPr lvl="1"/>
            <a:endParaRPr lang="en-US" sz="3100" dirty="0"/>
          </a:p>
          <a:p>
            <a:pPr marL="682625" lvl="3" indent="0">
              <a:buNone/>
            </a:pPr>
            <a:endParaRPr lang="en-US" sz="1800" dirty="0"/>
          </a:p>
          <a:p>
            <a:pPr lvl="2"/>
            <a:endParaRPr lang="en-US" dirty="0"/>
          </a:p>
        </p:txBody>
      </p:sp>
      <p:sp>
        <p:nvSpPr>
          <p:cNvPr id="6" name="Content Placeholder 13">
            <a:extLst>
              <a:ext uri="{FF2B5EF4-FFF2-40B4-BE49-F238E27FC236}">
                <a16:creationId xmlns:a16="http://schemas.microsoft.com/office/drawing/2014/main" id="{6F43D11D-AA7E-4D48-93DA-3C3D8FBC36C1}"/>
              </a:ext>
            </a:extLst>
          </p:cNvPr>
          <p:cNvSpPr txBox="1">
            <a:spLocks/>
          </p:cNvSpPr>
          <p:nvPr/>
        </p:nvSpPr>
        <p:spPr>
          <a:xfrm>
            <a:off x="303213" y="775300"/>
            <a:ext cx="11848304" cy="60209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3550" indent="-2317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190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50" indent="-17462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0288" indent="-17303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700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80744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54480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Continuation of Fee Based Instruction: Approximately $2.2 million</a:t>
            </a:r>
          </a:p>
          <a:p>
            <a:pPr>
              <a:buClr>
                <a:schemeClr val="tx1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Non-resident Tuition reflects fee increase of 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4.52%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and FTES decline of 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&lt;8.96%&gt;</a:t>
            </a:r>
          </a:p>
          <a:p>
            <a:pPr>
              <a:buClr>
                <a:schemeClr val="tx1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Non-repetition of one-time items from 2025-26 totaling a revenue reduction of 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&lt;$6.9&gt;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million</a:t>
            </a:r>
          </a:p>
          <a:p>
            <a:pPr lvl="1">
              <a:buClr>
                <a:schemeClr val="tx1"/>
              </a:buClr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KCRW prior year reimbursement, SMCF donation for additional sections, Wildfire Assistance, Auxiliary Transfer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591BE0-1A6A-D57F-FDEC-6C5CE5655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4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CBD80-6063-5D85-161C-DC0A6D1DA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0DCFEF2-462C-C538-A0B4-4549C518F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0012" y="775300"/>
            <a:ext cx="10096499" cy="5854100"/>
          </a:xfrm>
        </p:spPr>
        <p:txBody>
          <a:bodyPr>
            <a:normAutofit/>
          </a:bodyPr>
          <a:lstStyle/>
          <a:p>
            <a:pPr lvl="1"/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100" dirty="0">
              <a:cs typeface="Calibri" panose="020F0502020204030204" pitchFamily="34" charset="0"/>
            </a:endParaRPr>
          </a:p>
          <a:p>
            <a:pPr lvl="2"/>
            <a:endParaRPr lang="en-US" sz="2500" dirty="0">
              <a:cs typeface="Calibri" panose="020F0502020204030204" pitchFamily="34" charset="0"/>
            </a:endParaRPr>
          </a:p>
          <a:p>
            <a:pPr lvl="2"/>
            <a:endParaRPr lang="en-US" sz="2500" dirty="0"/>
          </a:p>
          <a:p>
            <a:pPr lvl="1"/>
            <a:endParaRPr lang="en-US" sz="3100" dirty="0"/>
          </a:p>
          <a:p>
            <a:pPr marL="682625" lvl="3" indent="0">
              <a:buNone/>
            </a:pPr>
            <a:endParaRPr lang="en-US" sz="1800" dirty="0"/>
          </a:p>
          <a:p>
            <a:pPr lvl="2"/>
            <a:endParaRPr lang="en-US" dirty="0"/>
          </a:p>
        </p:txBody>
      </p:sp>
      <p:sp>
        <p:nvSpPr>
          <p:cNvPr id="6" name="Content Placeholder 13">
            <a:extLst>
              <a:ext uri="{FF2B5EF4-FFF2-40B4-BE49-F238E27FC236}">
                <a16:creationId xmlns:a16="http://schemas.microsoft.com/office/drawing/2014/main" id="{5DC60F28-609A-50AE-03E6-ADE712775C01}"/>
              </a:ext>
            </a:extLst>
          </p:cNvPr>
          <p:cNvSpPr txBox="1">
            <a:spLocks/>
          </p:cNvSpPr>
          <p:nvPr/>
        </p:nvSpPr>
        <p:spPr>
          <a:xfrm>
            <a:off x="303213" y="775300"/>
            <a:ext cx="11848304" cy="60209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3550" indent="-2317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190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50" indent="-17462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0288" indent="-17303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700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80744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54480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Salaries and Benefits reflect:</a:t>
            </a:r>
          </a:p>
          <a:p>
            <a:pPr lvl="1">
              <a:buClr>
                <a:schemeClr val="tx1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Reduction in force for management/administration and CSEA</a:t>
            </a:r>
          </a:p>
          <a:p>
            <a:pPr lvl="1">
              <a:buClr>
                <a:schemeClr val="tx1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Implementation of furloughs for management/administration </a:t>
            </a: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(2 days of furlough a month)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and CSEA </a:t>
            </a: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(1 day furlough a month)</a:t>
            </a:r>
          </a:p>
          <a:p>
            <a:pPr lvl="1">
              <a:buClr>
                <a:schemeClr val="tx1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Implementation of salary freezes for management/administration, SMCPOA and CSEA </a:t>
            </a:r>
            <a:endParaRPr lang="en-US" sz="28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Clr>
                <a:schemeClr val="tx1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Increase of step, column and longevity for Faculty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Clr>
                <a:schemeClr val="tx1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Increase in District funded instructional hours of ~2.8% </a:t>
            </a:r>
          </a:p>
          <a:p>
            <a:pPr lvl="2">
              <a:buClr>
                <a:schemeClr val="tx1"/>
              </a:buClr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Backfill of SMCF WTH plus 1.57% for growth</a:t>
            </a:r>
          </a:p>
          <a:p>
            <a:pPr lvl="2">
              <a:buClr>
                <a:schemeClr val="tx1"/>
              </a:buClr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Credit Efficiency of 89.5%</a:t>
            </a:r>
          </a:p>
          <a:p>
            <a:pPr lvl="2">
              <a:buClr>
                <a:schemeClr val="tx1"/>
              </a:buClr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2022-23: 78.6%; 2023-24: 83.6%; 2024-25: 85.8%: 2025-26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Proj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.: 88.7%</a:t>
            </a:r>
          </a:p>
          <a:p>
            <a:pPr>
              <a:buClr>
                <a:schemeClr val="tx1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Health and Welfare </a:t>
            </a:r>
          </a:p>
          <a:p>
            <a:pPr lvl="1">
              <a:buClr>
                <a:schemeClr val="tx1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Current Employees: 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6.5%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increase</a:t>
            </a:r>
          </a:p>
          <a:p>
            <a:pPr lvl="1">
              <a:buClr>
                <a:schemeClr val="tx1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Retirees: 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6.34%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increase plus 25-26 retirees</a:t>
            </a:r>
          </a:p>
          <a:p>
            <a:pPr lvl="2">
              <a:buClr>
                <a:schemeClr val="tx1"/>
              </a:buClr>
            </a:pPr>
            <a:endParaRPr lang="en-US" sz="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CDF430-86E9-32A2-E810-9C2C03358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0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370012" y="775300"/>
            <a:ext cx="10096499" cy="5854100"/>
          </a:xfrm>
        </p:spPr>
        <p:txBody>
          <a:bodyPr>
            <a:normAutofit/>
          </a:bodyPr>
          <a:lstStyle/>
          <a:p>
            <a:pPr lvl="1"/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100" dirty="0">
              <a:cs typeface="Calibri" panose="020F0502020204030204" pitchFamily="34" charset="0"/>
            </a:endParaRPr>
          </a:p>
          <a:p>
            <a:pPr lvl="2"/>
            <a:endParaRPr lang="en-US" sz="2500" dirty="0">
              <a:cs typeface="Calibri" panose="020F0502020204030204" pitchFamily="34" charset="0"/>
            </a:endParaRPr>
          </a:p>
          <a:p>
            <a:pPr lvl="2"/>
            <a:endParaRPr lang="en-US" sz="2500" dirty="0"/>
          </a:p>
          <a:p>
            <a:pPr lvl="1"/>
            <a:endParaRPr lang="en-US" sz="3100" dirty="0"/>
          </a:p>
          <a:p>
            <a:pPr marL="682625" lvl="3" indent="0">
              <a:buNone/>
            </a:pPr>
            <a:endParaRPr lang="en-US" sz="1800" dirty="0"/>
          </a:p>
          <a:p>
            <a:pPr lvl="2"/>
            <a:endParaRPr lang="en-US" dirty="0"/>
          </a:p>
        </p:txBody>
      </p:sp>
      <p:sp>
        <p:nvSpPr>
          <p:cNvPr id="6" name="Content Placeholder 13">
            <a:extLst>
              <a:ext uri="{FF2B5EF4-FFF2-40B4-BE49-F238E27FC236}">
                <a16:creationId xmlns:a16="http://schemas.microsoft.com/office/drawing/2014/main" id="{6F43D11D-AA7E-4D48-93DA-3C3D8FBC36C1}"/>
              </a:ext>
            </a:extLst>
          </p:cNvPr>
          <p:cNvSpPr txBox="1">
            <a:spLocks/>
          </p:cNvSpPr>
          <p:nvPr/>
        </p:nvSpPr>
        <p:spPr>
          <a:xfrm>
            <a:off x="531812" y="1160490"/>
            <a:ext cx="11669769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3550" indent="-2317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190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50" indent="-17462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0288" indent="-17303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700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80744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54480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Supplies: Continue prior year reductions adj. for PBAR</a:t>
            </a:r>
          </a:p>
          <a:p>
            <a:pPr>
              <a:buClr>
                <a:schemeClr val="tx1"/>
              </a:buClr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Contracts: Continue prior year reductions adj. for PBAR</a:t>
            </a:r>
          </a:p>
          <a:p>
            <a:pPr>
              <a:buClr>
                <a:schemeClr val="tx1"/>
              </a:buClr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Insurance increased by ~</a:t>
            </a:r>
            <a:r>
              <a:rPr lang="en-US" sz="3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18% 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and $302,572 for AB 218</a:t>
            </a:r>
          </a:p>
          <a:p>
            <a:pPr>
              <a:buClr>
                <a:schemeClr val="tx1"/>
              </a:buClr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Utilities increased by </a:t>
            </a:r>
            <a:r>
              <a:rPr lang="en-US" sz="3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7% 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less savings from UUT</a:t>
            </a:r>
          </a:p>
          <a:p>
            <a:pPr lvl="1"/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94FBFF-024A-9B7F-626B-C5D92DBA2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45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989013" y="2590800"/>
            <a:ext cx="10210798" cy="533400"/>
          </a:xfrm>
        </p:spPr>
        <p:txBody>
          <a:bodyPr>
            <a:noAutofit/>
          </a:bodyPr>
          <a:lstStyle/>
          <a:p>
            <a:pPr algn="ctr"/>
            <a:endParaRPr lang="en-US" sz="4000" b="1" dirty="0"/>
          </a:p>
        </p:txBody>
      </p:sp>
      <p:pic>
        <p:nvPicPr>
          <p:cNvPr id="4" name="Picture 2" descr="Santa Monica College seal.svg">
            <a:extLst>
              <a:ext uri="{FF2B5EF4-FFF2-40B4-BE49-F238E27FC236}">
                <a16:creationId xmlns:a16="http://schemas.microsoft.com/office/drawing/2014/main" id="{53835909-F9B0-494F-A0C5-51C430D0B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48427"/>
            <a:ext cx="966904" cy="101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0AAFBF1-8F33-40A2-907D-7153C0ADCE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310224"/>
              </p:ext>
            </p:extLst>
          </p:nvPr>
        </p:nvGraphicFramePr>
        <p:xfrm>
          <a:off x="8846" y="0"/>
          <a:ext cx="12188825" cy="686568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800389">
                  <a:extLst>
                    <a:ext uri="{9D8B030D-6E8A-4147-A177-3AD203B41FA5}">
                      <a16:colId xmlns:a16="http://schemas.microsoft.com/office/drawing/2014/main" val="1299578271"/>
                    </a:ext>
                  </a:extLst>
                </a:gridCol>
                <a:gridCol w="3388436">
                  <a:extLst>
                    <a:ext uri="{9D8B030D-6E8A-4147-A177-3AD203B41FA5}">
                      <a16:colId xmlns:a16="http://schemas.microsoft.com/office/drawing/2014/main" val="1751039277"/>
                    </a:ext>
                  </a:extLst>
                </a:gridCol>
              </a:tblGrid>
              <a:tr h="13791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Projected Changes in Revenue</a:t>
                      </a:r>
                    </a:p>
                    <a:p>
                      <a:pPr algn="ctr"/>
                      <a:r>
                        <a:rPr lang="en-US" sz="3600" dirty="0"/>
                        <a:t>2025-2026 Unaudited to 2026-2027 Proposed Budget</a:t>
                      </a:r>
                      <a:endParaRPr lang="en-US" sz="3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38704"/>
                  </a:ext>
                </a:extLst>
              </a:tr>
              <a:tr h="669869">
                <a:tc>
                  <a:txBody>
                    <a:bodyPr/>
                    <a:lstStyle/>
                    <a:p>
                      <a:r>
                        <a:rPr lang="en-US" sz="3200" dirty="0"/>
                        <a:t>2025-2026 Projected</a:t>
                      </a:r>
                      <a:endParaRPr lang="en-US" sz="3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/>
                        <a:t>$230,148,558</a:t>
                      </a:r>
                      <a:endParaRPr lang="en-US" sz="3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5007065"/>
                  </a:ext>
                </a:extLst>
              </a:tr>
              <a:tr h="701313">
                <a:tc>
                  <a:txBody>
                    <a:bodyPr/>
                    <a:lstStyle/>
                    <a:p>
                      <a:r>
                        <a:rPr lang="en-US" sz="3200" dirty="0"/>
                        <a:t>Apportionment</a:t>
                      </a:r>
                      <a:endParaRPr lang="en-US" sz="3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/>
                        <a:t>5,569,795</a:t>
                      </a:r>
                      <a:endParaRPr lang="en-US" sz="3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150901"/>
                  </a:ext>
                </a:extLst>
              </a:tr>
              <a:tr h="669869">
                <a:tc>
                  <a:txBody>
                    <a:bodyPr/>
                    <a:lstStyle/>
                    <a:p>
                      <a:r>
                        <a:rPr lang="en-US" sz="3200" dirty="0"/>
                        <a:t>Interest – Lower Fund Balance</a:t>
                      </a:r>
                      <a:endParaRPr lang="en-US" sz="3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-227,719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794316"/>
                  </a:ext>
                </a:extLst>
              </a:tr>
              <a:tr h="66986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CalSTRS On behalf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-239,584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8776004"/>
                  </a:ext>
                </a:extLst>
              </a:tr>
              <a:tr h="669869">
                <a:tc>
                  <a:txBody>
                    <a:bodyPr/>
                    <a:lstStyle/>
                    <a:p>
                      <a:r>
                        <a:rPr lang="en-US" sz="3200" dirty="0"/>
                        <a:t>Non-Resident Tuition/ESL</a:t>
                      </a:r>
                      <a:endParaRPr lang="en-US" sz="3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>
                          <a:solidFill>
                            <a:srgbClr val="FF0000"/>
                          </a:solidFill>
                        </a:rPr>
                        <a:t>-1,325,420</a:t>
                      </a:r>
                      <a:endParaRPr lang="en-US" sz="3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489503"/>
                  </a:ext>
                </a:extLst>
              </a:tr>
              <a:tr h="669869">
                <a:tc>
                  <a:txBody>
                    <a:bodyPr/>
                    <a:lstStyle/>
                    <a:p>
                      <a:r>
                        <a:rPr lang="en-US" sz="3200" dirty="0"/>
                        <a:t>Non-repetition of One-time Items</a:t>
                      </a:r>
                      <a:endParaRPr lang="en-US" sz="3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>
                          <a:solidFill>
                            <a:srgbClr val="FF0000"/>
                          </a:solidFill>
                        </a:rPr>
                        <a:t>-6,896,527</a:t>
                      </a:r>
                      <a:endParaRPr lang="en-US" sz="3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004305"/>
                  </a:ext>
                </a:extLst>
              </a:tr>
              <a:tr h="669869">
                <a:tc>
                  <a:txBody>
                    <a:bodyPr/>
                    <a:lstStyle/>
                    <a:p>
                      <a:r>
                        <a:rPr lang="en-US" sz="3200" dirty="0"/>
                        <a:t>Other</a:t>
                      </a:r>
                      <a:endParaRPr lang="en-US" sz="3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102,183</a:t>
                      </a:r>
                      <a:endParaRPr lang="en-US" sz="3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795088"/>
                  </a:ext>
                </a:extLst>
              </a:tr>
              <a:tr h="766020">
                <a:tc>
                  <a:txBody>
                    <a:bodyPr/>
                    <a:lstStyle/>
                    <a:p>
                      <a:r>
                        <a:rPr lang="en-US" sz="3200" dirty="0"/>
                        <a:t>2026-2027 Proposed Budget Revenue Projection</a:t>
                      </a:r>
                      <a:endParaRPr lang="en-US" sz="3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/>
                        <a:t>$227,131,286</a:t>
                      </a:r>
                      <a:endParaRPr lang="en-US" sz="3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01754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D1A17BA-44F3-4C6E-AD90-05C9C27C6B3D}"/>
              </a:ext>
            </a:extLst>
          </p:cNvPr>
          <p:cNvSpPr txBox="1"/>
          <p:nvPr/>
        </p:nvSpPr>
        <p:spPr>
          <a:xfrm>
            <a:off x="0" y="3370726"/>
            <a:ext cx="12132881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Decrease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revenue of 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&lt;$3,017,272&gt; </a:t>
            </a: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US" sz="3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&lt;1.31%&gt;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FDD9A9B-6425-4582-A2D2-FCA3D849AEB1}"/>
              </a:ext>
            </a:extLst>
          </p:cNvPr>
          <p:cNvSpPr/>
          <p:nvPr/>
        </p:nvSpPr>
        <p:spPr>
          <a:xfrm>
            <a:off x="34626" y="2045641"/>
            <a:ext cx="12163045" cy="729987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CAE7204-EF0E-F4CF-E3D4-0D6088C46055}"/>
              </a:ext>
            </a:extLst>
          </p:cNvPr>
          <p:cNvSpPr/>
          <p:nvPr/>
        </p:nvSpPr>
        <p:spPr>
          <a:xfrm>
            <a:off x="12927" y="4138480"/>
            <a:ext cx="12124370" cy="615551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41BED93-FAC3-E9AD-5AEA-3801E101B936}"/>
              </a:ext>
            </a:extLst>
          </p:cNvPr>
          <p:cNvSpPr/>
          <p:nvPr/>
        </p:nvSpPr>
        <p:spPr>
          <a:xfrm>
            <a:off x="0" y="4795041"/>
            <a:ext cx="12188824" cy="646331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74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3" grpId="1" animBg="1"/>
      <p:bldP spid="6" grpId="0" animBg="1"/>
      <p:bldP spid="6" grpId="1" animBg="1"/>
      <p:bldP spid="8" grpId="0" animBg="1"/>
      <p:bldP spid="8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989013" y="2590800"/>
            <a:ext cx="10210798" cy="533400"/>
          </a:xfrm>
        </p:spPr>
        <p:txBody>
          <a:bodyPr>
            <a:noAutofit/>
          </a:bodyPr>
          <a:lstStyle/>
          <a:p>
            <a:pPr algn="ctr"/>
            <a:endParaRPr lang="en-US" sz="4000" b="1" dirty="0"/>
          </a:p>
        </p:txBody>
      </p:sp>
      <p:pic>
        <p:nvPicPr>
          <p:cNvPr id="4" name="Picture 2" descr="Santa Monica College seal.svg">
            <a:extLst>
              <a:ext uri="{FF2B5EF4-FFF2-40B4-BE49-F238E27FC236}">
                <a16:creationId xmlns:a16="http://schemas.microsoft.com/office/drawing/2014/main" id="{53835909-F9B0-494F-A0C5-51C430D0B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48427"/>
            <a:ext cx="966904" cy="101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0AAFBF1-8F33-40A2-907D-7153C0ADCE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926818"/>
              </p:ext>
            </p:extLst>
          </p:nvPr>
        </p:nvGraphicFramePr>
        <p:xfrm>
          <a:off x="-19179" y="13269"/>
          <a:ext cx="12191902" cy="6873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761026">
                  <a:extLst>
                    <a:ext uri="{9D8B030D-6E8A-4147-A177-3AD203B41FA5}">
                      <a16:colId xmlns:a16="http://schemas.microsoft.com/office/drawing/2014/main" val="1299578271"/>
                    </a:ext>
                  </a:extLst>
                </a:gridCol>
                <a:gridCol w="3430876">
                  <a:extLst>
                    <a:ext uri="{9D8B030D-6E8A-4147-A177-3AD203B41FA5}">
                      <a16:colId xmlns:a16="http://schemas.microsoft.com/office/drawing/2014/main" val="1751039277"/>
                    </a:ext>
                  </a:extLst>
                </a:gridCol>
              </a:tblGrid>
              <a:tr h="89256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Projected Changes in Expenditures</a:t>
                      </a:r>
                    </a:p>
                    <a:p>
                      <a:pPr algn="ctr"/>
                      <a:r>
                        <a:rPr lang="en-US" sz="2400" dirty="0"/>
                        <a:t>2025-2026 Unaudited to 2026-2027 Proposed Budget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38704"/>
                  </a:ext>
                </a:extLst>
              </a:tr>
              <a:tr h="429754">
                <a:tc>
                  <a:txBody>
                    <a:bodyPr/>
                    <a:lstStyle/>
                    <a:p>
                      <a:r>
                        <a:rPr lang="en-US" sz="1800" dirty="0"/>
                        <a:t>2025-2026 Projection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$234,859,045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5007065"/>
                  </a:ext>
                </a:extLst>
              </a:tr>
              <a:tr h="42975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Health and Welfare – Current and Retirees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2,801,396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8590775"/>
                  </a:ext>
                </a:extLst>
              </a:tr>
              <a:tr h="42975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Increase in Hourly Instruction and Non-Instruction </a:t>
                      </a:r>
                      <a:r>
                        <a:rPr lang="en-US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(Net of intersession banking deferral)</a:t>
                      </a:r>
                      <a:endParaRPr lang="en-US" sz="1800" i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2,607,979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952351"/>
                  </a:ext>
                </a:extLst>
              </a:tr>
              <a:tr h="42975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Step and Longevity </a:t>
                      </a:r>
                      <a:r>
                        <a:rPr lang="en-US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(Faculty only – No Step and Longevity for Management</a:t>
                      </a:r>
                      <a:r>
                        <a:rPr lang="en-US" sz="1400" i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Administration or CSEA))</a:t>
                      </a:r>
                      <a:endParaRPr lang="en-US" sz="1800" i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1,259,751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336973"/>
                  </a:ext>
                </a:extLst>
              </a:tr>
              <a:tr h="42975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Insurance and Utilities</a:t>
                      </a:r>
                      <a:endParaRPr lang="en-US" sz="1800" i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834,813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479437"/>
                  </a:ext>
                </a:extLst>
              </a:tr>
              <a:tr h="42975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Vacancy List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678,984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633580"/>
                  </a:ext>
                </a:extLst>
              </a:tr>
              <a:tr h="368612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CalSTRS On behalf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-239,584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22151"/>
                  </a:ext>
                </a:extLst>
              </a:tr>
              <a:tr h="42975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Non-repetition of One-time SMCF Funded Sections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857993"/>
                  </a:ext>
                </a:extLst>
              </a:tr>
              <a:tr h="429754">
                <a:tc>
                  <a:txBody>
                    <a:bodyPr/>
                    <a:lstStyle/>
                    <a:p>
                      <a:r>
                        <a:rPr lang="en-US" sz="180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Net Vacation Payout w/ Benefits </a:t>
                      </a:r>
                      <a:r>
                        <a:rPr lang="en-US" sz="16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(25-26: $2,319,049; 26-27: $1,192,821)</a:t>
                      </a:r>
                      <a:endParaRPr lang="en-US" sz="1800" i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-1,126,228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327292"/>
                  </a:ext>
                </a:extLst>
              </a:tr>
              <a:tr h="42975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Furlough of Management/Admin. </a:t>
                      </a:r>
                      <a:r>
                        <a:rPr lang="en-US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 days a month) </a:t>
                      </a:r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 CSEA </a:t>
                      </a:r>
                      <a:r>
                        <a:rPr lang="en-US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 day a month) </a:t>
                      </a:r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Incl. Benefits</a:t>
                      </a:r>
                      <a:endParaRPr lang="en-US" sz="1800" i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-3,561,708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8257650"/>
                  </a:ext>
                </a:extLst>
              </a:tr>
              <a:tr h="45553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Full Year Effect of Hiring, Termination and Retirements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-3,955,358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6621030"/>
                  </a:ext>
                </a:extLst>
              </a:tr>
              <a:tr h="42975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Reduction in Force of Management/Admin, and CSEA Incl. Benefits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-5,664,110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6097626"/>
                  </a:ext>
                </a:extLst>
              </a:tr>
              <a:tr h="42975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-62,192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189760"/>
                  </a:ext>
                </a:extLst>
              </a:tr>
              <a:tr h="42975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2026-2027 Proposed Budget Expenditure Projection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$227,432,788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017542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7035584-952D-2E2C-7713-7531B538D300}"/>
              </a:ext>
            </a:extLst>
          </p:cNvPr>
          <p:cNvSpPr/>
          <p:nvPr/>
        </p:nvSpPr>
        <p:spPr>
          <a:xfrm>
            <a:off x="6512" y="3488101"/>
            <a:ext cx="12175800" cy="762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Reduction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in expenditure of </a:t>
            </a:r>
            <a:r>
              <a:rPr lang="en-US" sz="3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&lt;$7,426,257&gt; or &lt;3.16%&gt;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F3912C3-55E5-DA31-B202-BB60F049F2F6}"/>
              </a:ext>
            </a:extLst>
          </p:cNvPr>
          <p:cNvSpPr/>
          <p:nvPr/>
        </p:nvSpPr>
        <p:spPr>
          <a:xfrm>
            <a:off x="0" y="1295400"/>
            <a:ext cx="12188825" cy="1373059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32B3514-67DB-D090-AEA9-990FFDEB5BA7}"/>
              </a:ext>
            </a:extLst>
          </p:cNvPr>
          <p:cNvSpPr/>
          <p:nvPr/>
        </p:nvSpPr>
        <p:spPr>
          <a:xfrm>
            <a:off x="0" y="4648200"/>
            <a:ext cx="12188825" cy="133354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697A3A8-27C0-207D-E4DB-E2E2DAC22DE3}"/>
              </a:ext>
            </a:extLst>
          </p:cNvPr>
          <p:cNvSpPr/>
          <p:nvPr/>
        </p:nvSpPr>
        <p:spPr>
          <a:xfrm>
            <a:off x="-11922" y="3048000"/>
            <a:ext cx="12188825" cy="399143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73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  <p:bldP spid="3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8312C-EFB3-D1B2-68BC-5471229FF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810C0CE-7F29-9CC8-735E-E4D97F6BEE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6266701"/>
              </p:ext>
            </p:extLst>
          </p:nvPr>
        </p:nvGraphicFramePr>
        <p:xfrm>
          <a:off x="150812" y="76200"/>
          <a:ext cx="11867252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056FED4-B11F-0707-DF6D-56AAFF16228C}"/>
              </a:ext>
            </a:extLst>
          </p:cNvPr>
          <p:cNvCxnSpPr>
            <a:cxnSpLocks/>
          </p:cNvCxnSpPr>
          <p:nvPr/>
        </p:nvCxnSpPr>
        <p:spPr>
          <a:xfrm>
            <a:off x="9980612" y="1828800"/>
            <a:ext cx="810074" cy="763915"/>
          </a:xfrm>
          <a:prstGeom prst="straightConnector1">
            <a:avLst/>
          </a:prstGeom>
          <a:ln w="3492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4210FE7-3BCF-0DE5-3E67-EF89F89D87D4}"/>
              </a:ext>
            </a:extLst>
          </p:cNvPr>
          <p:cNvSpPr txBox="1"/>
          <p:nvPr/>
        </p:nvSpPr>
        <p:spPr>
          <a:xfrm>
            <a:off x="7770812" y="1038880"/>
            <a:ext cx="37353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&lt;$7,925,092&gt; or &lt;5.6%&gt;</a:t>
            </a:r>
          </a:p>
        </p:txBody>
      </p:sp>
    </p:spTree>
    <p:extLst>
      <p:ext uri="{BB962C8B-B14F-4D97-AF65-F5344CB8AC3E}">
        <p14:creationId xmlns:p14="http://schemas.microsoft.com/office/powerpoint/2010/main" val="373759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6FFEC41-8ECD-F44F-6639-B0D1676EE6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363991"/>
              </p:ext>
            </p:extLst>
          </p:nvPr>
        </p:nvGraphicFramePr>
        <p:xfrm>
          <a:off x="150812" y="76200"/>
          <a:ext cx="11867252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3D146CC-2309-21BA-8E54-747EB96FABC9}"/>
              </a:ext>
            </a:extLst>
          </p:cNvPr>
          <p:cNvCxnSpPr>
            <a:cxnSpLocks/>
          </p:cNvCxnSpPr>
          <p:nvPr/>
        </p:nvCxnSpPr>
        <p:spPr>
          <a:xfrm>
            <a:off x="10111815" y="1371600"/>
            <a:ext cx="685800" cy="152400"/>
          </a:xfrm>
          <a:prstGeom prst="straightConnector1">
            <a:avLst/>
          </a:prstGeom>
          <a:ln w="3492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96DDF2D-01CA-7E03-26A2-4BDAF5389EBB}"/>
              </a:ext>
            </a:extLst>
          </p:cNvPr>
          <p:cNvSpPr txBox="1"/>
          <p:nvPr/>
        </p:nvSpPr>
        <p:spPr>
          <a:xfrm>
            <a:off x="8380412" y="2252990"/>
            <a:ext cx="34628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&lt;$455,454&gt; or &lt;0.6%&gt;</a:t>
            </a:r>
          </a:p>
        </p:txBody>
      </p:sp>
    </p:spTree>
    <p:extLst>
      <p:ext uri="{BB962C8B-B14F-4D97-AF65-F5344CB8AC3E}">
        <p14:creationId xmlns:p14="http://schemas.microsoft.com/office/powerpoint/2010/main" val="72066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6FFEC41-8ECD-F44F-6639-B0D1676EE6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1810288"/>
              </p:ext>
            </p:extLst>
          </p:nvPr>
        </p:nvGraphicFramePr>
        <p:xfrm>
          <a:off x="150812" y="76200"/>
          <a:ext cx="11867252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3D146CC-2309-21BA-8E54-747EB96FABC9}"/>
              </a:ext>
            </a:extLst>
          </p:cNvPr>
          <p:cNvCxnSpPr>
            <a:cxnSpLocks/>
          </p:cNvCxnSpPr>
          <p:nvPr/>
        </p:nvCxnSpPr>
        <p:spPr>
          <a:xfrm flipV="1">
            <a:off x="9599612" y="2362200"/>
            <a:ext cx="838200" cy="990600"/>
          </a:xfrm>
          <a:prstGeom prst="straightConnector1">
            <a:avLst/>
          </a:prstGeom>
          <a:ln w="349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96DDF2D-01CA-7E03-26A2-4BDAF5389EBB}"/>
              </a:ext>
            </a:extLst>
          </p:cNvPr>
          <p:cNvSpPr txBox="1"/>
          <p:nvPr/>
        </p:nvSpPr>
        <p:spPr>
          <a:xfrm>
            <a:off x="8151812" y="1447800"/>
            <a:ext cx="2653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$156,344 or 25%</a:t>
            </a:r>
          </a:p>
        </p:txBody>
      </p:sp>
    </p:spTree>
    <p:extLst>
      <p:ext uri="{BB962C8B-B14F-4D97-AF65-F5344CB8AC3E}">
        <p14:creationId xmlns:p14="http://schemas.microsoft.com/office/powerpoint/2010/main" val="395979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6FFEC41-8ECD-F44F-6639-B0D1676EE6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457010"/>
              </p:ext>
            </p:extLst>
          </p:nvPr>
        </p:nvGraphicFramePr>
        <p:xfrm>
          <a:off x="150812" y="76200"/>
          <a:ext cx="11867252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3D146CC-2309-21BA-8E54-747EB96FABC9}"/>
              </a:ext>
            </a:extLst>
          </p:cNvPr>
          <p:cNvCxnSpPr>
            <a:cxnSpLocks/>
          </p:cNvCxnSpPr>
          <p:nvPr/>
        </p:nvCxnSpPr>
        <p:spPr>
          <a:xfrm>
            <a:off x="9980612" y="4114800"/>
            <a:ext cx="762000" cy="152400"/>
          </a:xfrm>
          <a:prstGeom prst="straightConnector1">
            <a:avLst/>
          </a:prstGeom>
          <a:ln w="3492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96DDF2D-01CA-7E03-26A2-4BDAF5389EBB}"/>
              </a:ext>
            </a:extLst>
          </p:cNvPr>
          <p:cNvSpPr txBox="1"/>
          <p:nvPr/>
        </p:nvSpPr>
        <p:spPr>
          <a:xfrm>
            <a:off x="7694612" y="1905000"/>
            <a:ext cx="33057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&lt;$73,008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 &lt;0.7%&gt;</a:t>
            </a:r>
          </a:p>
        </p:txBody>
      </p:sp>
    </p:spTree>
    <p:extLst>
      <p:ext uri="{BB962C8B-B14F-4D97-AF65-F5344CB8AC3E}">
        <p14:creationId xmlns:p14="http://schemas.microsoft.com/office/powerpoint/2010/main" val="108714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6FFEC41-8ECD-F44F-6639-B0D1676EE6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0038047"/>
              </p:ext>
            </p:extLst>
          </p:nvPr>
        </p:nvGraphicFramePr>
        <p:xfrm>
          <a:off x="150812" y="76200"/>
          <a:ext cx="11867252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20BD43FD-28AD-EBE7-62D0-526B3CDAE418}"/>
              </a:ext>
            </a:extLst>
          </p:cNvPr>
          <p:cNvCxnSpPr>
            <a:cxnSpLocks/>
          </p:cNvCxnSpPr>
          <p:nvPr/>
        </p:nvCxnSpPr>
        <p:spPr>
          <a:xfrm flipV="1">
            <a:off x="9980612" y="2209800"/>
            <a:ext cx="685800" cy="76200"/>
          </a:xfrm>
          <a:prstGeom prst="straightConnector1">
            <a:avLst/>
          </a:prstGeom>
          <a:ln w="349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134B620-BE2C-6A23-B637-198CFED955FB}"/>
              </a:ext>
            </a:extLst>
          </p:cNvPr>
          <p:cNvSpPr txBox="1"/>
          <p:nvPr/>
        </p:nvSpPr>
        <p:spPr>
          <a:xfrm>
            <a:off x="8228012" y="3167390"/>
            <a:ext cx="27446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$155,778 or 2.7%</a:t>
            </a:r>
          </a:p>
        </p:txBody>
      </p:sp>
    </p:spTree>
    <p:extLst>
      <p:ext uri="{BB962C8B-B14F-4D97-AF65-F5344CB8AC3E}">
        <p14:creationId xmlns:p14="http://schemas.microsoft.com/office/powerpoint/2010/main" val="281227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94DAB-B91A-33F2-E411-34268472D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1E4AB7-9420-FBD9-54B2-FFF2EAB34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685800"/>
            <a:ext cx="10210798" cy="533400"/>
          </a:xfrm>
        </p:spPr>
        <p:txBody>
          <a:bodyPr>
            <a:noAutofit/>
          </a:bodyPr>
          <a:lstStyle/>
          <a:p>
            <a:pPr algn="ctr"/>
            <a:br>
              <a:rPr lang="en-US" sz="4000" b="1" u="sng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000" b="1" u="sng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000" b="1" u="sng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2025-2026</a:t>
            </a:r>
            <a:b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Summary of Changes</a:t>
            </a:r>
            <a:b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Adopted to Final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04E449-0B4C-27C5-BDF3-6BA97D20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46" y="6406857"/>
            <a:ext cx="524301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3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6FFEC41-8ECD-F44F-6639-B0D1676EE6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503040"/>
              </p:ext>
            </p:extLst>
          </p:nvPr>
        </p:nvGraphicFramePr>
        <p:xfrm>
          <a:off x="150812" y="76200"/>
          <a:ext cx="11867252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FFD978E8-600D-D91F-948E-4262E559E205}"/>
              </a:ext>
            </a:extLst>
          </p:cNvPr>
          <p:cNvCxnSpPr>
            <a:cxnSpLocks/>
          </p:cNvCxnSpPr>
          <p:nvPr/>
        </p:nvCxnSpPr>
        <p:spPr>
          <a:xfrm flipV="1">
            <a:off x="9675812" y="1295400"/>
            <a:ext cx="762000" cy="1295400"/>
          </a:xfrm>
          <a:prstGeom prst="straightConnector1">
            <a:avLst/>
          </a:prstGeom>
          <a:ln w="349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55EF728-F3AB-AD8F-6C0B-B296572FE0E3}"/>
              </a:ext>
            </a:extLst>
          </p:cNvPr>
          <p:cNvSpPr txBox="1"/>
          <p:nvPr/>
        </p:nvSpPr>
        <p:spPr>
          <a:xfrm>
            <a:off x="6786253" y="1371600"/>
            <a:ext cx="29274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$679,035 or 32.5%</a:t>
            </a:r>
          </a:p>
        </p:txBody>
      </p:sp>
    </p:spTree>
    <p:extLst>
      <p:ext uri="{BB962C8B-B14F-4D97-AF65-F5344CB8AC3E}">
        <p14:creationId xmlns:p14="http://schemas.microsoft.com/office/powerpoint/2010/main" val="141649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24ACB85B-BBC6-4300-91AD-19A0694CF8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812607"/>
              </p:ext>
            </p:extLst>
          </p:nvPr>
        </p:nvGraphicFramePr>
        <p:xfrm>
          <a:off x="303212" y="795982"/>
          <a:ext cx="11734800" cy="523018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207500">
                  <a:extLst>
                    <a:ext uri="{9D8B030D-6E8A-4147-A177-3AD203B41FA5}">
                      <a16:colId xmlns:a16="http://schemas.microsoft.com/office/drawing/2014/main" val="1621768518"/>
                    </a:ext>
                  </a:extLst>
                </a:gridCol>
                <a:gridCol w="3525630">
                  <a:extLst>
                    <a:ext uri="{9D8B030D-6E8A-4147-A177-3AD203B41FA5}">
                      <a16:colId xmlns:a16="http://schemas.microsoft.com/office/drawing/2014/main" val="851110215"/>
                    </a:ext>
                  </a:extLst>
                </a:gridCol>
                <a:gridCol w="3001670">
                  <a:extLst>
                    <a:ext uri="{9D8B030D-6E8A-4147-A177-3AD203B41FA5}">
                      <a16:colId xmlns:a16="http://schemas.microsoft.com/office/drawing/2014/main" val="3509267631"/>
                    </a:ext>
                  </a:extLst>
                </a:gridCol>
              </a:tblGrid>
              <a:tr h="765617"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Unaudited </a:t>
                      </a:r>
                    </a:p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2025-2026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Proposed </a:t>
                      </a:r>
                    </a:p>
                    <a:p>
                      <a:pPr algn="ctr"/>
                      <a:r>
                        <a:rPr lang="en-US" sz="2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2026-2027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081221"/>
                  </a:ext>
                </a:extLst>
              </a:tr>
              <a:tr h="531753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Beg. Fund Balance: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23,529,795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18,819,308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703562"/>
                  </a:ext>
                </a:extLst>
              </a:tr>
              <a:tr h="547392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Revenue - Ongoing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222,446,401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226,325,654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6111869"/>
                  </a:ext>
                </a:extLst>
              </a:tr>
              <a:tr h="547392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Expenditures - Ongoing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231,729,731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231,149,961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7293132"/>
                  </a:ext>
                </a:extLst>
              </a:tr>
              <a:tr h="531753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Structural Surplus/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Deficit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&lt;9,283,330&gt;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&lt;4,824,307&gt;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001920"/>
                  </a:ext>
                </a:extLst>
              </a:tr>
              <a:tr h="531753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One-time Revenue and 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Exp. 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(Net)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4,572,843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4,522,805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355001"/>
                  </a:ext>
                </a:extLst>
              </a:tr>
              <a:tr h="531753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Overall Surplus/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Deficit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&lt;4,710,487&gt;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&lt;301,502&gt;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2694748"/>
                  </a:ext>
                </a:extLst>
              </a:tr>
              <a:tr h="531753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Ending Fund Balance: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18,819,308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18,517,806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710858"/>
                  </a:ext>
                </a:extLst>
              </a:tr>
              <a:tr h="531753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FB to Total Expenditure and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Trfr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8.01%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8.14%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463276"/>
                  </a:ext>
                </a:extLst>
              </a:tr>
            </a:tbl>
          </a:graphicData>
        </a:graphic>
      </p:graphicFrame>
      <p:sp>
        <p:nvSpPr>
          <p:cNvPr id="12" name="Title 12">
            <a:extLst>
              <a:ext uri="{FF2B5EF4-FFF2-40B4-BE49-F238E27FC236}">
                <a16:creationId xmlns:a16="http://schemas.microsoft.com/office/drawing/2014/main" id="{999D855C-5388-4B97-90E0-FD1AE0D974F5}"/>
              </a:ext>
            </a:extLst>
          </p:cNvPr>
          <p:cNvSpPr txBox="1">
            <a:spLocks/>
          </p:cNvSpPr>
          <p:nvPr/>
        </p:nvSpPr>
        <p:spPr>
          <a:xfrm>
            <a:off x="850532" y="262582"/>
            <a:ext cx="10820399" cy="533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u="sng" dirty="0">
                <a:solidFill>
                  <a:schemeClr val="tx2">
                    <a:lumMod val="75000"/>
                  </a:schemeClr>
                </a:solidFill>
              </a:rPr>
              <a:t>Fund Balance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4FEFDBC6-10EE-96CD-6A69-963AA4EB948D}"/>
              </a:ext>
            </a:extLst>
          </p:cNvPr>
          <p:cNvSpPr/>
          <p:nvPr/>
        </p:nvSpPr>
        <p:spPr>
          <a:xfrm>
            <a:off x="9066212" y="3407676"/>
            <a:ext cx="914400" cy="457200"/>
          </a:xfrm>
          <a:prstGeom prst="rightArrow">
            <a:avLst/>
          </a:prstGeom>
          <a:solidFill>
            <a:srgbClr val="7030A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49C5A77-DE51-A523-DDA6-C14B3766264E}"/>
              </a:ext>
            </a:extLst>
          </p:cNvPr>
          <p:cNvSpPr/>
          <p:nvPr/>
        </p:nvSpPr>
        <p:spPr>
          <a:xfrm>
            <a:off x="9066212" y="3926243"/>
            <a:ext cx="914400" cy="457200"/>
          </a:xfrm>
          <a:prstGeom prst="rightArrow">
            <a:avLst/>
          </a:prstGeom>
          <a:solidFill>
            <a:srgbClr val="7030A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0160C8D2-4EF5-40F1-DDDB-92AB964FC2E2}"/>
              </a:ext>
            </a:extLst>
          </p:cNvPr>
          <p:cNvSpPr/>
          <p:nvPr/>
        </p:nvSpPr>
        <p:spPr>
          <a:xfrm>
            <a:off x="9066212" y="4486739"/>
            <a:ext cx="914400" cy="457200"/>
          </a:xfrm>
          <a:prstGeom prst="rightArrow">
            <a:avLst/>
          </a:prstGeom>
          <a:solidFill>
            <a:srgbClr val="7030A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FB7459A2-0485-C507-E508-A538F8EBB49B}"/>
              </a:ext>
            </a:extLst>
          </p:cNvPr>
          <p:cNvSpPr/>
          <p:nvPr/>
        </p:nvSpPr>
        <p:spPr>
          <a:xfrm>
            <a:off x="9066212" y="5001360"/>
            <a:ext cx="914400" cy="457200"/>
          </a:xfrm>
          <a:prstGeom prst="rightArrow">
            <a:avLst/>
          </a:prstGeom>
          <a:solidFill>
            <a:srgbClr val="7030A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72DE9C4C-494F-991C-E7E0-D1B4D0AB68D9}"/>
              </a:ext>
            </a:extLst>
          </p:cNvPr>
          <p:cNvSpPr/>
          <p:nvPr/>
        </p:nvSpPr>
        <p:spPr>
          <a:xfrm>
            <a:off x="9066212" y="5458560"/>
            <a:ext cx="1631806" cy="457200"/>
          </a:xfrm>
          <a:prstGeom prst="rightArrow">
            <a:avLst/>
          </a:prstGeom>
          <a:solidFill>
            <a:srgbClr val="7030A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F1CC8B-33D5-611D-DE05-CE86FDD3E30B}"/>
              </a:ext>
            </a:extLst>
          </p:cNvPr>
          <p:cNvSpPr txBox="1"/>
          <p:nvPr/>
        </p:nvSpPr>
        <p:spPr>
          <a:xfrm>
            <a:off x="1217612" y="6179383"/>
            <a:ext cx="8594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*Chancellor’s Office recommended minimum fund balance is 16.67% or $37,913,046</a:t>
            </a:r>
          </a:p>
        </p:txBody>
      </p:sp>
    </p:spTree>
    <p:extLst>
      <p:ext uri="{BB962C8B-B14F-4D97-AF65-F5344CB8AC3E}">
        <p14:creationId xmlns:p14="http://schemas.microsoft.com/office/powerpoint/2010/main" val="254056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 animBg="1"/>
      <p:bldP spid="6" grpId="1" animBg="1"/>
      <p:bldP spid="7" grpId="0" animBg="1"/>
      <p:bldP spid="7" grpId="1" animBg="1"/>
      <p:bldP spid="11" grpId="0" animBg="1"/>
      <p:bldP spid="11" grpId="1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E8E2E-BFCB-198A-A930-FB50FCB6E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E82FCC4-8DE1-7EEF-0627-FB87522562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197735"/>
              </p:ext>
            </p:extLst>
          </p:nvPr>
        </p:nvGraphicFramePr>
        <p:xfrm>
          <a:off x="3174" y="0"/>
          <a:ext cx="12185651" cy="6857997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395009">
                  <a:extLst>
                    <a:ext uri="{9D8B030D-6E8A-4147-A177-3AD203B41FA5}">
                      <a16:colId xmlns:a16="http://schemas.microsoft.com/office/drawing/2014/main" val="1621768518"/>
                    </a:ext>
                  </a:extLst>
                </a:gridCol>
                <a:gridCol w="2578508">
                  <a:extLst>
                    <a:ext uri="{9D8B030D-6E8A-4147-A177-3AD203B41FA5}">
                      <a16:colId xmlns:a16="http://schemas.microsoft.com/office/drawing/2014/main" val="851110215"/>
                    </a:ext>
                  </a:extLst>
                </a:gridCol>
                <a:gridCol w="2815261">
                  <a:extLst>
                    <a:ext uri="{9D8B030D-6E8A-4147-A177-3AD203B41FA5}">
                      <a16:colId xmlns:a16="http://schemas.microsoft.com/office/drawing/2014/main" val="180872686"/>
                    </a:ext>
                  </a:extLst>
                </a:gridCol>
                <a:gridCol w="2396873">
                  <a:extLst>
                    <a:ext uri="{9D8B030D-6E8A-4147-A177-3AD203B41FA5}">
                      <a16:colId xmlns:a16="http://schemas.microsoft.com/office/drawing/2014/main" val="3509267631"/>
                    </a:ext>
                  </a:extLst>
                </a:gridCol>
              </a:tblGrid>
              <a:tr h="715493">
                <a:tc>
                  <a:txBody>
                    <a:bodyPr/>
                    <a:lstStyle/>
                    <a:p>
                      <a:endParaRPr lang="en-US" sz="24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/>
                    </a:p>
                    <a:p>
                      <a:pPr algn="ctr"/>
                      <a:r>
                        <a:rPr lang="en-US" sz="2000" b="1" dirty="0"/>
                        <a:t>2026-2027</a:t>
                      </a:r>
                      <a:endParaRPr lang="en-US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Projected </a:t>
                      </a:r>
                    </a:p>
                    <a:p>
                      <a:pPr algn="ctr"/>
                      <a:r>
                        <a:rPr lang="en-US" sz="2000" dirty="0"/>
                        <a:t>2027-2028</a:t>
                      </a:r>
                      <a:endParaRPr lang="en-US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 Projected</a:t>
                      </a:r>
                    </a:p>
                    <a:p>
                      <a:pPr algn="ctr"/>
                      <a:r>
                        <a:rPr lang="en-US" sz="2000" b="1" dirty="0"/>
                        <a:t>2028-2029</a:t>
                      </a:r>
                      <a:endParaRPr lang="en-US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642081221"/>
                  </a:ext>
                </a:extLst>
              </a:tr>
              <a:tr h="528836">
                <a:tc>
                  <a:txBody>
                    <a:bodyPr/>
                    <a:lstStyle/>
                    <a:p>
                      <a:r>
                        <a:rPr lang="en-US" sz="2400" dirty="0"/>
                        <a:t>Beg. Fund Balance:</a:t>
                      </a:r>
                      <a:endParaRPr lang="en-US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18,819,308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18,517,806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13,351,066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079703562"/>
                  </a:ext>
                </a:extLst>
              </a:tr>
              <a:tr h="580931">
                <a:tc>
                  <a:txBody>
                    <a:bodyPr/>
                    <a:lstStyle/>
                    <a:p>
                      <a:r>
                        <a:rPr lang="en-US" sz="2400" dirty="0"/>
                        <a:t>Revenue:</a:t>
                      </a:r>
                      <a:endParaRPr lang="en-US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227,131,286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230,732,219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237,676,812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706111869"/>
                  </a:ext>
                </a:extLst>
              </a:tr>
              <a:tr h="580931">
                <a:tc>
                  <a:txBody>
                    <a:bodyPr/>
                    <a:lstStyle/>
                    <a:p>
                      <a:r>
                        <a:rPr lang="en-US" sz="2400" dirty="0"/>
                        <a:t>Expenditure:</a:t>
                      </a:r>
                      <a:endParaRPr lang="en-US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227,432,788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235,898,959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241,409,798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017293132"/>
                  </a:ext>
                </a:extLst>
              </a:tr>
              <a:tr h="564285">
                <a:tc>
                  <a:txBody>
                    <a:bodyPr/>
                    <a:lstStyle/>
                    <a:p>
                      <a:r>
                        <a:rPr lang="en-US" sz="2400" dirty="0"/>
                        <a:t>Surplus/Deficit:</a:t>
                      </a:r>
                      <a:endParaRPr lang="en-US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&lt;301,502&gt;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&lt;5,166,740&gt;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&lt;3,732,985&gt;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542694748"/>
                  </a:ext>
                </a:extLst>
              </a:tr>
              <a:tr h="528836">
                <a:tc>
                  <a:txBody>
                    <a:bodyPr/>
                    <a:lstStyle/>
                    <a:p>
                      <a:r>
                        <a:rPr lang="en-US" sz="2400" dirty="0"/>
                        <a:t>Ending Fund Balance:</a:t>
                      </a:r>
                      <a:endParaRPr lang="en-US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18,517,806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13,351,066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9,618,081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164710858"/>
                  </a:ext>
                </a:extLst>
              </a:tr>
              <a:tr h="808821">
                <a:tc>
                  <a:txBody>
                    <a:bodyPr/>
                    <a:lstStyle/>
                    <a:p>
                      <a:r>
                        <a:rPr lang="en-US" sz="2400" dirty="0"/>
                        <a:t>FB to Total Expenditure and </a:t>
                      </a:r>
                      <a:r>
                        <a:rPr lang="en-US" sz="2400" dirty="0" err="1"/>
                        <a:t>Trf</a:t>
                      </a:r>
                      <a:r>
                        <a:rPr lang="en-US" sz="2400" dirty="0"/>
                        <a:t>:</a:t>
                      </a:r>
                    </a:p>
                    <a:p>
                      <a:r>
                        <a:rPr lang="en-US" sz="11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*Note: 2026-27 includes Board approved furlough and freeze of longevity, step and column for management and CSEA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8.14%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5.66%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3.98%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205463276"/>
                  </a:ext>
                </a:extLst>
              </a:tr>
              <a:tr h="637466">
                <a:tc>
                  <a:txBody>
                    <a:bodyPr/>
                    <a:lstStyle/>
                    <a:p>
                      <a:r>
                        <a:rPr lang="en-US" sz="2400" i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Budget Actions Needed: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5,166,740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1735894"/>
                  </a:ext>
                </a:extLst>
              </a:tr>
              <a:tr h="637466">
                <a:tc>
                  <a:txBody>
                    <a:bodyPr/>
                    <a:lstStyle/>
                    <a:p>
                      <a:r>
                        <a:rPr lang="en-US" sz="2400" i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Revised Surplus/Deficit: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1,433,755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054232"/>
                  </a:ext>
                </a:extLst>
              </a:tr>
              <a:tr h="637466">
                <a:tc>
                  <a:txBody>
                    <a:bodyPr/>
                    <a:lstStyle/>
                    <a:p>
                      <a:r>
                        <a:rPr lang="en-US" sz="2400" i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Revised Ending Fund Bal: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18,517,806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19,951,561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2285450"/>
                  </a:ext>
                </a:extLst>
              </a:tr>
              <a:tr h="637466">
                <a:tc>
                  <a:txBody>
                    <a:bodyPr/>
                    <a:lstStyle/>
                    <a:p>
                      <a:r>
                        <a:rPr lang="en-US" sz="2400" i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Revised FB to Tot. Exp and </a:t>
                      </a:r>
                      <a:r>
                        <a:rPr lang="en-US" sz="2400" i="0" dirty="0" err="1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Trf</a:t>
                      </a:r>
                      <a:r>
                        <a:rPr lang="en-US" sz="2400" i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7.85%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8.26%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129752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8ABA2B7-EA2B-3418-069E-8CA66999A055}"/>
              </a:ext>
            </a:extLst>
          </p:cNvPr>
          <p:cNvSpPr/>
          <p:nvPr/>
        </p:nvSpPr>
        <p:spPr>
          <a:xfrm>
            <a:off x="7613650" y="4267200"/>
            <a:ext cx="2214562" cy="2590797"/>
          </a:xfrm>
          <a:prstGeom prst="roundRect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3F07ADC-AA2F-43BE-FB73-D2A092A7BAC0}"/>
              </a:ext>
            </a:extLst>
          </p:cNvPr>
          <p:cNvSpPr/>
          <p:nvPr/>
        </p:nvSpPr>
        <p:spPr>
          <a:xfrm>
            <a:off x="4722812" y="0"/>
            <a:ext cx="2362200" cy="4267200"/>
          </a:xfrm>
          <a:prstGeom prst="roundRect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2BC2D17-CFBD-037E-CB5F-C855A12C1743}"/>
              </a:ext>
            </a:extLst>
          </p:cNvPr>
          <p:cNvSpPr/>
          <p:nvPr/>
        </p:nvSpPr>
        <p:spPr>
          <a:xfrm>
            <a:off x="7389812" y="0"/>
            <a:ext cx="2443162" cy="4267200"/>
          </a:xfrm>
          <a:prstGeom prst="roundRect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CA9C306-FD2F-9121-4E2E-EE9A78EAD4AE}"/>
              </a:ext>
            </a:extLst>
          </p:cNvPr>
          <p:cNvSpPr/>
          <p:nvPr/>
        </p:nvSpPr>
        <p:spPr>
          <a:xfrm>
            <a:off x="10036969" y="0"/>
            <a:ext cx="2151856" cy="4267200"/>
          </a:xfrm>
          <a:prstGeom prst="roundRect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F2A589F-9EB8-9846-087F-1FA6CC57ABEB}"/>
              </a:ext>
            </a:extLst>
          </p:cNvPr>
          <p:cNvSpPr/>
          <p:nvPr/>
        </p:nvSpPr>
        <p:spPr>
          <a:xfrm>
            <a:off x="10005616" y="4267203"/>
            <a:ext cx="2214562" cy="2590797"/>
          </a:xfrm>
          <a:prstGeom prst="roundRect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74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  <p:bldP spid="10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7B97A-DE5A-8899-80E7-DD7140D1C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1A1F59A9-824C-743A-E523-F3971E52BD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20021"/>
              </p:ext>
            </p:extLst>
          </p:nvPr>
        </p:nvGraphicFramePr>
        <p:xfrm>
          <a:off x="3174" y="0"/>
          <a:ext cx="12185651" cy="6857997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395009">
                  <a:extLst>
                    <a:ext uri="{9D8B030D-6E8A-4147-A177-3AD203B41FA5}">
                      <a16:colId xmlns:a16="http://schemas.microsoft.com/office/drawing/2014/main" val="1621768518"/>
                    </a:ext>
                  </a:extLst>
                </a:gridCol>
                <a:gridCol w="2578508">
                  <a:extLst>
                    <a:ext uri="{9D8B030D-6E8A-4147-A177-3AD203B41FA5}">
                      <a16:colId xmlns:a16="http://schemas.microsoft.com/office/drawing/2014/main" val="851110215"/>
                    </a:ext>
                  </a:extLst>
                </a:gridCol>
                <a:gridCol w="2815261">
                  <a:extLst>
                    <a:ext uri="{9D8B030D-6E8A-4147-A177-3AD203B41FA5}">
                      <a16:colId xmlns:a16="http://schemas.microsoft.com/office/drawing/2014/main" val="180872686"/>
                    </a:ext>
                  </a:extLst>
                </a:gridCol>
                <a:gridCol w="2396873">
                  <a:extLst>
                    <a:ext uri="{9D8B030D-6E8A-4147-A177-3AD203B41FA5}">
                      <a16:colId xmlns:a16="http://schemas.microsoft.com/office/drawing/2014/main" val="3509267631"/>
                    </a:ext>
                  </a:extLst>
                </a:gridCol>
              </a:tblGrid>
              <a:tr h="715493">
                <a:tc>
                  <a:txBody>
                    <a:bodyPr/>
                    <a:lstStyle/>
                    <a:p>
                      <a:endParaRPr lang="en-US" sz="24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/>
                    </a:p>
                    <a:p>
                      <a:pPr algn="ctr"/>
                      <a:r>
                        <a:rPr lang="en-US" sz="2000" b="1" dirty="0"/>
                        <a:t>2026-2027</a:t>
                      </a:r>
                      <a:endParaRPr lang="en-US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Projected </a:t>
                      </a:r>
                    </a:p>
                    <a:p>
                      <a:pPr algn="ctr"/>
                      <a:r>
                        <a:rPr lang="en-US" sz="2000" dirty="0"/>
                        <a:t>2027-2028</a:t>
                      </a:r>
                      <a:endParaRPr lang="en-US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 Projected</a:t>
                      </a:r>
                    </a:p>
                    <a:p>
                      <a:pPr algn="ctr"/>
                      <a:r>
                        <a:rPr lang="en-US" sz="2000" b="1" dirty="0"/>
                        <a:t>2028-2029</a:t>
                      </a:r>
                      <a:endParaRPr lang="en-US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642081221"/>
                  </a:ext>
                </a:extLst>
              </a:tr>
              <a:tr h="528836">
                <a:tc>
                  <a:txBody>
                    <a:bodyPr/>
                    <a:lstStyle/>
                    <a:p>
                      <a:r>
                        <a:rPr lang="en-US" sz="2400" dirty="0"/>
                        <a:t>Beg. Fund Balance:</a:t>
                      </a:r>
                      <a:endParaRPr lang="en-US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18,819,308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18,517,806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13,351,066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079703562"/>
                  </a:ext>
                </a:extLst>
              </a:tr>
              <a:tr h="580931">
                <a:tc>
                  <a:txBody>
                    <a:bodyPr/>
                    <a:lstStyle/>
                    <a:p>
                      <a:r>
                        <a:rPr lang="en-US" sz="2400" dirty="0"/>
                        <a:t>Revenue:</a:t>
                      </a:r>
                      <a:endParaRPr lang="en-US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227,131,286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230,732,219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237,676,812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706111869"/>
                  </a:ext>
                </a:extLst>
              </a:tr>
              <a:tr h="580931">
                <a:tc>
                  <a:txBody>
                    <a:bodyPr/>
                    <a:lstStyle/>
                    <a:p>
                      <a:r>
                        <a:rPr lang="en-US" sz="2400" dirty="0"/>
                        <a:t>Expenditure:</a:t>
                      </a:r>
                      <a:endParaRPr lang="en-US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227,432,788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235,898,959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241,409,798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017293132"/>
                  </a:ext>
                </a:extLst>
              </a:tr>
              <a:tr h="564285">
                <a:tc>
                  <a:txBody>
                    <a:bodyPr/>
                    <a:lstStyle/>
                    <a:p>
                      <a:r>
                        <a:rPr lang="en-US" sz="2400" dirty="0"/>
                        <a:t>Surplus/Deficit:</a:t>
                      </a:r>
                      <a:endParaRPr lang="en-US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&lt;301,502&gt;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&lt;5,166,740&gt;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&lt;3,732,985&gt;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542694748"/>
                  </a:ext>
                </a:extLst>
              </a:tr>
              <a:tr h="528836">
                <a:tc>
                  <a:txBody>
                    <a:bodyPr/>
                    <a:lstStyle/>
                    <a:p>
                      <a:r>
                        <a:rPr lang="en-US" sz="2400" dirty="0"/>
                        <a:t>Ending Fund Balance:</a:t>
                      </a:r>
                      <a:endParaRPr lang="en-US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18,517,806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13,351,066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9,618,081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164710858"/>
                  </a:ext>
                </a:extLst>
              </a:tr>
              <a:tr h="808821">
                <a:tc>
                  <a:txBody>
                    <a:bodyPr/>
                    <a:lstStyle/>
                    <a:p>
                      <a:r>
                        <a:rPr lang="en-US" sz="2400" dirty="0"/>
                        <a:t>FB to Total Expenditure and </a:t>
                      </a:r>
                      <a:r>
                        <a:rPr lang="en-US" sz="2400" dirty="0" err="1"/>
                        <a:t>Trf</a:t>
                      </a:r>
                      <a:r>
                        <a:rPr lang="en-US" sz="2400" dirty="0"/>
                        <a:t>:</a:t>
                      </a:r>
                    </a:p>
                    <a:p>
                      <a:r>
                        <a:rPr lang="en-US" sz="11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*Note: 2026-27 includes Board approved furlough and freeze of longevity, step and column </a:t>
                      </a:r>
                      <a:r>
                        <a:rPr lang="en-US" sz="1100" i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 management and CSEA</a:t>
                      </a:r>
                      <a:endParaRPr lang="en-US" sz="1100" i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8.14%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5.66%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3.98%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205463276"/>
                  </a:ext>
                </a:extLst>
              </a:tr>
              <a:tr h="637466">
                <a:tc>
                  <a:txBody>
                    <a:bodyPr/>
                    <a:lstStyle/>
                    <a:p>
                      <a:r>
                        <a:rPr lang="en-US" sz="2400" i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Budget Actions Needed: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5,166,740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5,000,000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1735894"/>
                  </a:ext>
                </a:extLst>
              </a:tr>
              <a:tr h="637466">
                <a:tc>
                  <a:txBody>
                    <a:bodyPr/>
                    <a:lstStyle/>
                    <a:p>
                      <a:r>
                        <a:rPr lang="en-US" sz="2400" i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Revised Surplus/Deficit: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6,433,755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054232"/>
                  </a:ext>
                </a:extLst>
              </a:tr>
              <a:tr h="637466">
                <a:tc>
                  <a:txBody>
                    <a:bodyPr/>
                    <a:lstStyle/>
                    <a:p>
                      <a:r>
                        <a:rPr lang="en-US" sz="2400" i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Revised Ending Fund Bal: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18,517,806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24,951,561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2285450"/>
                  </a:ext>
                </a:extLst>
              </a:tr>
              <a:tr h="637466">
                <a:tc>
                  <a:txBody>
                    <a:bodyPr/>
                    <a:lstStyle/>
                    <a:p>
                      <a:r>
                        <a:rPr lang="en-US" sz="2400" i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Revised FB to Tot. Exp and </a:t>
                      </a:r>
                      <a:r>
                        <a:rPr lang="en-US" sz="2400" i="0" dirty="0" err="1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Trf</a:t>
                      </a:r>
                      <a:r>
                        <a:rPr lang="en-US" sz="2400" i="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7.85%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10.34%</a:t>
                      </a:r>
                    </a:p>
                  </a:txBody>
                  <a:tcPr marL="91416" marR="91416" marT="45708" marB="45708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129752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DA3F5C9-348B-8232-E7AE-BC673CA9A0E4}"/>
              </a:ext>
            </a:extLst>
          </p:cNvPr>
          <p:cNvSpPr/>
          <p:nvPr/>
        </p:nvSpPr>
        <p:spPr>
          <a:xfrm>
            <a:off x="10361612" y="4267200"/>
            <a:ext cx="1752600" cy="2590797"/>
          </a:xfrm>
          <a:prstGeom prst="roundRect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74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446212" y="533400"/>
            <a:ext cx="10591799" cy="6057900"/>
          </a:xfrm>
        </p:spPr>
        <p:txBody>
          <a:bodyPr>
            <a:normAutofit/>
          </a:bodyPr>
          <a:lstStyle/>
          <a:p>
            <a:pPr lvl="1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ontent Placeholder 13">
            <a:extLst>
              <a:ext uri="{FF2B5EF4-FFF2-40B4-BE49-F238E27FC236}">
                <a16:creationId xmlns:a16="http://schemas.microsoft.com/office/drawing/2014/main" id="{A3137DAF-F66C-468C-8B1C-C8B777572D25}"/>
              </a:ext>
            </a:extLst>
          </p:cNvPr>
          <p:cNvSpPr txBox="1">
            <a:spLocks/>
          </p:cNvSpPr>
          <p:nvPr/>
        </p:nvSpPr>
        <p:spPr>
          <a:xfrm>
            <a:off x="150814" y="1523999"/>
            <a:ext cx="12038011" cy="52722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3550" indent="-2317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190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50" indent="-17462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0288" indent="-17303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700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80744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54480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buClr>
                <a:schemeClr val="tx1"/>
              </a:buClr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Fall Budget Forum (Nov 2025) Deficit was projected to be &lt;$16,730,361&gt;. </a:t>
            </a:r>
            <a:r>
              <a:rPr lang="en-US" sz="3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 to date has improved fiscal stability but a structural deficit of approx. $5 million remains</a:t>
            </a:r>
          </a:p>
          <a:p>
            <a:pPr lvl="2">
              <a:buClr>
                <a:schemeClr val="tx1"/>
              </a:buClr>
            </a:pPr>
            <a:r>
              <a:rPr lang="en-US" sz="3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Projected fund balance is 8.14% or $18,517,806. State recommends a fund balance of 16.67% or $37,913,046</a:t>
            </a:r>
          </a:p>
          <a:p>
            <a:pPr lvl="2">
              <a:buClr>
                <a:schemeClr val="tx1"/>
              </a:buClr>
            </a:pPr>
            <a:r>
              <a:rPr lang="en-US" sz="3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2026-27 includes furloughs and freezes of step, column, and longevity for managers and classified staff. These actions help with current-year fiscal stability but are not a long-term solution</a:t>
            </a:r>
          </a:p>
          <a:p>
            <a:pPr lvl="2">
              <a:buClr>
                <a:schemeClr val="tx1"/>
              </a:buClr>
            </a:pPr>
            <a:r>
              <a:rPr lang="en-US" sz="3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Further budget actions are still required</a:t>
            </a:r>
          </a:p>
          <a:p>
            <a:pPr lvl="1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2">
            <a:extLst>
              <a:ext uri="{FF2B5EF4-FFF2-40B4-BE49-F238E27FC236}">
                <a16:creationId xmlns:a16="http://schemas.microsoft.com/office/drawing/2014/main" id="{83638B93-B560-52B5-A0E7-90D7D1393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685800"/>
            <a:ext cx="10210798" cy="533400"/>
          </a:xfrm>
        </p:spPr>
        <p:txBody>
          <a:bodyPr>
            <a:noAutofit/>
          </a:bodyPr>
          <a:lstStyle/>
          <a:p>
            <a:pPr algn="ctr"/>
            <a:r>
              <a:rPr lang="en-US" sz="4000" b="1" u="sng" dirty="0">
                <a:latin typeface="Calibri" panose="020F0502020204030204" pitchFamily="34" charset="0"/>
                <a:cs typeface="Calibri" panose="020F0502020204030204" pitchFamily="34" charset="0"/>
              </a:rPr>
              <a:t>Key Take Aways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1867CF-EA75-A064-18D0-052BAB420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2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446212" y="533400"/>
            <a:ext cx="10591799" cy="6057900"/>
          </a:xfrm>
        </p:spPr>
        <p:txBody>
          <a:bodyPr>
            <a:normAutofit/>
          </a:bodyPr>
          <a:lstStyle/>
          <a:p>
            <a:pPr lvl="1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ontent Placeholder 13">
            <a:extLst>
              <a:ext uri="{FF2B5EF4-FFF2-40B4-BE49-F238E27FC236}">
                <a16:creationId xmlns:a16="http://schemas.microsoft.com/office/drawing/2014/main" id="{F7A9C7A3-A510-4BC9-9E86-2DDD158DA668}"/>
              </a:ext>
            </a:extLst>
          </p:cNvPr>
          <p:cNvSpPr txBox="1">
            <a:spLocks/>
          </p:cNvSpPr>
          <p:nvPr/>
        </p:nvSpPr>
        <p:spPr>
          <a:xfrm>
            <a:off x="228600" y="838200"/>
            <a:ext cx="10514013" cy="4800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3550" indent="-2317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190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50" indent="-17462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0288" indent="-17303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700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80744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54480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3550" lvl="2" indent="0" algn="ctr">
              <a:buFont typeface="Arial" pitchFamily="34" charset="0"/>
              <a:buNone/>
            </a:pPr>
            <a:r>
              <a:rPr lang="en-US" sz="3600" b="1" u="sng" dirty="0">
                <a:latin typeface="Calibri" panose="020F0502020204030204" pitchFamily="34" charset="0"/>
                <a:cs typeface="Calibri" panose="020F0502020204030204" pitchFamily="34" charset="0"/>
              </a:rPr>
              <a:t>Special Thank You To…</a:t>
            </a:r>
          </a:p>
          <a:p>
            <a:pPr marL="463550" lvl="2" indent="0" algn="ctr">
              <a:buFont typeface="Arial" pitchFamily="34" charset="0"/>
              <a:buNone/>
            </a:pP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 algn="ctr">
              <a:buFont typeface="Arial" pitchFamily="34" charset="0"/>
              <a:buNone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Veronica Diaz and the Budget Team</a:t>
            </a:r>
          </a:p>
          <a:p>
            <a:pPr marL="463550" lvl="2" indent="0" algn="ctr">
              <a:buFont typeface="Arial" pitchFamily="34" charset="0"/>
              <a:buNone/>
            </a:pP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 algn="ctr">
              <a:buFont typeface="Arial" pitchFamily="34" charset="0"/>
              <a:buNone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John Greenlee, Yu-Ngok Lo</a:t>
            </a:r>
          </a:p>
          <a:p>
            <a:pPr marL="463550" lvl="2" indent="0" algn="ctr">
              <a:buFont typeface="Arial" pitchFamily="34" charset="0"/>
              <a:buNone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and the Facilities Planning Team</a:t>
            </a:r>
          </a:p>
          <a:p>
            <a:pPr marL="463550" lvl="2" indent="0" algn="ctr">
              <a:buFont typeface="Arial" pitchFamily="34" charset="0"/>
              <a:buNone/>
            </a:pP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 algn="ctr">
              <a:buFont typeface="Arial" pitchFamily="34" charset="0"/>
              <a:buNone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Kim Tran, Irma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Haro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and the Accounting Team</a:t>
            </a:r>
          </a:p>
          <a:p>
            <a:pPr marL="463550" lvl="2" indent="0" algn="ctr">
              <a:buFont typeface="Arial" pitchFamily="34" charset="0"/>
              <a:buNone/>
            </a:pP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 algn="ctr">
              <a:buFont typeface="Arial" pitchFamily="34" charset="0"/>
              <a:buNone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The Budget Committee</a:t>
            </a:r>
          </a:p>
          <a:p>
            <a:pPr marL="463550" lvl="2" indent="0" algn="ctr">
              <a:buFont typeface="Arial" pitchFamily="34" charset="0"/>
              <a:buNone/>
            </a:pPr>
            <a:endParaRPr lang="en-US" sz="9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sz="2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44475" lvl="1" indent="0">
              <a:buFont typeface="Arial" pitchFamily="34" charset="0"/>
              <a:buNone/>
            </a:pPr>
            <a:endParaRPr lang="en-US" sz="2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sz="2500" dirty="0"/>
          </a:p>
          <a:p>
            <a:pPr lvl="1"/>
            <a:endParaRPr lang="en-US" sz="3100" dirty="0"/>
          </a:p>
          <a:p>
            <a:pPr marL="682625" lvl="3" indent="0">
              <a:buFont typeface="Arial" pitchFamily="34" charset="0"/>
              <a:buNone/>
            </a:pPr>
            <a:endParaRPr lang="en-US" sz="1800" dirty="0"/>
          </a:p>
          <a:p>
            <a:pPr lvl="2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E03788-A5CF-76FC-6103-6D9017F0F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48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446212" y="533400"/>
            <a:ext cx="10591799" cy="6057900"/>
          </a:xfrm>
        </p:spPr>
        <p:txBody>
          <a:bodyPr>
            <a:normAutofit/>
          </a:bodyPr>
          <a:lstStyle/>
          <a:p>
            <a:pPr lvl="1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8B93ED-439D-4C19-9188-7995B7621B37}"/>
              </a:ext>
            </a:extLst>
          </p:cNvPr>
          <p:cNvSpPr txBox="1"/>
          <p:nvPr/>
        </p:nvSpPr>
        <p:spPr>
          <a:xfrm>
            <a:off x="455612" y="685800"/>
            <a:ext cx="1135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/>
              <a:t>Questions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FD9696-6E19-1B6B-6A0B-31646F47B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4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AFC7A0A-0CED-A55B-1DFB-5FBF97A8B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331931"/>
              </p:ext>
            </p:extLst>
          </p:nvPr>
        </p:nvGraphicFramePr>
        <p:xfrm>
          <a:off x="-1" y="894"/>
          <a:ext cx="12188825" cy="691005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37765">
                  <a:extLst>
                    <a:ext uri="{9D8B030D-6E8A-4147-A177-3AD203B41FA5}">
                      <a16:colId xmlns:a16="http://schemas.microsoft.com/office/drawing/2014/main" val="2717071227"/>
                    </a:ext>
                  </a:extLst>
                </a:gridCol>
                <a:gridCol w="2437765">
                  <a:extLst>
                    <a:ext uri="{9D8B030D-6E8A-4147-A177-3AD203B41FA5}">
                      <a16:colId xmlns:a16="http://schemas.microsoft.com/office/drawing/2014/main" val="2128225259"/>
                    </a:ext>
                  </a:extLst>
                </a:gridCol>
                <a:gridCol w="2437765">
                  <a:extLst>
                    <a:ext uri="{9D8B030D-6E8A-4147-A177-3AD203B41FA5}">
                      <a16:colId xmlns:a16="http://schemas.microsoft.com/office/drawing/2014/main" val="3028043945"/>
                    </a:ext>
                  </a:extLst>
                </a:gridCol>
                <a:gridCol w="2437765">
                  <a:extLst>
                    <a:ext uri="{9D8B030D-6E8A-4147-A177-3AD203B41FA5}">
                      <a16:colId xmlns:a16="http://schemas.microsoft.com/office/drawing/2014/main" val="1960635048"/>
                    </a:ext>
                  </a:extLst>
                </a:gridCol>
                <a:gridCol w="2437765">
                  <a:extLst>
                    <a:ext uri="{9D8B030D-6E8A-4147-A177-3AD203B41FA5}">
                      <a16:colId xmlns:a16="http://schemas.microsoft.com/office/drawing/2014/main" val="619352696"/>
                    </a:ext>
                  </a:extLst>
                </a:gridCol>
              </a:tblGrid>
              <a:tr h="6094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2025-2026 Adopted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2025-2026           Unaudited Final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Major Change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Change Amount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60564760"/>
                  </a:ext>
                </a:extLst>
              </a:tr>
              <a:tr h="30472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366092"/>
                          </a:solidFill>
                          <a:effectLst/>
                          <a:latin typeface="Calibri" panose="020F0502020204030204" pitchFamily="34" charset="0"/>
                        </a:rPr>
                        <a:t>Beginning FB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366092"/>
                          </a:solidFill>
                          <a:effectLst/>
                          <a:latin typeface="Calibri" panose="020F0502020204030204" pitchFamily="34" charset="0"/>
                        </a:rPr>
                        <a:t> $   23,529,795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366092"/>
                          </a:solidFill>
                          <a:effectLst/>
                          <a:latin typeface="Calibri" panose="020F0502020204030204" pitchFamily="34" charset="0"/>
                        </a:rPr>
                        <a:t> $   23,529,795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 Change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                   -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98208287"/>
                  </a:ext>
                </a:extLst>
              </a:tr>
              <a:tr h="36013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4F6228"/>
                          </a:solidFill>
                          <a:effectLst/>
                          <a:latin typeface="Calibri" panose="020F0502020204030204" pitchFamily="34" charset="0"/>
                        </a:rPr>
                        <a:t>Apportionment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4F6228"/>
                          </a:solidFill>
                          <a:effectLst/>
                          <a:latin typeface="Calibri" panose="020F0502020204030204" pitchFamily="34" charset="0"/>
                        </a:rPr>
                        <a:t> $ 168,740,327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4F6228"/>
                          </a:solidFill>
                          <a:effectLst/>
                          <a:latin typeface="Calibri" panose="020F0502020204030204" pitchFamily="34" charset="0"/>
                        </a:rPr>
                        <a:t> $  168,740,327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No Change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                  -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1257196"/>
                  </a:ext>
                </a:extLst>
              </a:tr>
              <a:tr h="81286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4F6228"/>
                          </a:solidFill>
                          <a:effectLst/>
                          <a:latin typeface="Calibri" panose="020F0502020204030204" pitchFamily="34" charset="0"/>
                        </a:rPr>
                        <a:t>Non-Apportionment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4F6228"/>
                          </a:solidFill>
                          <a:effectLst/>
                          <a:latin typeface="Calibri" panose="020F0502020204030204" pitchFamily="34" charset="0"/>
                        </a:rPr>
                        <a:t> $   21,441,560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4F6228"/>
                          </a:solidFill>
                          <a:effectLst/>
                          <a:latin typeface="Calibri" panose="020F0502020204030204" pitchFamily="34" charset="0"/>
                        </a:rPr>
                        <a:t> $    26,913,541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One-time: Aux = $2.7m; Wildfire = $2.0m; SMCF = $1.0m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$      5,471,981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64906358"/>
                  </a:ext>
                </a:extLst>
              </a:tr>
              <a:tr h="60944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4F6228"/>
                          </a:solidFill>
                          <a:effectLst/>
                          <a:latin typeface="Calibri" panose="020F0502020204030204" pitchFamily="34" charset="0"/>
                        </a:rPr>
                        <a:t>STRS On-behalf Payment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4F6228"/>
                          </a:solidFill>
                          <a:effectLst/>
                          <a:latin typeface="Calibri" panose="020F0502020204030204" pitchFamily="34" charset="0"/>
                        </a:rPr>
                        <a:t> $     6,805,191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4F6228"/>
                          </a:solidFill>
                          <a:effectLst/>
                          <a:latin typeface="Calibri" panose="020F0502020204030204" pitchFamily="34" charset="0"/>
                        </a:rPr>
                        <a:t> $      7,259,802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Accounting entry only –               No budget effect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$         454,611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06510503"/>
                  </a:ext>
                </a:extLst>
              </a:tr>
              <a:tr h="36013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4F6228"/>
                          </a:solidFill>
                          <a:effectLst/>
                          <a:latin typeface="Calibri" panose="020F0502020204030204" pitchFamily="34" charset="0"/>
                        </a:rPr>
                        <a:t>Non-Resident Tuition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4F6228"/>
                          </a:solidFill>
                          <a:effectLst/>
                          <a:latin typeface="Calibri" panose="020F0502020204030204" pitchFamily="34" charset="0"/>
                        </a:rPr>
                        <a:t> $   27,981,784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4F6228"/>
                          </a:solidFill>
                          <a:effectLst/>
                          <a:latin typeface="Calibri" panose="020F0502020204030204" pitchFamily="34" charset="0"/>
                        </a:rPr>
                        <a:t> $    27,234,888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AB: </a:t>
                      </a:r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&lt;7.03%&gt;; </a:t>
                      </a: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Fl: </a:t>
                      </a:r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&lt;9.46%&gt;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$      (746,896)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00963036"/>
                  </a:ext>
                </a:extLst>
              </a:tr>
              <a:tr h="36013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4F6228"/>
                          </a:solidFill>
                          <a:effectLst/>
                          <a:latin typeface="Calibri" panose="020F0502020204030204" pitchFamily="34" charset="0"/>
                        </a:rPr>
                        <a:t>Total Revenue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kern="1200" dirty="0">
                          <a:solidFill>
                            <a:srgbClr val="4F6228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$ 224,968,862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4F6228"/>
                          </a:solidFill>
                          <a:effectLst/>
                          <a:latin typeface="Calibri" panose="020F0502020204030204" pitchFamily="34" charset="0"/>
                        </a:rPr>
                        <a:t> $  </a:t>
                      </a:r>
                      <a:r>
                        <a:rPr lang="en-US" sz="2000" b="1" i="0" u="none" strike="noStrike" kern="1200" dirty="0">
                          <a:solidFill>
                            <a:srgbClr val="4F6228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230,148,558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2.3% 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Difference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$      5,179,696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00864863"/>
                  </a:ext>
                </a:extLst>
              </a:tr>
              <a:tr h="81286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Salary and Benefits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$ 207,221,618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$ 207,919,363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Net of $2.2m vacation payouts; $1.0m SMCF sections; attrition, ASCIP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$         697,745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53384540"/>
                  </a:ext>
                </a:extLst>
              </a:tr>
              <a:tr h="60944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STRS On-behalf Payment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$     6,805,191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$      7,259,802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Accounting entry only – No budget effect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$         454,611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04318406"/>
                  </a:ext>
                </a:extLst>
              </a:tr>
              <a:tr h="60944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Supplies/Other Operating/Transfers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$   21,028,042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$    19,679,880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AB218 Savings; Utility rebates &amp; lower rates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$         (1,348,162)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27817576"/>
                  </a:ext>
                </a:extLst>
              </a:tr>
              <a:tr h="36013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Total Expenditure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$ 235,054,851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$  234,859,045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(0.08%) 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Difference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$         (195,806)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80683661"/>
                  </a:ext>
                </a:extLst>
              </a:tr>
              <a:tr h="36013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Surplus/</a:t>
                      </a:r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Deficit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$    (10,085,989)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$     (4,710,487)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$      5,375,502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1583207"/>
                  </a:ext>
                </a:extLst>
              </a:tr>
              <a:tr h="36013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366092"/>
                          </a:solidFill>
                          <a:effectLst/>
                          <a:latin typeface="Calibri" panose="020F0502020204030204" pitchFamily="34" charset="0"/>
                        </a:rPr>
                        <a:t>Ending Fund Balance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366092"/>
                          </a:solidFill>
                          <a:effectLst/>
                          <a:latin typeface="Calibri" panose="020F0502020204030204" pitchFamily="34" charset="0"/>
                        </a:rPr>
                        <a:t> $   13,443,806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366092"/>
                          </a:solidFill>
                          <a:effectLst/>
                          <a:latin typeface="Calibri" panose="020F0502020204030204" pitchFamily="34" charset="0"/>
                        </a:rPr>
                        <a:t> $    18,819,308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 dirty="0">
                        <a:solidFill>
                          <a:srgbClr val="36609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$      5,375,502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01782950"/>
                  </a:ext>
                </a:extLst>
              </a:tr>
              <a:tr h="36013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66092"/>
                          </a:solidFill>
                          <a:effectLst/>
                          <a:latin typeface="Calibri" panose="020F0502020204030204" pitchFamily="34" charset="0"/>
                        </a:rPr>
                        <a:t>5.72%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66092"/>
                          </a:solidFill>
                          <a:effectLst/>
                          <a:latin typeface="Calibri" panose="020F0502020204030204" pitchFamily="34" charset="0"/>
                        </a:rPr>
                        <a:t>8.01%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1" i="0" u="none" strike="noStrike" dirty="0">
                        <a:solidFill>
                          <a:srgbClr val="36609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2.29%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235934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0E68D2A-D70E-7B13-BC33-9038D133ADB8}"/>
              </a:ext>
            </a:extLst>
          </p:cNvPr>
          <p:cNvSpPr/>
          <p:nvPr/>
        </p:nvSpPr>
        <p:spPr>
          <a:xfrm>
            <a:off x="-1" y="2095279"/>
            <a:ext cx="12188825" cy="62081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C6820CA-0581-56DA-E2CC-E61243D5DEE1}"/>
              </a:ext>
            </a:extLst>
          </p:cNvPr>
          <p:cNvSpPr/>
          <p:nvPr/>
        </p:nvSpPr>
        <p:spPr>
          <a:xfrm>
            <a:off x="-1" y="4254473"/>
            <a:ext cx="12188825" cy="62081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E3E27F-4B72-EB6F-108C-F0BB58EC0D59}"/>
              </a:ext>
            </a:extLst>
          </p:cNvPr>
          <p:cNvSpPr/>
          <p:nvPr/>
        </p:nvSpPr>
        <p:spPr>
          <a:xfrm>
            <a:off x="2445286" y="41826"/>
            <a:ext cx="2397270" cy="681717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16A10B-B351-2B17-633E-0BAA14163DF0}"/>
              </a:ext>
            </a:extLst>
          </p:cNvPr>
          <p:cNvSpPr/>
          <p:nvPr/>
        </p:nvSpPr>
        <p:spPr>
          <a:xfrm>
            <a:off x="4842556" y="41826"/>
            <a:ext cx="2503712" cy="681717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F0F1039-1FCE-8E77-C290-7B65B264839C}"/>
              </a:ext>
            </a:extLst>
          </p:cNvPr>
          <p:cNvSpPr/>
          <p:nvPr/>
        </p:nvSpPr>
        <p:spPr>
          <a:xfrm>
            <a:off x="-1" y="915055"/>
            <a:ext cx="12188825" cy="382854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23C6149-D4FF-4CAA-AAFD-5D32FA512495}"/>
              </a:ext>
            </a:extLst>
          </p:cNvPr>
          <p:cNvSpPr/>
          <p:nvPr/>
        </p:nvSpPr>
        <p:spPr>
          <a:xfrm>
            <a:off x="-1" y="1297910"/>
            <a:ext cx="12188825" cy="79736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>
              <a:solidFill>
                <a:srgbClr val="00B05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3FB917-0C59-1B8B-9A2A-5C6497FF1912}"/>
              </a:ext>
            </a:extLst>
          </p:cNvPr>
          <p:cNvSpPr/>
          <p:nvPr/>
        </p:nvSpPr>
        <p:spPr>
          <a:xfrm>
            <a:off x="-1" y="2692765"/>
            <a:ext cx="12188825" cy="3787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>
              <a:solidFill>
                <a:srgbClr val="00B05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7C7FC12-A583-9BB6-EA4C-1AF55A87174C}"/>
              </a:ext>
            </a:extLst>
          </p:cNvPr>
          <p:cNvSpPr/>
          <p:nvPr/>
        </p:nvSpPr>
        <p:spPr>
          <a:xfrm>
            <a:off x="-1" y="3073672"/>
            <a:ext cx="12188825" cy="3553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>
              <a:solidFill>
                <a:srgbClr val="00B050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2E0C5C4-B88C-5C19-1CAB-3DC624098DD4}"/>
              </a:ext>
            </a:extLst>
          </p:cNvPr>
          <p:cNvSpPr/>
          <p:nvPr/>
        </p:nvSpPr>
        <p:spPr>
          <a:xfrm>
            <a:off x="-1" y="3443052"/>
            <a:ext cx="12188825" cy="79736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>
              <a:solidFill>
                <a:srgbClr val="00B05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232C012-4F62-B629-9453-F3E3B7EFF9B9}"/>
              </a:ext>
            </a:extLst>
          </p:cNvPr>
          <p:cNvSpPr/>
          <p:nvPr/>
        </p:nvSpPr>
        <p:spPr>
          <a:xfrm>
            <a:off x="-1" y="4833592"/>
            <a:ext cx="12188825" cy="62081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>
              <a:solidFill>
                <a:srgbClr val="00B050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452FA6-8693-3D24-8144-537BC669A497}"/>
              </a:ext>
            </a:extLst>
          </p:cNvPr>
          <p:cNvSpPr/>
          <p:nvPr/>
        </p:nvSpPr>
        <p:spPr>
          <a:xfrm>
            <a:off x="-1" y="5454406"/>
            <a:ext cx="12188825" cy="37524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>
              <a:solidFill>
                <a:srgbClr val="00B050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3339D9E-9D72-0E13-2AD7-164CFD6EF4A8}"/>
              </a:ext>
            </a:extLst>
          </p:cNvPr>
          <p:cNvSpPr/>
          <p:nvPr/>
        </p:nvSpPr>
        <p:spPr>
          <a:xfrm>
            <a:off x="0" y="5870445"/>
            <a:ext cx="12188825" cy="100215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97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DF8E5-8C21-F7CE-B422-79141A3BC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DE8BA78-81F5-CF13-8556-6703307E13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7114396"/>
              </p:ext>
            </p:extLst>
          </p:nvPr>
        </p:nvGraphicFramePr>
        <p:xfrm>
          <a:off x="152360" y="77073"/>
          <a:ext cx="11864162" cy="6399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BADBA9A-C7E6-D744-7B04-C7A73E00844F}"/>
              </a:ext>
            </a:extLst>
          </p:cNvPr>
          <p:cNvCxnSpPr>
            <a:cxnSpLocks/>
          </p:cNvCxnSpPr>
          <p:nvPr/>
        </p:nvCxnSpPr>
        <p:spPr>
          <a:xfrm>
            <a:off x="5865812" y="1295400"/>
            <a:ext cx="4724400" cy="381000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2529E22-B961-1D07-5A49-8FDA7BB6E7CD}"/>
              </a:ext>
            </a:extLst>
          </p:cNvPr>
          <p:cNvSpPr txBox="1"/>
          <p:nvPr/>
        </p:nvSpPr>
        <p:spPr>
          <a:xfrm>
            <a:off x="7618412" y="1371600"/>
            <a:ext cx="420499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Reduction in Fund Balance</a:t>
            </a:r>
          </a:p>
          <a:p>
            <a:pPr algn="ctr"/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</a:t>
            </a:r>
          </a:p>
          <a:p>
            <a:pPr algn="ctr"/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&lt;$25,095,300&gt;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&lt;57.1%&gt;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B34AA1-E0ED-2F51-A3C3-771673E84A59}"/>
              </a:ext>
            </a:extLst>
          </p:cNvPr>
          <p:cNvSpPr txBox="1"/>
          <p:nvPr/>
        </p:nvSpPr>
        <p:spPr>
          <a:xfrm>
            <a:off x="3900670" y="3497580"/>
            <a:ext cx="32478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Equivalent to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&lt;$522,819&gt;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month</a:t>
            </a:r>
          </a:p>
        </p:txBody>
      </p:sp>
    </p:spTree>
    <p:extLst>
      <p:ext uri="{BB962C8B-B14F-4D97-AF65-F5344CB8AC3E}">
        <p14:creationId xmlns:p14="http://schemas.microsoft.com/office/powerpoint/2010/main" val="254803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26200-677E-A8F2-40DE-10B68D215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593CB735-B257-BCFE-9A05-DBCAB3BB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1981200"/>
            <a:ext cx="10210798" cy="1066800"/>
          </a:xfrm>
        </p:spPr>
        <p:txBody>
          <a:bodyPr>
            <a:noAutofit/>
          </a:bodyPr>
          <a:lstStyle/>
          <a:p>
            <a:pPr algn="ctr"/>
            <a:r>
              <a:rPr lang="en-US" sz="5400" b="1" u="sng" dirty="0">
                <a:latin typeface="Calibri" panose="020F0502020204030204" pitchFamily="34" charset="0"/>
                <a:cs typeface="Calibri" panose="020F0502020204030204" pitchFamily="34" charset="0"/>
              </a:rPr>
              <a:t>ACCJC Enhanced Fiscal Monitoring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208661-EA23-AF8E-93B3-FF6536ECD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1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90F81-CAF9-B0CE-3086-1B0B933F5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870495D-CD7B-941A-356E-9361E8DC6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12" y="1447800"/>
            <a:ext cx="11963400" cy="5334000"/>
          </a:xfrm>
        </p:spPr>
        <p:txBody>
          <a:bodyPr>
            <a:normAutofit/>
          </a:bodyPr>
          <a:lstStyle/>
          <a:p>
            <a:pPr marL="914126" lvl="2" indent="0"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  <p:sp>
        <p:nvSpPr>
          <p:cNvPr id="2" name="Title 12">
            <a:extLst>
              <a:ext uri="{FF2B5EF4-FFF2-40B4-BE49-F238E27FC236}">
                <a16:creationId xmlns:a16="http://schemas.microsoft.com/office/drawing/2014/main" id="{1262CA9D-A2D1-2DB3-426D-135ACF898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685800"/>
            <a:ext cx="10210798" cy="533400"/>
          </a:xfrm>
        </p:spPr>
        <p:txBody>
          <a:bodyPr>
            <a:noAutofit/>
          </a:bodyPr>
          <a:lstStyle/>
          <a:p>
            <a:pPr algn="ctr"/>
            <a:r>
              <a:rPr lang="en-US" sz="4000" b="1" u="sng" dirty="0">
                <a:latin typeface="Calibri" panose="020F0502020204030204" pitchFamily="34" charset="0"/>
                <a:cs typeface="Calibri" panose="020F0502020204030204" pitchFamily="34" charset="0"/>
              </a:rPr>
              <a:t>ACCJC Enhanced Fiscal Monitoring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2C4A61-0736-3787-D1F8-B2ADCE7C4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  <p:sp>
        <p:nvSpPr>
          <p:cNvPr id="8" name="Content Placeholder 13">
            <a:extLst>
              <a:ext uri="{FF2B5EF4-FFF2-40B4-BE49-F238E27FC236}">
                <a16:creationId xmlns:a16="http://schemas.microsoft.com/office/drawing/2014/main" id="{41E5AA81-6B61-9534-D476-7091A3814E92}"/>
              </a:ext>
            </a:extLst>
          </p:cNvPr>
          <p:cNvSpPr txBox="1">
            <a:spLocks/>
          </p:cNvSpPr>
          <p:nvPr/>
        </p:nvSpPr>
        <p:spPr>
          <a:xfrm>
            <a:off x="112712" y="1447800"/>
            <a:ext cx="12076113" cy="5105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531" indent="-228531" algn="l" defTabSz="914126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594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57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20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83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Letter received July 24, 2026, District placed on Enhanced Fiscal Monitoring</a:t>
            </a:r>
          </a:p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Factors identified for “at-risk” designation: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Unresolved structural deficit and negative trend in Fund Balance 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Significant underfunding of Other Post-Employment Benefits (OPEB) liability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34% decline in cash balance over reporting years of 2022-23 through 2024-25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Multiple open collective bargaining agreements</a:t>
            </a:r>
            <a:r>
              <a:rPr lang="en-US" sz="2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District prepared a response to ACCJC and shared that response with the campus community</a:t>
            </a:r>
          </a:p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ACCJC has accepted the District response and will continue monitoring</a:t>
            </a:r>
          </a:p>
          <a:p>
            <a:pPr lvl="1"/>
            <a:endParaRPr lang="en-US" sz="28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60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063" lvl="1" indent="0">
              <a:buNone/>
            </a:pPr>
            <a:endParaRPr lang="en-US" sz="260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126" lvl="2" indent="0">
              <a:buFont typeface="Arial" panose="020B0604020202020204" pitchFamily="34" charset="0"/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Font typeface="Arial" panose="020B0604020202020204" pitchFamily="34" charset="0"/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Font typeface="Arial" panose="020B0604020202020204" pitchFamily="34" charset="0"/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03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3F404-FF43-F7DA-7CD9-E61AF964C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547BBE0E-4C61-C7BB-E53D-3295A0872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1981200"/>
            <a:ext cx="10210798" cy="1066800"/>
          </a:xfrm>
        </p:spPr>
        <p:txBody>
          <a:bodyPr>
            <a:noAutofit/>
          </a:bodyPr>
          <a:lstStyle/>
          <a:p>
            <a:pPr algn="ctr"/>
            <a:r>
              <a:rPr lang="en-US" sz="5400" b="1" u="sng" dirty="0">
                <a:latin typeface="Calibri" panose="020F0502020204030204" pitchFamily="34" charset="0"/>
                <a:cs typeface="Calibri" panose="020F0502020204030204" pitchFamily="34" charset="0"/>
              </a:rPr>
              <a:t>CCCCO </a:t>
            </a:r>
            <a:br>
              <a:rPr lang="en-US" sz="5400" b="1" u="sng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b="1" u="sng" dirty="0">
                <a:latin typeface="Calibri" panose="020F0502020204030204" pitchFamily="34" charset="0"/>
                <a:cs typeface="Calibri" panose="020F0502020204030204" pitchFamily="34" charset="0"/>
              </a:rPr>
              <a:t>Fiscal Health Resiliency Monitoring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34E14B-B70A-0117-5E1A-6FD989F43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4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E999A-6171-C94A-E37D-C1399AE90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DFE5A53-0879-79C5-FBF7-3660A998A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12" y="1447800"/>
            <a:ext cx="11963400" cy="5334000"/>
          </a:xfrm>
        </p:spPr>
        <p:txBody>
          <a:bodyPr>
            <a:normAutofit/>
          </a:bodyPr>
          <a:lstStyle/>
          <a:p>
            <a:pPr marL="914126" lvl="2" indent="0"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  <p:sp>
        <p:nvSpPr>
          <p:cNvPr id="2" name="Title 12">
            <a:extLst>
              <a:ext uri="{FF2B5EF4-FFF2-40B4-BE49-F238E27FC236}">
                <a16:creationId xmlns:a16="http://schemas.microsoft.com/office/drawing/2014/main" id="{86818A7B-B652-63B7-27CE-C1EFD855F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685800"/>
            <a:ext cx="10210798" cy="533400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>
                <a:latin typeface="Calibri" panose="020F0502020204030204" pitchFamily="34" charset="0"/>
                <a:cs typeface="Calibri" panose="020F0502020204030204" pitchFamily="34" charset="0"/>
              </a:rPr>
              <a:t>Fiscal Health Resiliency Monitoring</a:t>
            </a:r>
            <a:endParaRPr lang="en-US" sz="4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5F602B-62EF-24F2-B515-AAB5BE599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68" y="6345177"/>
            <a:ext cx="524164" cy="451026"/>
          </a:xfrm>
          <a:prstGeom prst="rect">
            <a:avLst/>
          </a:prstGeom>
        </p:spPr>
      </p:pic>
      <p:sp>
        <p:nvSpPr>
          <p:cNvPr id="8" name="Content Placeholder 13">
            <a:extLst>
              <a:ext uri="{FF2B5EF4-FFF2-40B4-BE49-F238E27FC236}">
                <a16:creationId xmlns:a16="http://schemas.microsoft.com/office/drawing/2014/main" id="{BB46A420-BEA4-BADA-9CFB-576284B40AB1}"/>
              </a:ext>
            </a:extLst>
          </p:cNvPr>
          <p:cNvSpPr txBox="1">
            <a:spLocks/>
          </p:cNvSpPr>
          <p:nvPr/>
        </p:nvSpPr>
        <p:spPr>
          <a:xfrm>
            <a:off x="334892" y="1447800"/>
            <a:ext cx="119634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531" indent="-228531" algn="l" defTabSz="914126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594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57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20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83" indent="-228531" algn="l" defTabSz="914126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Letter received August 3, 2026, CCCCO will perform a fiscal and audit review</a:t>
            </a:r>
          </a:p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Purpose is to: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 proactive engagement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Identify fiscal and enrollment trends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Provide technical assistance that promotes long-term fiscal stability</a:t>
            </a:r>
          </a:p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may be used to update: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Consultation Council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Board of Governors 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FCMAT</a:t>
            </a:r>
          </a:p>
          <a:p>
            <a:r>
              <a:rPr lang="en-US" sz="2999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District is working with CCCCO to schedule</a:t>
            </a:r>
          </a:p>
          <a:p>
            <a:pPr lvl="1"/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8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60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063" lvl="1" indent="0">
              <a:buNone/>
            </a:pPr>
            <a:endParaRPr lang="en-US" sz="260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126" lvl="2" indent="0">
              <a:buFont typeface="Arial" panose="020B0604020202020204" pitchFamily="34" charset="0"/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3550" lvl="2" indent="0">
              <a:buFont typeface="Arial" panose="020B0604020202020204" pitchFamily="34" charset="0"/>
              <a:buNone/>
            </a:pP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lvl="3" indent="0">
              <a:buFont typeface="Arial" panose="020B0604020202020204" pitchFamily="34" charset="0"/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90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GestaltVTI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23801</TotalTime>
  <Words>2105</Words>
  <Application>Microsoft Office PowerPoint</Application>
  <PresentationFormat>Custom</PresentationFormat>
  <Paragraphs>524</Paragraphs>
  <Slides>36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Aptos</vt:lpstr>
      <vt:lpstr>Aptos Display</vt:lpstr>
      <vt:lpstr>Arial</vt:lpstr>
      <vt:lpstr>Bierstadt</vt:lpstr>
      <vt:lpstr>Calibri</vt:lpstr>
      <vt:lpstr>Corbel</vt:lpstr>
      <vt:lpstr>Gill Sans MT</vt:lpstr>
      <vt:lpstr>Times New Roman</vt:lpstr>
      <vt:lpstr>GestaltVTI</vt:lpstr>
      <vt:lpstr>Office Theme</vt:lpstr>
      <vt:lpstr>1_Office Theme</vt:lpstr>
      <vt:lpstr>Santa Monica College</vt:lpstr>
      <vt:lpstr>How can I keep up-to-date?</vt:lpstr>
      <vt:lpstr>   2025-2026 Summary of Changes Adopted to Final</vt:lpstr>
      <vt:lpstr>PowerPoint Presentation</vt:lpstr>
      <vt:lpstr>PowerPoint Presentation</vt:lpstr>
      <vt:lpstr>ACCJC Enhanced Fiscal Monitoring </vt:lpstr>
      <vt:lpstr>ACCJC Enhanced Fiscal Monitoring</vt:lpstr>
      <vt:lpstr>CCCCO  Fiscal Health Resiliency Monitoring</vt:lpstr>
      <vt:lpstr>Fiscal Health Resiliency Monitoring</vt:lpstr>
      <vt:lpstr>Fiscal Health Resiliency Monitoring</vt:lpstr>
      <vt:lpstr>Fiscal Health Resiliency Monitoring</vt:lpstr>
      <vt:lpstr>2026-2027  Proposed Adopted Budget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Take Aways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Coronavirus Response and Relief Supplemental Appropriations Act and the Governor’s 2021-2022 Budget Proposal</dc:title>
  <dc:creator>bonvenuto_chris</dc:creator>
  <cp:lastModifiedBy>DIAZ_VERONICA</cp:lastModifiedBy>
  <cp:revision>634</cp:revision>
  <cp:lastPrinted>2021-01-27T22:40:59Z</cp:lastPrinted>
  <dcterms:created xsi:type="dcterms:W3CDTF">2021-01-18T22:27:30Z</dcterms:created>
  <dcterms:modified xsi:type="dcterms:W3CDTF">2026-09-09T19:16:03Z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