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1"/>
  </p:notesMasterIdLst>
  <p:handoutMasterIdLst>
    <p:handoutMasterId r:id="rId32"/>
  </p:handoutMasterIdLst>
  <p:sldIdLst>
    <p:sldId id="256" r:id="rId2"/>
    <p:sldId id="435" r:id="rId3"/>
    <p:sldId id="460" r:id="rId4"/>
    <p:sldId id="471" r:id="rId5"/>
    <p:sldId id="472" r:id="rId6"/>
    <p:sldId id="473" r:id="rId7"/>
    <p:sldId id="486" r:id="rId8"/>
    <p:sldId id="461" r:id="rId9"/>
    <p:sldId id="462" r:id="rId10"/>
    <p:sldId id="463" r:id="rId11"/>
    <p:sldId id="485" r:id="rId12"/>
    <p:sldId id="474" r:id="rId13"/>
    <p:sldId id="477" r:id="rId14"/>
    <p:sldId id="476" r:id="rId15"/>
    <p:sldId id="475" r:id="rId16"/>
    <p:sldId id="276" r:id="rId17"/>
    <p:sldId id="478" r:id="rId18"/>
    <p:sldId id="479" r:id="rId19"/>
    <p:sldId id="480" r:id="rId20"/>
    <p:sldId id="481" r:id="rId21"/>
    <p:sldId id="482" r:id="rId22"/>
    <p:sldId id="483" r:id="rId23"/>
    <p:sldId id="484" r:id="rId24"/>
    <p:sldId id="487" r:id="rId25"/>
    <p:sldId id="489" r:id="rId26"/>
    <p:sldId id="490" r:id="rId27"/>
    <p:sldId id="491" r:id="rId28"/>
    <p:sldId id="492" r:id="rId29"/>
    <p:sldId id="350" r:id="rId30"/>
  </p:sldIdLst>
  <p:sldSz cx="12188825" cy="6858000"/>
  <p:notesSz cx="7010400" cy="92964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C5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550" autoAdjust="0"/>
    <p:restoredTop sz="94629" autoAdjust="0"/>
  </p:normalViewPr>
  <p:slideViewPr>
    <p:cSldViewPr showGuides="1">
      <p:cViewPr varScale="1">
        <p:scale>
          <a:sx n="115" d="100"/>
          <a:sy n="115" d="100"/>
        </p:scale>
        <p:origin x="158" y="72"/>
      </p:cViewPr>
      <p:guideLst>
        <p:guide pos="3839"/>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63" d="100"/>
          <a:sy n="63" d="100"/>
        </p:scale>
        <p:origin x="1986"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59088EAF-6ECA-4616-85EF-35AA19C641F3}" type="datetimeFigureOut">
              <a:rPr lang="en-US"/>
              <a:t>8/27/2026</a:t>
            </a:fld>
            <a:endParaRPr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D9F912AB-2776-42F2-A957-313FC7EFEDB9}" type="slidenum">
              <a:rPr/>
              <a:t>‹#›</a:t>
            </a:fld>
            <a:endParaRPr dirty="0"/>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ABD2D7A-D230-4F91-BD59-0A39C2703BA8}" type="datetimeFigureOut">
              <a:rPr lang="en-US"/>
              <a:t>8/27/2026</a:t>
            </a:fld>
            <a:endParaRPr dirty="0"/>
          </a:p>
        </p:txBody>
      </p:sp>
      <p:sp>
        <p:nvSpPr>
          <p:cNvPr id="4" name="Slide Image Placeholder 3"/>
          <p:cNvSpPr>
            <a:spLocks noGrp="1" noRot="1" noChangeAspect="1"/>
          </p:cNvSpPr>
          <p:nvPr>
            <p:ph type="sldImg" idx="2"/>
          </p:nvPr>
        </p:nvSpPr>
        <p:spPr>
          <a:xfrm>
            <a:off x="407988" y="696913"/>
            <a:ext cx="6194425" cy="3486150"/>
          </a:xfrm>
          <a:prstGeom prst="rect">
            <a:avLst/>
          </a:prstGeom>
          <a:noFill/>
          <a:ln w="12700">
            <a:solidFill>
              <a:prstClr val="black"/>
            </a:solidFill>
          </a:ln>
        </p:spPr>
        <p:txBody>
          <a:bodyPr vert="horz" lIns="93177" tIns="46589" rIns="93177" bIns="46589" rtlCol="0" anchor="ctr"/>
          <a:lstStyle/>
          <a:p>
            <a:endParaRPr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F93199CD-3E1B-4AE6-990F-76F925F5EA9F}" type="slidenum">
              <a:rPr/>
              <a:t>‹#›</a:t>
            </a:fld>
            <a:endParaRPr dirty="0"/>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3199CD-3E1B-4AE6-990F-76F925F5EA9F}" type="slidenum">
              <a:rPr lang="en-US" smtClean="0"/>
              <a:t>8</a:t>
            </a:fld>
            <a:endParaRPr lang="en-US" dirty="0"/>
          </a:p>
        </p:txBody>
      </p:sp>
    </p:spTree>
    <p:extLst>
      <p:ext uri="{BB962C8B-B14F-4D97-AF65-F5344CB8AC3E}">
        <p14:creationId xmlns:p14="http://schemas.microsoft.com/office/powerpoint/2010/main" val="141104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3199CD-3E1B-4AE6-990F-76F925F5EA9F}" type="slidenum">
              <a:rPr lang="en-US" smtClean="0"/>
              <a:t>9</a:t>
            </a:fld>
            <a:endParaRPr lang="en-US" dirty="0"/>
          </a:p>
        </p:txBody>
      </p:sp>
    </p:spTree>
    <p:extLst>
      <p:ext uri="{BB962C8B-B14F-4D97-AF65-F5344CB8AC3E}">
        <p14:creationId xmlns:p14="http://schemas.microsoft.com/office/powerpoint/2010/main" val="804699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3199CD-3E1B-4AE6-990F-76F925F5EA9F}" type="slidenum">
              <a:rPr lang="en-US" smtClean="0"/>
              <a:t>15</a:t>
            </a:fld>
            <a:endParaRPr lang="en-US" dirty="0"/>
          </a:p>
        </p:txBody>
      </p:sp>
    </p:spTree>
    <p:extLst>
      <p:ext uri="{BB962C8B-B14F-4D97-AF65-F5344CB8AC3E}">
        <p14:creationId xmlns:p14="http://schemas.microsoft.com/office/powerpoint/2010/main" val="363540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4FAD4-164C-9E2D-3CEA-ADEE784228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581DB5-CF1F-D80E-9565-3406FBEACE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41FEAD-54DE-EEE7-DA4A-63BF4FDCEF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CC991CA-CB4B-5701-CACF-A968B39E3FEB}"/>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653786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3199CD-3E1B-4AE6-990F-76F925F5EA9F}" type="slidenum">
              <a:rPr lang="en-US" smtClean="0"/>
              <a:t>21</a:t>
            </a:fld>
            <a:endParaRPr lang="en-US" dirty="0"/>
          </a:p>
        </p:txBody>
      </p:sp>
    </p:spTree>
    <p:extLst>
      <p:ext uri="{BB962C8B-B14F-4D97-AF65-F5344CB8AC3E}">
        <p14:creationId xmlns:p14="http://schemas.microsoft.com/office/powerpoint/2010/main" val="2937259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FA911-F1E7-1ACA-FD0F-E04E93AD84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A9A912-DAF0-855A-94ED-D66A3A283E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E6519F-55A6-DF1B-DD80-22A6A6EA7F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F4798C-F2D5-3CC2-EA82-78DCFD52CF24}"/>
              </a:ext>
            </a:extLst>
          </p:cNvPr>
          <p:cNvSpPr>
            <a:spLocks noGrp="1"/>
          </p:cNvSpPr>
          <p:nvPr>
            <p:ph type="sldNum" sz="quarter" idx="5"/>
          </p:nvPr>
        </p:nvSpPr>
        <p:spPr/>
        <p:txBody>
          <a:bodyPr/>
          <a:lstStyle/>
          <a:p>
            <a:fld id="{F93199CD-3E1B-4AE6-990F-76F925F5EA9F}" type="slidenum">
              <a:rPr lang="en-US" smtClean="0"/>
              <a:t>22</a:t>
            </a:fld>
            <a:endParaRPr lang="en-US" dirty="0"/>
          </a:p>
        </p:txBody>
      </p:sp>
    </p:spTree>
    <p:extLst>
      <p:ext uri="{BB962C8B-B14F-4D97-AF65-F5344CB8AC3E}">
        <p14:creationId xmlns:p14="http://schemas.microsoft.com/office/powerpoint/2010/main" val="661799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AE2E2-95B0-9332-33A9-40EC242170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8112A-EAA4-995D-A04B-95CB8A8869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3A3D1F-FC0F-96AB-B8B2-6CB97E9EB1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3B9070-4C5E-5EDB-3019-80524A3731D6}"/>
              </a:ext>
            </a:extLst>
          </p:cNvPr>
          <p:cNvSpPr>
            <a:spLocks noGrp="1"/>
          </p:cNvSpPr>
          <p:nvPr>
            <p:ph type="sldNum" sz="quarter" idx="5"/>
          </p:nvPr>
        </p:nvSpPr>
        <p:spPr/>
        <p:txBody>
          <a:bodyPr/>
          <a:lstStyle/>
          <a:p>
            <a:fld id="{F93199CD-3E1B-4AE6-990F-76F925F5EA9F}" type="slidenum">
              <a:rPr lang="en-US" smtClean="0"/>
              <a:t>23</a:t>
            </a:fld>
            <a:endParaRPr lang="en-US" dirty="0"/>
          </a:p>
        </p:txBody>
      </p:sp>
    </p:spTree>
    <p:extLst>
      <p:ext uri="{BB962C8B-B14F-4D97-AF65-F5344CB8AC3E}">
        <p14:creationId xmlns:p14="http://schemas.microsoft.com/office/powerpoint/2010/main" val="3181823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EA67E988-5919-57BB-C7DE-D3EAD38A3045}"/>
              </a:ext>
              <a:ext uri="{C183D7F6-B498-43B3-948B-1728B52AA6E4}">
                <adec:decorative xmlns:adec="http://schemas.microsoft.com/office/drawing/2017/decorative" val="1"/>
              </a:ext>
            </a:extLst>
          </p:cNvPr>
          <p:cNvSpPr/>
          <p:nvPr/>
        </p:nvSpPr>
        <p:spPr>
          <a:xfrm>
            <a:off x="517735" y="6209926"/>
            <a:ext cx="11152775" cy="45719"/>
          </a:xfrm>
          <a:custGeom>
            <a:avLst/>
            <a:gdLst>
              <a:gd name="connsiteX0" fmla="*/ 0 w 8715708"/>
              <a:gd name="connsiteY0" fmla="*/ 0 h 45719"/>
              <a:gd name="connsiteX1" fmla="*/ 3694525 w 8715708"/>
              <a:gd name="connsiteY1" fmla="*/ 0 h 45719"/>
              <a:gd name="connsiteX2" fmla="*/ 5021183 w 8715708"/>
              <a:gd name="connsiteY2" fmla="*/ 0 h 45719"/>
              <a:gd name="connsiteX3" fmla="*/ 8715708 w 8715708"/>
              <a:gd name="connsiteY3" fmla="*/ 0 h 45719"/>
              <a:gd name="connsiteX4" fmla="*/ 8715708 w 8715708"/>
              <a:gd name="connsiteY4" fmla="*/ 45719 h 45719"/>
              <a:gd name="connsiteX5" fmla="*/ 5021183 w 8715708"/>
              <a:gd name="connsiteY5" fmla="*/ 45719 h 45719"/>
              <a:gd name="connsiteX6" fmla="*/ 3694525 w 8715708"/>
              <a:gd name="connsiteY6" fmla="*/ 45719 h 45719"/>
              <a:gd name="connsiteX7" fmla="*/ 0 w 8715708"/>
              <a:gd name="connsiteY7" fmla="*/ 45719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5708" h="45719">
                <a:moveTo>
                  <a:pt x="0" y="0"/>
                </a:moveTo>
                <a:lnTo>
                  <a:pt x="3694525" y="0"/>
                </a:lnTo>
                <a:lnTo>
                  <a:pt x="5021183" y="0"/>
                </a:lnTo>
                <a:lnTo>
                  <a:pt x="8715708" y="0"/>
                </a:lnTo>
                <a:lnTo>
                  <a:pt x="8715708" y="45719"/>
                </a:lnTo>
                <a:lnTo>
                  <a:pt x="5021183" y="45719"/>
                </a:lnTo>
                <a:lnTo>
                  <a:pt x="3694525" y="45719"/>
                </a:lnTo>
                <a:lnTo>
                  <a:pt x="0" y="457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799"/>
          </a:p>
        </p:txBody>
      </p:sp>
      <p:sp>
        <p:nvSpPr>
          <p:cNvPr id="2" name="Title 1">
            <a:extLst>
              <a:ext uri="{FF2B5EF4-FFF2-40B4-BE49-F238E27FC236}">
                <a16:creationId xmlns:a16="http://schemas.microsoft.com/office/drawing/2014/main" id="{5B2327B2-BA4B-2C04-0751-5CB63D4AA425}"/>
              </a:ext>
            </a:extLst>
          </p:cNvPr>
          <p:cNvSpPr>
            <a:spLocks noGrp="1"/>
          </p:cNvSpPr>
          <p:nvPr>
            <p:ph type="ctrTitle"/>
          </p:nvPr>
        </p:nvSpPr>
        <p:spPr>
          <a:xfrm>
            <a:off x="521072" y="978408"/>
            <a:ext cx="11152775" cy="3429000"/>
          </a:xfrm>
        </p:spPr>
        <p:txBody>
          <a:bodyPr anchor="t">
            <a:normAutofit/>
          </a:bodyPr>
          <a:lstStyle>
            <a:lvl1pPr algn="l">
              <a:defRPr sz="7198"/>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7201176-DC7A-4C3D-3D8F-352526DA7B5D}"/>
              </a:ext>
            </a:extLst>
          </p:cNvPr>
          <p:cNvSpPr>
            <a:spLocks noGrp="1"/>
          </p:cNvSpPr>
          <p:nvPr>
            <p:ph type="subTitle" idx="1"/>
          </p:nvPr>
        </p:nvSpPr>
        <p:spPr>
          <a:xfrm>
            <a:off x="521072" y="4480560"/>
            <a:ext cx="7103038" cy="1399032"/>
          </a:xfrm>
        </p:spPr>
        <p:txBody>
          <a:bodyPr anchor="b">
            <a:normAutofit/>
          </a:bodyPr>
          <a:lstStyle>
            <a:lvl1pPr marL="0" indent="0" algn="l">
              <a:buNone/>
              <a:defRPr sz="2199" i="1"/>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7DC221-9A2E-7459-102F-C3CFB27CC389}"/>
              </a:ext>
            </a:extLst>
          </p:cNvPr>
          <p:cNvSpPr>
            <a:spLocks noGrp="1"/>
          </p:cNvSpPr>
          <p:nvPr>
            <p:ph type="dt" sz="half" idx="10"/>
          </p:nvPr>
        </p:nvSpPr>
        <p:spPr/>
        <p:txBody>
          <a:bodyPr/>
          <a:lstStyle/>
          <a:p>
            <a:fld id="{D227098B-C608-4CD0-A202-C691ABB98A78}" type="datetimeFigureOut">
              <a:rPr lang="en-US" smtClean="0"/>
              <a:t>8/27/2026</a:t>
            </a:fld>
            <a:endParaRPr lang="en-US"/>
          </a:p>
        </p:txBody>
      </p:sp>
      <p:sp>
        <p:nvSpPr>
          <p:cNvPr id="5" name="Footer Placeholder 4">
            <a:extLst>
              <a:ext uri="{FF2B5EF4-FFF2-40B4-BE49-F238E27FC236}">
                <a16:creationId xmlns:a16="http://schemas.microsoft.com/office/drawing/2014/main" id="{A5020671-6F7D-3A03-EEC1-661A87F96F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53D3A-E0F9-8386-2A6C-96671FBB15A5}"/>
              </a:ext>
            </a:extLst>
          </p:cNvPr>
          <p:cNvSpPr>
            <a:spLocks noGrp="1"/>
          </p:cNvSpPr>
          <p:nvPr>
            <p:ph type="sldNum" sz="quarter" idx="12"/>
          </p:nvPr>
        </p:nvSpPr>
        <p:spPr/>
        <p:txBody>
          <a:bodyPr/>
          <a:lstStyle/>
          <a:p>
            <a:fld id="{9E7DDAAA-94F9-4B0D-A248-D958F6D0E34F}" type="slidenum">
              <a:rPr lang="en-US" smtClean="0"/>
              <a:t>‹#›</a:t>
            </a:fld>
            <a:endParaRPr lang="en-US"/>
          </a:p>
        </p:txBody>
      </p:sp>
    </p:spTree>
    <p:extLst>
      <p:ext uri="{BB962C8B-B14F-4D97-AF65-F5344CB8AC3E}">
        <p14:creationId xmlns:p14="http://schemas.microsoft.com/office/powerpoint/2010/main" val="2188163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36771-E72D-FAD8-771E-3E196DD2E1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5BB827-257D-60D9-792F-E695900429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E5D2E7-C856-F78A-E88C-375474982A5F}"/>
              </a:ext>
            </a:extLst>
          </p:cNvPr>
          <p:cNvSpPr>
            <a:spLocks noGrp="1"/>
          </p:cNvSpPr>
          <p:nvPr>
            <p:ph type="dt" sz="half" idx="10"/>
          </p:nvPr>
        </p:nvSpPr>
        <p:spPr/>
        <p:txBody>
          <a:bodyPr/>
          <a:lstStyle/>
          <a:p>
            <a:fld id="{03F41C87-7AD9-4845-A077-840E4A0F3F06}" type="datetimeFigureOut">
              <a:rPr lang="en-US" smtClean="0"/>
              <a:t>8/27/2026</a:t>
            </a:fld>
            <a:endParaRPr lang="en-US" dirty="0"/>
          </a:p>
        </p:txBody>
      </p:sp>
      <p:sp>
        <p:nvSpPr>
          <p:cNvPr id="5" name="Footer Placeholder 4">
            <a:extLst>
              <a:ext uri="{FF2B5EF4-FFF2-40B4-BE49-F238E27FC236}">
                <a16:creationId xmlns:a16="http://schemas.microsoft.com/office/drawing/2014/main" id="{0FDAB289-9591-51C9-9E3C-B6F2ACC6A62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7FE037C-790D-7442-8E43-D2740B3952B1}"/>
              </a:ext>
            </a:extLst>
          </p:cNvPr>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241498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635151-A38B-3766-6A32-FF1DF7687D9F}"/>
              </a:ext>
            </a:extLst>
          </p:cNvPr>
          <p:cNvSpPr>
            <a:spLocks noGrp="1"/>
          </p:cNvSpPr>
          <p:nvPr>
            <p:ph type="title" orient="vert"/>
          </p:nvPr>
        </p:nvSpPr>
        <p:spPr>
          <a:xfrm>
            <a:off x="8657113" y="978408"/>
            <a:ext cx="2550512" cy="536752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3D132D1-640C-FB9A-AD6F-D845738349F6}"/>
              </a:ext>
            </a:extLst>
          </p:cNvPr>
          <p:cNvSpPr>
            <a:spLocks noGrp="1"/>
          </p:cNvSpPr>
          <p:nvPr>
            <p:ph type="body" orient="vert" idx="1"/>
          </p:nvPr>
        </p:nvSpPr>
        <p:spPr>
          <a:xfrm>
            <a:off x="521072" y="978408"/>
            <a:ext cx="8008058" cy="536752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955F80A-4BA7-8ED8-9A62-B92194272620}"/>
              </a:ext>
            </a:extLst>
          </p:cNvPr>
          <p:cNvSpPr>
            <a:spLocks noGrp="1"/>
          </p:cNvSpPr>
          <p:nvPr>
            <p:ph type="dt" sz="half" idx="10"/>
          </p:nvPr>
        </p:nvSpPr>
        <p:spPr/>
        <p:txBody>
          <a:bodyPr/>
          <a:lstStyle/>
          <a:p>
            <a:fld id="{03F41C87-7AD9-4845-A077-840E4A0F3F06}" type="datetimeFigureOut">
              <a:rPr lang="en-US" smtClean="0"/>
              <a:t>8/27/2026</a:t>
            </a:fld>
            <a:endParaRPr lang="en-US" dirty="0"/>
          </a:p>
        </p:txBody>
      </p:sp>
      <p:sp>
        <p:nvSpPr>
          <p:cNvPr id="5" name="Footer Placeholder 4">
            <a:extLst>
              <a:ext uri="{FF2B5EF4-FFF2-40B4-BE49-F238E27FC236}">
                <a16:creationId xmlns:a16="http://schemas.microsoft.com/office/drawing/2014/main" id="{85E38113-D55A-A1A0-D1FE-53C95860FB6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8919DDB-F89D-4B2D-21A2-82AF1D1023E4}"/>
              </a:ext>
            </a:extLst>
          </p:cNvPr>
          <p:cNvSpPr>
            <a:spLocks noGrp="1"/>
          </p:cNvSpPr>
          <p:nvPr>
            <p:ph type="sldNum" sz="quarter" idx="12"/>
          </p:nvPr>
        </p:nvSpPr>
        <p:spPr/>
        <p:txBody>
          <a:bodyPr/>
          <a:lstStyle/>
          <a:p>
            <a:fld id="{2A013F82-EE5E-44EE-A61D-E31C6657F26F}" type="slidenum">
              <a:rPr lang="en-US" smtClean="0"/>
              <a:t>‹#›</a:t>
            </a:fld>
            <a:endParaRPr lang="en-US" dirty="0"/>
          </a:p>
        </p:txBody>
      </p:sp>
      <p:sp>
        <p:nvSpPr>
          <p:cNvPr id="7" name="Rectangle 6">
            <a:extLst>
              <a:ext uri="{FF2B5EF4-FFF2-40B4-BE49-F238E27FC236}">
                <a16:creationId xmlns:a16="http://schemas.microsoft.com/office/drawing/2014/main" id="{262572D8-D485-1DB1-34B1-C35C61C89940}"/>
              </a:ext>
            </a:extLst>
          </p:cNvPr>
          <p:cNvSpPr/>
          <p:nvPr/>
        </p:nvSpPr>
        <p:spPr>
          <a:xfrm rot="5400000">
            <a:off x="8933602" y="3585038"/>
            <a:ext cx="5325734" cy="1492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3691983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187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26D03-149A-DAB3-4B2A-E9B74F2E25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C1E73D-41A7-9934-0990-9208B95232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BB2A3F-E719-673C-5D56-F663712D0E7F}"/>
              </a:ext>
            </a:extLst>
          </p:cNvPr>
          <p:cNvSpPr>
            <a:spLocks noGrp="1"/>
          </p:cNvSpPr>
          <p:nvPr>
            <p:ph type="dt" sz="half" idx="10"/>
          </p:nvPr>
        </p:nvSpPr>
        <p:spPr/>
        <p:txBody>
          <a:bodyPr/>
          <a:lstStyle/>
          <a:p>
            <a:fld id="{03F41C87-7AD9-4845-A077-840E4A0F3F06}" type="datetimeFigureOut">
              <a:rPr lang="en-US" smtClean="0"/>
              <a:t>8/27/2026</a:t>
            </a:fld>
            <a:endParaRPr lang="en-US" dirty="0"/>
          </a:p>
        </p:txBody>
      </p:sp>
      <p:sp>
        <p:nvSpPr>
          <p:cNvPr id="5" name="Footer Placeholder 4">
            <a:extLst>
              <a:ext uri="{FF2B5EF4-FFF2-40B4-BE49-F238E27FC236}">
                <a16:creationId xmlns:a16="http://schemas.microsoft.com/office/drawing/2014/main" id="{04AE594A-52F5-D85E-343C-ADFEE3C72E0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7D5C9C-B2E2-FC26-E459-9E880EF975BA}"/>
              </a:ext>
            </a:extLst>
          </p:cNvPr>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1288462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9D51F-B2D5-2804-4F7C-C99850FBD05B}"/>
              </a:ext>
            </a:extLst>
          </p:cNvPr>
          <p:cNvSpPr>
            <a:spLocks noGrp="1"/>
          </p:cNvSpPr>
          <p:nvPr>
            <p:ph type="title"/>
          </p:nvPr>
        </p:nvSpPr>
        <p:spPr>
          <a:xfrm>
            <a:off x="521072" y="978408"/>
            <a:ext cx="5018749" cy="4288536"/>
          </a:xfrm>
        </p:spPr>
        <p:txBody>
          <a:bodyPr anchor="t">
            <a:normAutofit/>
          </a:bodyPr>
          <a:lstStyle>
            <a:lvl1pPr>
              <a:defRPr sz="5398"/>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5FE5516-03B6-C488-EB4A-68AE681EDFB8}"/>
              </a:ext>
            </a:extLst>
          </p:cNvPr>
          <p:cNvSpPr>
            <a:spLocks noGrp="1"/>
          </p:cNvSpPr>
          <p:nvPr>
            <p:ph type="body" idx="1"/>
          </p:nvPr>
        </p:nvSpPr>
        <p:spPr>
          <a:xfrm>
            <a:off x="521072" y="5266944"/>
            <a:ext cx="5018749" cy="1088136"/>
          </a:xfrm>
        </p:spPr>
        <p:txBody>
          <a:bodyPr anchor="b">
            <a:normAutofit/>
          </a:bodyPr>
          <a:lstStyle>
            <a:lvl1pPr marL="0" indent="0">
              <a:buNone/>
              <a:defRPr sz="2199" i="1">
                <a:solidFill>
                  <a:schemeClr val="tx1">
                    <a:tint val="82000"/>
                  </a:schemeClr>
                </a:solidFill>
              </a:defRPr>
            </a:lvl1pPr>
            <a:lvl2pPr marL="457063" indent="0">
              <a:buNone/>
              <a:defRPr sz="1999">
                <a:solidFill>
                  <a:schemeClr val="tx1">
                    <a:tint val="82000"/>
                  </a:schemeClr>
                </a:solidFill>
              </a:defRPr>
            </a:lvl2pPr>
            <a:lvl3pPr marL="914126" indent="0">
              <a:buNone/>
              <a:defRPr sz="1799">
                <a:solidFill>
                  <a:schemeClr val="tx1">
                    <a:tint val="82000"/>
                  </a:schemeClr>
                </a:solidFill>
              </a:defRPr>
            </a:lvl3pPr>
            <a:lvl4pPr marL="1371189" indent="0">
              <a:buNone/>
              <a:defRPr sz="1600">
                <a:solidFill>
                  <a:schemeClr val="tx1">
                    <a:tint val="82000"/>
                  </a:schemeClr>
                </a:solidFill>
              </a:defRPr>
            </a:lvl4pPr>
            <a:lvl5pPr marL="1828251" indent="0">
              <a:buNone/>
              <a:defRPr sz="1600">
                <a:solidFill>
                  <a:schemeClr val="tx1">
                    <a:tint val="82000"/>
                  </a:schemeClr>
                </a:solidFill>
              </a:defRPr>
            </a:lvl5pPr>
            <a:lvl6pPr marL="2285314" indent="0">
              <a:buNone/>
              <a:defRPr sz="1600">
                <a:solidFill>
                  <a:schemeClr val="tx1">
                    <a:tint val="82000"/>
                  </a:schemeClr>
                </a:solidFill>
              </a:defRPr>
            </a:lvl6pPr>
            <a:lvl7pPr marL="2742377" indent="0">
              <a:buNone/>
              <a:defRPr sz="1600">
                <a:solidFill>
                  <a:schemeClr val="tx1">
                    <a:tint val="82000"/>
                  </a:schemeClr>
                </a:solidFill>
              </a:defRPr>
            </a:lvl7pPr>
            <a:lvl8pPr marL="3199440" indent="0">
              <a:buNone/>
              <a:defRPr sz="1600">
                <a:solidFill>
                  <a:schemeClr val="tx1">
                    <a:tint val="82000"/>
                  </a:schemeClr>
                </a:solidFill>
              </a:defRPr>
            </a:lvl8pPr>
            <a:lvl9pPr marL="3656503"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ECB4D7-49A7-D050-70B9-11A1E2D445D8}"/>
              </a:ext>
            </a:extLst>
          </p:cNvPr>
          <p:cNvSpPr>
            <a:spLocks noGrp="1"/>
          </p:cNvSpPr>
          <p:nvPr>
            <p:ph type="dt" sz="half" idx="10"/>
          </p:nvPr>
        </p:nvSpPr>
        <p:spPr/>
        <p:txBody>
          <a:bodyPr/>
          <a:lstStyle/>
          <a:p>
            <a:fld id="{03F41C87-7AD9-4845-A077-840E4A0F3F06}" type="datetimeFigureOut">
              <a:rPr lang="en-US" smtClean="0"/>
              <a:t>8/27/2026</a:t>
            </a:fld>
            <a:endParaRPr lang="en-US" dirty="0"/>
          </a:p>
        </p:txBody>
      </p:sp>
      <p:sp>
        <p:nvSpPr>
          <p:cNvPr id="5" name="Footer Placeholder 4">
            <a:extLst>
              <a:ext uri="{FF2B5EF4-FFF2-40B4-BE49-F238E27FC236}">
                <a16:creationId xmlns:a16="http://schemas.microsoft.com/office/drawing/2014/main" id="{8A9A913F-AD00-C1EE-B01A-8590671C014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14FC386-B2AF-6FAD-D053-E22D48CD7285}"/>
              </a:ext>
            </a:extLst>
          </p:cNvPr>
          <p:cNvSpPr>
            <a:spLocks noGrp="1"/>
          </p:cNvSpPr>
          <p:nvPr>
            <p:ph type="sldNum" sz="quarter" idx="12"/>
          </p:nvPr>
        </p:nvSpPr>
        <p:spPr/>
        <p:txBody>
          <a:bodyPr/>
          <a:lstStyle/>
          <a:p>
            <a:fld id="{2A013F82-EE5E-44EE-A61D-E31C6657F26F}" type="slidenum">
              <a:rPr lang="en-US" smtClean="0"/>
              <a:t>‹#›</a:t>
            </a:fld>
            <a:endParaRPr lang="en-US" dirty="0"/>
          </a:p>
        </p:txBody>
      </p:sp>
      <p:sp>
        <p:nvSpPr>
          <p:cNvPr id="7" name="Rectangle 6">
            <a:extLst>
              <a:ext uri="{FF2B5EF4-FFF2-40B4-BE49-F238E27FC236}">
                <a16:creationId xmlns:a16="http://schemas.microsoft.com/office/drawing/2014/main" id="{4E1E1B67-3BFF-F04B-52F4-7E724FB3B24D}"/>
              </a:ext>
            </a:extLst>
          </p:cNvPr>
          <p:cNvSpPr/>
          <p:nvPr/>
        </p:nvSpPr>
        <p:spPr>
          <a:xfrm>
            <a:off x="517736" y="508091"/>
            <a:ext cx="5019875"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3708734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E3B21-CF4D-1B01-0F4E-D32C1B218B63}"/>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FB39FF2-6858-B514-B695-58442557D0C1}"/>
              </a:ext>
            </a:extLst>
          </p:cNvPr>
          <p:cNvSpPr>
            <a:spLocks noGrp="1"/>
          </p:cNvSpPr>
          <p:nvPr>
            <p:ph sz="half" idx="1"/>
          </p:nvPr>
        </p:nvSpPr>
        <p:spPr>
          <a:xfrm>
            <a:off x="521072" y="2578608"/>
            <a:ext cx="5165015"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A30130-974D-B91D-5B93-EC52AABDB5B0}"/>
              </a:ext>
            </a:extLst>
          </p:cNvPr>
          <p:cNvSpPr>
            <a:spLocks noGrp="1"/>
          </p:cNvSpPr>
          <p:nvPr>
            <p:ph sz="half" idx="2"/>
          </p:nvPr>
        </p:nvSpPr>
        <p:spPr>
          <a:xfrm>
            <a:off x="6517974" y="2578608"/>
            <a:ext cx="5165015"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5BED99-6FD7-9C6B-1152-A6E42715BB79}"/>
              </a:ext>
            </a:extLst>
          </p:cNvPr>
          <p:cNvSpPr>
            <a:spLocks noGrp="1"/>
          </p:cNvSpPr>
          <p:nvPr>
            <p:ph type="dt" sz="half" idx="10"/>
          </p:nvPr>
        </p:nvSpPr>
        <p:spPr/>
        <p:txBody>
          <a:bodyPr/>
          <a:lstStyle/>
          <a:p>
            <a:fld id="{03F41C87-7AD9-4845-A077-840E4A0F3F06}" type="datetimeFigureOut">
              <a:rPr lang="en-US" smtClean="0"/>
              <a:t>8/27/2026</a:t>
            </a:fld>
            <a:endParaRPr lang="en-US" dirty="0"/>
          </a:p>
        </p:txBody>
      </p:sp>
      <p:sp>
        <p:nvSpPr>
          <p:cNvPr id="6" name="Footer Placeholder 5">
            <a:extLst>
              <a:ext uri="{FF2B5EF4-FFF2-40B4-BE49-F238E27FC236}">
                <a16:creationId xmlns:a16="http://schemas.microsoft.com/office/drawing/2014/main" id="{BA253AAC-5967-2565-A715-82D3505ABF0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4B51313-69FB-E016-3CC1-62CA476ED214}"/>
              </a:ext>
            </a:extLst>
          </p:cNvPr>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726409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3DF9D-B849-CE37-97E4-AD37F880677F}"/>
              </a:ext>
            </a:extLst>
          </p:cNvPr>
          <p:cNvSpPr>
            <a:spLocks noGrp="1"/>
          </p:cNvSpPr>
          <p:nvPr>
            <p:ph type="title"/>
          </p:nvPr>
        </p:nvSpPr>
        <p:spPr>
          <a:xfrm>
            <a:off x="521073" y="978408"/>
            <a:ext cx="11161916" cy="1216152"/>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D4C626-4008-960A-E601-6AA9F4BB8D8B}"/>
              </a:ext>
            </a:extLst>
          </p:cNvPr>
          <p:cNvSpPr>
            <a:spLocks noGrp="1"/>
          </p:cNvSpPr>
          <p:nvPr>
            <p:ph type="body" idx="1"/>
          </p:nvPr>
        </p:nvSpPr>
        <p:spPr>
          <a:xfrm>
            <a:off x="521072" y="2340864"/>
            <a:ext cx="5165015" cy="658368"/>
          </a:xfrm>
        </p:spPr>
        <p:txBody>
          <a:bodyPr anchor="b">
            <a:normAutofit/>
          </a:bodyPr>
          <a:lstStyle>
            <a:lvl1pPr marL="0" indent="0">
              <a:buNone/>
              <a:defRPr sz="2199" b="0" i="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06E8D6C-AC07-ED6B-2EA8-9C40A5AEA748}"/>
              </a:ext>
            </a:extLst>
          </p:cNvPr>
          <p:cNvSpPr>
            <a:spLocks noGrp="1"/>
          </p:cNvSpPr>
          <p:nvPr>
            <p:ph sz="half" idx="2"/>
          </p:nvPr>
        </p:nvSpPr>
        <p:spPr>
          <a:xfrm>
            <a:off x="521072" y="3035808"/>
            <a:ext cx="5165015" cy="33101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C52617E-C6D9-246B-E7B7-8159DF17C0A3}"/>
              </a:ext>
            </a:extLst>
          </p:cNvPr>
          <p:cNvSpPr>
            <a:spLocks noGrp="1"/>
          </p:cNvSpPr>
          <p:nvPr>
            <p:ph type="body" sz="quarter" idx="3"/>
          </p:nvPr>
        </p:nvSpPr>
        <p:spPr>
          <a:xfrm>
            <a:off x="6517974" y="2340864"/>
            <a:ext cx="5165015" cy="658368"/>
          </a:xfrm>
        </p:spPr>
        <p:txBody>
          <a:bodyPr anchor="b">
            <a:normAutofit/>
          </a:bodyPr>
          <a:lstStyle>
            <a:lvl1pPr marL="0" indent="0">
              <a:buNone/>
              <a:defRPr sz="2199" b="0" i="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BC2094-7EBC-02C5-5AB5-233E63080A9C}"/>
              </a:ext>
            </a:extLst>
          </p:cNvPr>
          <p:cNvSpPr>
            <a:spLocks noGrp="1"/>
          </p:cNvSpPr>
          <p:nvPr>
            <p:ph sz="quarter" idx="4"/>
          </p:nvPr>
        </p:nvSpPr>
        <p:spPr>
          <a:xfrm>
            <a:off x="6517974" y="3035808"/>
            <a:ext cx="5165015" cy="33101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3010BD2-59B4-FD2E-3C5E-C83AE6003985}"/>
              </a:ext>
            </a:extLst>
          </p:cNvPr>
          <p:cNvSpPr>
            <a:spLocks noGrp="1"/>
          </p:cNvSpPr>
          <p:nvPr>
            <p:ph type="dt" sz="half" idx="10"/>
          </p:nvPr>
        </p:nvSpPr>
        <p:spPr/>
        <p:txBody>
          <a:bodyPr/>
          <a:lstStyle/>
          <a:p>
            <a:fld id="{03F41C87-7AD9-4845-A077-840E4A0F3F06}" type="datetimeFigureOut">
              <a:rPr lang="en-US" smtClean="0"/>
              <a:t>8/27/2026</a:t>
            </a:fld>
            <a:endParaRPr lang="en-US" dirty="0"/>
          </a:p>
        </p:txBody>
      </p:sp>
      <p:sp>
        <p:nvSpPr>
          <p:cNvPr id="8" name="Footer Placeholder 7">
            <a:extLst>
              <a:ext uri="{FF2B5EF4-FFF2-40B4-BE49-F238E27FC236}">
                <a16:creationId xmlns:a16="http://schemas.microsoft.com/office/drawing/2014/main" id="{E72B35C4-A654-7759-BDA0-94D9D1A2166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F55F4347-2EC0-CA6E-2637-8048456D7ECB}"/>
              </a:ext>
            </a:extLst>
          </p:cNvPr>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3799490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4716D-52F2-C7FB-83B1-2DA1AD375EAE}"/>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6F4A371-AC27-6A28-32E6-74A28371BF55}"/>
              </a:ext>
            </a:extLst>
          </p:cNvPr>
          <p:cNvSpPr>
            <a:spLocks noGrp="1"/>
          </p:cNvSpPr>
          <p:nvPr>
            <p:ph type="dt" sz="half" idx="10"/>
          </p:nvPr>
        </p:nvSpPr>
        <p:spPr/>
        <p:txBody>
          <a:bodyPr/>
          <a:lstStyle/>
          <a:p>
            <a:fld id="{03F41C87-7AD9-4845-A077-840E4A0F3F06}" type="datetimeFigureOut">
              <a:rPr lang="en-US" smtClean="0"/>
              <a:t>8/27/2026</a:t>
            </a:fld>
            <a:endParaRPr lang="en-US" dirty="0"/>
          </a:p>
        </p:txBody>
      </p:sp>
      <p:sp>
        <p:nvSpPr>
          <p:cNvPr id="4" name="Footer Placeholder 3">
            <a:extLst>
              <a:ext uri="{FF2B5EF4-FFF2-40B4-BE49-F238E27FC236}">
                <a16:creationId xmlns:a16="http://schemas.microsoft.com/office/drawing/2014/main" id="{D155941A-A24E-885D-E894-0326F4C4004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9D5E5B4-971F-FF6A-1B07-A5C85370552D}"/>
              </a:ext>
            </a:extLst>
          </p:cNvPr>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3108524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9F431F-E6DC-4137-3092-A30A0A3628EC}"/>
              </a:ext>
            </a:extLst>
          </p:cNvPr>
          <p:cNvSpPr>
            <a:spLocks noGrp="1"/>
          </p:cNvSpPr>
          <p:nvPr>
            <p:ph type="dt" sz="half" idx="10"/>
          </p:nvPr>
        </p:nvSpPr>
        <p:spPr/>
        <p:txBody>
          <a:bodyPr/>
          <a:lstStyle/>
          <a:p>
            <a:fld id="{03F41C87-7AD9-4845-A077-840E4A0F3F06}" type="datetimeFigureOut">
              <a:rPr lang="en-US" smtClean="0"/>
              <a:t>8/27/2026</a:t>
            </a:fld>
            <a:endParaRPr lang="en-US" dirty="0"/>
          </a:p>
        </p:txBody>
      </p:sp>
      <p:sp>
        <p:nvSpPr>
          <p:cNvPr id="3" name="Footer Placeholder 2">
            <a:extLst>
              <a:ext uri="{FF2B5EF4-FFF2-40B4-BE49-F238E27FC236}">
                <a16:creationId xmlns:a16="http://schemas.microsoft.com/office/drawing/2014/main" id="{06AC814B-67B4-C70F-FA51-6205D5E2CB8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1EAA9C9-D895-DD20-1089-EA75EA428951}"/>
              </a:ext>
            </a:extLst>
          </p:cNvPr>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4242958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50562-884C-9053-70C1-3B72A0B45EA6}"/>
              </a:ext>
            </a:extLst>
          </p:cNvPr>
          <p:cNvSpPr>
            <a:spLocks noGrp="1"/>
          </p:cNvSpPr>
          <p:nvPr>
            <p:ph type="title"/>
          </p:nvPr>
        </p:nvSpPr>
        <p:spPr>
          <a:xfrm>
            <a:off x="521072" y="978408"/>
            <a:ext cx="5018749" cy="2459736"/>
          </a:xfrm>
        </p:spPr>
        <p:txBody>
          <a:bodyPr anchor="t">
            <a:noAutofit/>
          </a:bodyPr>
          <a:lstStyle>
            <a:lvl1pPr>
              <a:defRPr sz="4399"/>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318F509-68F0-39D5-1A8B-CE246715AE46}"/>
              </a:ext>
            </a:extLst>
          </p:cNvPr>
          <p:cNvSpPr>
            <a:spLocks noGrp="1"/>
          </p:cNvSpPr>
          <p:nvPr>
            <p:ph idx="1"/>
          </p:nvPr>
        </p:nvSpPr>
        <p:spPr>
          <a:xfrm>
            <a:off x="6517974" y="987424"/>
            <a:ext cx="5165015" cy="5358384"/>
          </a:xfrm>
        </p:spPr>
        <p:txBody>
          <a:bodyPr>
            <a:normAutofit/>
          </a:bodyPr>
          <a:lstStyle>
            <a:lvl1pPr>
              <a:defRPr sz="1999"/>
            </a:lvl1pPr>
            <a:lvl2pPr>
              <a:defRPr sz="1799"/>
            </a:lvl2pPr>
            <a:lvl3pPr>
              <a:defRPr sz="1600"/>
            </a:lvl3pPr>
            <a:lvl4pPr>
              <a:defRPr sz="1400"/>
            </a:lvl4pPr>
            <a:lvl5pPr>
              <a:defRPr sz="1400"/>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158E37C-27CE-3A84-FC74-BDCCD8A9A3EC}"/>
              </a:ext>
            </a:extLst>
          </p:cNvPr>
          <p:cNvSpPr>
            <a:spLocks noGrp="1"/>
          </p:cNvSpPr>
          <p:nvPr>
            <p:ph type="body" sz="half" idx="2"/>
          </p:nvPr>
        </p:nvSpPr>
        <p:spPr>
          <a:xfrm>
            <a:off x="521072" y="3575304"/>
            <a:ext cx="5018749" cy="2770632"/>
          </a:xfrm>
        </p:spPr>
        <p:txBody>
          <a:bodyPr>
            <a:normAutofit/>
          </a:bodyPr>
          <a:lstStyle>
            <a:lvl1pPr marL="0" indent="0">
              <a:buNone/>
              <a:defRPr sz="2199" i="1"/>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A95F79-E23E-11D2-40BF-66ED340195DB}"/>
              </a:ext>
            </a:extLst>
          </p:cNvPr>
          <p:cNvSpPr>
            <a:spLocks noGrp="1"/>
          </p:cNvSpPr>
          <p:nvPr>
            <p:ph type="dt" sz="half" idx="10"/>
          </p:nvPr>
        </p:nvSpPr>
        <p:spPr/>
        <p:txBody>
          <a:bodyPr/>
          <a:lstStyle/>
          <a:p>
            <a:fld id="{03F41C87-7AD9-4845-A077-840E4A0F3F06}" type="datetimeFigureOut">
              <a:rPr lang="en-US" smtClean="0"/>
              <a:t>8/27/2026</a:t>
            </a:fld>
            <a:endParaRPr lang="en-US" dirty="0"/>
          </a:p>
        </p:txBody>
      </p:sp>
      <p:sp>
        <p:nvSpPr>
          <p:cNvPr id="6" name="Footer Placeholder 5">
            <a:extLst>
              <a:ext uri="{FF2B5EF4-FFF2-40B4-BE49-F238E27FC236}">
                <a16:creationId xmlns:a16="http://schemas.microsoft.com/office/drawing/2014/main" id="{4457F7FC-06F3-3D89-5D1A-4EC4B1D7355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554ACD5-6E0B-5713-DC9A-41E9D62AB12D}"/>
              </a:ext>
            </a:extLst>
          </p:cNvPr>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1811764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B2D45-7CDB-D38C-2AAE-273F797674E1}"/>
              </a:ext>
            </a:extLst>
          </p:cNvPr>
          <p:cNvSpPr>
            <a:spLocks noGrp="1"/>
          </p:cNvSpPr>
          <p:nvPr>
            <p:ph type="title"/>
          </p:nvPr>
        </p:nvSpPr>
        <p:spPr>
          <a:xfrm>
            <a:off x="521072" y="978408"/>
            <a:ext cx="5018749" cy="2459736"/>
          </a:xfrm>
        </p:spPr>
        <p:txBody>
          <a:bodyPr anchor="t">
            <a:noAutofit/>
          </a:bodyPr>
          <a:lstStyle>
            <a:lvl1pPr>
              <a:defRPr sz="4399"/>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CCBF0855-1744-56E4-B115-3A3C5EA7834B}"/>
              </a:ext>
            </a:extLst>
          </p:cNvPr>
          <p:cNvSpPr>
            <a:spLocks noGrp="1"/>
          </p:cNvSpPr>
          <p:nvPr>
            <p:ph type="pic" idx="1"/>
          </p:nvPr>
        </p:nvSpPr>
        <p:spPr>
          <a:xfrm>
            <a:off x="6517974" y="987424"/>
            <a:ext cx="5165015" cy="5358384"/>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Click icon to add picture</a:t>
            </a:r>
          </a:p>
        </p:txBody>
      </p:sp>
      <p:sp>
        <p:nvSpPr>
          <p:cNvPr id="4" name="Text Placeholder 3">
            <a:extLst>
              <a:ext uri="{FF2B5EF4-FFF2-40B4-BE49-F238E27FC236}">
                <a16:creationId xmlns:a16="http://schemas.microsoft.com/office/drawing/2014/main" id="{385E8A1D-28AE-4A19-BD96-401D4822A53D}"/>
              </a:ext>
            </a:extLst>
          </p:cNvPr>
          <p:cNvSpPr>
            <a:spLocks noGrp="1"/>
          </p:cNvSpPr>
          <p:nvPr>
            <p:ph type="body" sz="half" idx="2"/>
          </p:nvPr>
        </p:nvSpPr>
        <p:spPr>
          <a:xfrm>
            <a:off x="521072" y="3575304"/>
            <a:ext cx="5018749" cy="2770632"/>
          </a:xfrm>
        </p:spPr>
        <p:txBody>
          <a:bodyPr>
            <a:normAutofit/>
          </a:bodyPr>
          <a:lstStyle>
            <a:lvl1pPr marL="0" indent="0">
              <a:buNone/>
              <a:defRPr sz="2199" i="1"/>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327DDB-CE95-4C89-DFC5-7DDBFC24E89C}"/>
              </a:ext>
            </a:extLst>
          </p:cNvPr>
          <p:cNvSpPr>
            <a:spLocks noGrp="1"/>
          </p:cNvSpPr>
          <p:nvPr>
            <p:ph type="dt" sz="half" idx="10"/>
          </p:nvPr>
        </p:nvSpPr>
        <p:spPr/>
        <p:txBody>
          <a:bodyPr/>
          <a:lstStyle/>
          <a:p>
            <a:fld id="{03F41C87-7AD9-4845-A077-840E4A0F3F06}" type="datetimeFigureOut">
              <a:rPr lang="en-US" smtClean="0"/>
              <a:pPr/>
              <a:t>8/27/2026</a:t>
            </a:fld>
            <a:endParaRPr lang="en-US" dirty="0"/>
          </a:p>
        </p:txBody>
      </p:sp>
      <p:sp>
        <p:nvSpPr>
          <p:cNvPr id="6" name="Footer Placeholder 5">
            <a:extLst>
              <a:ext uri="{FF2B5EF4-FFF2-40B4-BE49-F238E27FC236}">
                <a16:creationId xmlns:a16="http://schemas.microsoft.com/office/drawing/2014/main" id="{0522C835-F3B5-943C-FFC4-D5BA9666AF3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8709891-6E3C-ADED-01DD-15FCED37AF4A}"/>
              </a:ext>
            </a:extLst>
          </p:cNvPr>
          <p:cNvSpPr>
            <a:spLocks noGrp="1"/>
          </p:cNvSpPr>
          <p:nvPr>
            <p:ph type="sldNum" sz="quarter" idx="12"/>
          </p:nvPr>
        </p:nvSpPr>
        <p:spPr/>
        <p:txBody>
          <a:bodyPr/>
          <a:lstStyle/>
          <a:p>
            <a:fld id="{2A013F82-EE5E-44EE-A61D-E31C6657F26F}" type="slidenum">
              <a:rPr lang="en-US" smtClean="0"/>
              <a:pPr/>
              <a:t>‹#›</a:t>
            </a:fld>
            <a:endParaRPr lang="en-US" dirty="0"/>
          </a:p>
        </p:txBody>
      </p:sp>
    </p:spTree>
    <p:extLst>
      <p:ext uri="{BB962C8B-B14F-4D97-AF65-F5344CB8AC3E}">
        <p14:creationId xmlns:p14="http://schemas.microsoft.com/office/powerpoint/2010/main" val="2600467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1A28D7-6581-4956-AAE3-9104804DF55B}"/>
              </a:ext>
            </a:extLst>
          </p:cNvPr>
          <p:cNvSpPr>
            <a:spLocks noGrp="1"/>
          </p:cNvSpPr>
          <p:nvPr>
            <p:ph type="title"/>
          </p:nvPr>
        </p:nvSpPr>
        <p:spPr>
          <a:xfrm>
            <a:off x="521072" y="978408"/>
            <a:ext cx="11152775" cy="146304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3CFCCA4-57A4-08A1-FC45-D2BBA66FABFA}"/>
              </a:ext>
            </a:extLst>
          </p:cNvPr>
          <p:cNvSpPr>
            <a:spLocks noGrp="1"/>
          </p:cNvSpPr>
          <p:nvPr>
            <p:ph type="body" idx="1"/>
          </p:nvPr>
        </p:nvSpPr>
        <p:spPr>
          <a:xfrm>
            <a:off x="521072" y="2578608"/>
            <a:ext cx="11152775" cy="37673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0FAA0F4-2442-8D45-3C3D-1B8F55C8683A}"/>
              </a:ext>
            </a:extLst>
          </p:cNvPr>
          <p:cNvSpPr>
            <a:spLocks noGrp="1"/>
          </p:cNvSpPr>
          <p:nvPr>
            <p:ph type="dt" sz="half" idx="2"/>
          </p:nvPr>
        </p:nvSpPr>
        <p:spPr>
          <a:xfrm>
            <a:off x="521072" y="6419089"/>
            <a:ext cx="2742486" cy="365125"/>
          </a:xfrm>
          <a:prstGeom prst="rect">
            <a:avLst/>
          </a:prstGeom>
        </p:spPr>
        <p:txBody>
          <a:bodyPr vert="horz" lIns="91440" tIns="45720" rIns="91440" bIns="45720" rtlCol="0" anchor="ctr"/>
          <a:lstStyle>
            <a:lvl1pPr algn="l">
              <a:defRPr sz="900">
                <a:solidFill>
                  <a:schemeClr val="tx1"/>
                </a:solidFill>
              </a:defRPr>
            </a:lvl1pPr>
          </a:lstStyle>
          <a:p>
            <a:fld id="{03F41C87-7AD9-4845-A077-840E4A0F3F06}" type="datetimeFigureOut">
              <a:rPr lang="en-US" smtClean="0"/>
              <a:pPr/>
              <a:t>8/27/2026</a:t>
            </a:fld>
            <a:endParaRPr lang="en-US" dirty="0"/>
          </a:p>
        </p:txBody>
      </p:sp>
      <p:sp>
        <p:nvSpPr>
          <p:cNvPr id="5" name="Footer Placeholder 4">
            <a:extLst>
              <a:ext uri="{FF2B5EF4-FFF2-40B4-BE49-F238E27FC236}">
                <a16:creationId xmlns:a16="http://schemas.microsoft.com/office/drawing/2014/main" id="{9E03785E-FB42-1D54-92AC-D0A61A8FABD4}"/>
              </a:ext>
            </a:extLst>
          </p:cNvPr>
          <p:cNvSpPr>
            <a:spLocks noGrp="1"/>
          </p:cNvSpPr>
          <p:nvPr>
            <p:ph type="ftr" sz="quarter" idx="3"/>
          </p:nvPr>
        </p:nvSpPr>
        <p:spPr>
          <a:xfrm>
            <a:off x="521072" y="100585"/>
            <a:ext cx="4113728"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BCC9CF34-1274-DB45-4809-90E5D244A9AE}"/>
              </a:ext>
            </a:extLst>
          </p:cNvPr>
          <p:cNvSpPr>
            <a:spLocks noGrp="1"/>
          </p:cNvSpPr>
          <p:nvPr>
            <p:ph type="sldNum" sz="quarter" idx="4"/>
          </p:nvPr>
        </p:nvSpPr>
        <p:spPr>
          <a:xfrm>
            <a:off x="11454448" y="6419089"/>
            <a:ext cx="639913" cy="365125"/>
          </a:xfrm>
          <a:prstGeom prst="rect">
            <a:avLst/>
          </a:prstGeom>
        </p:spPr>
        <p:txBody>
          <a:bodyPr vert="horz" lIns="91440" tIns="45720" rIns="91440" bIns="45720" rtlCol="0" anchor="ctr"/>
          <a:lstStyle>
            <a:lvl1pPr algn="r">
              <a:defRPr sz="900">
                <a:solidFill>
                  <a:schemeClr val="tx1"/>
                </a:solidFill>
              </a:defRPr>
            </a:lvl1pPr>
          </a:lstStyle>
          <a:p>
            <a:fld id="{2A013F82-EE5E-44EE-A61D-E31C6657F26F}" type="slidenum">
              <a:rPr lang="en-US" smtClean="0"/>
              <a:pPr/>
              <a:t>‹#›</a:t>
            </a:fld>
            <a:endParaRPr lang="en-US" dirty="0"/>
          </a:p>
        </p:txBody>
      </p:sp>
      <p:sp>
        <p:nvSpPr>
          <p:cNvPr id="7" name="Freeform: Shape 6">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p:nvPr/>
        </p:nvSpPr>
        <p:spPr>
          <a:xfrm>
            <a:off x="517734" y="508091"/>
            <a:ext cx="11150310"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799"/>
          </a:p>
        </p:txBody>
      </p:sp>
    </p:spTree>
    <p:extLst>
      <p:ext uri="{BB962C8B-B14F-4D97-AF65-F5344CB8AC3E}">
        <p14:creationId xmlns:p14="http://schemas.microsoft.com/office/powerpoint/2010/main" val="31088314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126" rtl="0" eaLnBrk="1" latinLnBrk="0" hangingPunct="1">
        <a:lnSpc>
          <a:spcPct val="100000"/>
        </a:lnSpc>
        <a:spcBef>
          <a:spcPct val="0"/>
        </a:spcBef>
        <a:buNone/>
        <a:defRPr sz="4399" b="1" kern="1200">
          <a:solidFill>
            <a:schemeClr val="tx1"/>
          </a:solidFill>
          <a:latin typeface="+mj-lt"/>
          <a:ea typeface="+mj-ea"/>
          <a:cs typeface="+mj-cs"/>
        </a:defRPr>
      </a:lvl1pPr>
    </p:titleStyle>
    <p:bodyStyle>
      <a:lvl1pPr marL="228531" indent="-228531" algn="l" defTabSz="914126" rtl="0" eaLnBrk="1" latinLnBrk="0" hangingPunct="1">
        <a:lnSpc>
          <a:spcPct val="110000"/>
        </a:lnSpc>
        <a:spcBef>
          <a:spcPts val="1000"/>
        </a:spcBef>
        <a:buFont typeface="Arial" panose="020B0604020202020204" pitchFamily="34" charset="0"/>
        <a:buChar char="•"/>
        <a:defRPr sz="1799" kern="1200">
          <a:solidFill>
            <a:schemeClr val="tx1"/>
          </a:solidFill>
          <a:latin typeface="+mn-lt"/>
          <a:ea typeface="+mn-ea"/>
          <a:cs typeface="+mn-cs"/>
        </a:defRPr>
      </a:lvl1pPr>
      <a:lvl2pPr marL="685594" indent="-228531" algn="l" defTabSz="914126"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657" indent="-228531" algn="l" defTabSz="914126"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599720"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6783"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admin.smc.edu/administration/governance/district-planning-policies/budget-planning-subcommittee.php" TargetMode="External"/><Relationship Id="rId2" Type="http://schemas.openxmlformats.org/officeDocument/2006/relationships/hyperlink" Target="https://admin.smc.edu/administration/governance/district-planning-policies/meetings.php" TargetMode="Externa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admin.smc.edu/administration/governance/board-of-trustees/meetings.php" TargetMode="External"/><Relationship Id="rId4" Type="http://schemas.openxmlformats.org/officeDocument/2006/relationships/hyperlink" Target="https://admin.smc.edu/administration/business-services/budget/"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leginfo.legislature.ca.gov/faces/billTextClient.xhtml?bill_id=201720180AB1809&amp;utm_source"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leginfo.legislature.ca.gov/faces/codes_displaySection.xhtml?lawCode=EDC&amp;sectionNum=84750.4&amp;utm_source"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5AB09A-F46D-5387-515F-A341B7EFB015}"/>
              </a:ext>
            </a:extLst>
          </p:cNvPr>
          <p:cNvPicPr>
            <a:picLocks noChangeAspect="1"/>
          </p:cNvPicPr>
          <p:nvPr/>
        </p:nvPicPr>
        <p:blipFill>
          <a:blip r:embed="rId2">
            <a:extLst>
              <a:ext uri="{28A0092B-C50C-407E-A947-70E740481C1C}">
                <a14:useLocalDpi xmlns:a14="http://schemas.microsoft.com/office/drawing/2010/main" val="0"/>
              </a:ext>
            </a:extLst>
          </a:blip>
          <a:srcRect t="6227" r="-1" b="-1"/>
          <a:stretch>
            <a:fillRect/>
          </a:stretch>
        </p:blipFill>
        <p:spPr>
          <a:xfrm>
            <a:off x="19" y="903"/>
            <a:ext cx="12185758" cy="6856204"/>
          </a:xfrm>
          <a:prstGeom prst="rect">
            <a:avLst/>
          </a:prstGeom>
          <a:solidFill>
            <a:schemeClr val="bg1"/>
          </a:solidFill>
        </p:spPr>
      </p:pic>
      <p:sp>
        <p:nvSpPr>
          <p:cNvPr id="3" name="Subtitle 2">
            <a:extLst>
              <a:ext uri="{FF2B5EF4-FFF2-40B4-BE49-F238E27FC236}">
                <a16:creationId xmlns:a16="http://schemas.microsoft.com/office/drawing/2014/main" id="{5D15E513-4283-0CAE-24A0-FF2C90D39825}"/>
              </a:ext>
            </a:extLst>
          </p:cNvPr>
          <p:cNvSpPr>
            <a:spLocks noGrp="1"/>
          </p:cNvSpPr>
          <p:nvPr>
            <p:ph type="subTitle" idx="1"/>
          </p:nvPr>
        </p:nvSpPr>
        <p:spPr>
          <a:xfrm>
            <a:off x="684212" y="5093840"/>
            <a:ext cx="11125200" cy="1143000"/>
          </a:xfrm>
        </p:spPr>
        <p:txBody>
          <a:bodyPr anchor="t">
            <a:normAutofit/>
          </a:bodyPr>
          <a:lstStyle/>
          <a:p>
            <a:r>
              <a:rPr lang="en-US" sz="2800" b="1" dirty="0">
                <a:solidFill>
                  <a:srgbClr val="FFFFFF"/>
                </a:solidFill>
                <a:latin typeface="Calibri" panose="020F0502020204030204" pitchFamily="34" charset="0"/>
                <a:ea typeface="Calibri" panose="020F0502020204030204" pitchFamily="34" charset="0"/>
                <a:cs typeface="Calibri" panose="020F0502020204030204" pitchFamily="34" charset="0"/>
              </a:rPr>
              <a:t>Professional Development Day</a:t>
            </a:r>
          </a:p>
          <a:p>
            <a:r>
              <a:rPr lang="en-US" sz="2800" b="1" dirty="0">
                <a:solidFill>
                  <a:srgbClr val="FFFFFF"/>
                </a:solidFill>
                <a:latin typeface="Calibri" panose="020F0502020204030204" pitchFamily="34" charset="0"/>
                <a:ea typeface="Calibri" panose="020F0502020204030204" pitchFamily="34" charset="0"/>
                <a:cs typeface="Calibri" panose="020F0502020204030204" pitchFamily="34" charset="0"/>
              </a:rPr>
              <a:t>August 27, 2026</a:t>
            </a:r>
          </a:p>
        </p:txBody>
      </p:sp>
      <p:sp>
        <p:nvSpPr>
          <p:cNvPr id="7" name="Subtitle 2">
            <a:extLst>
              <a:ext uri="{FF2B5EF4-FFF2-40B4-BE49-F238E27FC236}">
                <a16:creationId xmlns:a16="http://schemas.microsoft.com/office/drawing/2014/main" id="{C7F95D13-F027-6927-696C-5145483038EA}"/>
              </a:ext>
            </a:extLst>
          </p:cNvPr>
          <p:cNvSpPr>
            <a:spLocks noGrp="1"/>
          </p:cNvSpPr>
          <p:nvPr>
            <p:ph type="ctrTitle"/>
          </p:nvPr>
        </p:nvSpPr>
        <p:spPr>
          <a:xfrm>
            <a:off x="520700" y="977900"/>
            <a:ext cx="11153775" cy="3429000"/>
          </a:xfrm>
        </p:spPr>
        <p:txBody>
          <a:bodyPr anchor="t">
            <a:normAutofit/>
          </a:bodyPr>
          <a:lstStyle/>
          <a:p>
            <a:r>
              <a:rPr lang="en-US" sz="4000" b="1" dirty="0">
                <a:solidFill>
                  <a:srgbClr val="FFFFFF"/>
                </a:solidFill>
                <a:latin typeface="Calibri" panose="020F0502020204030204" pitchFamily="34" charset="0"/>
                <a:ea typeface="Calibri" panose="020F0502020204030204" pitchFamily="34" charset="0"/>
                <a:cs typeface="Calibri" panose="020F0502020204030204" pitchFamily="34" charset="0"/>
              </a:rPr>
              <a:t>Student Success and the SCFF:</a:t>
            </a:r>
          </a:p>
          <a:p>
            <a:r>
              <a:rPr lang="en-US" sz="4000" b="1" i="1" dirty="0">
                <a:solidFill>
                  <a:srgbClr val="FFFFFF"/>
                </a:solidFill>
                <a:latin typeface="Calibri" panose="020F0502020204030204" pitchFamily="34" charset="0"/>
                <a:ea typeface="Calibri" panose="020F0502020204030204" pitchFamily="34" charset="0"/>
                <a:cs typeface="Calibri" panose="020F0502020204030204" pitchFamily="34" charset="0"/>
              </a:rPr>
              <a:t>Connecting What We Do To How We’re Funded</a:t>
            </a:r>
          </a:p>
          <a:p>
            <a:endParaRPr lang="en-US" sz="1600" b="1" dirty="0">
              <a:solidFill>
                <a:srgbClr val="FFFFFF"/>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88352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767C4-DAC1-40E2-93E9-806251FBACBC}"/>
            </a:ext>
          </a:extLst>
        </p:cNvPr>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60B02317-67BC-1EE8-EAB6-E585CE620F82}"/>
              </a:ext>
            </a:extLst>
          </p:cNvPr>
          <p:cNvSpPr>
            <a:spLocks noGrp="1"/>
          </p:cNvSpPr>
          <p:nvPr>
            <p:ph idx="1"/>
          </p:nvPr>
        </p:nvSpPr>
        <p:spPr>
          <a:xfrm>
            <a:off x="112712" y="1447800"/>
            <a:ext cx="11963400" cy="5334000"/>
          </a:xfrm>
        </p:spPr>
        <p:txBody>
          <a:bodyPr>
            <a:normAutofit/>
          </a:bodyPr>
          <a:lstStyle/>
          <a:p>
            <a:pPr marL="914126" lvl="2" indent="0">
              <a:buNone/>
            </a:pPr>
            <a:endParaRPr lang="en-US" sz="2200" dirty="0">
              <a:latin typeface="Calibri" panose="020F0502020204030204" pitchFamily="34" charset="0"/>
              <a:cs typeface="Calibri" panose="020F0502020204030204" pitchFamily="34" charset="0"/>
            </a:endParaRPr>
          </a:p>
          <a:p>
            <a:pPr marL="463550" lvl="2" indent="0">
              <a:buNone/>
            </a:pPr>
            <a:endParaRPr lang="en-US" sz="2500" dirty="0">
              <a:latin typeface="Calibri" panose="020F0502020204030204" pitchFamily="34" charset="0"/>
              <a:cs typeface="Calibri" panose="020F0502020204030204" pitchFamily="34" charset="0"/>
            </a:endParaRPr>
          </a:p>
          <a:p>
            <a:pPr lvl="1"/>
            <a:endParaRPr lang="en-US" sz="3100" dirty="0">
              <a:latin typeface="Calibri" panose="020F0502020204030204" pitchFamily="34" charset="0"/>
              <a:cs typeface="Calibri" panose="020F0502020204030204" pitchFamily="34" charset="0"/>
            </a:endParaRPr>
          </a:p>
          <a:p>
            <a:pPr marL="682625" lvl="3" indent="0">
              <a:buNone/>
            </a:pPr>
            <a:endParaRPr lang="en-US" sz="1800" dirty="0">
              <a:latin typeface="Calibri" panose="020F0502020204030204" pitchFamily="34" charset="0"/>
              <a:cs typeface="Calibri" panose="020F0502020204030204" pitchFamily="34" charset="0"/>
            </a:endParaRPr>
          </a:p>
          <a:p>
            <a:pPr lvl="2"/>
            <a:endParaRPr lang="en-US" dirty="0"/>
          </a:p>
        </p:txBody>
      </p:sp>
      <p:pic>
        <p:nvPicPr>
          <p:cNvPr id="3" name="Picture 2">
            <a:extLst>
              <a:ext uri="{FF2B5EF4-FFF2-40B4-BE49-F238E27FC236}">
                <a16:creationId xmlns:a16="http://schemas.microsoft.com/office/drawing/2014/main" id="{BB4F56DB-F6BA-64EA-1F0B-50097D9060A1}"/>
              </a:ext>
            </a:extLst>
          </p:cNvPr>
          <p:cNvPicPr>
            <a:picLocks noChangeAspect="1"/>
          </p:cNvPicPr>
          <p:nvPr/>
        </p:nvPicPr>
        <p:blipFill>
          <a:blip r:embed="rId2"/>
          <a:stretch>
            <a:fillRect/>
          </a:stretch>
        </p:blipFill>
        <p:spPr>
          <a:xfrm>
            <a:off x="87368" y="6345177"/>
            <a:ext cx="524164" cy="451026"/>
          </a:xfrm>
          <a:prstGeom prst="rect">
            <a:avLst/>
          </a:prstGeom>
        </p:spPr>
      </p:pic>
      <p:pic>
        <p:nvPicPr>
          <p:cNvPr id="6" name="Picture 5">
            <a:extLst>
              <a:ext uri="{FF2B5EF4-FFF2-40B4-BE49-F238E27FC236}">
                <a16:creationId xmlns:a16="http://schemas.microsoft.com/office/drawing/2014/main" id="{A5B3429E-C5E3-5C4E-AF81-05442978A97B}"/>
              </a:ext>
            </a:extLst>
          </p:cNvPr>
          <p:cNvPicPr>
            <a:picLocks noChangeAspect="1"/>
          </p:cNvPicPr>
          <p:nvPr/>
        </p:nvPicPr>
        <p:blipFill>
          <a:blip r:embed="rId3"/>
          <a:stretch>
            <a:fillRect/>
          </a:stretch>
        </p:blipFill>
        <p:spPr>
          <a:xfrm>
            <a:off x="3198812" y="594360"/>
            <a:ext cx="6400799" cy="6266045"/>
          </a:xfrm>
          <a:prstGeom prst="rect">
            <a:avLst/>
          </a:prstGeom>
        </p:spPr>
      </p:pic>
    </p:spTree>
    <p:extLst>
      <p:ext uri="{BB962C8B-B14F-4D97-AF65-F5344CB8AC3E}">
        <p14:creationId xmlns:p14="http://schemas.microsoft.com/office/powerpoint/2010/main" val="797138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D9F8D-5F68-1A02-E9E3-164619F6746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B513A63-BFCE-C87D-8290-83BC3C9F11BE}"/>
              </a:ext>
            </a:extLst>
          </p:cNvPr>
          <p:cNvPicPr>
            <a:picLocks noChangeAspect="1"/>
          </p:cNvPicPr>
          <p:nvPr/>
        </p:nvPicPr>
        <p:blipFill>
          <a:blip r:embed="rId2"/>
          <a:stretch>
            <a:fillRect/>
          </a:stretch>
        </p:blipFill>
        <p:spPr>
          <a:xfrm>
            <a:off x="87368" y="6345177"/>
            <a:ext cx="524164" cy="451026"/>
          </a:xfrm>
          <a:prstGeom prst="rect">
            <a:avLst/>
          </a:prstGeom>
        </p:spPr>
      </p:pic>
      <p:sp>
        <p:nvSpPr>
          <p:cNvPr id="8" name="Content Placeholder 13">
            <a:extLst>
              <a:ext uri="{FF2B5EF4-FFF2-40B4-BE49-F238E27FC236}">
                <a16:creationId xmlns:a16="http://schemas.microsoft.com/office/drawing/2014/main" id="{2E2174A4-AF35-F8D9-B6D9-01EB9AF0F08F}"/>
              </a:ext>
            </a:extLst>
          </p:cNvPr>
          <p:cNvSpPr txBox="1">
            <a:spLocks/>
          </p:cNvSpPr>
          <p:nvPr/>
        </p:nvSpPr>
        <p:spPr>
          <a:xfrm>
            <a:off x="233362" y="1524000"/>
            <a:ext cx="11963400" cy="4267200"/>
          </a:xfrm>
          <a:prstGeom prst="rect">
            <a:avLst/>
          </a:prstGeom>
        </p:spPr>
        <p:txBody>
          <a:bodyPr vert="horz" lIns="91440" tIns="45720" rIns="91440" bIns="45720" rtlCol="0">
            <a:normAutofit/>
          </a:bodyPr>
          <a:lstStyle>
            <a:lvl1pPr marL="228531" indent="-228531" algn="l" defTabSz="914126" rtl="0" eaLnBrk="1" latinLnBrk="0" hangingPunct="1">
              <a:lnSpc>
                <a:spcPct val="110000"/>
              </a:lnSpc>
              <a:spcBef>
                <a:spcPts val="1000"/>
              </a:spcBef>
              <a:buFont typeface="Arial" panose="020B0604020202020204" pitchFamily="34" charset="0"/>
              <a:buChar char="•"/>
              <a:defRPr sz="1799" kern="1200">
                <a:solidFill>
                  <a:schemeClr val="tx1"/>
                </a:solidFill>
                <a:latin typeface="+mn-lt"/>
                <a:ea typeface="+mn-ea"/>
                <a:cs typeface="+mn-cs"/>
              </a:defRPr>
            </a:lvl1pPr>
            <a:lvl2pPr marL="685594" indent="-228531" algn="l" defTabSz="914126"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657" indent="-228531" algn="l" defTabSz="914126"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599720"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6783"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lvl="1"/>
            <a:r>
              <a:rPr lang="en-US" sz="2800" dirty="0">
                <a:latin typeface="Calibri" panose="020F0502020204030204" pitchFamily="34" charset="0"/>
                <a:cs typeface="Calibri" panose="020F0502020204030204" pitchFamily="34" charset="0"/>
              </a:rPr>
              <a:t>SCFF is a “Performance-Based Funding Model”</a:t>
            </a:r>
          </a:p>
          <a:p>
            <a:pPr lvl="2"/>
            <a:r>
              <a:rPr lang="en-US" sz="2600" dirty="0">
                <a:latin typeface="Calibri" panose="020F0502020204030204" pitchFamily="34" charset="0"/>
                <a:cs typeface="Calibri" panose="020F0502020204030204" pitchFamily="34" charset="0"/>
              </a:rPr>
              <a:t>“</a:t>
            </a:r>
            <a:r>
              <a:rPr lang="en-US" sz="2600" i="1" dirty="0">
                <a:latin typeface="Calibri" panose="020F0502020204030204" pitchFamily="34" charset="0"/>
                <a:cs typeface="Calibri" panose="020F0502020204030204" pitchFamily="34" charset="0"/>
              </a:rPr>
              <a:t>A model of funding colleges that allocates a portion of public funds based on whether colleges achieve specific performance goals or outcomes</a:t>
            </a:r>
            <a:r>
              <a:rPr lang="en-US" sz="2600" dirty="0">
                <a:latin typeface="Calibri" panose="020F0502020204030204" pitchFamily="34" charset="0"/>
                <a:cs typeface="Calibri" panose="020F0502020204030204" pitchFamily="34" charset="0"/>
              </a:rPr>
              <a:t>”</a:t>
            </a:r>
          </a:p>
          <a:p>
            <a:pPr lvl="1"/>
            <a:r>
              <a:rPr lang="en-US" sz="2800" dirty="0">
                <a:latin typeface="Calibri" panose="020F0502020204030204" pitchFamily="34" charset="0"/>
                <a:cs typeface="Calibri" panose="020F0502020204030204" pitchFamily="34" charset="0"/>
              </a:rPr>
              <a:t>Three Major Allocation Categories each containing numerous metrics</a:t>
            </a:r>
          </a:p>
          <a:p>
            <a:pPr lvl="1"/>
            <a:endParaRPr lang="en-US" sz="28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2"/>
            <a:endParaRPr lang="en-US" sz="2401" dirty="0">
              <a:latin typeface="Calibri" panose="020F0502020204030204" pitchFamily="34" charset="0"/>
              <a:cs typeface="Calibri" panose="020F0502020204030204" pitchFamily="34" charset="0"/>
            </a:endParaRPr>
          </a:p>
          <a:p>
            <a:pPr marL="914126" lvl="2" indent="0">
              <a:buFont typeface="Arial" panose="020B0604020202020204" pitchFamily="34" charset="0"/>
              <a:buNone/>
            </a:pPr>
            <a:endParaRPr lang="en-US" sz="2200" dirty="0">
              <a:latin typeface="Calibri" panose="020F0502020204030204" pitchFamily="34" charset="0"/>
              <a:cs typeface="Calibri" panose="020F0502020204030204" pitchFamily="34" charset="0"/>
            </a:endParaRPr>
          </a:p>
          <a:p>
            <a:pPr marL="463550" lvl="2" indent="0">
              <a:buFont typeface="Arial" panose="020B0604020202020204" pitchFamily="34" charset="0"/>
              <a:buNone/>
            </a:pPr>
            <a:endParaRPr lang="en-US" sz="2500" dirty="0">
              <a:latin typeface="Calibri" panose="020F0502020204030204" pitchFamily="34" charset="0"/>
              <a:cs typeface="Calibri" panose="020F0502020204030204" pitchFamily="34" charset="0"/>
            </a:endParaRPr>
          </a:p>
          <a:p>
            <a:pPr marL="457063" lvl="1" indent="0">
              <a:buNone/>
            </a:pPr>
            <a:endParaRPr lang="en-US" sz="3100" dirty="0">
              <a:latin typeface="Calibri" panose="020F0502020204030204" pitchFamily="34" charset="0"/>
              <a:cs typeface="Calibri" panose="020F0502020204030204" pitchFamily="34" charset="0"/>
            </a:endParaRPr>
          </a:p>
          <a:p>
            <a:pPr marL="682625" lvl="3" indent="0">
              <a:buFont typeface="Arial" panose="020B0604020202020204" pitchFamily="34" charset="0"/>
              <a:buNone/>
            </a:pPr>
            <a:endParaRPr lang="en-US" sz="1800" dirty="0">
              <a:latin typeface="Calibri" panose="020F0502020204030204" pitchFamily="34" charset="0"/>
              <a:cs typeface="Calibri" panose="020F0502020204030204" pitchFamily="34" charset="0"/>
            </a:endParaRPr>
          </a:p>
          <a:p>
            <a:pPr lvl="2"/>
            <a:endParaRPr lang="en-US" dirty="0"/>
          </a:p>
        </p:txBody>
      </p:sp>
      <p:sp>
        <p:nvSpPr>
          <p:cNvPr id="5" name="Title 12">
            <a:extLst>
              <a:ext uri="{FF2B5EF4-FFF2-40B4-BE49-F238E27FC236}">
                <a16:creationId xmlns:a16="http://schemas.microsoft.com/office/drawing/2014/main" id="{35A4ECA8-96F8-CC85-AC12-864F8D742309}"/>
              </a:ext>
            </a:extLst>
          </p:cNvPr>
          <p:cNvSpPr>
            <a:spLocks noGrp="1"/>
          </p:cNvSpPr>
          <p:nvPr>
            <p:ph type="title"/>
          </p:nvPr>
        </p:nvSpPr>
        <p:spPr>
          <a:xfrm>
            <a:off x="989013" y="685800"/>
            <a:ext cx="10210798" cy="533400"/>
          </a:xfrm>
        </p:spPr>
        <p:txBody>
          <a:bodyPr>
            <a:noAutofit/>
          </a:bodyPr>
          <a:lstStyle/>
          <a:p>
            <a:pPr algn="ctr"/>
            <a:r>
              <a:rPr lang="en-US" sz="4000" b="1" u="sng" dirty="0">
                <a:latin typeface="Calibri" panose="020F0502020204030204" pitchFamily="34" charset="0"/>
                <a:cs typeface="Calibri" panose="020F0502020204030204" pitchFamily="34" charset="0"/>
              </a:rPr>
              <a:t>Student Centered Funding Formula</a:t>
            </a:r>
          </a:p>
        </p:txBody>
      </p:sp>
      <p:sp>
        <p:nvSpPr>
          <p:cNvPr id="4" name="Shape 2">
            <a:extLst>
              <a:ext uri="{FF2B5EF4-FFF2-40B4-BE49-F238E27FC236}">
                <a16:creationId xmlns:a16="http://schemas.microsoft.com/office/drawing/2014/main" id="{AFFD54C7-B70E-A73B-9289-C62CEF01868F}"/>
              </a:ext>
            </a:extLst>
          </p:cNvPr>
          <p:cNvSpPr/>
          <p:nvPr/>
        </p:nvSpPr>
        <p:spPr>
          <a:xfrm>
            <a:off x="577860" y="3745832"/>
            <a:ext cx="3337560" cy="1816768"/>
          </a:xfrm>
          <a:prstGeom prst="roundRect">
            <a:avLst>
              <a:gd name="adj" fmla="val 3429"/>
            </a:avLst>
          </a:prstGeom>
          <a:solidFill>
            <a:srgbClr val="DDEBF7"/>
          </a:solidFill>
          <a:ln w="12700">
            <a:solidFill>
              <a:srgbClr val="A6A6A6"/>
            </a:solidFill>
            <a:prstDash val="solid"/>
          </a:ln>
        </p:spPr>
        <p:txBody>
          <a:bodyPr/>
          <a:lstStyle/>
          <a:p>
            <a:pPr algn="ctr"/>
            <a:r>
              <a:rPr lang="en-US" b="1" u="sng" dirty="0"/>
              <a:t>Base Allocation</a:t>
            </a:r>
          </a:p>
          <a:p>
            <a:pPr marL="285750" indent="-285750">
              <a:buFont typeface="Arial" panose="020B0604020202020204" pitchFamily="34" charset="0"/>
              <a:buChar char="•"/>
            </a:pPr>
            <a:r>
              <a:rPr lang="en-US" dirty="0"/>
              <a:t>“Access”</a:t>
            </a:r>
          </a:p>
          <a:p>
            <a:pPr marL="285750" indent="-285750">
              <a:buFont typeface="Arial" panose="020B0604020202020204" pitchFamily="34" charset="0"/>
              <a:buChar char="•"/>
            </a:pPr>
            <a:r>
              <a:rPr lang="en-US" dirty="0"/>
              <a:t>Metrics include FTES, size of college, and size of center</a:t>
            </a:r>
          </a:p>
          <a:p>
            <a:pPr marL="285750" indent="-285750">
              <a:buFont typeface="Arial" panose="020B0604020202020204" pitchFamily="34" charset="0"/>
              <a:buChar char="•"/>
            </a:pPr>
            <a:r>
              <a:rPr lang="en-US" dirty="0"/>
              <a:t>Represents 70% of Funding</a:t>
            </a:r>
          </a:p>
        </p:txBody>
      </p:sp>
      <p:sp>
        <p:nvSpPr>
          <p:cNvPr id="7" name="Shape 4">
            <a:extLst>
              <a:ext uri="{FF2B5EF4-FFF2-40B4-BE49-F238E27FC236}">
                <a16:creationId xmlns:a16="http://schemas.microsoft.com/office/drawing/2014/main" id="{CCE72F8C-12CF-276E-D4B7-65B9BEC34F9F}"/>
              </a:ext>
            </a:extLst>
          </p:cNvPr>
          <p:cNvSpPr/>
          <p:nvPr/>
        </p:nvSpPr>
        <p:spPr>
          <a:xfrm>
            <a:off x="4425632" y="3745832"/>
            <a:ext cx="3337560" cy="1816768"/>
          </a:xfrm>
          <a:prstGeom prst="roundRect">
            <a:avLst>
              <a:gd name="adj" fmla="val 3429"/>
            </a:avLst>
          </a:prstGeom>
          <a:solidFill>
            <a:srgbClr val="E2F0D9"/>
          </a:solidFill>
          <a:ln w="12700">
            <a:solidFill>
              <a:srgbClr val="A6A6A6"/>
            </a:solidFill>
            <a:prstDash val="solid"/>
          </a:ln>
        </p:spPr>
        <p:txBody>
          <a:bodyPr/>
          <a:lstStyle/>
          <a:p>
            <a:pPr algn="ctr"/>
            <a:r>
              <a:rPr lang="en-US" b="1" u="sng" dirty="0"/>
              <a:t>Supplemental Allocation</a:t>
            </a:r>
          </a:p>
          <a:p>
            <a:pPr marL="285750" indent="-285750">
              <a:buFont typeface="Arial" panose="020B0604020202020204" pitchFamily="34" charset="0"/>
              <a:buChar char="•"/>
            </a:pPr>
            <a:r>
              <a:rPr lang="en-US" dirty="0"/>
              <a:t>“Equity”</a:t>
            </a:r>
          </a:p>
          <a:p>
            <a:pPr marL="285750" indent="-285750">
              <a:buFont typeface="Arial" panose="020B0604020202020204" pitchFamily="34" charset="0"/>
              <a:buChar char="•"/>
            </a:pPr>
            <a:r>
              <a:rPr lang="en-US" dirty="0"/>
              <a:t>Metrics include number students receiving Pell, Promise or are AB540</a:t>
            </a:r>
          </a:p>
          <a:p>
            <a:pPr marL="285750" indent="-285750">
              <a:buFont typeface="Arial" panose="020B0604020202020204" pitchFamily="34" charset="0"/>
              <a:buChar char="•"/>
            </a:pPr>
            <a:r>
              <a:rPr lang="en-US" dirty="0"/>
              <a:t>Represents 20% of Funding</a:t>
            </a:r>
          </a:p>
        </p:txBody>
      </p:sp>
      <p:sp>
        <p:nvSpPr>
          <p:cNvPr id="10" name="Shape 6">
            <a:extLst>
              <a:ext uri="{FF2B5EF4-FFF2-40B4-BE49-F238E27FC236}">
                <a16:creationId xmlns:a16="http://schemas.microsoft.com/office/drawing/2014/main" id="{BEB2259C-60C3-8F46-6D2E-A3749F696772}"/>
              </a:ext>
            </a:extLst>
          </p:cNvPr>
          <p:cNvSpPr/>
          <p:nvPr/>
        </p:nvSpPr>
        <p:spPr>
          <a:xfrm>
            <a:off x="8235721" y="3745832"/>
            <a:ext cx="3337560" cy="1816768"/>
          </a:xfrm>
          <a:prstGeom prst="roundRect">
            <a:avLst>
              <a:gd name="adj" fmla="val 3429"/>
            </a:avLst>
          </a:prstGeom>
          <a:solidFill>
            <a:srgbClr val="FFF2CC"/>
          </a:solidFill>
          <a:ln w="12700">
            <a:solidFill>
              <a:srgbClr val="A6A6A6"/>
            </a:solidFill>
            <a:prstDash val="solid"/>
          </a:ln>
        </p:spPr>
        <p:txBody>
          <a:bodyPr/>
          <a:lstStyle/>
          <a:p>
            <a:pPr algn="ctr"/>
            <a:r>
              <a:rPr lang="en-US" b="1" u="sng" dirty="0"/>
              <a:t>Student Success Allocation</a:t>
            </a:r>
          </a:p>
          <a:p>
            <a:pPr marL="285750" indent="-285750">
              <a:buFont typeface="Arial" panose="020B0604020202020204" pitchFamily="34" charset="0"/>
              <a:buChar char="•"/>
            </a:pPr>
            <a:r>
              <a:rPr lang="en-US" dirty="0"/>
              <a:t>“Outcomes”</a:t>
            </a:r>
          </a:p>
          <a:p>
            <a:pPr marL="285750" indent="-285750">
              <a:buFont typeface="Arial" panose="020B0604020202020204" pitchFamily="34" charset="0"/>
              <a:buChar char="•"/>
            </a:pPr>
            <a:r>
              <a:rPr lang="en-US" dirty="0"/>
              <a:t>Metrics include </a:t>
            </a:r>
            <a:r>
              <a:rPr lang="en-US"/>
              <a:t>awards conferred</a:t>
            </a:r>
            <a:r>
              <a:rPr lang="en-US" dirty="0"/>
              <a:t>, transfers, and obtaining a living wage</a:t>
            </a:r>
          </a:p>
          <a:p>
            <a:pPr marL="285750" indent="-285750">
              <a:buFont typeface="Arial" panose="020B0604020202020204" pitchFamily="34" charset="0"/>
              <a:buChar char="•"/>
            </a:pPr>
            <a:r>
              <a:rPr lang="en-US" dirty="0"/>
              <a:t>Represents 10% of Funding</a:t>
            </a:r>
          </a:p>
          <a:p>
            <a:endParaRPr lang="en-US" dirty="0"/>
          </a:p>
        </p:txBody>
      </p:sp>
    </p:spTree>
    <p:extLst>
      <p:ext uri="{BB962C8B-B14F-4D97-AF65-F5344CB8AC3E}">
        <p14:creationId xmlns:p14="http://schemas.microsoft.com/office/powerpoint/2010/main" val="3125397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28FE6-C280-0C4B-C133-9DCE5DF0F3B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FA2874F-206B-9EF0-1845-51D0EF928BE2}"/>
              </a:ext>
            </a:extLst>
          </p:cNvPr>
          <p:cNvPicPr>
            <a:picLocks noChangeAspect="1"/>
          </p:cNvPicPr>
          <p:nvPr/>
        </p:nvPicPr>
        <p:blipFill>
          <a:blip r:embed="rId2"/>
          <a:stretch>
            <a:fillRect/>
          </a:stretch>
        </p:blipFill>
        <p:spPr>
          <a:xfrm>
            <a:off x="87368" y="6345177"/>
            <a:ext cx="524164" cy="451026"/>
          </a:xfrm>
          <a:prstGeom prst="rect">
            <a:avLst/>
          </a:prstGeom>
        </p:spPr>
      </p:pic>
      <p:sp>
        <p:nvSpPr>
          <p:cNvPr id="8" name="Content Placeholder 13">
            <a:extLst>
              <a:ext uri="{FF2B5EF4-FFF2-40B4-BE49-F238E27FC236}">
                <a16:creationId xmlns:a16="http://schemas.microsoft.com/office/drawing/2014/main" id="{ABFE7D19-9FB5-A6B0-1C6A-6E9E81800135}"/>
              </a:ext>
            </a:extLst>
          </p:cNvPr>
          <p:cNvSpPr txBox="1">
            <a:spLocks/>
          </p:cNvSpPr>
          <p:nvPr/>
        </p:nvSpPr>
        <p:spPr>
          <a:xfrm>
            <a:off x="233362" y="1524000"/>
            <a:ext cx="11963400" cy="2667000"/>
          </a:xfrm>
          <a:prstGeom prst="rect">
            <a:avLst/>
          </a:prstGeom>
        </p:spPr>
        <p:txBody>
          <a:bodyPr vert="horz" lIns="91440" tIns="45720" rIns="91440" bIns="45720" rtlCol="0">
            <a:normAutofit/>
          </a:bodyPr>
          <a:lstStyle>
            <a:lvl1pPr marL="228531" indent="-228531" algn="l" defTabSz="914126" rtl="0" eaLnBrk="1" latinLnBrk="0" hangingPunct="1">
              <a:lnSpc>
                <a:spcPct val="110000"/>
              </a:lnSpc>
              <a:spcBef>
                <a:spcPts val="1000"/>
              </a:spcBef>
              <a:buFont typeface="Arial" panose="020B0604020202020204" pitchFamily="34" charset="0"/>
              <a:buChar char="•"/>
              <a:defRPr sz="1799" kern="1200">
                <a:solidFill>
                  <a:schemeClr val="tx1"/>
                </a:solidFill>
                <a:latin typeface="+mn-lt"/>
                <a:ea typeface="+mn-ea"/>
                <a:cs typeface="+mn-cs"/>
              </a:defRPr>
            </a:lvl1pPr>
            <a:lvl2pPr marL="685594" indent="-228531" algn="l" defTabSz="914126"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657" indent="-228531" algn="l" defTabSz="914126"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599720"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6783"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lvl="1"/>
            <a:r>
              <a:rPr lang="en-US" sz="2800" dirty="0">
                <a:latin typeface="Calibri" panose="020F0502020204030204" pitchFamily="34" charset="0"/>
                <a:cs typeface="Calibri" panose="020F0502020204030204" pitchFamily="34" charset="0"/>
              </a:rPr>
              <a:t>Focuses on “Access”</a:t>
            </a:r>
          </a:p>
          <a:p>
            <a:pPr lvl="1"/>
            <a:r>
              <a:rPr lang="en-US" sz="2800" dirty="0">
                <a:latin typeface="Calibri" panose="020F0502020204030204" pitchFamily="34" charset="0"/>
                <a:cs typeface="Calibri" panose="020F0502020204030204" pitchFamily="34" charset="0"/>
              </a:rPr>
              <a:t>Sub-Allocations and Metrics include:</a:t>
            </a:r>
          </a:p>
          <a:p>
            <a:pPr lvl="2"/>
            <a:endParaRPr lang="en-US" sz="26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2"/>
            <a:endParaRPr lang="en-US" sz="2401" dirty="0">
              <a:latin typeface="Calibri" panose="020F0502020204030204" pitchFamily="34" charset="0"/>
              <a:cs typeface="Calibri" panose="020F0502020204030204" pitchFamily="34" charset="0"/>
            </a:endParaRPr>
          </a:p>
          <a:p>
            <a:pPr marL="914126" lvl="2" indent="0">
              <a:buFont typeface="Arial" panose="020B0604020202020204" pitchFamily="34" charset="0"/>
              <a:buNone/>
            </a:pPr>
            <a:endParaRPr lang="en-US" sz="2200" dirty="0">
              <a:latin typeface="Calibri" panose="020F0502020204030204" pitchFamily="34" charset="0"/>
              <a:cs typeface="Calibri" panose="020F0502020204030204" pitchFamily="34" charset="0"/>
            </a:endParaRPr>
          </a:p>
          <a:p>
            <a:pPr marL="463550" lvl="2" indent="0">
              <a:buFont typeface="Arial" panose="020B0604020202020204" pitchFamily="34" charset="0"/>
              <a:buNone/>
            </a:pPr>
            <a:endParaRPr lang="en-US" sz="2500" dirty="0">
              <a:latin typeface="Calibri" panose="020F0502020204030204" pitchFamily="34" charset="0"/>
              <a:cs typeface="Calibri" panose="020F0502020204030204" pitchFamily="34" charset="0"/>
            </a:endParaRPr>
          </a:p>
          <a:p>
            <a:pPr marL="457063" lvl="1" indent="0">
              <a:buNone/>
            </a:pPr>
            <a:endParaRPr lang="en-US" sz="3100" dirty="0">
              <a:latin typeface="Calibri" panose="020F0502020204030204" pitchFamily="34" charset="0"/>
              <a:cs typeface="Calibri" panose="020F0502020204030204" pitchFamily="34" charset="0"/>
            </a:endParaRPr>
          </a:p>
          <a:p>
            <a:pPr marL="682625" lvl="3" indent="0">
              <a:buFont typeface="Arial" panose="020B0604020202020204" pitchFamily="34" charset="0"/>
              <a:buNone/>
            </a:pPr>
            <a:endParaRPr lang="en-US" sz="1800" dirty="0">
              <a:latin typeface="Calibri" panose="020F0502020204030204" pitchFamily="34" charset="0"/>
              <a:cs typeface="Calibri" panose="020F0502020204030204" pitchFamily="34" charset="0"/>
            </a:endParaRPr>
          </a:p>
          <a:p>
            <a:pPr lvl="2"/>
            <a:endParaRPr lang="en-US" dirty="0"/>
          </a:p>
        </p:txBody>
      </p:sp>
      <p:sp>
        <p:nvSpPr>
          <p:cNvPr id="5" name="Title 12">
            <a:extLst>
              <a:ext uri="{FF2B5EF4-FFF2-40B4-BE49-F238E27FC236}">
                <a16:creationId xmlns:a16="http://schemas.microsoft.com/office/drawing/2014/main" id="{B9580767-BEE3-530B-7A4D-16BA491A440E}"/>
              </a:ext>
            </a:extLst>
          </p:cNvPr>
          <p:cNvSpPr>
            <a:spLocks noGrp="1"/>
          </p:cNvSpPr>
          <p:nvPr>
            <p:ph type="title"/>
          </p:nvPr>
        </p:nvSpPr>
        <p:spPr>
          <a:xfrm>
            <a:off x="989013" y="685800"/>
            <a:ext cx="10210798" cy="533400"/>
          </a:xfrm>
        </p:spPr>
        <p:txBody>
          <a:bodyPr>
            <a:noAutofit/>
          </a:bodyPr>
          <a:lstStyle/>
          <a:p>
            <a:pPr algn="ctr"/>
            <a:r>
              <a:rPr lang="en-US" sz="4000" b="1" u="sng" dirty="0">
                <a:latin typeface="Calibri" panose="020F0502020204030204" pitchFamily="34" charset="0"/>
                <a:cs typeface="Calibri" panose="020F0502020204030204" pitchFamily="34" charset="0"/>
              </a:rPr>
              <a:t>Base Allocation</a:t>
            </a:r>
          </a:p>
        </p:txBody>
      </p:sp>
    </p:spTree>
    <p:extLst>
      <p:ext uri="{BB962C8B-B14F-4D97-AF65-F5344CB8AC3E}">
        <p14:creationId xmlns:p14="http://schemas.microsoft.com/office/powerpoint/2010/main" val="2622573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14EE0-B795-3F82-0379-00A6EB553CA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C377F51-6A73-C50F-4165-995CFDDEF668}"/>
              </a:ext>
            </a:extLst>
          </p:cNvPr>
          <p:cNvPicPr>
            <a:picLocks noChangeAspect="1"/>
          </p:cNvPicPr>
          <p:nvPr/>
        </p:nvPicPr>
        <p:blipFill>
          <a:blip r:embed="rId2"/>
          <a:stretch>
            <a:fillRect/>
          </a:stretch>
        </p:blipFill>
        <p:spPr>
          <a:xfrm>
            <a:off x="87368" y="6345177"/>
            <a:ext cx="524164" cy="451026"/>
          </a:xfrm>
          <a:prstGeom prst="rect">
            <a:avLst/>
          </a:prstGeom>
        </p:spPr>
      </p:pic>
      <p:sp>
        <p:nvSpPr>
          <p:cNvPr id="8" name="Content Placeholder 13">
            <a:extLst>
              <a:ext uri="{FF2B5EF4-FFF2-40B4-BE49-F238E27FC236}">
                <a16:creationId xmlns:a16="http://schemas.microsoft.com/office/drawing/2014/main" id="{E5267330-2E69-932F-76CA-D40E4F783F10}"/>
              </a:ext>
            </a:extLst>
          </p:cNvPr>
          <p:cNvSpPr txBox="1">
            <a:spLocks/>
          </p:cNvSpPr>
          <p:nvPr/>
        </p:nvSpPr>
        <p:spPr>
          <a:xfrm>
            <a:off x="233362" y="1524000"/>
            <a:ext cx="11963400" cy="2667000"/>
          </a:xfrm>
          <a:prstGeom prst="rect">
            <a:avLst/>
          </a:prstGeom>
        </p:spPr>
        <p:txBody>
          <a:bodyPr vert="horz" lIns="91440" tIns="45720" rIns="91440" bIns="45720" rtlCol="0">
            <a:normAutofit/>
          </a:bodyPr>
          <a:lstStyle>
            <a:lvl1pPr marL="228531" indent="-228531" algn="l" defTabSz="914126" rtl="0" eaLnBrk="1" latinLnBrk="0" hangingPunct="1">
              <a:lnSpc>
                <a:spcPct val="110000"/>
              </a:lnSpc>
              <a:spcBef>
                <a:spcPts val="1000"/>
              </a:spcBef>
              <a:buFont typeface="Arial" panose="020B0604020202020204" pitchFamily="34" charset="0"/>
              <a:buChar char="•"/>
              <a:defRPr sz="1799" kern="1200">
                <a:solidFill>
                  <a:schemeClr val="tx1"/>
                </a:solidFill>
                <a:latin typeface="+mn-lt"/>
                <a:ea typeface="+mn-ea"/>
                <a:cs typeface="+mn-cs"/>
              </a:defRPr>
            </a:lvl1pPr>
            <a:lvl2pPr marL="685594" indent="-228531" algn="l" defTabSz="914126"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657" indent="-228531" algn="l" defTabSz="914126"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599720"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6783"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r>
              <a:rPr lang="en-US" sz="2999" dirty="0">
                <a:latin typeface="Calibri" panose="020F0502020204030204" pitchFamily="34" charset="0"/>
                <a:cs typeface="Calibri" panose="020F0502020204030204" pitchFamily="34" charset="0"/>
              </a:rPr>
              <a:t>Basic Allocation</a:t>
            </a:r>
          </a:p>
          <a:p>
            <a:pPr lvl="1"/>
            <a:r>
              <a:rPr lang="en-US" sz="2800" dirty="0">
                <a:latin typeface="Calibri" panose="020F0502020204030204" pitchFamily="34" charset="0"/>
                <a:cs typeface="Calibri" panose="020F0502020204030204" pitchFamily="34" charset="0"/>
              </a:rPr>
              <a:t>Number and size of colleges in District</a:t>
            </a:r>
          </a:p>
          <a:p>
            <a:pPr lvl="1"/>
            <a:r>
              <a:rPr lang="en-US" sz="2800" dirty="0">
                <a:latin typeface="Calibri" panose="020F0502020204030204" pitchFamily="34" charset="0"/>
                <a:cs typeface="Calibri" panose="020F0502020204030204" pitchFamily="34" charset="0"/>
              </a:rPr>
              <a:t>Number and size of Centers in District</a:t>
            </a:r>
          </a:p>
          <a:p>
            <a:pPr lvl="2"/>
            <a:endParaRPr lang="en-US" sz="26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2"/>
            <a:endParaRPr lang="en-US" sz="2401" dirty="0">
              <a:latin typeface="Calibri" panose="020F0502020204030204" pitchFamily="34" charset="0"/>
              <a:cs typeface="Calibri" panose="020F0502020204030204" pitchFamily="34" charset="0"/>
            </a:endParaRPr>
          </a:p>
          <a:p>
            <a:pPr marL="914126" lvl="2" indent="0">
              <a:buFont typeface="Arial" panose="020B0604020202020204" pitchFamily="34" charset="0"/>
              <a:buNone/>
            </a:pPr>
            <a:endParaRPr lang="en-US" sz="2200" dirty="0">
              <a:latin typeface="Calibri" panose="020F0502020204030204" pitchFamily="34" charset="0"/>
              <a:cs typeface="Calibri" panose="020F0502020204030204" pitchFamily="34" charset="0"/>
            </a:endParaRPr>
          </a:p>
          <a:p>
            <a:pPr marL="463550" lvl="2" indent="0">
              <a:buFont typeface="Arial" panose="020B0604020202020204" pitchFamily="34" charset="0"/>
              <a:buNone/>
            </a:pPr>
            <a:endParaRPr lang="en-US" sz="2500" dirty="0">
              <a:latin typeface="Calibri" panose="020F0502020204030204" pitchFamily="34" charset="0"/>
              <a:cs typeface="Calibri" panose="020F0502020204030204" pitchFamily="34" charset="0"/>
            </a:endParaRPr>
          </a:p>
          <a:p>
            <a:pPr marL="457063" lvl="1" indent="0">
              <a:buNone/>
            </a:pPr>
            <a:endParaRPr lang="en-US" sz="3100" dirty="0">
              <a:latin typeface="Calibri" panose="020F0502020204030204" pitchFamily="34" charset="0"/>
              <a:cs typeface="Calibri" panose="020F0502020204030204" pitchFamily="34" charset="0"/>
            </a:endParaRPr>
          </a:p>
          <a:p>
            <a:pPr marL="682625" lvl="3" indent="0">
              <a:buFont typeface="Arial" panose="020B0604020202020204" pitchFamily="34" charset="0"/>
              <a:buNone/>
            </a:pPr>
            <a:endParaRPr lang="en-US" sz="1800" dirty="0">
              <a:latin typeface="Calibri" panose="020F0502020204030204" pitchFamily="34" charset="0"/>
              <a:cs typeface="Calibri" panose="020F0502020204030204" pitchFamily="34" charset="0"/>
            </a:endParaRPr>
          </a:p>
          <a:p>
            <a:pPr lvl="2"/>
            <a:endParaRPr lang="en-US" dirty="0"/>
          </a:p>
        </p:txBody>
      </p:sp>
      <p:sp>
        <p:nvSpPr>
          <p:cNvPr id="5" name="Title 12">
            <a:extLst>
              <a:ext uri="{FF2B5EF4-FFF2-40B4-BE49-F238E27FC236}">
                <a16:creationId xmlns:a16="http://schemas.microsoft.com/office/drawing/2014/main" id="{5389CBB0-1865-0FF0-2CEB-3A1360A0A050}"/>
              </a:ext>
            </a:extLst>
          </p:cNvPr>
          <p:cNvSpPr>
            <a:spLocks noGrp="1"/>
          </p:cNvSpPr>
          <p:nvPr>
            <p:ph type="title"/>
          </p:nvPr>
        </p:nvSpPr>
        <p:spPr>
          <a:xfrm>
            <a:off x="989013" y="685800"/>
            <a:ext cx="10210798" cy="533400"/>
          </a:xfrm>
        </p:spPr>
        <p:txBody>
          <a:bodyPr>
            <a:noAutofit/>
          </a:bodyPr>
          <a:lstStyle/>
          <a:p>
            <a:pPr algn="ctr"/>
            <a:r>
              <a:rPr lang="en-US" sz="4000" b="1" u="sng" dirty="0">
                <a:latin typeface="Calibri" panose="020F0502020204030204" pitchFamily="34" charset="0"/>
                <a:cs typeface="Calibri" panose="020F0502020204030204" pitchFamily="34" charset="0"/>
              </a:rPr>
              <a:t>Base Allocation</a:t>
            </a:r>
          </a:p>
        </p:txBody>
      </p:sp>
    </p:spTree>
    <p:extLst>
      <p:ext uri="{BB962C8B-B14F-4D97-AF65-F5344CB8AC3E}">
        <p14:creationId xmlns:p14="http://schemas.microsoft.com/office/powerpoint/2010/main" val="2587807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85117-2E5C-9882-B90E-680C6E92EDB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307CD4C-7ADE-35B8-B583-5BB1ED90D97A}"/>
              </a:ext>
            </a:extLst>
          </p:cNvPr>
          <p:cNvPicPr>
            <a:picLocks noChangeAspect="1"/>
          </p:cNvPicPr>
          <p:nvPr/>
        </p:nvPicPr>
        <p:blipFill>
          <a:blip r:embed="rId2"/>
          <a:stretch>
            <a:fillRect/>
          </a:stretch>
        </p:blipFill>
        <p:spPr>
          <a:xfrm>
            <a:off x="87368" y="6345177"/>
            <a:ext cx="524164" cy="451026"/>
          </a:xfrm>
          <a:prstGeom prst="rect">
            <a:avLst/>
          </a:prstGeom>
        </p:spPr>
      </p:pic>
      <p:sp>
        <p:nvSpPr>
          <p:cNvPr id="5" name="Title 12">
            <a:extLst>
              <a:ext uri="{FF2B5EF4-FFF2-40B4-BE49-F238E27FC236}">
                <a16:creationId xmlns:a16="http://schemas.microsoft.com/office/drawing/2014/main" id="{01671B4B-8C26-2060-018E-592EA7F0AA0B}"/>
              </a:ext>
            </a:extLst>
          </p:cNvPr>
          <p:cNvSpPr>
            <a:spLocks noGrp="1"/>
          </p:cNvSpPr>
          <p:nvPr>
            <p:ph type="title"/>
          </p:nvPr>
        </p:nvSpPr>
        <p:spPr>
          <a:xfrm>
            <a:off x="531812" y="685800"/>
            <a:ext cx="10667999" cy="533400"/>
          </a:xfrm>
        </p:spPr>
        <p:txBody>
          <a:bodyPr>
            <a:noAutofit/>
          </a:bodyPr>
          <a:lstStyle/>
          <a:p>
            <a:pPr algn="ctr"/>
            <a:r>
              <a:rPr lang="en-US" sz="4000" b="1" u="sng" dirty="0">
                <a:latin typeface="Calibri" panose="020F0502020204030204" pitchFamily="34" charset="0"/>
                <a:cs typeface="Calibri" panose="020F0502020204030204" pitchFamily="34" charset="0"/>
              </a:rPr>
              <a:t>Base Allocation – Basic Allocation Funding Rates</a:t>
            </a:r>
          </a:p>
        </p:txBody>
      </p:sp>
      <p:graphicFrame>
        <p:nvGraphicFramePr>
          <p:cNvPr id="2" name="Table 1">
            <a:extLst>
              <a:ext uri="{FF2B5EF4-FFF2-40B4-BE49-F238E27FC236}">
                <a16:creationId xmlns:a16="http://schemas.microsoft.com/office/drawing/2014/main" id="{1BAA6843-7850-D1D4-6799-7B5D4452593B}"/>
              </a:ext>
            </a:extLst>
          </p:cNvPr>
          <p:cNvGraphicFramePr>
            <a:graphicFrameLocks noGrp="1"/>
          </p:cNvGraphicFramePr>
          <p:nvPr>
            <p:extLst>
              <p:ext uri="{D42A27DB-BD31-4B8C-83A1-F6EECF244321}">
                <p14:modId xmlns:p14="http://schemas.microsoft.com/office/powerpoint/2010/main" val="2995602630"/>
              </p:ext>
            </p:extLst>
          </p:nvPr>
        </p:nvGraphicFramePr>
        <p:xfrm>
          <a:off x="609771" y="1905000"/>
          <a:ext cx="10969281" cy="2473580"/>
        </p:xfrm>
        <a:graphic>
          <a:graphicData uri="http://schemas.openxmlformats.org/drawingml/2006/table">
            <a:tbl>
              <a:tblPr firstRow="1" bandRow="1">
                <a:tableStyleId>{1E171933-4619-4E11-9A3F-F7608DF75F80}</a:tableStyleId>
              </a:tblPr>
              <a:tblGrid>
                <a:gridCol w="5254280">
                  <a:extLst>
                    <a:ext uri="{9D8B030D-6E8A-4147-A177-3AD203B41FA5}">
                      <a16:colId xmlns:a16="http://schemas.microsoft.com/office/drawing/2014/main" val="95814741"/>
                    </a:ext>
                  </a:extLst>
                </a:gridCol>
                <a:gridCol w="2971800">
                  <a:extLst>
                    <a:ext uri="{9D8B030D-6E8A-4147-A177-3AD203B41FA5}">
                      <a16:colId xmlns:a16="http://schemas.microsoft.com/office/drawing/2014/main" val="3305132556"/>
                    </a:ext>
                  </a:extLst>
                </a:gridCol>
                <a:gridCol w="2743201">
                  <a:extLst>
                    <a:ext uri="{9D8B030D-6E8A-4147-A177-3AD203B41FA5}">
                      <a16:colId xmlns:a16="http://schemas.microsoft.com/office/drawing/2014/main" val="2348152925"/>
                    </a:ext>
                  </a:extLst>
                </a:gridCol>
              </a:tblGrid>
              <a:tr h="494716">
                <a:tc>
                  <a:txBody>
                    <a:bodyPr/>
                    <a:lstStyle/>
                    <a:p>
                      <a:pPr algn="ctr"/>
                      <a:r>
                        <a:rPr lang="en-US" sz="2000" dirty="0"/>
                        <a:t>Category</a:t>
                      </a:r>
                    </a:p>
                  </a:txBody>
                  <a:tcPr>
                    <a:solidFill>
                      <a:srgbClr val="00B0F0"/>
                    </a:solidFill>
                  </a:tcPr>
                </a:tc>
                <a:tc>
                  <a:txBody>
                    <a:bodyPr/>
                    <a:lstStyle/>
                    <a:p>
                      <a:pPr algn="ctr"/>
                      <a:r>
                        <a:rPr lang="en-US" sz="2000" dirty="0"/>
                        <a:t>2025-26</a:t>
                      </a:r>
                    </a:p>
                  </a:txBody>
                  <a:tcPr>
                    <a:solidFill>
                      <a:srgbClr val="00B0F0"/>
                    </a:solidFill>
                  </a:tcPr>
                </a:tc>
                <a:tc>
                  <a:txBody>
                    <a:bodyPr/>
                    <a:lstStyle/>
                    <a:p>
                      <a:pPr algn="ctr"/>
                      <a:r>
                        <a:rPr lang="en-US" sz="2000" dirty="0"/>
                        <a:t>2026-27</a:t>
                      </a:r>
                    </a:p>
                  </a:txBody>
                  <a:tcPr>
                    <a:solidFill>
                      <a:srgbClr val="00B0F0"/>
                    </a:solidFill>
                  </a:tcPr>
                </a:tc>
                <a:extLst>
                  <a:ext uri="{0D108BD9-81ED-4DB2-BD59-A6C34878D82A}">
                    <a16:rowId xmlns:a16="http://schemas.microsoft.com/office/drawing/2014/main" val="2135200255"/>
                  </a:ext>
                </a:extLst>
              </a:tr>
              <a:tr h="494716">
                <a:tc>
                  <a:txBody>
                    <a:bodyPr/>
                    <a:lstStyle/>
                    <a:p>
                      <a:r>
                        <a:rPr lang="en-US" sz="2000" b="1" dirty="0"/>
                        <a:t> &gt; 20,000 Resident FTES</a:t>
                      </a:r>
                    </a:p>
                  </a:txBody>
                  <a:tcPr>
                    <a:solidFill>
                      <a:srgbClr val="05C5EB"/>
                    </a:solidFill>
                  </a:tcPr>
                </a:tc>
                <a:tc>
                  <a:txBody>
                    <a:bodyPr/>
                    <a:lstStyle/>
                    <a:p>
                      <a:pPr algn="ctr"/>
                      <a:r>
                        <a:rPr lang="en-US" sz="2000" dirty="0"/>
                        <a:t>$11,096,910</a:t>
                      </a:r>
                    </a:p>
                  </a:txBody>
                  <a:tcPr>
                    <a:solidFill>
                      <a:srgbClr val="05C5EB"/>
                    </a:solidFill>
                  </a:tcPr>
                </a:tc>
                <a:tc>
                  <a:txBody>
                    <a:bodyPr/>
                    <a:lstStyle/>
                    <a:p>
                      <a:pPr algn="ctr"/>
                      <a:r>
                        <a:rPr lang="en-US" sz="2000" dirty="0"/>
                        <a:t>$11,575,187</a:t>
                      </a:r>
                    </a:p>
                  </a:txBody>
                  <a:tcPr>
                    <a:solidFill>
                      <a:srgbClr val="05C5EB"/>
                    </a:solidFill>
                  </a:tcPr>
                </a:tc>
                <a:extLst>
                  <a:ext uri="{0D108BD9-81ED-4DB2-BD59-A6C34878D82A}">
                    <a16:rowId xmlns:a16="http://schemas.microsoft.com/office/drawing/2014/main" val="2300465602"/>
                  </a:ext>
                </a:extLst>
              </a:tr>
              <a:tr h="494716">
                <a:tc>
                  <a:txBody>
                    <a:bodyPr/>
                    <a:lstStyle/>
                    <a:p>
                      <a:r>
                        <a:rPr lang="en-US" sz="2000" b="1" dirty="0"/>
                        <a:t> &gt; 10,000 &lt; 20,000 Res. FTES</a:t>
                      </a:r>
                    </a:p>
                  </a:txBody>
                  <a:tcPr>
                    <a:solidFill>
                      <a:srgbClr val="05C5EB"/>
                    </a:solidFill>
                  </a:tcPr>
                </a:tc>
                <a:tc>
                  <a:txBody>
                    <a:bodyPr/>
                    <a:lstStyle/>
                    <a:p>
                      <a:pPr algn="ctr"/>
                      <a:r>
                        <a:rPr lang="en-US" sz="2000" dirty="0"/>
                        <a:t>$8,877,529</a:t>
                      </a:r>
                    </a:p>
                  </a:txBody>
                  <a:tcPr>
                    <a:solidFill>
                      <a:srgbClr val="05C5EB"/>
                    </a:solidFill>
                  </a:tcPr>
                </a:tc>
                <a:tc>
                  <a:txBody>
                    <a:bodyPr/>
                    <a:lstStyle/>
                    <a:p>
                      <a:pPr algn="ctr"/>
                      <a:r>
                        <a:rPr lang="en-US" sz="2000" dirty="0"/>
                        <a:t>$9,260,150</a:t>
                      </a:r>
                    </a:p>
                  </a:txBody>
                  <a:tcPr>
                    <a:solidFill>
                      <a:srgbClr val="05C5EB"/>
                    </a:solidFill>
                  </a:tcPr>
                </a:tc>
                <a:extLst>
                  <a:ext uri="{0D108BD9-81ED-4DB2-BD59-A6C34878D82A}">
                    <a16:rowId xmlns:a16="http://schemas.microsoft.com/office/drawing/2014/main" val="2996499590"/>
                  </a:ext>
                </a:extLst>
              </a:tr>
              <a:tr h="494716">
                <a:tc>
                  <a:txBody>
                    <a:bodyPr/>
                    <a:lstStyle/>
                    <a:p>
                      <a:r>
                        <a:rPr lang="en-US" sz="2000" b="1" dirty="0"/>
                        <a:t> &lt;10,000 Resident FTES</a:t>
                      </a:r>
                    </a:p>
                  </a:txBody>
                  <a:tcPr>
                    <a:solidFill>
                      <a:srgbClr val="05C5EB"/>
                    </a:solidFill>
                  </a:tcPr>
                </a:tc>
                <a:tc>
                  <a:txBody>
                    <a:bodyPr/>
                    <a:lstStyle/>
                    <a:p>
                      <a:pPr algn="ctr"/>
                      <a:r>
                        <a:rPr lang="en-US" sz="2000" dirty="0"/>
                        <a:t>$6,658,143</a:t>
                      </a:r>
                    </a:p>
                  </a:txBody>
                  <a:tcPr>
                    <a:solidFill>
                      <a:srgbClr val="05C5EB"/>
                    </a:solidFill>
                  </a:tcPr>
                </a:tc>
                <a:tc>
                  <a:txBody>
                    <a:bodyPr/>
                    <a:lstStyle/>
                    <a:p>
                      <a:pPr algn="ctr"/>
                      <a:r>
                        <a:rPr lang="en-US" sz="2000" dirty="0"/>
                        <a:t>$6,945,109</a:t>
                      </a:r>
                    </a:p>
                  </a:txBody>
                  <a:tcPr>
                    <a:solidFill>
                      <a:srgbClr val="05C5EB"/>
                    </a:solidFill>
                  </a:tcPr>
                </a:tc>
                <a:extLst>
                  <a:ext uri="{0D108BD9-81ED-4DB2-BD59-A6C34878D82A}">
                    <a16:rowId xmlns:a16="http://schemas.microsoft.com/office/drawing/2014/main" val="1817364526"/>
                  </a:ext>
                </a:extLst>
              </a:tr>
              <a:tr h="494716">
                <a:tc>
                  <a:txBody>
                    <a:bodyPr/>
                    <a:lstStyle/>
                    <a:p>
                      <a:r>
                        <a:rPr lang="en-US" sz="2000" b="1" dirty="0" err="1"/>
                        <a:t>Grandparented</a:t>
                      </a:r>
                      <a:r>
                        <a:rPr lang="en-US" sz="2000" b="1" dirty="0"/>
                        <a:t> Center &gt;1,000 Res. FTES</a:t>
                      </a:r>
                    </a:p>
                  </a:txBody>
                  <a:tcPr/>
                </a:tc>
                <a:tc>
                  <a:txBody>
                    <a:bodyPr/>
                    <a:lstStyle/>
                    <a:p>
                      <a:pPr algn="ctr"/>
                      <a:r>
                        <a:rPr lang="en-US" sz="2000" dirty="0"/>
                        <a:t>$2,219,382</a:t>
                      </a:r>
                    </a:p>
                  </a:txBody>
                  <a:tcPr/>
                </a:tc>
                <a:tc>
                  <a:txBody>
                    <a:bodyPr/>
                    <a:lstStyle/>
                    <a:p>
                      <a:pPr algn="ctr"/>
                      <a:r>
                        <a:rPr lang="en-US" sz="2000" dirty="0"/>
                        <a:t>$2,315,037</a:t>
                      </a:r>
                    </a:p>
                  </a:txBody>
                  <a:tcPr/>
                </a:tc>
                <a:extLst>
                  <a:ext uri="{0D108BD9-81ED-4DB2-BD59-A6C34878D82A}">
                    <a16:rowId xmlns:a16="http://schemas.microsoft.com/office/drawing/2014/main" val="1810473493"/>
                  </a:ext>
                </a:extLst>
              </a:tr>
            </a:tbl>
          </a:graphicData>
        </a:graphic>
      </p:graphicFrame>
      <p:sp>
        <p:nvSpPr>
          <p:cNvPr id="6" name="Text 2">
            <a:extLst>
              <a:ext uri="{FF2B5EF4-FFF2-40B4-BE49-F238E27FC236}">
                <a16:creationId xmlns:a16="http://schemas.microsoft.com/office/drawing/2014/main" id="{0DF7120C-8E5A-4EFA-94AB-F3B85AA0F027}"/>
              </a:ext>
            </a:extLst>
          </p:cNvPr>
          <p:cNvSpPr/>
          <p:nvPr/>
        </p:nvSpPr>
        <p:spPr>
          <a:xfrm>
            <a:off x="929396" y="1375927"/>
            <a:ext cx="10330029" cy="319957"/>
          </a:xfrm>
          <a:prstGeom prst="rect">
            <a:avLst/>
          </a:prstGeom>
          <a:noFill/>
          <a:ln/>
        </p:spPr>
        <p:txBody>
          <a:bodyPr wrap="square" lIns="254" tIns="254" rIns="254" bIns="254" rtlCol="0" anchor="ctr"/>
          <a:lstStyle/>
          <a:p>
            <a:pPr algn="ctr"/>
            <a:r>
              <a:rPr lang="en-US" sz="1600" i="1" dirty="0">
                <a:solidFill>
                  <a:srgbClr val="555555"/>
                </a:solidFill>
              </a:rPr>
              <a:t>2025-26 and projected rounded 2026-27 rates</a:t>
            </a:r>
            <a:endParaRPr lang="en-US" sz="1600" dirty="0"/>
          </a:p>
        </p:txBody>
      </p:sp>
    </p:spTree>
    <p:extLst>
      <p:ext uri="{BB962C8B-B14F-4D97-AF65-F5344CB8AC3E}">
        <p14:creationId xmlns:p14="http://schemas.microsoft.com/office/powerpoint/2010/main" val="1470061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8A946-F206-A1DE-DF95-F7E8A1D44CD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99E6AFB-51BF-5605-5494-3404F32D9BF5}"/>
              </a:ext>
            </a:extLst>
          </p:cNvPr>
          <p:cNvPicPr>
            <a:picLocks noChangeAspect="1"/>
          </p:cNvPicPr>
          <p:nvPr/>
        </p:nvPicPr>
        <p:blipFill>
          <a:blip r:embed="rId3"/>
          <a:stretch>
            <a:fillRect/>
          </a:stretch>
        </p:blipFill>
        <p:spPr>
          <a:xfrm>
            <a:off x="87368" y="6345177"/>
            <a:ext cx="524164" cy="451026"/>
          </a:xfrm>
          <a:prstGeom prst="rect">
            <a:avLst/>
          </a:prstGeom>
        </p:spPr>
      </p:pic>
      <p:sp>
        <p:nvSpPr>
          <p:cNvPr id="8" name="Content Placeholder 13">
            <a:extLst>
              <a:ext uri="{FF2B5EF4-FFF2-40B4-BE49-F238E27FC236}">
                <a16:creationId xmlns:a16="http://schemas.microsoft.com/office/drawing/2014/main" id="{5121A93C-C7AA-C01E-AA38-8A0F0A292341}"/>
              </a:ext>
            </a:extLst>
          </p:cNvPr>
          <p:cNvSpPr txBox="1">
            <a:spLocks/>
          </p:cNvSpPr>
          <p:nvPr/>
        </p:nvSpPr>
        <p:spPr>
          <a:xfrm>
            <a:off x="233362" y="1524000"/>
            <a:ext cx="11963400" cy="5334000"/>
          </a:xfrm>
          <a:prstGeom prst="rect">
            <a:avLst/>
          </a:prstGeom>
        </p:spPr>
        <p:txBody>
          <a:bodyPr vert="horz" lIns="91440" tIns="45720" rIns="91440" bIns="45720" rtlCol="0">
            <a:normAutofit lnSpcReduction="10000"/>
          </a:bodyPr>
          <a:lstStyle>
            <a:lvl1pPr marL="228531" indent="-228531" algn="l" defTabSz="914126" rtl="0" eaLnBrk="1" latinLnBrk="0" hangingPunct="1">
              <a:lnSpc>
                <a:spcPct val="110000"/>
              </a:lnSpc>
              <a:spcBef>
                <a:spcPts val="1000"/>
              </a:spcBef>
              <a:buFont typeface="Arial" panose="020B0604020202020204" pitchFamily="34" charset="0"/>
              <a:buChar char="•"/>
              <a:defRPr sz="1799" kern="1200">
                <a:solidFill>
                  <a:schemeClr val="tx1"/>
                </a:solidFill>
                <a:latin typeface="+mn-lt"/>
                <a:ea typeface="+mn-ea"/>
                <a:cs typeface="+mn-cs"/>
              </a:defRPr>
            </a:lvl1pPr>
            <a:lvl2pPr marL="685594" indent="-228531" algn="l" defTabSz="914126"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657" indent="-228531" algn="l" defTabSz="914126"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599720"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6783"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lvl="1"/>
            <a:r>
              <a:rPr lang="en-US" sz="2800" dirty="0">
                <a:latin typeface="Calibri" panose="020F0502020204030204" pitchFamily="34" charset="0"/>
                <a:cs typeface="Calibri" panose="020F0502020204030204" pitchFamily="34" charset="0"/>
              </a:rPr>
              <a:t>FTES Allocation </a:t>
            </a:r>
            <a:r>
              <a:rPr lang="en-US" sz="2200" i="1" dirty="0">
                <a:latin typeface="Calibri" panose="020F0502020204030204" pitchFamily="34" charset="0"/>
                <a:cs typeface="Calibri" panose="020F0502020204030204" pitchFamily="34" charset="0"/>
              </a:rPr>
              <a:t>(Only Resident Counts)</a:t>
            </a:r>
          </a:p>
          <a:p>
            <a:pPr lvl="2"/>
            <a:r>
              <a:rPr lang="en-US" sz="2400" i="1" dirty="0">
                <a:latin typeface="Calibri" panose="020F0502020204030204" pitchFamily="34" charset="0"/>
                <a:cs typeface="Calibri" panose="020F0502020204030204" pitchFamily="34" charset="0"/>
              </a:rPr>
              <a:t>Credit FTES</a:t>
            </a:r>
          </a:p>
          <a:p>
            <a:pPr lvl="2"/>
            <a:r>
              <a:rPr lang="en-US" sz="2400" i="1" dirty="0">
                <a:latin typeface="Calibri" panose="020F0502020204030204" pitchFamily="34" charset="0"/>
                <a:cs typeface="Calibri" panose="020F0502020204030204" pitchFamily="34" charset="0"/>
              </a:rPr>
              <a:t>Career Development and College Preparation FTES</a:t>
            </a:r>
          </a:p>
          <a:p>
            <a:pPr lvl="3"/>
            <a:r>
              <a:rPr lang="en-US" sz="2200" i="1" dirty="0">
                <a:latin typeface="Calibri" panose="020F0502020204030204" pitchFamily="34" charset="0"/>
                <a:cs typeface="Calibri" panose="020F0502020204030204" pitchFamily="34" charset="0"/>
              </a:rPr>
              <a:t>E.g. ESL, Basic Skills, Non-credit Workforce Preparation</a:t>
            </a:r>
          </a:p>
          <a:p>
            <a:pPr lvl="2"/>
            <a:r>
              <a:rPr lang="en-US" sz="2400" i="1" dirty="0">
                <a:latin typeface="Calibri" panose="020F0502020204030204" pitchFamily="34" charset="0"/>
                <a:cs typeface="Calibri" panose="020F0502020204030204" pitchFamily="34" charset="0"/>
              </a:rPr>
              <a:t>Dual Enrollment/Special Admits</a:t>
            </a:r>
          </a:p>
          <a:p>
            <a:pPr lvl="2"/>
            <a:r>
              <a:rPr lang="en-US" sz="2400" i="1" dirty="0">
                <a:latin typeface="Calibri" panose="020F0502020204030204" pitchFamily="34" charset="0"/>
                <a:cs typeface="Calibri" panose="020F0502020204030204" pitchFamily="34" charset="0"/>
              </a:rPr>
              <a:t>Incarcerated FTES</a:t>
            </a:r>
          </a:p>
          <a:p>
            <a:pPr lvl="2"/>
            <a:r>
              <a:rPr lang="en-US" sz="2400" i="1" dirty="0">
                <a:latin typeface="Calibri" panose="020F0502020204030204" pitchFamily="34" charset="0"/>
                <a:cs typeface="Calibri" panose="020F0502020204030204" pitchFamily="34" charset="0"/>
              </a:rPr>
              <a:t>Non-credit FTES</a:t>
            </a:r>
          </a:p>
          <a:p>
            <a:pPr lvl="3"/>
            <a:r>
              <a:rPr lang="en-US" sz="2200" i="1" dirty="0" err="1">
                <a:latin typeface="Calibri" panose="020F0502020204030204" pitchFamily="34" charset="0"/>
                <a:cs typeface="Calibri" panose="020F0502020204030204" pitchFamily="34" charset="0"/>
              </a:rPr>
              <a:t>E.g</a:t>
            </a:r>
            <a:r>
              <a:rPr lang="en-US" sz="2200" i="1" dirty="0">
                <a:latin typeface="Calibri" panose="020F0502020204030204" pitchFamily="34" charset="0"/>
                <a:cs typeface="Calibri" panose="020F0502020204030204" pitchFamily="34" charset="0"/>
              </a:rPr>
              <a:t> Emeritus</a:t>
            </a:r>
          </a:p>
          <a:p>
            <a:pPr lvl="1"/>
            <a:r>
              <a:rPr lang="en-US" sz="2600" i="1" dirty="0">
                <a:latin typeface="Calibri" panose="020F0502020204030204" pitchFamily="34" charset="0"/>
                <a:cs typeface="Calibri" panose="020F0502020204030204" pitchFamily="34" charset="0"/>
              </a:rPr>
              <a:t>As of 2026-27 Credit FTES counted in the formula are the higher of either the average FTES of the last three years or the current year FTES. All other FTES are current year reported FTES</a:t>
            </a:r>
          </a:p>
          <a:p>
            <a:pPr lvl="1"/>
            <a:r>
              <a:rPr lang="en-US" sz="2600" i="1" dirty="0">
                <a:latin typeface="Calibri" panose="020F0502020204030204" pitchFamily="34" charset="0"/>
                <a:cs typeface="Calibri" panose="020F0502020204030204" pitchFamily="34" charset="0"/>
              </a:rPr>
              <a:t>Year over year FTES funded growth is capped at the Districts growth rate</a:t>
            </a:r>
          </a:p>
          <a:p>
            <a:pPr lvl="1"/>
            <a:endParaRPr lang="en-US" sz="2800" dirty="0">
              <a:latin typeface="Calibri" panose="020F0502020204030204" pitchFamily="34" charset="0"/>
              <a:cs typeface="Calibri" panose="020F0502020204030204" pitchFamily="34" charset="0"/>
            </a:endParaRPr>
          </a:p>
          <a:p>
            <a:pPr marL="914126" lvl="2" indent="0">
              <a:buNone/>
            </a:pPr>
            <a:endParaRPr lang="en-US" sz="2401" dirty="0">
              <a:latin typeface="Calibri" panose="020F0502020204030204" pitchFamily="34" charset="0"/>
              <a:cs typeface="Calibri" panose="020F0502020204030204" pitchFamily="34" charset="0"/>
            </a:endParaRPr>
          </a:p>
          <a:p>
            <a:pPr marL="914126" lvl="2" indent="0">
              <a:buFont typeface="Arial" panose="020B0604020202020204" pitchFamily="34" charset="0"/>
              <a:buNone/>
            </a:pPr>
            <a:endParaRPr lang="en-US" sz="2200" dirty="0">
              <a:latin typeface="Calibri" panose="020F0502020204030204" pitchFamily="34" charset="0"/>
              <a:cs typeface="Calibri" panose="020F0502020204030204" pitchFamily="34" charset="0"/>
            </a:endParaRPr>
          </a:p>
          <a:p>
            <a:pPr marL="463550" lvl="2" indent="0">
              <a:buFont typeface="Arial" panose="020B0604020202020204" pitchFamily="34" charset="0"/>
              <a:buNone/>
            </a:pPr>
            <a:endParaRPr lang="en-US" sz="2500" dirty="0">
              <a:latin typeface="Calibri" panose="020F0502020204030204" pitchFamily="34" charset="0"/>
              <a:cs typeface="Calibri" panose="020F0502020204030204" pitchFamily="34" charset="0"/>
            </a:endParaRPr>
          </a:p>
          <a:p>
            <a:pPr marL="457063" lvl="1" indent="0">
              <a:buNone/>
            </a:pPr>
            <a:endParaRPr lang="en-US" sz="3100" dirty="0">
              <a:latin typeface="Calibri" panose="020F0502020204030204" pitchFamily="34" charset="0"/>
              <a:cs typeface="Calibri" panose="020F0502020204030204" pitchFamily="34" charset="0"/>
            </a:endParaRPr>
          </a:p>
          <a:p>
            <a:pPr marL="682625" lvl="3" indent="0">
              <a:buFont typeface="Arial" panose="020B0604020202020204" pitchFamily="34" charset="0"/>
              <a:buNone/>
            </a:pPr>
            <a:endParaRPr lang="en-US" sz="1800" dirty="0">
              <a:latin typeface="Calibri" panose="020F0502020204030204" pitchFamily="34" charset="0"/>
              <a:cs typeface="Calibri" panose="020F0502020204030204" pitchFamily="34" charset="0"/>
            </a:endParaRPr>
          </a:p>
          <a:p>
            <a:pPr lvl="2"/>
            <a:endParaRPr lang="en-US" dirty="0"/>
          </a:p>
        </p:txBody>
      </p:sp>
      <p:sp>
        <p:nvSpPr>
          <p:cNvPr id="5" name="Title 12">
            <a:extLst>
              <a:ext uri="{FF2B5EF4-FFF2-40B4-BE49-F238E27FC236}">
                <a16:creationId xmlns:a16="http://schemas.microsoft.com/office/drawing/2014/main" id="{FC5A2BBD-3E7C-198D-E878-1E385E322855}"/>
              </a:ext>
            </a:extLst>
          </p:cNvPr>
          <p:cNvSpPr>
            <a:spLocks noGrp="1"/>
          </p:cNvSpPr>
          <p:nvPr>
            <p:ph type="title"/>
          </p:nvPr>
        </p:nvSpPr>
        <p:spPr>
          <a:xfrm>
            <a:off x="989013" y="685800"/>
            <a:ext cx="10210798" cy="533400"/>
          </a:xfrm>
        </p:spPr>
        <p:txBody>
          <a:bodyPr>
            <a:noAutofit/>
          </a:bodyPr>
          <a:lstStyle/>
          <a:p>
            <a:pPr algn="ctr"/>
            <a:r>
              <a:rPr lang="en-US" sz="4000" b="1" u="sng" dirty="0">
                <a:latin typeface="Calibri" panose="020F0502020204030204" pitchFamily="34" charset="0"/>
                <a:cs typeface="Calibri" panose="020F0502020204030204" pitchFamily="34" charset="0"/>
              </a:rPr>
              <a:t>Base Allocation</a:t>
            </a:r>
          </a:p>
        </p:txBody>
      </p:sp>
    </p:spTree>
    <p:extLst>
      <p:ext uri="{BB962C8B-B14F-4D97-AF65-F5344CB8AC3E}">
        <p14:creationId xmlns:p14="http://schemas.microsoft.com/office/powerpoint/2010/main" val="375227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EFE8A-8863-B34F-78D7-4041237FDB18}"/>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D49368BC-9B50-4A50-D570-1AF5E5B14A12}"/>
              </a:ext>
            </a:extLst>
          </p:cNvPr>
          <p:cNvSpPr/>
          <p:nvPr/>
        </p:nvSpPr>
        <p:spPr>
          <a:xfrm>
            <a:off x="777037" y="713939"/>
            <a:ext cx="10604278" cy="502789"/>
          </a:xfrm>
          <a:prstGeom prst="rect">
            <a:avLst/>
          </a:prstGeom>
          <a:noFill/>
          <a:ln/>
        </p:spPr>
        <p:txBody>
          <a:bodyPr wrap="square" lIns="381" tIns="381" rIns="381" bIns="381" rtlCol="0" anchor="ctr"/>
          <a:lstStyle/>
          <a:p>
            <a:pPr algn="ctr"/>
            <a:r>
              <a:rPr lang="en-US" sz="2999" b="1" dirty="0">
                <a:solidFill>
                  <a:srgbClr val="000000"/>
                </a:solidFill>
                <a:latin typeface="Arial" pitchFamily="34" charset="0"/>
                <a:ea typeface="Arial" pitchFamily="34" charset="-122"/>
                <a:cs typeface="Arial" pitchFamily="34" charset="-120"/>
              </a:rPr>
              <a:t>Base Allocation - FTES Funding Rates</a:t>
            </a:r>
            <a:endParaRPr lang="en-US" sz="2999" dirty="0"/>
          </a:p>
        </p:txBody>
      </p:sp>
      <p:sp>
        <p:nvSpPr>
          <p:cNvPr id="4" name="Text 2">
            <a:extLst>
              <a:ext uri="{FF2B5EF4-FFF2-40B4-BE49-F238E27FC236}">
                <a16:creationId xmlns:a16="http://schemas.microsoft.com/office/drawing/2014/main" id="{EE9115D9-09C3-BD69-E51D-1F404207E85F}"/>
              </a:ext>
            </a:extLst>
          </p:cNvPr>
          <p:cNvSpPr/>
          <p:nvPr/>
        </p:nvSpPr>
        <p:spPr>
          <a:xfrm>
            <a:off x="914161" y="1262436"/>
            <a:ext cx="10330029" cy="319957"/>
          </a:xfrm>
          <a:prstGeom prst="rect">
            <a:avLst/>
          </a:prstGeom>
          <a:noFill/>
          <a:ln/>
        </p:spPr>
        <p:txBody>
          <a:bodyPr wrap="square" lIns="254" tIns="254" rIns="254" bIns="254" rtlCol="0" anchor="ctr"/>
          <a:lstStyle/>
          <a:p>
            <a:pPr algn="ctr"/>
            <a:r>
              <a:rPr lang="en-US" sz="1600" i="1" dirty="0">
                <a:solidFill>
                  <a:srgbClr val="555555"/>
                </a:solidFill>
              </a:rPr>
              <a:t>2025-26 and projected rounded 2026-27 rates</a:t>
            </a:r>
            <a:endParaRPr lang="en-US" sz="1600" dirty="0"/>
          </a:p>
        </p:txBody>
      </p:sp>
      <p:pic>
        <p:nvPicPr>
          <p:cNvPr id="5" name="Image 0" descr="/mnt/data/assets/smc_slide2_pic2.png">
            <a:extLst>
              <a:ext uri="{FF2B5EF4-FFF2-40B4-BE49-F238E27FC236}">
                <a16:creationId xmlns:a16="http://schemas.microsoft.com/office/drawing/2014/main" id="{294981EC-47C7-9A79-A6B2-207DA66FCA75}"/>
              </a:ext>
            </a:extLst>
          </p:cNvPr>
          <p:cNvPicPr>
            <a:picLocks noChangeAspect="1"/>
          </p:cNvPicPr>
          <p:nvPr/>
        </p:nvPicPr>
        <p:blipFill>
          <a:blip r:embed="rId3"/>
          <a:stretch>
            <a:fillRect/>
          </a:stretch>
        </p:blipFill>
        <p:spPr>
          <a:xfrm>
            <a:off x="73132" y="6381743"/>
            <a:ext cx="502789" cy="429656"/>
          </a:xfrm>
          <a:prstGeom prst="rect">
            <a:avLst/>
          </a:prstGeom>
        </p:spPr>
      </p:pic>
      <p:sp>
        <p:nvSpPr>
          <p:cNvPr id="6" name="Shape 3">
            <a:extLst>
              <a:ext uri="{FF2B5EF4-FFF2-40B4-BE49-F238E27FC236}">
                <a16:creationId xmlns:a16="http://schemas.microsoft.com/office/drawing/2014/main" id="{5553EB59-18C7-08FF-4CEA-9ADFF4B21F86}"/>
              </a:ext>
            </a:extLst>
          </p:cNvPr>
          <p:cNvSpPr/>
          <p:nvPr/>
        </p:nvSpPr>
        <p:spPr>
          <a:xfrm>
            <a:off x="1416950" y="1600676"/>
            <a:ext cx="4936474" cy="502789"/>
          </a:xfrm>
          <a:prstGeom prst="rect">
            <a:avLst/>
          </a:prstGeom>
          <a:solidFill>
            <a:srgbClr val="86AEB8"/>
          </a:solidFill>
          <a:ln w="8890">
            <a:solidFill>
              <a:srgbClr val="BFBFBF"/>
            </a:solidFill>
            <a:prstDash val="solid"/>
          </a:ln>
        </p:spPr>
        <p:txBody>
          <a:bodyPr/>
          <a:lstStyle/>
          <a:p>
            <a:endParaRPr lang="en-US" sz="1799"/>
          </a:p>
        </p:txBody>
      </p:sp>
      <p:sp>
        <p:nvSpPr>
          <p:cNvPr id="7" name="Text 4">
            <a:extLst>
              <a:ext uri="{FF2B5EF4-FFF2-40B4-BE49-F238E27FC236}">
                <a16:creationId xmlns:a16="http://schemas.microsoft.com/office/drawing/2014/main" id="{55F8B49D-979D-FACA-615C-CDB6B17575F3}"/>
              </a:ext>
            </a:extLst>
          </p:cNvPr>
          <p:cNvSpPr/>
          <p:nvPr/>
        </p:nvSpPr>
        <p:spPr>
          <a:xfrm>
            <a:off x="1462658" y="1637243"/>
            <a:ext cx="4845058" cy="429656"/>
          </a:xfrm>
          <a:prstGeom prst="rect">
            <a:avLst/>
          </a:prstGeom>
          <a:noFill/>
          <a:ln/>
        </p:spPr>
        <p:txBody>
          <a:bodyPr wrap="square" lIns="127" tIns="127" rIns="127" bIns="127" rtlCol="0" anchor="ctr">
            <a:normAutofit/>
          </a:bodyPr>
          <a:lstStyle/>
          <a:p>
            <a:r>
              <a:rPr lang="en-US" sz="1799" b="1" dirty="0">
                <a:solidFill>
                  <a:srgbClr val="FFFFFF"/>
                </a:solidFill>
              </a:rPr>
              <a:t>FTES Category</a:t>
            </a:r>
            <a:endParaRPr lang="en-US" sz="1799" dirty="0"/>
          </a:p>
        </p:txBody>
      </p:sp>
      <p:sp>
        <p:nvSpPr>
          <p:cNvPr id="8" name="Shape 5">
            <a:extLst>
              <a:ext uri="{FF2B5EF4-FFF2-40B4-BE49-F238E27FC236}">
                <a16:creationId xmlns:a16="http://schemas.microsoft.com/office/drawing/2014/main" id="{2BDA3A97-4C6B-C624-38EC-EA9E19623DCF}"/>
              </a:ext>
            </a:extLst>
          </p:cNvPr>
          <p:cNvSpPr/>
          <p:nvPr/>
        </p:nvSpPr>
        <p:spPr>
          <a:xfrm>
            <a:off x="6353424" y="1600676"/>
            <a:ext cx="2193989" cy="502789"/>
          </a:xfrm>
          <a:prstGeom prst="rect">
            <a:avLst/>
          </a:prstGeom>
          <a:solidFill>
            <a:srgbClr val="86AEB8"/>
          </a:solidFill>
          <a:ln w="8890">
            <a:solidFill>
              <a:srgbClr val="BFBFBF"/>
            </a:solidFill>
            <a:prstDash val="solid"/>
          </a:ln>
        </p:spPr>
        <p:txBody>
          <a:bodyPr/>
          <a:lstStyle/>
          <a:p>
            <a:endParaRPr lang="en-US" sz="1799"/>
          </a:p>
        </p:txBody>
      </p:sp>
      <p:sp>
        <p:nvSpPr>
          <p:cNvPr id="9" name="Text 6">
            <a:extLst>
              <a:ext uri="{FF2B5EF4-FFF2-40B4-BE49-F238E27FC236}">
                <a16:creationId xmlns:a16="http://schemas.microsoft.com/office/drawing/2014/main" id="{79FD603F-007A-5AF7-95F1-FF525C4F150B}"/>
              </a:ext>
            </a:extLst>
          </p:cNvPr>
          <p:cNvSpPr/>
          <p:nvPr/>
        </p:nvSpPr>
        <p:spPr>
          <a:xfrm>
            <a:off x="6399133" y="1637243"/>
            <a:ext cx="2102572" cy="429656"/>
          </a:xfrm>
          <a:prstGeom prst="rect">
            <a:avLst/>
          </a:prstGeom>
          <a:noFill/>
          <a:ln/>
        </p:spPr>
        <p:txBody>
          <a:bodyPr wrap="square" lIns="127" tIns="127" rIns="127" bIns="127" rtlCol="0" anchor="ctr">
            <a:normAutofit/>
          </a:bodyPr>
          <a:lstStyle/>
          <a:p>
            <a:pPr algn="ctr"/>
            <a:r>
              <a:rPr lang="en-US" sz="1799" b="1" dirty="0">
                <a:solidFill>
                  <a:srgbClr val="FFFFFF"/>
                </a:solidFill>
              </a:rPr>
              <a:t>2025-26</a:t>
            </a:r>
            <a:endParaRPr lang="en-US" sz="1799" dirty="0"/>
          </a:p>
        </p:txBody>
      </p:sp>
      <p:sp>
        <p:nvSpPr>
          <p:cNvPr id="10" name="Shape 7">
            <a:extLst>
              <a:ext uri="{FF2B5EF4-FFF2-40B4-BE49-F238E27FC236}">
                <a16:creationId xmlns:a16="http://schemas.microsoft.com/office/drawing/2014/main" id="{EE40F488-C6DC-54BB-6113-508E5A8E8483}"/>
              </a:ext>
            </a:extLst>
          </p:cNvPr>
          <p:cNvSpPr/>
          <p:nvPr/>
        </p:nvSpPr>
        <p:spPr>
          <a:xfrm>
            <a:off x="8547413" y="1600676"/>
            <a:ext cx="2239697" cy="502789"/>
          </a:xfrm>
          <a:prstGeom prst="rect">
            <a:avLst/>
          </a:prstGeom>
          <a:solidFill>
            <a:srgbClr val="86AEB8"/>
          </a:solidFill>
          <a:ln w="8890">
            <a:solidFill>
              <a:srgbClr val="BFBFBF"/>
            </a:solidFill>
            <a:prstDash val="solid"/>
          </a:ln>
        </p:spPr>
        <p:txBody>
          <a:bodyPr/>
          <a:lstStyle/>
          <a:p>
            <a:endParaRPr lang="en-US" sz="1799"/>
          </a:p>
        </p:txBody>
      </p:sp>
      <p:sp>
        <p:nvSpPr>
          <p:cNvPr id="11" name="Text 8">
            <a:extLst>
              <a:ext uri="{FF2B5EF4-FFF2-40B4-BE49-F238E27FC236}">
                <a16:creationId xmlns:a16="http://schemas.microsoft.com/office/drawing/2014/main" id="{C3BFCB42-ABCE-34EB-17FA-B74F487E2DAA}"/>
              </a:ext>
            </a:extLst>
          </p:cNvPr>
          <p:cNvSpPr/>
          <p:nvPr/>
        </p:nvSpPr>
        <p:spPr>
          <a:xfrm>
            <a:off x="8593121" y="1637243"/>
            <a:ext cx="2148280" cy="429656"/>
          </a:xfrm>
          <a:prstGeom prst="rect">
            <a:avLst/>
          </a:prstGeom>
          <a:noFill/>
          <a:ln/>
        </p:spPr>
        <p:txBody>
          <a:bodyPr wrap="square" lIns="127" tIns="127" rIns="127" bIns="127" rtlCol="0" anchor="ctr">
            <a:normAutofit/>
          </a:bodyPr>
          <a:lstStyle/>
          <a:p>
            <a:pPr algn="ctr"/>
            <a:r>
              <a:rPr lang="en-US" sz="1799" b="1" dirty="0">
                <a:solidFill>
                  <a:srgbClr val="FFFFFF"/>
                </a:solidFill>
              </a:rPr>
              <a:t>2026-27</a:t>
            </a:r>
            <a:endParaRPr lang="en-US" sz="1799" dirty="0"/>
          </a:p>
        </p:txBody>
      </p:sp>
      <p:sp>
        <p:nvSpPr>
          <p:cNvPr id="12" name="Shape 9">
            <a:extLst>
              <a:ext uri="{FF2B5EF4-FFF2-40B4-BE49-F238E27FC236}">
                <a16:creationId xmlns:a16="http://schemas.microsoft.com/office/drawing/2014/main" id="{52D532CC-C023-5099-AEFA-DF8EDA5FE647}"/>
              </a:ext>
            </a:extLst>
          </p:cNvPr>
          <p:cNvSpPr/>
          <p:nvPr/>
        </p:nvSpPr>
        <p:spPr>
          <a:xfrm>
            <a:off x="1416950" y="2104796"/>
            <a:ext cx="4936474" cy="475364"/>
          </a:xfrm>
          <a:prstGeom prst="rect">
            <a:avLst/>
          </a:prstGeom>
          <a:solidFill>
            <a:srgbClr val="FFFFFF"/>
          </a:solidFill>
          <a:ln w="8890">
            <a:solidFill>
              <a:srgbClr val="BFBFBF"/>
            </a:solidFill>
            <a:prstDash val="solid"/>
          </a:ln>
        </p:spPr>
        <p:txBody>
          <a:bodyPr/>
          <a:lstStyle/>
          <a:p>
            <a:endParaRPr lang="en-US" sz="1799" dirty="0"/>
          </a:p>
        </p:txBody>
      </p:sp>
      <p:sp>
        <p:nvSpPr>
          <p:cNvPr id="13" name="Text 10">
            <a:extLst>
              <a:ext uri="{FF2B5EF4-FFF2-40B4-BE49-F238E27FC236}">
                <a16:creationId xmlns:a16="http://schemas.microsoft.com/office/drawing/2014/main" id="{FC3AB321-5B67-8EE5-7D2E-11B71DFADFDB}"/>
              </a:ext>
            </a:extLst>
          </p:cNvPr>
          <p:cNvSpPr/>
          <p:nvPr/>
        </p:nvSpPr>
        <p:spPr>
          <a:xfrm>
            <a:off x="1462658" y="2140032"/>
            <a:ext cx="4845058" cy="402231"/>
          </a:xfrm>
          <a:prstGeom prst="rect">
            <a:avLst/>
          </a:prstGeom>
          <a:noFill/>
          <a:ln/>
        </p:spPr>
        <p:txBody>
          <a:bodyPr wrap="square" lIns="127" tIns="127" rIns="127" bIns="127" rtlCol="0" anchor="ctr">
            <a:normAutofit/>
          </a:bodyPr>
          <a:lstStyle/>
          <a:p>
            <a:r>
              <a:rPr lang="en-US" sz="1799" dirty="0">
                <a:solidFill>
                  <a:srgbClr val="000000"/>
                </a:solidFill>
              </a:rPr>
              <a:t>Credit Resident</a:t>
            </a:r>
            <a:endParaRPr lang="en-US" sz="1799" dirty="0"/>
          </a:p>
        </p:txBody>
      </p:sp>
      <p:sp>
        <p:nvSpPr>
          <p:cNvPr id="14" name="Shape 11">
            <a:extLst>
              <a:ext uri="{FF2B5EF4-FFF2-40B4-BE49-F238E27FC236}">
                <a16:creationId xmlns:a16="http://schemas.microsoft.com/office/drawing/2014/main" id="{73207A45-AED2-03BF-B973-CECD9ECA3F8E}"/>
              </a:ext>
            </a:extLst>
          </p:cNvPr>
          <p:cNvSpPr/>
          <p:nvPr/>
        </p:nvSpPr>
        <p:spPr>
          <a:xfrm>
            <a:off x="6353424" y="2103465"/>
            <a:ext cx="2193989" cy="475364"/>
          </a:xfrm>
          <a:prstGeom prst="rect">
            <a:avLst/>
          </a:prstGeom>
          <a:solidFill>
            <a:srgbClr val="FFFFFF"/>
          </a:solidFill>
          <a:ln w="8890">
            <a:solidFill>
              <a:srgbClr val="BFBFBF"/>
            </a:solidFill>
            <a:prstDash val="solid"/>
          </a:ln>
        </p:spPr>
        <p:txBody>
          <a:bodyPr/>
          <a:lstStyle/>
          <a:p>
            <a:endParaRPr lang="en-US" sz="1799"/>
          </a:p>
        </p:txBody>
      </p:sp>
      <p:sp>
        <p:nvSpPr>
          <p:cNvPr id="15" name="Text 12">
            <a:extLst>
              <a:ext uri="{FF2B5EF4-FFF2-40B4-BE49-F238E27FC236}">
                <a16:creationId xmlns:a16="http://schemas.microsoft.com/office/drawing/2014/main" id="{DA041089-7DF6-CBCC-826D-7C6BDC09686C}"/>
              </a:ext>
            </a:extLst>
          </p:cNvPr>
          <p:cNvSpPr/>
          <p:nvPr/>
        </p:nvSpPr>
        <p:spPr>
          <a:xfrm>
            <a:off x="6399133" y="2140032"/>
            <a:ext cx="2102572" cy="402231"/>
          </a:xfrm>
          <a:prstGeom prst="rect">
            <a:avLst/>
          </a:prstGeom>
          <a:noFill/>
          <a:ln/>
        </p:spPr>
        <p:txBody>
          <a:bodyPr wrap="square" lIns="127" tIns="127" rIns="127" bIns="127" rtlCol="0" anchor="ctr">
            <a:normAutofit/>
          </a:bodyPr>
          <a:lstStyle/>
          <a:p>
            <a:pPr algn="ctr"/>
            <a:r>
              <a:rPr lang="en-US" sz="1799" dirty="0">
                <a:solidFill>
                  <a:srgbClr val="000000"/>
                </a:solidFill>
              </a:rPr>
              <a:t>$5,488</a:t>
            </a:r>
            <a:endParaRPr lang="en-US" sz="1799" dirty="0"/>
          </a:p>
        </p:txBody>
      </p:sp>
      <p:sp>
        <p:nvSpPr>
          <p:cNvPr id="16" name="Shape 13">
            <a:extLst>
              <a:ext uri="{FF2B5EF4-FFF2-40B4-BE49-F238E27FC236}">
                <a16:creationId xmlns:a16="http://schemas.microsoft.com/office/drawing/2014/main" id="{7540665B-0615-3EF3-9B62-0518CABD4B32}"/>
              </a:ext>
            </a:extLst>
          </p:cNvPr>
          <p:cNvSpPr/>
          <p:nvPr/>
        </p:nvSpPr>
        <p:spPr>
          <a:xfrm>
            <a:off x="8547413" y="2103465"/>
            <a:ext cx="2239697" cy="475364"/>
          </a:xfrm>
          <a:prstGeom prst="rect">
            <a:avLst/>
          </a:prstGeom>
          <a:solidFill>
            <a:srgbClr val="FFFFFF"/>
          </a:solidFill>
          <a:ln w="8890">
            <a:solidFill>
              <a:srgbClr val="BFBFBF"/>
            </a:solidFill>
            <a:prstDash val="solid"/>
          </a:ln>
        </p:spPr>
        <p:txBody>
          <a:bodyPr/>
          <a:lstStyle/>
          <a:p>
            <a:endParaRPr lang="en-US" sz="1799"/>
          </a:p>
        </p:txBody>
      </p:sp>
      <p:sp>
        <p:nvSpPr>
          <p:cNvPr id="17" name="Text 14">
            <a:extLst>
              <a:ext uri="{FF2B5EF4-FFF2-40B4-BE49-F238E27FC236}">
                <a16:creationId xmlns:a16="http://schemas.microsoft.com/office/drawing/2014/main" id="{48E517A5-CD00-FCC0-466A-401474CF2975}"/>
              </a:ext>
            </a:extLst>
          </p:cNvPr>
          <p:cNvSpPr/>
          <p:nvPr/>
        </p:nvSpPr>
        <p:spPr>
          <a:xfrm>
            <a:off x="8593121" y="2140032"/>
            <a:ext cx="2148280" cy="402231"/>
          </a:xfrm>
          <a:prstGeom prst="rect">
            <a:avLst/>
          </a:prstGeom>
          <a:noFill/>
          <a:ln/>
        </p:spPr>
        <p:txBody>
          <a:bodyPr wrap="square" lIns="127" tIns="127" rIns="127" bIns="127" rtlCol="0" anchor="ctr">
            <a:normAutofit/>
          </a:bodyPr>
          <a:lstStyle/>
          <a:p>
            <a:pPr algn="ctr"/>
            <a:r>
              <a:rPr lang="en-US" sz="1799" dirty="0">
                <a:solidFill>
                  <a:srgbClr val="000000"/>
                </a:solidFill>
              </a:rPr>
              <a:t>$5,725</a:t>
            </a:r>
            <a:endParaRPr lang="en-US" sz="1799" dirty="0"/>
          </a:p>
        </p:txBody>
      </p:sp>
      <p:sp>
        <p:nvSpPr>
          <p:cNvPr id="18" name="Shape 15">
            <a:extLst>
              <a:ext uri="{FF2B5EF4-FFF2-40B4-BE49-F238E27FC236}">
                <a16:creationId xmlns:a16="http://schemas.microsoft.com/office/drawing/2014/main" id="{6A7CFDA5-8F6F-2A39-5CB5-722FF8DBD7DE}"/>
              </a:ext>
            </a:extLst>
          </p:cNvPr>
          <p:cNvSpPr/>
          <p:nvPr/>
        </p:nvSpPr>
        <p:spPr>
          <a:xfrm>
            <a:off x="1416950" y="2576798"/>
            <a:ext cx="4936474" cy="475364"/>
          </a:xfrm>
          <a:prstGeom prst="rect">
            <a:avLst/>
          </a:prstGeom>
          <a:solidFill>
            <a:srgbClr val="FFFFFF"/>
          </a:solidFill>
          <a:ln w="8890">
            <a:solidFill>
              <a:srgbClr val="BFBFBF"/>
            </a:solidFill>
            <a:prstDash val="solid"/>
          </a:ln>
        </p:spPr>
        <p:txBody>
          <a:bodyPr/>
          <a:lstStyle/>
          <a:p>
            <a:endParaRPr lang="en-US" sz="1799" dirty="0"/>
          </a:p>
        </p:txBody>
      </p:sp>
      <p:sp>
        <p:nvSpPr>
          <p:cNvPr id="19" name="Text 16">
            <a:extLst>
              <a:ext uri="{FF2B5EF4-FFF2-40B4-BE49-F238E27FC236}">
                <a16:creationId xmlns:a16="http://schemas.microsoft.com/office/drawing/2014/main" id="{38C45B91-0561-E39B-DE17-DD329AB28F88}"/>
              </a:ext>
            </a:extLst>
          </p:cNvPr>
          <p:cNvSpPr/>
          <p:nvPr/>
        </p:nvSpPr>
        <p:spPr>
          <a:xfrm>
            <a:off x="1462658" y="2615396"/>
            <a:ext cx="4845058" cy="402231"/>
          </a:xfrm>
          <a:prstGeom prst="rect">
            <a:avLst/>
          </a:prstGeom>
          <a:noFill/>
          <a:ln/>
        </p:spPr>
        <p:txBody>
          <a:bodyPr wrap="square" lIns="127" tIns="127" rIns="127" bIns="127" rtlCol="0" anchor="ctr">
            <a:normAutofit/>
          </a:bodyPr>
          <a:lstStyle/>
          <a:p>
            <a:r>
              <a:rPr lang="en-US" sz="1799" dirty="0">
                <a:solidFill>
                  <a:srgbClr val="000000"/>
                </a:solidFill>
              </a:rPr>
              <a:t>CDCP - </a:t>
            </a:r>
            <a:r>
              <a:rPr lang="en-US" sz="1400" i="1" dirty="0">
                <a:solidFill>
                  <a:srgbClr val="000000"/>
                </a:solidFill>
              </a:rPr>
              <a:t>(E.g. ESL, Basic Skills)</a:t>
            </a:r>
            <a:endParaRPr lang="en-US" sz="1799" i="1" dirty="0"/>
          </a:p>
        </p:txBody>
      </p:sp>
      <p:sp>
        <p:nvSpPr>
          <p:cNvPr id="20" name="Shape 17">
            <a:extLst>
              <a:ext uri="{FF2B5EF4-FFF2-40B4-BE49-F238E27FC236}">
                <a16:creationId xmlns:a16="http://schemas.microsoft.com/office/drawing/2014/main" id="{1792E012-E9EC-AF83-FC5F-286ECB321791}"/>
              </a:ext>
            </a:extLst>
          </p:cNvPr>
          <p:cNvSpPr/>
          <p:nvPr/>
        </p:nvSpPr>
        <p:spPr>
          <a:xfrm>
            <a:off x="6353424" y="2578830"/>
            <a:ext cx="2193989" cy="475364"/>
          </a:xfrm>
          <a:prstGeom prst="rect">
            <a:avLst/>
          </a:prstGeom>
          <a:solidFill>
            <a:srgbClr val="FFFFFF"/>
          </a:solidFill>
          <a:ln w="8890">
            <a:solidFill>
              <a:srgbClr val="BFBFBF"/>
            </a:solidFill>
            <a:prstDash val="solid"/>
          </a:ln>
        </p:spPr>
        <p:txBody>
          <a:bodyPr/>
          <a:lstStyle/>
          <a:p>
            <a:endParaRPr lang="en-US" sz="1799"/>
          </a:p>
        </p:txBody>
      </p:sp>
      <p:sp>
        <p:nvSpPr>
          <p:cNvPr id="21" name="Text 18">
            <a:extLst>
              <a:ext uri="{FF2B5EF4-FFF2-40B4-BE49-F238E27FC236}">
                <a16:creationId xmlns:a16="http://schemas.microsoft.com/office/drawing/2014/main" id="{082CDDF2-CF98-AE57-25A2-4C8B3FD0601C}"/>
              </a:ext>
            </a:extLst>
          </p:cNvPr>
          <p:cNvSpPr/>
          <p:nvPr/>
        </p:nvSpPr>
        <p:spPr>
          <a:xfrm>
            <a:off x="6399133" y="2615396"/>
            <a:ext cx="2102572" cy="402231"/>
          </a:xfrm>
          <a:prstGeom prst="rect">
            <a:avLst/>
          </a:prstGeom>
          <a:noFill/>
          <a:ln/>
        </p:spPr>
        <p:txBody>
          <a:bodyPr wrap="square" lIns="127" tIns="127" rIns="127" bIns="127" rtlCol="0" anchor="ctr">
            <a:normAutofit/>
          </a:bodyPr>
          <a:lstStyle/>
          <a:p>
            <a:pPr algn="ctr"/>
            <a:r>
              <a:rPr lang="en-US" sz="1799" dirty="0">
                <a:solidFill>
                  <a:srgbClr val="000000"/>
                </a:solidFill>
              </a:rPr>
              <a:t>$7,595</a:t>
            </a:r>
            <a:endParaRPr lang="en-US" sz="1799" dirty="0"/>
          </a:p>
        </p:txBody>
      </p:sp>
      <p:sp>
        <p:nvSpPr>
          <p:cNvPr id="22" name="Shape 19">
            <a:extLst>
              <a:ext uri="{FF2B5EF4-FFF2-40B4-BE49-F238E27FC236}">
                <a16:creationId xmlns:a16="http://schemas.microsoft.com/office/drawing/2014/main" id="{F7B01F0D-FF68-E707-8EFA-AE766E99E98F}"/>
              </a:ext>
            </a:extLst>
          </p:cNvPr>
          <p:cNvSpPr/>
          <p:nvPr/>
        </p:nvSpPr>
        <p:spPr>
          <a:xfrm>
            <a:off x="8547413" y="2578830"/>
            <a:ext cx="2239697" cy="475364"/>
          </a:xfrm>
          <a:prstGeom prst="rect">
            <a:avLst/>
          </a:prstGeom>
          <a:solidFill>
            <a:srgbClr val="FFFFFF"/>
          </a:solidFill>
          <a:ln w="8890">
            <a:solidFill>
              <a:srgbClr val="BFBFBF"/>
            </a:solidFill>
            <a:prstDash val="solid"/>
          </a:ln>
        </p:spPr>
        <p:txBody>
          <a:bodyPr/>
          <a:lstStyle/>
          <a:p>
            <a:endParaRPr lang="en-US" sz="1799"/>
          </a:p>
        </p:txBody>
      </p:sp>
      <p:sp>
        <p:nvSpPr>
          <p:cNvPr id="23" name="Text 20">
            <a:extLst>
              <a:ext uri="{FF2B5EF4-FFF2-40B4-BE49-F238E27FC236}">
                <a16:creationId xmlns:a16="http://schemas.microsoft.com/office/drawing/2014/main" id="{9D7985B6-72CD-A8E9-B465-D2E6BA3E5A61}"/>
              </a:ext>
            </a:extLst>
          </p:cNvPr>
          <p:cNvSpPr/>
          <p:nvPr/>
        </p:nvSpPr>
        <p:spPr>
          <a:xfrm>
            <a:off x="8593121" y="2615396"/>
            <a:ext cx="2148280" cy="402231"/>
          </a:xfrm>
          <a:prstGeom prst="rect">
            <a:avLst/>
          </a:prstGeom>
          <a:noFill/>
          <a:ln/>
        </p:spPr>
        <p:txBody>
          <a:bodyPr wrap="square" lIns="127" tIns="127" rIns="127" bIns="127" rtlCol="0" anchor="ctr">
            <a:normAutofit/>
          </a:bodyPr>
          <a:lstStyle/>
          <a:p>
            <a:pPr algn="ctr"/>
            <a:r>
              <a:rPr lang="en-US" sz="1799" dirty="0">
                <a:solidFill>
                  <a:srgbClr val="000000"/>
                </a:solidFill>
              </a:rPr>
              <a:t>$7,922</a:t>
            </a:r>
            <a:endParaRPr lang="en-US" sz="1799" dirty="0"/>
          </a:p>
        </p:txBody>
      </p:sp>
      <p:sp>
        <p:nvSpPr>
          <p:cNvPr id="24" name="Shape 21">
            <a:extLst>
              <a:ext uri="{FF2B5EF4-FFF2-40B4-BE49-F238E27FC236}">
                <a16:creationId xmlns:a16="http://schemas.microsoft.com/office/drawing/2014/main" id="{A9827F8A-BFC2-E20A-7450-5E142278C0DD}"/>
              </a:ext>
            </a:extLst>
          </p:cNvPr>
          <p:cNvSpPr/>
          <p:nvPr/>
        </p:nvSpPr>
        <p:spPr>
          <a:xfrm>
            <a:off x="1416950" y="3054194"/>
            <a:ext cx="4936474" cy="475364"/>
          </a:xfrm>
          <a:prstGeom prst="rect">
            <a:avLst/>
          </a:prstGeom>
          <a:solidFill>
            <a:srgbClr val="FFFFFF"/>
          </a:solidFill>
          <a:ln w="8890">
            <a:solidFill>
              <a:srgbClr val="BFBFBF"/>
            </a:solidFill>
            <a:prstDash val="solid"/>
          </a:ln>
        </p:spPr>
        <p:txBody>
          <a:bodyPr/>
          <a:lstStyle/>
          <a:p>
            <a:endParaRPr lang="en-US" sz="1799"/>
          </a:p>
        </p:txBody>
      </p:sp>
      <p:sp>
        <p:nvSpPr>
          <p:cNvPr id="25" name="Text 22">
            <a:extLst>
              <a:ext uri="{FF2B5EF4-FFF2-40B4-BE49-F238E27FC236}">
                <a16:creationId xmlns:a16="http://schemas.microsoft.com/office/drawing/2014/main" id="{FDA5148B-EACD-63ED-4F77-4B717B531EBA}"/>
              </a:ext>
            </a:extLst>
          </p:cNvPr>
          <p:cNvSpPr/>
          <p:nvPr/>
        </p:nvSpPr>
        <p:spPr>
          <a:xfrm>
            <a:off x="1462658" y="3090760"/>
            <a:ext cx="4845058" cy="402231"/>
          </a:xfrm>
          <a:prstGeom prst="rect">
            <a:avLst/>
          </a:prstGeom>
          <a:noFill/>
          <a:ln/>
        </p:spPr>
        <p:txBody>
          <a:bodyPr wrap="square" lIns="127" tIns="127" rIns="127" bIns="127" rtlCol="0" anchor="ctr">
            <a:normAutofit/>
          </a:bodyPr>
          <a:lstStyle/>
          <a:p>
            <a:r>
              <a:rPr lang="en-US" sz="1799" dirty="0">
                <a:solidFill>
                  <a:srgbClr val="000000"/>
                </a:solidFill>
              </a:rPr>
              <a:t>Dual Enrollment/Special Admits</a:t>
            </a:r>
            <a:endParaRPr lang="en-US" sz="1799" dirty="0"/>
          </a:p>
        </p:txBody>
      </p:sp>
      <p:sp>
        <p:nvSpPr>
          <p:cNvPr id="26" name="Shape 23">
            <a:extLst>
              <a:ext uri="{FF2B5EF4-FFF2-40B4-BE49-F238E27FC236}">
                <a16:creationId xmlns:a16="http://schemas.microsoft.com/office/drawing/2014/main" id="{D5DAD4FF-75B6-3062-EBE3-BEED71CCB900}"/>
              </a:ext>
            </a:extLst>
          </p:cNvPr>
          <p:cNvSpPr/>
          <p:nvPr/>
        </p:nvSpPr>
        <p:spPr>
          <a:xfrm>
            <a:off x="6353424" y="3054194"/>
            <a:ext cx="2193989" cy="475364"/>
          </a:xfrm>
          <a:prstGeom prst="rect">
            <a:avLst/>
          </a:prstGeom>
          <a:solidFill>
            <a:srgbClr val="FFFFFF"/>
          </a:solidFill>
          <a:ln w="8890">
            <a:solidFill>
              <a:srgbClr val="BFBFBF"/>
            </a:solidFill>
            <a:prstDash val="solid"/>
          </a:ln>
        </p:spPr>
        <p:txBody>
          <a:bodyPr/>
          <a:lstStyle/>
          <a:p>
            <a:endParaRPr lang="en-US" sz="1799"/>
          </a:p>
        </p:txBody>
      </p:sp>
      <p:sp>
        <p:nvSpPr>
          <p:cNvPr id="27" name="Text 24">
            <a:extLst>
              <a:ext uri="{FF2B5EF4-FFF2-40B4-BE49-F238E27FC236}">
                <a16:creationId xmlns:a16="http://schemas.microsoft.com/office/drawing/2014/main" id="{89B810CE-555A-DB2D-ED4A-3E4876E43953}"/>
              </a:ext>
            </a:extLst>
          </p:cNvPr>
          <p:cNvSpPr/>
          <p:nvPr/>
        </p:nvSpPr>
        <p:spPr>
          <a:xfrm>
            <a:off x="6399133" y="3090760"/>
            <a:ext cx="2102572" cy="402231"/>
          </a:xfrm>
          <a:prstGeom prst="rect">
            <a:avLst/>
          </a:prstGeom>
          <a:noFill/>
          <a:ln/>
        </p:spPr>
        <p:txBody>
          <a:bodyPr wrap="square" lIns="127" tIns="127" rIns="127" bIns="127" rtlCol="0" anchor="ctr">
            <a:normAutofit/>
          </a:bodyPr>
          <a:lstStyle/>
          <a:p>
            <a:pPr algn="ctr"/>
            <a:r>
              <a:rPr lang="en-US" sz="1799" dirty="0">
                <a:solidFill>
                  <a:srgbClr val="000000"/>
                </a:solidFill>
              </a:rPr>
              <a:t>$7,724</a:t>
            </a:r>
            <a:endParaRPr lang="en-US" sz="1799" dirty="0"/>
          </a:p>
        </p:txBody>
      </p:sp>
      <p:sp>
        <p:nvSpPr>
          <p:cNvPr id="28" name="Shape 25">
            <a:extLst>
              <a:ext uri="{FF2B5EF4-FFF2-40B4-BE49-F238E27FC236}">
                <a16:creationId xmlns:a16="http://schemas.microsoft.com/office/drawing/2014/main" id="{01465BC0-C23C-5F30-4695-6A3535409429}"/>
              </a:ext>
            </a:extLst>
          </p:cNvPr>
          <p:cNvSpPr/>
          <p:nvPr/>
        </p:nvSpPr>
        <p:spPr>
          <a:xfrm>
            <a:off x="8547413" y="3054194"/>
            <a:ext cx="2239697" cy="475364"/>
          </a:xfrm>
          <a:prstGeom prst="rect">
            <a:avLst/>
          </a:prstGeom>
          <a:solidFill>
            <a:srgbClr val="FFFFFF"/>
          </a:solidFill>
          <a:ln w="8890">
            <a:solidFill>
              <a:srgbClr val="BFBFBF"/>
            </a:solidFill>
            <a:prstDash val="solid"/>
          </a:ln>
        </p:spPr>
        <p:txBody>
          <a:bodyPr/>
          <a:lstStyle/>
          <a:p>
            <a:endParaRPr lang="en-US" sz="1799"/>
          </a:p>
        </p:txBody>
      </p:sp>
      <p:sp>
        <p:nvSpPr>
          <p:cNvPr id="29" name="Text 26">
            <a:extLst>
              <a:ext uri="{FF2B5EF4-FFF2-40B4-BE49-F238E27FC236}">
                <a16:creationId xmlns:a16="http://schemas.microsoft.com/office/drawing/2014/main" id="{A761EB3F-159F-ED64-FB0C-D12D5407CDB7}"/>
              </a:ext>
            </a:extLst>
          </p:cNvPr>
          <p:cNvSpPr/>
          <p:nvPr/>
        </p:nvSpPr>
        <p:spPr>
          <a:xfrm>
            <a:off x="8593121" y="3090760"/>
            <a:ext cx="2148280" cy="402231"/>
          </a:xfrm>
          <a:prstGeom prst="rect">
            <a:avLst/>
          </a:prstGeom>
          <a:noFill/>
          <a:ln/>
        </p:spPr>
        <p:txBody>
          <a:bodyPr wrap="square" lIns="127" tIns="127" rIns="127" bIns="127" rtlCol="0" anchor="ctr">
            <a:normAutofit/>
          </a:bodyPr>
          <a:lstStyle/>
          <a:p>
            <a:pPr algn="ctr"/>
            <a:r>
              <a:rPr lang="en-US" sz="1799" dirty="0">
                <a:solidFill>
                  <a:srgbClr val="000000"/>
                </a:solidFill>
              </a:rPr>
              <a:t>$8,057</a:t>
            </a:r>
            <a:endParaRPr lang="en-US" sz="1799" dirty="0"/>
          </a:p>
        </p:txBody>
      </p:sp>
      <p:sp>
        <p:nvSpPr>
          <p:cNvPr id="30" name="Shape 27">
            <a:extLst>
              <a:ext uri="{FF2B5EF4-FFF2-40B4-BE49-F238E27FC236}">
                <a16:creationId xmlns:a16="http://schemas.microsoft.com/office/drawing/2014/main" id="{52A6C706-ED26-D820-4DD2-05ABC6619C16}"/>
              </a:ext>
            </a:extLst>
          </p:cNvPr>
          <p:cNvSpPr/>
          <p:nvPr/>
        </p:nvSpPr>
        <p:spPr>
          <a:xfrm>
            <a:off x="1416950" y="3529558"/>
            <a:ext cx="4936474" cy="475364"/>
          </a:xfrm>
          <a:prstGeom prst="rect">
            <a:avLst/>
          </a:prstGeom>
          <a:solidFill>
            <a:srgbClr val="FFFFFF"/>
          </a:solidFill>
          <a:ln w="8890">
            <a:solidFill>
              <a:srgbClr val="BFBFBF"/>
            </a:solidFill>
            <a:prstDash val="solid"/>
          </a:ln>
        </p:spPr>
        <p:txBody>
          <a:bodyPr/>
          <a:lstStyle/>
          <a:p>
            <a:endParaRPr lang="en-US" sz="1799"/>
          </a:p>
        </p:txBody>
      </p:sp>
      <p:sp>
        <p:nvSpPr>
          <p:cNvPr id="31" name="Text 28">
            <a:extLst>
              <a:ext uri="{FF2B5EF4-FFF2-40B4-BE49-F238E27FC236}">
                <a16:creationId xmlns:a16="http://schemas.microsoft.com/office/drawing/2014/main" id="{267483B3-A474-16A6-6969-D94A8E2B08C0}"/>
              </a:ext>
            </a:extLst>
          </p:cNvPr>
          <p:cNvSpPr/>
          <p:nvPr/>
        </p:nvSpPr>
        <p:spPr>
          <a:xfrm>
            <a:off x="1462658" y="3566124"/>
            <a:ext cx="4845058" cy="402231"/>
          </a:xfrm>
          <a:prstGeom prst="rect">
            <a:avLst/>
          </a:prstGeom>
          <a:noFill/>
          <a:ln/>
        </p:spPr>
        <p:txBody>
          <a:bodyPr wrap="square" lIns="127" tIns="127" rIns="127" bIns="127" rtlCol="0" anchor="ctr">
            <a:normAutofit/>
          </a:bodyPr>
          <a:lstStyle/>
          <a:p>
            <a:r>
              <a:rPr lang="en-US" sz="1799" dirty="0">
                <a:solidFill>
                  <a:srgbClr val="000000"/>
                </a:solidFill>
              </a:rPr>
              <a:t>Incarcerated</a:t>
            </a:r>
            <a:endParaRPr lang="en-US" sz="1799" dirty="0"/>
          </a:p>
        </p:txBody>
      </p:sp>
      <p:sp>
        <p:nvSpPr>
          <p:cNvPr id="32" name="Shape 29">
            <a:extLst>
              <a:ext uri="{FF2B5EF4-FFF2-40B4-BE49-F238E27FC236}">
                <a16:creationId xmlns:a16="http://schemas.microsoft.com/office/drawing/2014/main" id="{6B2688C3-EB41-66AD-D26B-FA18A9E84914}"/>
              </a:ext>
            </a:extLst>
          </p:cNvPr>
          <p:cNvSpPr/>
          <p:nvPr/>
        </p:nvSpPr>
        <p:spPr>
          <a:xfrm>
            <a:off x="6353424" y="3529558"/>
            <a:ext cx="2193989" cy="475364"/>
          </a:xfrm>
          <a:prstGeom prst="rect">
            <a:avLst/>
          </a:prstGeom>
          <a:solidFill>
            <a:srgbClr val="FFFFFF"/>
          </a:solidFill>
          <a:ln w="8890">
            <a:solidFill>
              <a:srgbClr val="BFBFBF"/>
            </a:solidFill>
            <a:prstDash val="solid"/>
          </a:ln>
        </p:spPr>
        <p:txBody>
          <a:bodyPr/>
          <a:lstStyle/>
          <a:p>
            <a:endParaRPr lang="en-US" sz="1799"/>
          </a:p>
        </p:txBody>
      </p:sp>
      <p:sp>
        <p:nvSpPr>
          <p:cNvPr id="33" name="Text 30">
            <a:extLst>
              <a:ext uri="{FF2B5EF4-FFF2-40B4-BE49-F238E27FC236}">
                <a16:creationId xmlns:a16="http://schemas.microsoft.com/office/drawing/2014/main" id="{D746FC0C-BE58-073D-8345-C5B1CBC0A7BC}"/>
              </a:ext>
            </a:extLst>
          </p:cNvPr>
          <p:cNvSpPr/>
          <p:nvPr/>
        </p:nvSpPr>
        <p:spPr>
          <a:xfrm>
            <a:off x="6399133" y="3566124"/>
            <a:ext cx="2102572" cy="402231"/>
          </a:xfrm>
          <a:prstGeom prst="rect">
            <a:avLst/>
          </a:prstGeom>
          <a:noFill/>
          <a:ln/>
        </p:spPr>
        <p:txBody>
          <a:bodyPr wrap="square" lIns="127" tIns="127" rIns="127" bIns="127" rtlCol="0" anchor="ctr">
            <a:normAutofit/>
          </a:bodyPr>
          <a:lstStyle/>
          <a:p>
            <a:pPr algn="ctr"/>
            <a:r>
              <a:rPr lang="en-US" sz="1799" dirty="0">
                <a:solidFill>
                  <a:srgbClr val="000000"/>
                </a:solidFill>
              </a:rPr>
              <a:t>$7,724</a:t>
            </a:r>
            <a:endParaRPr lang="en-US" sz="1799" dirty="0"/>
          </a:p>
        </p:txBody>
      </p:sp>
      <p:sp>
        <p:nvSpPr>
          <p:cNvPr id="34" name="Shape 31">
            <a:extLst>
              <a:ext uri="{FF2B5EF4-FFF2-40B4-BE49-F238E27FC236}">
                <a16:creationId xmlns:a16="http://schemas.microsoft.com/office/drawing/2014/main" id="{BBC8AA54-2A12-33D6-2525-C36BF643685C}"/>
              </a:ext>
            </a:extLst>
          </p:cNvPr>
          <p:cNvSpPr/>
          <p:nvPr/>
        </p:nvSpPr>
        <p:spPr>
          <a:xfrm>
            <a:off x="8547413" y="3529558"/>
            <a:ext cx="2239697" cy="475364"/>
          </a:xfrm>
          <a:prstGeom prst="rect">
            <a:avLst/>
          </a:prstGeom>
          <a:solidFill>
            <a:srgbClr val="FFFFFF"/>
          </a:solidFill>
          <a:ln w="8890">
            <a:solidFill>
              <a:srgbClr val="BFBFBF"/>
            </a:solidFill>
            <a:prstDash val="solid"/>
          </a:ln>
        </p:spPr>
        <p:txBody>
          <a:bodyPr/>
          <a:lstStyle/>
          <a:p>
            <a:endParaRPr lang="en-US" sz="1799"/>
          </a:p>
        </p:txBody>
      </p:sp>
      <p:sp>
        <p:nvSpPr>
          <p:cNvPr id="35" name="Text 32">
            <a:extLst>
              <a:ext uri="{FF2B5EF4-FFF2-40B4-BE49-F238E27FC236}">
                <a16:creationId xmlns:a16="http://schemas.microsoft.com/office/drawing/2014/main" id="{53922D18-2D75-F420-0EDC-AE800A1D1E86}"/>
              </a:ext>
            </a:extLst>
          </p:cNvPr>
          <p:cNvSpPr/>
          <p:nvPr/>
        </p:nvSpPr>
        <p:spPr>
          <a:xfrm>
            <a:off x="8593121" y="3566124"/>
            <a:ext cx="2148280" cy="402231"/>
          </a:xfrm>
          <a:prstGeom prst="rect">
            <a:avLst/>
          </a:prstGeom>
          <a:noFill/>
          <a:ln/>
        </p:spPr>
        <p:txBody>
          <a:bodyPr wrap="square" lIns="127" tIns="127" rIns="127" bIns="127" rtlCol="0" anchor="ctr">
            <a:normAutofit/>
          </a:bodyPr>
          <a:lstStyle/>
          <a:p>
            <a:pPr algn="ctr"/>
            <a:r>
              <a:rPr lang="en-US" sz="1799" dirty="0">
                <a:solidFill>
                  <a:srgbClr val="000000"/>
                </a:solidFill>
              </a:rPr>
              <a:t>$8,057</a:t>
            </a:r>
            <a:endParaRPr lang="en-US" sz="1799" dirty="0"/>
          </a:p>
        </p:txBody>
      </p:sp>
      <p:sp>
        <p:nvSpPr>
          <p:cNvPr id="36" name="Shape 33">
            <a:extLst>
              <a:ext uri="{FF2B5EF4-FFF2-40B4-BE49-F238E27FC236}">
                <a16:creationId xmlns:a16="http://schemas.microsoft.com/office/drawing/2014/main" id="{7DBBAD6D-58C4-FAEE-98E8-2A1208E41D39}"/>
              </a:ext>
            </a:extLst>
          </p:cNvPr>
          <p:cNvSpPr/>
          <p:nvPr/>
        </p:nvSpPr>
        <p:spPr>
          <a:xfrm>
            <a:off x="1416950" y="4004922"/>
            <a:ext cx="4936474" cy="475364"/>
          </a:xfrm>
          <a:prstGeom prst="rect">
            <a:avLst/>
          </a:prstGeom>
          <a:solidFill>
            <a:srgbClr val="FFFFFF"/>
          </a:solidFill>
          <a:ln w="8890">
            <a:solidFill>
              <a:srgbClr val="BFBFBF"/>
            </a:solidFill>
            <a:prstDash val="solid"/>
          </a:ln>
        </p:spPr>
        <p:txBody>
          <a:bodyPr/>
          <a:lstStyle/>
          <a:p>
            <a:endParaRPr lang="en-US" sz="1799"/>
          </a:p>
        </p:txBody>
      </p:sp>
      <p:sp>
        <p:nvSpPr>
          <p:cNvPr id="37" name="Text 34">
            <a:extLst>
              <a:ext uri="{FF2B5EF4-FFF2-40B4-BE49-F238E27FC236}">
                <a16:creationId xmlns:a16="http://schemas.microsoft.com/office/drawing/2014/main" id="{A90906D8-6BDA-1A0F-6DDF-D9C4BA190956}"/>
              </a:ext>
            </a:extLst>
          </p:cNvPr>
          <p:cNvSpPr/>
          <p:nvPr/>
        </p:nvSpPr>
        <p:spPr>
          <a:xfrm>
            <a:off x="1462658" y="4041489"/>
            <a:ext cx="4845058" cy="402231"/>
          </a:xfrm>
          <a:prstGeom prst="rect">
            <a:avLst/>
          </a:prstGeom>
          <a:noFill/>
          <a:ln/>
        </p:spPr>
        <p:txBody>
          <a:bodyPr wrap="square" lIns="127" tIns="127" rIns="127" bIns="127" rtlCol="0" anchor="ctr">
            <a:normAutofit/>
          </a:bodyPr>
          <a:lstStyle/>
          <a:p>
            <a:r>
              <a:rPr lang="en-US" sz="1799" dirty="0">
                <a:solidFill>
                  <a:srgbClr val="000000"/>
                </a:solidFill>
              </a:rPr>
              <a:t>Noncredit</a:t>
            </a:r>
            <a:endParaRPr lang="en-US" sz="1799" dirty="0"/>
          </a:p>
        </p:txBody>
      </p:sp>
      <p:sp>
        <p:nvSpPr>
          <p:cNvPr id="38" name="Shape 35">
            <a:extLst>
              <a:ext uri="{FF2B5EF4-FFF2-40B4-BE49-F238E27FC236}">
                <a16:creationId xmlns:a16="http://schemas.microsoft.com/office/drawing/2014/main" id="{FA3386EE-8B2C-A727-6631-B16E8B6FF967}"/>
              </a:ext>
            </a:extLst>
          </p:cNvPr>
          <p:cNvSpPr/>
          <p:nvPr/>
        </p:nvSpPr>
        <p:spPr>
          <a:xfrm>
            <a:off x="6353424" y="4004922"/>
            <a:ext cx="2193989" cy="475364"/>
          </a:xfrm>
          <a:prstGeom prst="rect">
            <a:avLst/>
          </a:prstGeom>
          <a:solidFill>
            <a:srgbClr val="FFFFFF"/>
          </a:solidFill>
          <a:ln w="8890">
            <a:solidFill>
              <a:srgbClr val="BFBFBF"/>
            </a:solidFill>
            <a:prstDash val="solid"/>
          </a:ln>
        </p:spPr>
        <p:txBody>
          <a:bodyPr/>
          <a:lstStyle/>
          <a:p>
            <a:endParaRPr lang="en-US" sz="1799"/>
          </a:p>
        </p:txBody>
      </p:sp>
      <p:sp>
        <p:nvSpPr>
          <p:cNvPr id="39" name="Text 36">
            <a:extLst>
              <a:ext uri="{FF2B5EF4-FFF2-40B4-BE49-F238E27FC236}">
                <a16:creationId xmlns:a16="http://schemas.microsoft.com/office/drawing/2014/main" id="{6D6BA9A3-2C9D-5461-B7CB-033F755CFE41}"/>
              </a:ext>
            </a:extLst>
          </p:cNvPr>
          <p:cNvSpPr/>
          <p:nvPr/>
        </p:nvSpPr>
        <p:spPr>
          <a:xfrm>
            <a:off x="6399133" y="4041489"/>
            <a:ext cx="2102572" cy="402231"/>
          </a:xfrm>
          <a:prstGeom prst="rect">
            <a:avLst/>
          </a:prstGeom>
          <a:noFill/>
          <a:ln/>
        </p:spPr>
        <p:txBody>
          <a:bodyPr wrap="square" lIns="127" tIns="127" rIns="127" bIns="127" rtlCol="0" anchor="ctr">
            <a:normAutofit/>
          </a:bodyPr>
          <a:lstStyle/>
          <a:p>
            <a:pPr algn="ctr"/>
            <a:r>
              <a:rPr lang="en-US" sz="1799" dirty="0">
                <a:solidFill>
                  <a:srgbClr val="000000"/>
                </a:solidFill>
              </a:rPr>
              <a:t>$4,567</a:t>
            </a:r>
            <a:endParaRPr lang="en-US" sz="1799" dirty="0"/>
          </a:p>
        </p:txBody>
      </p:sp>
      <p:sp>
        <p:nvSpPr>
          <p:cNvPr id="40" name="Shape 37">
            <a:extLst>
              <a:ext uri="{FF2B5EF4-FFF2-40B4-BE49-F238E27FC236}">
                <a16:creationId xmlns:a16="http://schemas.microsoft.com/office/drawing/2014/main" id="{4392159E-2032-8734-857C-12093A916A39}"/>
              </a:ext>
            </a:extLst>
          </p:cNvPr>
          <p:cNvSpPr/>
          <p:nvPr/>
        </p:nvSpPr>
        <p:spPr>
          <a:xfrm>
            <a:off x="8547413" y="4004922"/>
            <a:ext cx="2239697" cy="475364"/>
          </a:xfrm>
          <a:prstGeom prst="rect">
            <a:avLst/>
          </a:prstGeom>
          <a:solidFill>
            <a:srgbClr val="FFFFFF"/>
          </a:solidFill>
          <a:ln w="8890">
            <a:solidFill>
              <a:srgbClr val="BFBFBF"/>
            </a:solidFill>
            <a:prstDash val="solid"/>
          </a:ln>
        </p:spPr>
        <p:txBody>
          <a:bodyPr/>
          <a:lstStyle/>
          <a:p>
            <a:endParaRPr lang="en-US" sz="1799"/>
          </a:p>
        </p:txBody>
      </p:sp>
      <p:sp>
        <p:nvSpPr>
          <p:cNvPr id="41" name="Text 38">
            <a:extLst>
              <a:ext uri="{FF2B5EF4-FFF2-40B4-BE49-F238E27FC236}">
                <a16:creationId xmlns:a16="http://schemas.microsoft.com/office/drawing/2014/main" id="{CE5966B5-4ED0-68F2-EBBF-62BA63FCCE49}"/>
              </a:ext>
            </a:extLst>
          </p:cNvPr>
          <p:cNvSpPr/>
          <p:nvPr/>
        </p:nvSpPr>
        <p:spPr>
          <a:xfrm>
            <a:off x="8593121" y="4041489"/>
            <a:ext cx="2148280" cy="402231"/>
          </a:xfrm>
          <a:prstGeom prst="rect">
            <a:avLst/>
          </a:prstGeom>
          <a:noFill/>
          <a:ln/>
        </p:spPr>
        <p:txBody>
          <a:bodyPr wrap="square" lIns="127" tIns="127" rIns="127" bIns="127" rtlCol="0" anchor="ctr">
            <a:normAutofit/>
          </a:bodyPr>
          <a:lstStyle/>
          <a:p>
            <a:pPr algn="ctr"/>
            <a:r>
              <a:rPr lang="en-US" sz="1799" dirty="0">
                <a:solidFill>
                  <a:srgbClr val="000000"/>
                </a:solidFill>
              </a:rPr>
              <a:t>$4,764</a:t>
            </a:r>
            <a:endParaRPr lang="en-US" sz="1799" dirty="0"/>
          </a:p>
        </p:txBody>
      </p:sp>
      <p:sp>
        <p:nvSpPr>
          <p:cNvPr id="42" name="Text 39">
            <a:extLst>
              <a:ext uri="{FF2B5EF4-FFF2-40B4-BE49-F238E27FC236}">
                <a16:creationId xmlns:a16="http://schemas.microsoft.com/office/drawing/2014/main" id="{0057B349-AEB4-69E9-0CAA-C7CCC4385CB4}"/>
              </a:ext>
            </a:extLst>
          </p:cNvPr>
          <p:cNvSpPr/>
          <p:nvPr/>
        </p:nvSpPr>
        <p:spPr>
          <a:xfrm>
            <a:off x="1508366" y="4891659"/>
            <a:ext cx="9141619" cy="365665"/>
          </a:xfrm>
          <a:prstGeom prst="rect">
            <a:avLst/>
          </a:prstGeom>
          <a:noFill/>
          <a:ln/>
        </p:spPr>
        <p:txBody>
          <a:bodyPr wrap="square" rtlCol="0" anchor="ctr"/>
          <a:lstStyle/>
          <a:p>
            <a:pPr algn="ctr"/>
            <a:r>
              <a:rPr lang="en-US" sz="2799" b="1" dirty="0">
                <a:solidFill>
                  <a:srgbClr val="000000"/>
                </a:solidFill>
              </a:rPr>
              <a:t>Different FTES are Funded at Different Rates!</a:t>
            </a:r>
            <a:endParaRPr lang="en-US" sz="2799" dirty="0"/>
          </a:p>
        </p:txBody>
      </p:sp>
    </p:spTree>
    <p:extLst>
      <p:ext uri="{BB962C8B-B14F-4D97-AF65-F5344CB8AC3E}">
        <p14:creationId xmlns:p14="http://schemas.microsoft.com/office/powerpoint/2010/main" val="881408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86D9A-D414-F3D1-D97F-1BB3CE6C458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E15FA75-3062-90F1-D01D-0DBC0AA6EE11}"/>
              </a:ext>
            </a:extLst>
          </p:cNvPr>
          <p:cNvPicPr>
            <a:picLocks noChangeAspect="1"/>
          </p:cNvPicPr>
          <p:nvPr/>
        </p:nvPicPr>
        <p:blipFill>
          <a:blip r:embed="rId2"/>
          <a:stretch>
            <a:fillRect/>
          </a:stretch>
        </p:blipFill>
        <p:spPr>
          <a:xfrm>
            <a:off x="87368" y="6345177"/>
            <a:ext cx="524164" cy="451026"/>
          </a:xfrm>
          <a:prstGeom prst="rect">
            <a:avLst/>
          </a:prstGeom>
        </p:spPr>
      </p:pic>
      <p:sp>
        <p:nvSpPr>
          <p:cNvPr id="8" name="Content Placeholder 13">
            <a:extLst>
              <a:ext uri="{FF2B5EF4-FFF2-40B4-BE49-F238E27FC236}">
                <a16:creationId xmlns:a16="http://schemas.microsoft.com/office/drawing/2014/main" id="{BFE90FB2-20F7-6EC5-CDF7-154F8EE371CD}"/>
              </a:ext>
            </a:extLst>
          </p:cNvPr>
          <p:cNvSpPr txBox="1">
            <a:spLocks/>
          </p:cNvSpPr>
          <p:nvPr/>
        </p:nvSpPr>
        <p:spPr>
          <a:xfrm>
            <a:off x="233362" y="1524000"/>
            <a:ext cx="11963400" cy="2667000"/>
          </a:xfrm>
          <a:prstGeom prst="rect">
            <a:avLst/>
          </a:prstGeom>
        </p:spPr>
        <p:txBody>
          <a:bodyPr vert="horz" lIns="91440" tIns="45720" rIns="91440" bIns="45720" rtlCol="0">
            <a:normAutofit fontScale="85000" lnSpcReduction="20000"/>
          </a:bodyPr>
          <a:lstStyle>
            <a:lvl1pPr marL="228531" indent="-228531" algn="l" defTabSz="914126" rtl="0" eaLnBrk="1" latinLnBrk="0" hangingPunct="1">
              <a:lnSpc>
                <a:spcPct val="110000"/>
              </a:lnSpc>
              <a:spcBef>
                <a:spcPts val="1000"/>
              </a:spcBef>
              <a:buFont typeface="Arial" panose="020B0604020202020204" pitchFamily="34" charset="0"/>
              <a:buChar char="•"/>
              <a:defRPr sz="1799" kern="1200">
                <a:solidFill>
                  <a:schemeClr val="tx1"/>
                </a:solidFill>
                <a:latin typeface="+mn-lt"/>
                <a:ea typeface="+mn-ea"/>
                <a:cs typeface="+mn-cs"/>
              </a:defRPr>
            </a:lvl1pPr>
            <a:lvl2pPr marL="685594" indent="-228531" algn="l" defTabSz="914126"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657" indent="-228531" algn="l" defTabSz="914126"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599720"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6783"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lvl="1"/>
            <a:r>
              <a:rPr lang="en-US" sz="2800" dirty="0">
                <a:latin typeface="Calibri" panose="020F0502020204030204" pitchFamily="34" charset="0"/>
                <a:cs typeface="Calibri" panose="020F0502020204030204" pitchFamily="34" charset="0"/>
              </a:rPr>
              <a:t>Focuses on “Equity”</a:t>
            </a:r>
          </a:p>
          <a:p>
            <a:pPr lvl="1"/>
            <a:r>
              <a:rPr lang="en-US" sz="2800" dirty="0">
                <a:latin typeface="Calibri" panose="020F0502020204030204" pitchFamily="34" charset="0"/>
                <a:cs typeface="Calibri" panose="020F0502020204030204" pitchFamily="34" charset="0"/>
              </a:rPr>
              <a:t>Metrics include unduplicated headcount of:</a:t>
            </a:r>
          </a:p>
          <a:p>
            <a:pPr lvl="2"/>
            <a:r>
              <a:rPr lang="en-US" sz="2600" dirty="0">
                <a:latin typeface="Calibri" panose="020F0502020204030204" pitchFamily="34" charset="0"/>
                <a:cs typeface="Calibri" panose="020F0502020204030204" pitchFamily="34" charset="0"/>
              </a:rPr>
              <a:t>Pell Grant recipients</a:t>
            </a:r>
          </a:p>
          <a:p>
            <a:pPr lvl="2"/>
            <a:r>
              <a:rPr lang="en-US" sz="2600" dirty="0">
                <a:latin typeface="Calibri" panose="020F0502020204030204" pitchFamily="34" charset="0"/>
                <a:cs typeface="Calibri" panose="020F0502020204030204" pitchFamily="34" charset="0"/>
              </a:rPr>
              <a:t>California Promise Grant recipients</a:t>
            </a:r>
          </a:p>
          <a:p>
            <a:pPr lvl="2"/>
            <a:r>
              <a:rPr lang="en-US" sz="2600" dirty="0">
                <a:latin typeface="Calibri" panose="020F0502020204030204" pitchFamily="34" charset="0"/>
                <a:cs typeface="Calibri" panose="020F0502020204030204" pitchFamily="34" charset="0"/>
              </a:rPr>
              <a:t>AB 540 students</a:t>
            </a:r>
          </a:p>
          <a:p>
            <a:pPr lvl="1"/>
            <a:r>
              <a:rPr lang="en-US" sz="2800" i="1" dirty="0">
                <a:latin typeface="Calibri" panose="020F0502020204030204" pitchFamily="34" charset="0"/>
                <a:cs typeface="Calibri" panose="020F0502020204030204" pitchFamily="34" charset="0"/>
              </a:rPr>
              <a:t>A student who qualifies under more than one category is funded under every category they qualify under </a:t>
            </a:r>
          </a:p>
          <a:p>
            <a:pPr lvl="2"/>
            <a:endParaRPr lang="en-US" sz="2600" dirty="0">
              <a:latin typeface="Calibri" panose="020F0502020204030204" pitchFamily="34" charset="0"/>
              <a:cs typeface="Calibri" panose="020F0502020204030204" pitchFamily="34" charset="0"/>
            </a:endParaRPr>
          </a:p>
          <a:p>
            <a:pPr marL="914126" lvl="2" indent="0">
              <a:buNone/>
            </a:pPr>
            <a:endParaRPr lang="en-US" sz="2600" dirty="0">
              <a:latin typeface="Calibri" panose="020F0502020204030204" pitchFamily="34" charset="0"/>
              <a:cs typeface="Calibri" panose="020F0502020204030204" pitchFamily="34" charset="0"/>
            </a:endParaRPr>
          </a:p>
          <a:p>
            <a:pPr lvl="2"/>
            <a:endParaRPr lang="en-US" sz="26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2"/>
            <a:endParaRPr lang="en-US" sz="2401" dirty="0">
              <a:latin typeface="Calibri" panose="020F0502020204030204" pitchFamily="34" charset="0"/>
              <a:cs typeface="Calibri" panose="020F0502020204030204" pitchFamily="34" charset="0"/>
            </a:endParaRPr>
          </a:p>
          <a:p>
            <a:pPr marL="914126" lvl="2" indent="0">
              <a:buFont typeface="Arial" panose="020B0604020202020204" pitchFamily="34" charset="0"/>
              <a:buNone/>
            </a:pPr>
            <a:endParaRPr lang="en-US" sz="2200" dirty="0">
              <a:latin typeface="Calibri" panose="020F0502020204030204" pitchFamily="34" charset="0"/>
              <a:cs typeface="Calibri" panose="020F0502020204030204" pitchFamily="34" charset="0"/>
            </a:endParaRPr>
          </a:p>
          <a:p>
            <a:pPr marL="463550" lvl="2" indent="0">
              <a:buFont typeface="Arial" panose="020B0604020202020204" pitchFamily="34" charset="0"/>
              <a:buNone/>
            </a:pPr>
            <a:endParaRPr lang="en-US" sz="2500" dirty="0">
              <a:latin typeface="Calibri" panose="020F0502020204030204" pitchFamily="34" charset="0"/>
              <a:cs typeface="Calibri" panose="020F0502020204030204" pitchFamily="34" charset="0"/>
            </a:endParaRPr>
          </a:p>
          <a:p>
            <a:pPr marL="457063" lvl="1" indent="0">
              <a:buNone/>
            </a:pPr>
            <a:endParaRPr lang="en-US" sz="3100" dirty="0">
              <a:latin typeface="Calibri" panose="020F0502020204030204" pitchFamily="34" charset="0"/>
              <a:cs typeface="Calibri" panose="020F0502020204030204" pitchFamily="34" charset="0"/>
            </a:endParaRPr>
          </a:p>
          <a:p>
            <a:pPr marL="682625" lvl="3" indent="0">
              <a:buFont typeface="Arial" panose="020B0604020202020204" pitchFamily="34" charset="0"/>
              <a:buNone/>
            </a:pPr>
            <a:endParaRPr lang="en-US" sz="1800" dirty="0">
              <a:latin typeface="Calibri" panose="020F0502020204030204" pitchFamily="34" charset="0"/>
              <a:cs typeface="Calibri" panose="020F0502020204030204" pitchFamily="34" charset="0"/>
            </a:endParaRPr>
          </a:p>
          <a:p>
            <a:pPr lvl="2"/>
            <a:endParaRPr lang="en-US" dirty="0"/>
          </a:p>
        </p:txBody>
      </p:sp>
      <p:sp>
        <p:nvSpPr>
          <p:cNvPr id="5" name="Title 12">
            <a:extLst>
              <a:ext uri="{FF2B5EF4-FFF2-40B4-BE49-F238E27FC236}">
                <a16:creationId xmlns:a16="http://schemas.microsoft.com/office/drawing/2014/main" id="{0F08F837-E0F7-6018-B8B4-85CC3F8E082A}"/>
              </a:ext>
            </a:extLst>
          </p:cNvPr>
          <p:cNvSpPr>
            <a:spLocks noGrp="1"/>
          </p:cNvSpPr>
          <p:nvPr>
            <p:ph type="title"/>
          </p:nvPr>
        </p:nvSpPr>
        <p:spPr>
          <a:xfrm>
            <a:off x="989013" y="685800"/>
            <a:ext cx="10210798" cy="533400"/>
          </a:xfrm>
        </p:spPr>
        <p:txBody>
          <a:bodyPr>
            <a:noAutofit/>
          </a:bodyPr>
          <a:lstStyle/>
          <a:p>
            <a:pPr algn="ctr"/>
            <a:r>
              <a:rPr lang="en-US" sz="4000" b="1" u="sng" dirty="0">
                <a:latin typeface="Calibri" panose="020F0502020204030204" pitchFamily="34" charset="0"/>
                <a:cs typeface="Calibri" panose="020F0502020204030204" pitchFamily="34" charset="0"/>
              </a:rPr>
              <a:t>Supplemental Allocation</a:t>
            </a:r>
          </a:p>
        </p:txBody>
      </p:sp>
    </p:spTree>
    <p:extLst>
      <p:ext uri="{BB962C8B-B14F-4D97-AF65-F5344CB8AC3E}">
        <p14:creationId xmlns:p14="http://schemas.microsoft.com/office/powerpoint/2010/main" val="3401843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678B7-1BF2-FCA4-DC6C-2879E4FA0C0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DE088A5-EF76-A87D-9E17-0F77B339E90D}"/>
              </a:ext>
            </a:extLst>
          </p:cNvPr>
          <p:cNvPicPr>
            <a:picLocks noChangeAspect="1"/>
          </p:cNvPicPr>
          <p:nvPr/>
        </p:nvPicPr>
        <p:blipFill>
          <a:blip r:embed="rId2"/>
          <a:stretch>
            <a:fillRect/>
          </a:stretch>
        </p:blipFill>
        <p:spPr>
          <a:xfrm>
            <a:off x="87368" y="6345177"/>
            <a:ext cx="524164" cy="451026"/>
          </a:xfrm>
          <a:prstGeom prst="rect">
            <a:avLst/>
          </a:prstGeom>
        </p:spPr>
      </p:pic>
      <p:sp>
        <p:nvSpPr>
          <p:cNvPr id="5" name="Title 12">
            <a:extLst>
              <a:ext uri="{FF2B5EF4-FFF2-40B4-BE49-F238E27FC236}">
                <a16:creationId xmlns:a16="http://schemas.microsoft.com/office/drawing/2014/main" id="{1A85C8C8-1C31-3407-E06B-E50FA991A9E9}"/>
              </a:ext>
            </a:extLst>
          </p:cNvPr>
          <p:cNvSpPr>
            <a:spLocks noGrp="1"/>
          </p:cNvSpPr>
          <p:nvPr>
            <p:ph type="title"/>
          </p:nvPr>
        </p:nvSpPr>
        <p:spPr>
          <a:xfrm>
            <a:off x="989013" y="685800"/>
            <a:ext cx="10210798" cy="533400"/>
          </a:xfrm>
        </p:spPr>
        <p:txBody>
          <a:bodyPr>
            <a:noAutofit/>
          </a:bodyPr>
          <a:lstStyle/>
          <a:p>
            <a:pPr algn="ctr"/>
            <a:r>
              <a:rPr lang="en-US" sz="4000" b="1" u="sng" dirty="0">
                <a:latin typeface="Calibri" panose="020F0502020204030204" pitchFamily="34" charset="0"/>
                <a:cs typeface="Calibri" panose="020F0502020204030204" pitchFamily="34" charset="0"/>
              </a:rPr>
              <a:t>Supplemental Allocation Funding Rates</a:t>
            </a:r>
          </a:p>
        </p:txBody>
      </p:sp>
      <p:graphicFrame>
        <p:nvGraphicFramePr>
          <p:cNvPr id="4" name="Table 3">
            <a:extLst>
              <a:ext uri="{FF2B5EF4-FFF2-40B4-BE49-F238E27FC236}">
                <a16:creationId xmlns:a16="http://schemas.microsoft.com/office/drawing/2014/main" id="{8D9CB224-D8EF-30C0-8CA8-2DD7874673D7}"/>
              </a:ext>
            </a:extLst>
          </p:cNvPr>
          <p:cNvGraphicFramePr>
            <a:graphicFrameLocks noGrp="1"/>
          </p:cNvGraphicFramePr>
          <p:nvPr>
            <p:extLst>
              <p:ext uri="{D42A27DB-BD31-4B8C-83A1-F6EECF244321}">
                <p14:modId xmlns:p14="http://schemas.microsoft.com/office/powerpoint/2010/main" val="793753452"/>
              </p:ext>
            </p:extLst>
          </p:nvPr>
        </p:nvGraphicFramePr>
        <p:xfrm>
          <a:off x="1281641" y="1905000"/>
          <a:ext cx="9625542" cy="2072640"/>
        </p:xfrm>
        <a:graphic>
          <a:graphicData uri="http://schemas.openxmlformats.org/drawingml/2006/table">
            <a:tbl>
              <a:tblPr firstRow="1" bandRow="1">
                <a:tableStyleId>{93296810-A885-4BE3-A3E7-6D5BEEA58F35}</a:tableStyleId>
              </a:tblPr>
              <a:tblGrid>
                <a:gridCol w="3208514">
                  <a:extLst>
                    <a:ext uri="{9D8B030D-6E8A-4147-A177-3AD203B41FA5}">
                      <a16:colId xmlns:a16="http://schemas.microsoft.com/office/drawing/2014/main" val="276536718"/>
                    </a:ext>
                  </a:extLst>
                </a:gridCol>
                <a:gridCol w="3208514">
                  <a:extLst>
                    <a:ext uri="{9D8B030D-6E8A-4147-A177-3AD203B41FA5}">
                      <a16:colId xmlns:a16="http://schemas.microsoft.com/office/drawing/2014/main" val="1182775131"/>
                    </a:ext>
                  </a:extLst>
                </a:gridCol>
                <a:gridCol w="3208514">
                  <a:extLst>
                    <a:ext uri="{9D8B030D-6E8A-4147-A177-3AD203B41FA5}">
                      <a16:colId xmlns:a16="http://schemas.microsoft.com/office/drawing/2014/main" val="3000561883"/>
                    </a:ext>
                  </a:extLst>
                </a:gridCol>
              </a:tblGrid>
              <a:tr h="370840">
                <a:tc>
                  <a:txBody>
                    <a:bodyPr/>
                    <a:lstStyle/>
                    <a:p>
                      <a:pPr algn="ctr"/>
                      <a:r>
                        <a:rPr lang="en-US" sz="2800" dirty="0"/>
                        <a:t>Category</a:t>
                      </a:r>
                    </a:p>
                  </a:txBody>
                  <a:tcPr/>
                </a:tc>
                <a:tc>
                  <a:txBody>
                    <a:bodyPr/>
                    <a:lstStyle/>
                    <a:p>
                      <a:pPr algn="ctr"/>
                      <a:r>
                        <a:rPr lang="en-US" sz="2800" dirty="0"/>
                        <a:t>2025-26</a:t>
                      </a:r>
                    </a:p>
                  </a:txBody>
                  <a:tcPr/>
                </a:tc>
                <a:tc>
                  <a:txBody>
                    <a:bodyPr/>
                    <a:lstStyle/>
                    <a:p>
                      <a:pPr algn="ctr"/>
                      <a:r>
                        <a:rPr lang="en-US" sz="2800" dirty="0"/>
                        <a:t>2026-27</a:t>
                      </a:r>
                    </a:p>
                  </a:txBody>
                  <a:tcPr/>
                </a:tc>
                <a:extLst>
                  <a:ext uri="{0D108BD9-81ED-4DB2-BD59-A6C34878D82A}">
                    <a16:rowId xmlns:a16="http://schemas.microsoft.com/office/drawing/2014/main" val="3036903316"/>
                  </a:ext>
                </a:extLst>
              </a:tr>
              <a:tr h="370840">
                <a:tc>
                  <a:txBody>
                    <a:bodyPr/>
                    <a:lstStyle/>
                    <a:p>
                      <a:pPr algn="l"/>
                      <a:r>
                        <a:rPr lang="en-US" sz="2800" dirty="0"/>
                        <a:t>Pell Recipient</a:t>
                      </a:r>
                    </a:p>
                  </a:txBody>
                  <a:tcPr/>
                </a:tc>
                <a:tc>
                  <a:txBody>
                    <a:bodyPr/>
                    <a:lstStyle/>
                    <a:p>
                      <a:pPr algn="ctr"/>
                      <a:r>
                        <a:rPr lang="en-US" sz="2800" dirty="0"/>
                        <a:t>$1,280.76</a:t>
                      </a:r>
                    </a:p>
                  </a:txBody>
                  <a:tcPr/>
                </a:tc>
                <a:tc>
                  <a:txBody>
                    <a:bodyPr/>
                    <a:lstStyle/>
                    <a:p>
                      <a:pPr algn="ctr"/>
                      <a:r>
                        <a:rPr lang="en-US" sz="2800" dirty="0"/>
                        <a:t>$1,335.96</a:t>
                      </a:r>
                    </a:p>
                  </a:txBody>
                  <a:tcPr/>
                </a:tc>
                <a:extLst>
                  <a:ext uri="{0D108BD9-81ED-4DB2-BD59-A6C34878D82A}">
                    <a16:rowId xmlns:a16="http://schemas.microsoft.com/office/drawing/2014/main" val="282744265"/>
                  </a:ext>
                </a:extLst>
              </a:tr>
              <a:tr h="370840">
                <a:tc>
                  <a:txBody>
                    <a:bodyPr/>
                    <a:lstStyle/>
                    <a:p>
                      <a:pPr algn="l"/>
                      <a:r>
                        <a:rPr lang="en-US" sz="2800" dirty="0"/>
                        <a:t>Promise Recipient</a:t>
                      </a:r>
                    </a:p>
                  </a:txBody>
                  <a:tcPr/>
                </a:tc>
                <a:tc>
                  <a:txBody>
                    <a:bodyPr/>
                    <a:lstStyle/>
                    <a:p>
                      <a:pPr algn="ctr"/>
                      <a:r>
                        <a:rPr lang="en-US" sz="2800" dirty="0"/>
                        <a:t>$1,280.76</a:t>
                      </a:r>
                    </a:p>
                  </a:txBody>
                  <a:tcPr/>
                </a:tc>
                <a:tc>
                  <a:txBody>
                    <a:bodyPr/>
                    <a:lstStyle/>
                    <a:p>
                      <a:pPr algn="ctr"/>
                      <a:r>
                        <a:rPr lang="en-US" sz="2800" dirty="0"/>
                        <a:t>$1,335.96</a:t>
                      </a:r>
                    </a:p>
                  </a:txBody>
                  <a:tcPr/>
                </a:tc>
                <a:extLst>
                  <a:ext uri="{0D108BD9-81ED-4DB2-BD59-A6C34878D82A}">
                    <a16:rowId xmlns:a16="http://schemas.microsoft.com/office/drawing/2014/main" val="3439424158"/>
                  </a:ext>
                </a:extLst>
              </a:tr>
              <a:tr h="370840">
                <a:tc>
                  <a:txBody>
                    <a:bodyPr/>
                    <a:lstStyle/>
                    <a:p>
                      <a:pPr algn="l"/>
                      <a:r>
                        <a:rPr lang="en-US" sz="2800" dirty="0"/>
                        <a:t>AB 540</a:t>
                      </a:r>
                    </a:p>
                  </a:txBody>
                  <a:tcPr/>
                </a:tc>
                <a:tc>
                  <a:txBody>
                    <a:bodyPr/>
                    <a:lstStyle/>
                    <a:p>
                      <a:pPr algn="ctr"/>
                      <a:r>
                        <a:rPr lang="en-US" sz="2800" dirty="0"/>
                        <a:t>$1,280.76</a:t>
                      </a:r>
                    </a:p>
                  </a:txBody>
                  <a:tcPr/>
                </a:tc>
                <a:tc>
                  <a:txBody>
                    <a:bodyPr/>
                    <a:lstStyle/>
                    <a:p>
                      <a:pPr algn="ctr"/>
                      <a:r>
                        <a:rPr lang="en-US" sz="2800" dirty="0"/>
                        <a:t>$1,335.96</a:t>
                      </a:r>
                    </a:p>
                  </a:txBody>
                  <a:tcPr/>
                </a:tc>
                <a:extLst>
                  <a:ext uri="{0D108BD9-81ED-4DB2-BD59-A6C34878D82A}">
                    <a16:rowId xmlns:a16="http://schemas.microsoft.com/office/drawing/2014/main" val="976874441"/>
                  </a:ext>
                </a:extLst>
              </a:tr>
            </a:tbl>
          </a:graphicData>
        </a:graphic>
      </p:graphicFrame>
    </p:spTree>
    <p:extLst>
      <p:ext uri="{BB962C8B-B14F-4D97-AF65-F5344CB8AC3E}">
        <p14:creationId xmlns:p14="http://schemas.microsoft.com/office/powerpoint/2010/main" val="3621141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AEAB1-EE4E-0086-5A3A-16BB922F27C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AD29386-609C-D6BD-564D-52CE789EA01A}"/>
              </a:ext>
            </a:extLst>
          </p:cNvPr>
          <p:cNvPicPr>
            <a:picLocks noChangeAspect="1"/>
          </p:cNvPicPr>
          <p:nvPr/>
        </p:nvPicPr>
        <p:blipFill>
          <a:blip r:embed="rId2"/>
          <a:stretch>
            <a:fillRect/>
          </a:stretch>
        </p:blipFill>
        <p:spPr>
          <a:xfrm>
            <a:off x="87368" y="6345177"/>
            <a:ext cx="524164" cy="451026"/>
          </a:xfrm>
          <a:prstGeom prst="rect">
            <a:avLst/>
          </a:prstGeom>
        </p:spPr>
      </p:pic>
      <p:sp>
        <p:nvSpPr>
          <p:cNvPr id="8" name="Content Placeholder 13">
            <a:extLst>
              <a:ext uri="{FF2B5EF4-FFF2-40B4-BE49-F238E27FC236}">
                <a16:creationId xmlns:a16="http://schemas.microsoft.com/office/drawing/2014/main" id="{FF9AED52-215D-AF15-75BE-1613A9DD5134}"/>
              </a:ext>
            </a:extLst>
          </p:cNvPr>
          <p:cNvSpPr txBox="1">
            <a:spLocks/>
          </p:cNvSpPr>
          <p:nvPr/>
        </p:nvSpPr>
        <p:spPr>
          <a:xfrm>
            <a:off x="233362" y="1523999"/>
            <a:ext cx="11963400" cy="4821177"/>
          </a:xfrm>
          <a:prstGeom prst="rect">
            <a:avLst/>
          </a:prstGeom>
        </p:spPr>
        <p:txBody>
          <a:bodyPr vert="horz" lIns="91440" tIns="45720" rIns="91440" bIns="45720" rtlCol="0">
            <a:normAutofit/>
          </a:bodyPr>
          <a:lstStyle>
            <a:lvl1pPr marL="228531" indent="-228531" algn="l" defTabSz="914126" rtl="0" eaLnBrk="1" latinLnBrk="0" hangingPunct="1">
              <a:lnSpc>
                <a:spcPct val="110000"/>
              </a:lnSpc>
              <a:spcBef>
                <a:spcPts val="1000"/>
              </a:spcBef>
              <a:buFont typeface="Arial" panose="020B0604020202020204" pitchFamily="34" charset="0"/>
              <a:buChar char="•"/>
              <a:defRPr sz="1799" kern="1200">
                <a:solidFill>
                  <a:schemeClr val="tx1"/>
                </a:solidFill>
                <a:latin typeface="+mn-lt"/>
                <a:ea typeface="+mn-ea"/>
                <a:cs typeface="+mn-cs"/>
              </a:defRPr>
            </a:lvl1pPr>
            <a:lvl2pPr marL="685594" indent="-228531" algn="l" defTabSz="914126"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657" indent="-228531" algn="l" defTabSz="914126"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599720"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6783"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lvl="1"/>
            <a:r>
              <a:rPr lang="en-US" sz="2800" dirty="0">
                <a:latin typeface="Calibri" panose="020F0502020204030204" pitchFamily="34" charset="0"/>
                <a:cs typeface="Calibri" panose="020F0502020204030204" pitchFamily="34" charset="0"/>
              </a:rPr>
              <a:t>Focuses on “Outcomes”</a:t>
            </a:r>
          </a:p>
          <a:p>
            <a:pPr lvl="1"/>
            <a:r>
              <a:rPr lang="en-US" sz="2800" dirty="0">
                <a:latin typeface="Calibri" panose="020F0502020204030204" pitchFamily="34" charset="0"/>
                <a:cs typeface="Calibri" panose="020F0502020204030204" pitchFamily="34" charset="0"/>
              </a:rPr>
              <a:t>Three separate sub-allocations </a:t>
            </a:r>
          </a:p>
          <a:p>
            <a:pPr lvl="2"/>
            <a:r>
              <a:rPr lang="en-US" sz="2400" dirty="0">
                <a:latin typeface="Calibri" panose="020F0502020204030204" pitchFamily="34" charset="0"/>
                <a:cs typeface="Calibri" panose="020F0502020204030204" pitchFamily="34" charset="0"/>
              </a:rPr>
              <a:t>All Students</a:t>
            </a:r>
          </a:p>
          <a:p>
            <a:pPr lvl="2"/>
            <a:r>
              <a:rPr lang="en-US" sz="2400" dirty="0">
                <a:latin typeface="Calibri" panose="020F0502020204030204" pitchFamily="34" charset="0"/>
                <a:cs typeface="Calibri" panose="020F0502020204030204" pitchFamily="34" charset="0"/>
              </a:rPr>
              <a:t>Pell Recipients Premium</a:t>
            </a:r>
          </a:p>
          <a:p>
            <a:pPr lvl="2"/>
            <a:r>
              <a:rPr lang="en-US" sz="2400" dirty="0">
                <a:latin typeface="Calibri" panose="020F0502020204030204" pitchFamily="34" charset="0"/>
                <a:cs typeface="Calibri" panose="020F0502020204030204" pitchFamily="34" charset="0"/>
              </a:rPr>
              <a:t>Promise Recipients Premium</a:t>
            </a:r>
          </a:p>
          <a:p>
            <a:pPr lvl="1"/>
            <a:r>
              <a:rPr lang="en-US" sz="2800" dirty="0">
                <a:latin typeface="Calibri" panose="020F0502020204030204" pitchFamily="34" charset="0"/>
                <a:cs typeface="Calibri" panose="020F0502020204030204" pitchFamily="34" charset="0"/>
              </a:rPr>
              <a:t>Each sub-allocation contains eight metrics</a:t>
            </a:r>
          </a:p>
          <a:p>
            <a:pPr lvl="1"/>
            <a:r>
              <a:rPr lang="en-US" sz="2800" dirty="0">
                <a:latin typeface="Calibri" panose="020F0502020204030204" pitchFamily="34" charset="0"/>
                <a:cs typeface="Calibri" panose="020F0502020204030204" pitchFamily="34" charset="0"/>
              </a:rPr>
              <a:t>Funded numbers are based on unduplicated headcount on a three-year rolling average</a:t>
            </a:r>
          </a:p>
          <a:p>
            <a:pPr marL="914126" lvl="2" indent="0">
              <a:buNone/>
            </a:pPr>
            <a:endParaRPr lang="en-US" sz="2600" dirty="0">
              <a:latin typeface="Calibri" panose="020F0502020204030204" pitchFamily="34" charset="0"/>
              <a:cs typeface="Calibri" panose="020F0502020204030204" pitchFamily="34" charset="0"/>
            </a:endParaRPr>
          </a:p>
          <a:p>
            <a:pPr lvl="1"/>
            <a:endParaRPr lang="en-US" sz="2600" dirty="0">
              <a:latin typeface="Calibri" panose="020F0502020204030204" pitchFamily="34" charset="0"/>
              <a:cs typeface="Calibri" panose="020F0502020204030204" pitchFamily="34" charset="0"/>
            </a:endParaRPr>
          </a:p>
          <a:p>
            <a:pPr marL="914126" lvl="2" indent="0">
              <a:buNone/>
            </a:pPr>
            <a:endParaRPr lang="en-US" sz="2600" dirty="0">
              <a:latin typeface="Calibri" panose="020F0502020204030204" pitchFamily="34" charset="0"/>
              <a:cs typeface="Calibri" panose="020F0502020204030204" pitchFamily="34" charset="0"/>
            </a:endParaRPr>
          </a:p>
          <a:p>
            <a:pPr lvl="2"/>
            <a:endParaRPr lang="en-US" sz="26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2"/>
            <a:endParaRPr lang="en-US" sz="2401" dirty="0">
              <a:latin typeface="Calibri" panose="020F0502020204030204" pitchFamily="34" charset="0"/>
              <a:cs typeface="Calibri" panose="020F0502020204030204" pitchFamily="34" charset="0"/>
            </a:endParaRPr>
          </a:p>
          <a:p>
            <a:pPr marL="914126" lvl="2" indent="0">
              <a:buFont typeface="Arial" panose="020B0604020202020204" pitchFamily="34" charset="0"/>
              <a:buNone/>
            </a:pPr>
            <a:endParaRPr lang="en-US" sz="2200" dirty="0">
              <a:latin typeface="Calibri" panose="020F0502020204030204" pitchFamily="34" charset="0"/>
              <a:cs typeface="Calibri" panose="020F0502020204030204" pitchFamily="34" charset="0"/>
            </a:endParaRPr>
          </a:p>
          <a:p>
            <a:pPr marL="463550" lvl="2" indent="0">
              <a:buFont typeface="Arial" panose="020B0604020202020204" pitchFamily="34" charset="0"/>
              <a:buNone/>
            </a:pPr>
            <a:endParaRPr lang="en-US" sz="2500" dirty="0">
              <a:latin typeface="Calibri" panose="020F0502020204030204" pitchFamily="34" charset="0"/>
              <a:cs typeface="Calibri" panose="020F0502020204030204" pitchFamily="34" charset="0"/>
            </a:endParaRPr>
          </a:p>
          <a:p>
            <a:pPr marL="457063" lvl="1" indent="0">
              <a:buNone/>
            </a:pPr>
            <a:endParaRPr lang="en-US" sz="3100" dirty="0">
              <a:latin typeface="Calibri" panose="020F0502020204030204" pitchFamily="34" charset="0"/>
              <a:cs typeface="Calibri" panose="020F0502020204030204" pitchFamily="34" charset="0"/>
            </a:endParaRPr>
          </a:p>
          <a:p>
            <a:pPr marL="682625" lvl="3" indent="0">
              <a:buFont typeface="Arial" panose="020B0604020202020204" pitchFamily="34" charset="0"/>
              <a:buNone/>
            </a:pPr>
            <a:endParaRPr lang="en-US" sz="1800" dirty="0">
              <a:latin typeface="Calibri" panose="020F0502020204030204" pitchFamily="34" charset="0"/>
              <a:cs typeface="Calibri" panose="020F0502020204030204" pitchFamily="34" charset="0"/>
            </a:endParaRPr>
          </a:p>
          <a:p>
            <a:pPr lvl="2"/>
            <a:endParaRPr lang="en-US" dirty="0"/>
          </a:p>
        </p:txBody>
      </p:sp>
      <p:sp>
        <p:nvSpPr>
          <p:cNvPr id="5" name="Title 12">
            <a:extLst>
              <a:ext uri="{FF2B5EF4-FFF2-40B4-BE49-F238E27FC236}">
                <a16:creationId xmlns:a16="http://schemas.microsoft.com/office/drawing/2014/main" id="{35B51F66-543A-CEE4-90D6-DC08349B7B40}"/>
              </a:ext>
            </a:extLst>
          </p:cNvPr>
          <p:cNvSpPr>
            <a:spLocks noGrp="1"/>
          </p:cNvSpPr>
          <p:nvPr>
            <p:ph type="title"/>
          </p:nvPr>
        </p:nvSpPr>
        <p:spPr>
          <a:xfrm>
            <a:off x="989013" y="685800"/>
            <a:ext cx="10210798" cy="533400"/>
          </a:xfrm>
        </p:spPr>
        <p:txBody>
          <a:bodyPr>
            <a:noAutofit/>
          </a:bodyPr>
          <a:lstStyle/>
          <a:p>
            <a:pPr algn="ctr"/>
            <a:r>
              <a:rPr lang="en-US" sz="4000" b="1" u="sng" dirty="0">
                <a:latin typeface="Calibri" panose="020F0502020204030204" pitchFamily="34" charset="0"/>
                <a:cs typeface="Calibri" panose="020F0502020204030204" pitchFamily="34" charset="0"/>
              </a:rPr>
              <a:t>Student Success Allocation</a:t>
            </a:r>
          </a:p>
        </p:txBody>
      </p:sp>
    </p:spTree>
    <p:extLst>
      <p:ext uri="{BB962C8B-B14F-4D97-AF65-F5344CB8AC3E}">
        <p14:creationId xmlns:p14="http://schemas.microsoft.com/office/powerpoint/2010/main" val="2412712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7A57C-AB2D-D61D-89AC-FFF413A751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D823B2-A8D5-EA96-781D-DA27EA38B535}"/>
              </a:ext>
            </a:extLst>
          </p:cNvPr>
          <p:cNvSpPr>
            <a:spLocks noGrp="1"/>
          </p:cNvSpPr>
          <p:nvPr>
            <p:ph type="title"/>
          </p:nvPr>
        </p:nvSpPr>
        <p:spPr>
          <a:xfrm>
            <a:off x="2621942" y="838200"/>
            <a:ext cx="6944939" cy="1463040"/>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How can I keep up-to-date?</a:t>
            </a:r>
          </a:p>
        </p:txBody>
      </p:sp>
      <p:sp>
        <p:nvSpPr>
          <p:cNvPr id="3" name="Content Placeholder 2">
            <a:extLst>
              <a:ext uri="{FF2B5EF4-FFF2-40B4-BE49-F238E27FC236}">
                <a16:creationId xmlns:a16="http://schemas.microsoft.com/office/drawing/2014/main" id="{74185F0B-D7FF-AE0A-8F10-281A31B88C7F}"/>
              </a:ext>
            </a:extLst>
          </p:cNvPr>
          <p:cNvSpPr>
            <a:spLocks noGrp="1"/>
          </p:cNvSpPr>
          <p:nvPr>
            <p:ph idx="1"/>
          </p:nvPr>
        </p:nvSpPr>
        <p:spPr>
          <a:xfrm>
            <a:off x="521072" y="1600201"/>
            <a:ext cx="11152775" cy="4744976"/>
          </a:xfrm>
        </p:spPr>
        <p:txBody>
          <a:bodyPr>
            <a:normAutofit/>
          </a:bodyPr>
          <a:lstStyle/>
          <a:p>
            <a:r>
              <a:rPr lang="en-US" sz="2399" b="1" dirty="0">
                <a:latin typeface="Calibri" panose="020F0502020204030204" pitchFamily="34" charset="0"/>
                <a:ea typeface="Calibri" panose="020F0502020204030204" pitchFamily="34" charset="0"/>
                <a:cs typeface="Calibri" panose="020F0502020204030204" pitchFamily="34" charset="0"/>
              </a:rPr>
              <a:t>DPAC</a:t>
            </a:r>
            <a:r>
              <a:rPr lang="en-US" sz="2399" dirty="0">
                <a:latin typeface="Calibri" panose="020F0502020204030204" pitchFamily="34" charset="0"/>
                <a:ea typeface="Calibri" panose="020F0502020204030204" pitchFamily="34" charset="0"/>
                <a:cs typeface="Calibri" panose="020F0502020204030204" pitchFamily="34" charset="0"/>
              </a:rPr>
              <a:t>: Both in-person and online meetings: </a:t>
            </a:r>
            <a:r>
              <a:rPr lang="en-US" sz="2399" dirty="0">
                <a:latin typeface="Calibri" panose="020F0502020204030204" pitchFamily="34" charset="0"/>
                <a:ea typeface="Calibri" panose="020F0502020204030204" pitchFamily="34" charset="0"/>
                <a:cs typeface="Calibri" panose="020F0502020204030204" pitchFamily="34" charset="0"/>
                <a:hlinkClick r:id="rId2"/>
              </a:rPr>
              <a:t>https://admin.smc.edu/administration/governance/district-planning-policies/meetings.php</a:t>
            </a:r>
            <a:r>
              <a:rPr lang="en-US" sz="2399" dirty="0">
                <a:latin typeface="Calibri" panose="020F0502020204030204" pitchFamily="34" charset="0"/>
                <a:ea typeface="Calibri" panose="020F0502020204030204" pitchFamily="34" charset="0"/>
                <a:cs typeface="Calibri" panose="020F0502020204030204" pitchFamily="34" charset="0"/>
              </a:rPr>
              <a:t> </a:t>
            </a:r>
          </a:p>
          <a:p>
            <a:r>
              <a:rPr lang="en-US" sz="2399" b="1" dirty="0">
                <a:latin typeface="Calibri" panose="020F0502020204030204" pitchFamily="34" charset="0"/>
                <a:ea typeface="Calibri" panose="020F0502020204030204" pitchFamily="34" charset="0"/>
                <a:cs typeface="Calibri" panose="020F0502020204030204" pitchFamily="34" charset="0"/>
              </a:rPr>
              <a:t>Budget Committee</a:t>
            </a:r>
            <a:r>
              <a:rPr lang="en-US" sz="2399" dirty="0">
                <a:latin typeface="Calibri" panose="020F0502020204030204" pitchFamily="34" charset="0"/>
                <a:ea typeface="Calibri" panose="020F0502020204030204" pitchFamily="34" charset="0"/>
                <a:cs typeface="Calibri" panose="020F0502020204030204" pitchFamily="34" charset="0"/>
              </a:rPr>
              <a:t>: Both in-person and online meetings: </a:t>
            </a:r>
            <a:r>
              <a:rPr lang="en-US" sz="2399" dirty="0">
                <a:latin typeface="Calibri" panose="020F0502020204030204" pitchFamily="34" charset="0"/>
                <a:ea typeface="Calibri" panose="020F0502020204030204" pitchFamily="34" charset="0"/>
                <a:cs typeface="Calibri" panose="020F0502020204030204" pitchFamily="34" charset="0"/>
                <a:hlinkClick r:id="rId3"/>
              </a:rPr>
              <a:t>https://admin.smc.edu/administration/governance/district-planning-policies/budget-planning-subcommittee.php</a:t>
            </a:r>
            <a:r>
              <a:rPr lang="en-US" sz="2399" dirty="0">
                <a:latin typeface="Calibri" panose="020F0502020204030204" pitchFamily="34" charset="0"/>
                <a:ea typeface="Calibri" panose="020F0502020204030204" pitchFamily="34" charset="0"/>
                <a:cs typeface="Calibri" panose="020F0502020204030204" pitchFamily="34" charset="0"/>
              </a:rPr>
              <a:t> </a:t>
            </a:r>
          </a:p>
          <a:p>
            <a:r>
              <a:rPr lang="en-US" sz="2399" b="1" dirty="0">
                <a:latin typeface="Calibri" panose="020F0502020204030204" pitchFamily="34" charset="0"/>
                <a:ea typeface="Calibri" panose="020F0502020204030204" pitchFamily="34" charset="0"/>
                <a:cs typeface="Calibri" panose="020F0502020204030204" pitchFamily="34" charset="0"/>
              </a:rPr>
              <a:t>SMC Budget Office</a:t>
            </a:r>
            <a:r>
              <a:rPr lang="en-US" sz="2399" dirty="0">
                <a:latin typeface="Calibri" panose="020F0502020204030204" pitchFamily="34" charset="0"/>
                <a:ea typeface="Calibri" panose="020F0502020204030204" pitchFamily="34" charset="0"/>
                <a:cs typeface="Calibri" panose="020F0502020204030204" pitchFamily="34" charset="0"/>
              </a:rPr>
              <a:t>: Reports, presentations and guides to budget items. </a:t>
            </a:r>
            <a:r>
              <a:rPr lang="en-US" sz="2399" dirty="0">
                <a:latin typeface="Calibri" panose="020F0502020204030204" pitchFamily="34" charset="0"/>
                <a:ea typeface="Calibri" panose="020F0502020204030204" pitchFamily="34" charset="0"/>
                <a:cs typeface="Calibri" panose="020F0502020204030204" pitchFamily="34" charset="0"/>
                <a:hlinkClick r:id="rId4"/>
              </a:rPr>
              <a:t>https://admin.smc.edu/administration/business-services/budget/</a:t>
            </a:r>
            <a:r>
              <a:rPr lang="en-US" sz="2399" dirty="0">
                <a:latin typeface="Calibri" panose="020F0502020204030204" pitchFamily="34" charset="0"/>
                <a:ea typeface="Calibri" panose="020F0502020204030204" pitchFamily="34" charset="0"/>
                <a:cs typeface="Calibri" panose="020F0502020204030204" pitchFamily="34" charset="0"/>
              </a:rPr>
              <a:t> </a:t>
            </a:r>
          </a:p>
          <a:p>
            <a:r>
              <a:rPr lang="en-US" sz="2399" b="1" dirty="0">
                <a:latin typeface="Calibri" panose="020F0502020204030204" pitchFamily="34" charset="0"/>
                <a:ea typeface="Calibri" panose="020F0502020204030204" pitchFamily="34" charset="0"/>
                <a:cs typeface="Calibri" panose="020F0502020204030204" pitchFamily="34" charset="0"/>
              </a:rPr>
              <a:t>Board of Trustee Meetings</a:t>
            </a:r>
            <a:r>
              <a:rPr lang="en-US" sz="2399" dirty="0">
                <a:latin typeface="Calibri" panose="020F0502020204030204" pitchFamily="34" charset="0"/>
                <a:ea typeface="Calibri" panose="020F0502020204030204" pitchFamily="34" charset="0"/>
                <a:cs typeface="Calibri" panose="020F0502020204030204" pitchFamily="34" charset="0"/>
              </a:rPr>
              <a:t>: Both in-person and online meetings. </a:t>
            </a:r>
            <a:r>
              <a:rPr lang="en-US" sz="2399" dirty="0">
                <a:latin typeface="Calibri" panose="020F0502020204030204" pitchFamily="34" charset="0"/>
                <a:ea typeface="Calibri" panose="020F0502020204030204" pitchFamily="34" charset="0"/>
                <a:cs typeface="Calibri" panose="020F0502020204030204" pitchFamily="34" charset="0"/>
                <a:hlinkClick r:id="rId5"/>
              </a:rPr>
              <a:t>https://admin.smc.edu/administration/governance/board-of-trustees/meetings.php</a:t>
            </a:r>
            <a:r>
              <a:rPr lang="en-US" sz="2399" dirty="0">
                <a:latin typeface="Calibri" panose="020F0502020204030204" pitchFamily="34" charset="0"/>
                <a:ea typeface="Calibri" panose="020F0502020204030204" pitchFamily="34" charset="0"/>
                <a:cs typeface="Calibri" panose="020F0502020204030204" pitchFamily="34" charset="0"/>
              </a:rPr>
              <a:t> </a:t>
            </a:r>
          </a:p>
        </p:txBody>
      </p:sp>
      <p:pic>
        <p:nvPicPr>
          <p:cNvPr id="4" name="Picture 3">
            <a:extLst>
              <a:ext uri="{FF2B5EF4-FFF2-40B4-BE49-F238E27FC236}">
                <a16:creationId xmlns:a16="http://schemas.microsoft.com/office/drawing/2014/main" id="{40DC6874-10C3-A6D6-490F-1801D99CE263}"/>
              </a:ext>
            </a:extLst>
          </p:cNvPr>
          <p:cNvPicPr>
            <a:picLocks noChangeAspect="1"/>
          </p:cNvPicPr>
          <p:nvPr/>
        </p:nvPicPr>
        <p:blipFill>
          <a:blip r:embed="rId6"/>
          <a:stretch>
            <a:fillRect/>
          </a:stretch>
        </p:blipFill>
        <p:spPr>
          <a:xfrm>
            <a:off x="87368" y="6345177"/>
            <a:ext cx="524164" cy="451026"/>
          </a:xfrm>
          <a:prstGeom prst="rect">
            <a:avLst/>
          </a:prstGeom>
        </p:spPr>
      </p:pic>
    </p:spTree>
    <p:extLst>
      <p:ext uri="{BB962C8B-B14F-4D97-AF65-F5344CB8AC3E}">
        <p14:creationId xmlns:p14="http://schemas.microsoft.com/office/powerpoint/2010/main" val="335340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C142A-0E5A-8047-C8D0-1C44E3D1766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F216AED-3A74-072D-2089-933EA2EACEF7}"/>
              </a:ext>
            </a:extLst>
          </p:cNvPr>
          <p:cNvPicPr>
            <a:picLocks noChangeAspect="1"/>
          </p:cNvPicPr>
          <p:nvPr/>
        </p:nvPicPr>
        <p:blipFill>
          <a:blip r:embed="rId2"/>
          <a:stretch>
            <a:fillRect/>
          </a:stretch>
        </p:blipFill>
        <p:spPr>
          <a:xfrm>
            <a:off x="87368" y="6345177"/>
            <a:ext cx="524164" cy="451026"/>
          </a:xfrm>
          <a:prstGeom prst="rect">
            <a:avLst/>
          </a:prstGeom>
        </p:spPr>
      </p:pic>
      <p:sp>
        <p:nvSpPr>
          <p:cNvPr id="8" name="Content Placeholder 13">
            <a:extLst>
              <a:ext uri="{FF2B5EF4-FFF2-40B4-BE49-F238E27FC236}">
                <a16:creationId xmlns:a16="http://schemas.microsoft.com/office/drawing/2014/main" id="{B94B4641-7F68-3BE4-454E-0CA2B8E8C83D}"/>
              </a:ext>
            </a:extLst>
          </p:cNvPr>
          <p:cNvSpPr txBox="1">
            <a:spLocks/>
          </p:cNvSpPr>
          <p:nvPr/>
        </p:nvSpPr>
        <p:spPr>
          <a:xfrm>
            <a:off x="233362" y="1371601"/>
            <a:ext cx="11963400" cy="5424602"/>
          </a:xfrm>
          <a:prstGeom prst="rect">
            <a:avLst/>
          </a:prstGeom>
        </p:spPr>
        <p:txBody>
          <a:bodyPr vert="horz" lIns="91440" tIns="45720" rIns="91440" bIns="45720" rtlCol="0">
            <a:normAutofit lnSpcReduction="10000"/>
          </a:bodyPr>
          <a:lstStyle>
            <a:lvl1pPr marL="228531" indent="-228531" algn="l" defTabSz="914126" rtl="0" eaLnBrk="1" latinLnBrk="0" hangingPunct="1">
              <a:lnSpc>
                <a:spcPct val="110000"/>
              </a:lnSpc>
              <a:spcBef>
                <a:spcPts val="1000"/>
              </a:spcBef>
              <a:buFont typeface="Arial" panose="020B0604020202020204" pitchFamily="34" charset="0"/>
              <a:buChar char="•"/>
              <a:defRPr sz="1799" kern="1200">
                <a:solidFill>
                  <a:schemeClr val="tx1"/>
                </a:solidFill>
                <a:latin typeface="+mn-lt"/>
                <a:ea typeface="+mn-ea"/>
                <a:cs typeface="+mn-cs"/>
              </a:defRPr>
            </a:lvl1pPr>
            <a:lvl2pPr marL="685594" indent="-228531" algn="l" defTabSz="914126"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657" indent="-228531" algn="l" defTabSz="914126"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599720"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6783"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lvl="1"/>
            <a:r>
              <a:rPr lang="en-US" sz="2800" dirty="0">
                <a:latin typeface="Calibri" panose="020F0502020204030204" pitchFamily="34" charset="0"/>
                <a:cs typeface="Calibri" panose="020F0502020204030204" pitchFamily="34" charset="0"/>
              </a:rPr>
              <a:t>All three sub-allocations have the same metrics:</a:t>
            </a:r>
          </a:p>
          <a:p>
            <a:pPr lvl="2"/>
            <a:r>
              <a:rPr lang="en-US" sz="2600" dirty="0">
                <a:latin typeface="Calibri" panose="020F0502020204030204" pitchFamily="34" charset="0"/>
                <a:cs typeface="Calibri" panose="020F0502020204030204" pitchFamily="34" charset="0"/>
              </a:rPr>
              <a:t>Associates Degree for Transfer</a:t>
            </a:r>
          </a:p>
          <a:p>
            <a:pPr lvl="2"/>
            <a:r>
              <a:rPr lang="en-US" sz="2600" dirty="0">
                <a:latin typeface="Calibri" panose="020F0502020204030204" pitchFamily="34" charset="0"/>
                <a:cs typeface="Calibri" panose="020F0502020204030204" pitchFamily="34" charset="0"/>
              </a:rPr>
              <a:t>Associates Degree</a:t>
            </a:r>
          </a:p>
          <a:p>
            <a:pPr lvl="2"/>
            <a:r>
              <a:rPr lang="en-US" sz="2600" dirty="0">
                <a:latin typeface="Calibri" panose="020F0502020204030204" pitchFamily="34" charset="0"/>
                <a:cs typeface="Calibri" panose="020F0502020204030204" pitchFamily="34" charset="0"/>
              </a:rPr>
              <a:t>Baccalaureate Degree</a:t>
            </a:r>
          </a:p>
          <a:p>
            <a:pPr lvl="2"/>
            <a:r>
              <a:rPr lang="en-US" sz="2600" dirty="0">
                <a:latin typeface="Calibri" panose="020F0502020204030204" pitchFamily="34" charset="0"/>
                <a:cs typeface="Calibri" panose="020F0502020204030204" pitchFamily="34" charset="0"/>
              </a:rPr>
              <a:t>Credit Certificate</a:t>
            </a:r>
          </a:p>
          <a:p>
            <a:pPr lvl="2"/>
            <a:r>
              <a:rPr lang="en-US" sz="2600" dirty="0">
                <a:latin typeface="Calibri" panose="020F0502020204030204" pitchFamily="34" charset="0"/>
                <a:cs typeface="Calibri" panose="020F0502020204030204" pitchFamily="34" charset="0"/>
              </a:rPr>
              <a:t>Transfer Level Math and English in Year 1</a:t>
            </a:r>
          </a:p>
          <a:p>
            <a:pPr lvl="2"/>
            <a:r>
              <a:rPr lang="en-US" sz="2600" dirty="0">
                <a:latin typeface="Calibri" panose="020F0502020204030204" pitchFamily="34" charset="0"/>
                <a:cs typeface="Calibri" panose="020F0502020204030204" pitchFamily="34" charset="0"/>
              </a:rPr>
              <a:t>Transfer to a Four-Year University</a:t>
            </a:r>
          </a:p>
          <a:p>
            <a:pPr lvl="2"/>
            <a:r>
              <a:rPr lang="en-US" sz="2600" dirty="0">
                <a:latin typeface="Calibri" panose="020F0502020204030204" pitchFamily="34" charset="0"/>
                <a:cs typeface="Calibri" panose="020F0502020204030204" pitchFamily="34" charset="0"/>
              </a:rPr>
              <a:t>Nine or more CTE Units</a:t>
            </a:r>
          </a:p>
          <a:p>
            <a:pPr lvl="2"/>
            <a:r>
              <a:rPr lang="en-US" sz="2600" dirty="0">
                <a:latin typeface="Calibri" panose="020F0502020204030204" pitchFamily="34" charset="0"/>
                <a:cs typeface="Calibri" panose="020F0502020204030204" pitchFamily="34" charset="0"/>
              </a:rPr>
              <a:t>Obtaining a Living Wage</a:t>
            </a:r>
          </a:p>
          <a:p>
            <a:pPr lvl="1"/>
            <a:r>
              <a:rPr lang="en-US" sz="2800" dirty="0">
                <a:latin typeface="Calibri" panose="020F0502020204030204" pitchFamily="34" charset="0"/>
                <a:cs typeface="Calibri" panose="020F0502020204030204" pitchFamily="34" charset="0"/>
              </a:rPr>
              <a:t>But each sub-allocation awards a different level of points or amount per metric</a:t>
            </a:r>
          </a:p>
          <a:p>
            <a:pPr lvl="2"/>
            <a:endParaRPr lang="en-US" sz="2600" dirty="0">
              <a:latin typeface="Calibri" panose="020F0502020204030204" pitchFamily="34" charset="0"/>
              <a:cs typeface="Calibri" panose="020F0502020204030204" pitchFamily="34" charset="0"/>
            </a:endParaRPr>
          </a:p>
          <a:p>
            <a:pPr lvl="2"/>
            <a:endParaRPr lang="en-US" sz="2600" dirty="0">
              <a:latin typeface="Calibri" panose="020F0502020204030204" pitchFamily="34" charset="0"/>
              <a:cs typeface="Calibri" panose="020F0502020204030204" pitchFamily="34" charset="0"/>
            </a:endParaRPr>
          </a:p>
          <a:p>
            <a:pPr lvl="1"/>
            <a:endParaRPr lang="en-US" sz="2600" dirty="0">
              <a:latin typeface="Calibri" panose="020F0502020204030204" pitchFamily="34" charset="0"/>
              <a:cs typeface="Calibri" panose="020F0502020204030204" pitchFamily="34" charset="0"/>
            </a:endParaRPr>
          </a:p>
          <a:p>
            <a:pPr marL="914126" lvl="2" indent="0">
              <a:buNone/>
            </a:pPr>
            <a:endParaRPr lang="en-US" sz="2600" dirty="0">
              <a:latin typeface="Calibri" panose="020F0502020204030204" pitchFamily="34" charset="0"/>
              <a:cs typeface="Calibri" panose="020F0502020204030204" pitchFamily="34" charset="0"/>
            </a:endParaRPr>
          </a:p>
          <a:p>
            <a:pPr lvl="2"/>
            <a:endParaRPr lang="en-US" sz="26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2"/>
            <a:endParaRPr lang="en-US" sz="2401" dirty="0">
              <a:latin typeface="Calibri" panose="020F0502020204030204" pitchFamily="34" charset="0"/>
              <a:cs typeface="Calibri" panose="020F0502020204030204" pitchFamily="34" charset="0"/>
            </a:endParaRPr>
          </a:p>
          <a:p>
            <a:pPr marL="914126" lvl="2" indent="0">
              <a:buFont typeface="Arial" panose="020B0604020202020204" pitchFamily="34" charset="0"/>
              <a:buNone/>
            </a:pPr>
            <a:endParaRPr lang="en-US" sz="2200" dirty="0">
              <a:latin typeface="Calibri" panose="020F0502020204030204" pitchFamily="34" charset="0"/>
              <a:cs typeface="Calibri" panose="020F0502020204030204" pitchFamily="34" charset="0"/>
            </a:endParaRPr>
          </a:p>
          <a:p>
            <a:pPr marL="463550" lvl="2" indent="0">
              <a:buFont typeface="Arial" panose="020B0604020202020204" pitchFamily="34" charset="0"/>
              <a:buNone/>
            </a:pPr>
            <a:endParaRPr lang="en-US" sz="2500" dirty="0">
              <a:latin typeface="Calibri" panose="020F0502020204030204" pitchFamily="34" charset="0"/>
              <a:cs typeface="Calibri" panose="020F0502020204030204" pitchFamily="34" charset="0"/>
            </a:endParaRPr>
          </a:p>
          <a:p>
            <a:pPr marL="457063" lvl="1" indent="0">
              <a:buNone/>
            </a:pPr>
            <a:endParaRPr lang="en-US" sz="3100" dirty="0">
              <a:latin typeface="Calibri" panose="020F0502020204030204" pitchFamily="34" charset="0"/>
              <a:cs typeface="Calibri" panose="020F0502020204030204" pitchFamily="34" charset="0"/>
            </a:endParaRPr>
          </a:p>
          <a:p>
            <a:pPr marL="682625" lvl="3" indent="0">
              <a:buFont typeface="Arial" panose="020B0604020202020204" pitchFamily="34" charset="0"/>
              <a:buNone/>
            </a:pPr>
            <a:endParaRPr lang="en-US" sz="1800" dirty="0">
              <a:latin typeface="Calibri" panose="020F0502020204030204" pitchFamily="34" charset="0"/>
              <a:cs typeface="Calibri" panose="020F0502020204030204" pitchFamily="34" charset="0"/>
            </a:endParaRPr>
          </a:p>
          <a:p>
            <a:pPr lvl="2"/>
            <a:endParaRPr lang="en-US" dirty="0"/>
          </a:p>
        </p:txBody>
      </p:sp>
      <p:sp>
        <p:nvSpPr>
          <p:cNvPr id="5" name="Title 12">
            <a:extLst>
              <a:ext uri="{FF2B5EF4-FFF2-40B4-BE49-F238E27FC236}">
                <a16:creationId xmlns:a16="http://schemas.microsoft.com/office/drawing/2014/main" id="{66043C9E-6701-8C7C-03FC-A29BE94C6ACF}"/>
              </a:ext>
            </a:extLst>
          </p:cNvPr>
          <p:cNvSpPr>
            <a:spLocks noGrp="1"/>
          </p:cNvSpPr>
          <p:nvPr>
            <p:ph type="title"/>
          </p:nvPr>
        </p:nvSpPr>
        <p:spPr>
          <a:xfrm>
            <a:off x="989013" y="685800"/>
            <a:ext cx="10210798" cy="533400"/>
          </a:xfrm>
        </p:spPr>
        <p:txBody>
          <a:bodyPr>
            <a:noAutofit/>
          </a:bodyPr>
          <a:lstStyle/>
          <a:p>
            <a:pPr algn="ctr"/>
            <a:r>
              <a:rPr lang="en-US" sz="4000" b="1" u="sng" dirty="0">
                <a:latin typeface="Calibri" panose="020F0502020204030204" pitchFamily="34" charset="0"/>
                <a:cs typeface="Calibri" panose="020F0502020204030204" pitchFamily="34" charset="0"/>
              </a:rPr>
              <a:t>Student Success Allocation</a:t>
            </a:r>
          </a:p>
        </p:txBody>
      </p:sp>
    </p:spTree>
    <p:extLst>
      <p:ext uri="{BB962C8B-B14F-4D97-AF65-F5344CB8AC3E}">
        <p14:creationId xmlns:p14="http://schemas.microsoft.com/office/powerpoint/2010/main" val="1457902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D7254-3E0D-6BF7-AA06-D3AA54BC381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0C26187-3761-E28B-CE6F-6896CDC92206}"/>
              </a:ext>
            </a:extLst>
          </p:cNvPr>
          <p:cNvPicPr>
            <a:picLocks noChangeAspect="1"/>
          </p:cNvPicPr>
          <p:nvPr/>
        </p:nvPicPr>
        <p:blipFill>
          <a:blip r:embed="rId3"/>
          <a:stretch>
            <a:fillRect/>
          </a:stretch>
        </p:blipFill>
        <p:spPr>
          <a:xfrm>
            <a:off x="87368" y="6345177"/>
            <a:ext cx="524164" cy="451026"/>
          </a:xfrm>
          <a:prstGeom prst="rect">
            <a:avLst/>
          </a:prstGeom>
        </p:spPr>
      </p:pic>
      <p:sp>
        <p:nvSpPr>
          <p:cNvPr id="8" name="Content Placeholder 13">
            <a:extLst>
              <a:ext uri="{FF2B5EF4-FFF2-40B4-BE49-F238E27FC236}">
                <a16:creationId xmlns:a16="http://schemas.microsoft.com/office/drawing/2014/main" id="{7844A2BC-ABB2-1ABF-922E-F3FFDA2035B1}"/>
              </a:ext>
            </a:extLst>
          </p:cNvPr>
          <p:cNvSpPr txBox="1">
            <a:spLocks/>
          </p:cNvSpPr>
          <p:nvPr/>
        </p:nvSpPr>
        <p:spPr>
          <a:xfrm>
            <a:off x="233362" y="1371601"/>
            <a:ext cx="11963400" cy="5424602"/>
          </a:xfrm>
          <a:prstGeom prst="rect">
            <a:avLst/>
          </a:prstGeom>
        </p:spPr>
        <p:txBody>
          <a:bodyPr vert="horz" lIns="91440" tIns="45720" rIns="91440" bIns="45720" rtlCol="0">
            <a:normAutofit/>
          </a:bodyPr>
          <a:lstStyle>
            <a:lvl1pPr marL="228531" indent="-228531" algn="l" defTabSz="914126" rtl="0" eaLnBrk="1" latinLnBrk="0" hangingPunct="1">
              <a:lnSpc>
                <a:spcPct val="110000"/>
              </a:lnSpc>
              <a:spcBef>
                <a:spcPts val="1000"/>
              </a:spcBef>
              <a:buFont typeface="Arial" panose="020B0604020202020204" pitchFamily="34" charset="0"/>
              <a:buChar char="•"/>
              <a:defRPr sz="1799" kern="1200">
                <a:solidFill>
                  <a:schemeClr val="tx1"/>
                </a:solidFill>
                <a:latin typeface="+mn-lt"/>
                <a:ea typeface="+mn-ea"/>
                <a:cs typeface="+mn-cs"/>
              </a:defRPr>
            </a:lvl1pPr>
            <a:lvl2pPr marL="685594" indent="-228531" algn="l" defTabSz="914126"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657" indent="-228531" algn="l" defTabSz="914126"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599720"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6783"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lvl="2"/>
            <a:endParaRPr lang="en-US" sz="2600" dirty="0">
              <a:latin typeface="Calibri" panose="020F0502020204030204" pitchFamily="34" charset="0"/>
              <a:cs typeface="Calibri" panose="020F0502020204030204" pitchFamily="34" charset="0"/>
            </a:endParaRPr>
          </a:p>
          <a:p>
            <a:pPr lvl="2"/>
            <a:endParaRPr lang="en-US" sz="2600" dirty="0">
              <a:latin typeface="Calibri" panose="020F0502020204030204" pitchFamily="34" charset="0"/>
              <a:cs typeface="Calibri" panose="020F0502020204030204" pitchFamily="34" charset="0"/>
            </a:endParaRPr>
          </a:p>
          <a:p>
            <a:pPr lvl="1"/>
            <a:endParaRPr lang="en-US" sz="2600" dirty="0">
              <a:latin typeface="Calibri" panose="020F0502020204030204" pitchFamily="34" charset="0"/>
              <a:cs typeface="Calibri" panose="020F0502020204030204" pitchFamily="34" charset="0"/>
            </a:endParaRPr>
          </a:p>
          <a:p>
            <a:pPr marL="914126" lvl="2" indent="0">
              <a:buNone/>
            </a:pPr>
            <a:endParaRPr lang="en-US" sz="2600" dirty="0">
              <a:latin typeface="Calibri" panose="020F0502020204030204" pitchFamily="34" charset="0"/>
              <a:cs typeface="Calibri" panose="020F0502020204030204" pitchFamily="34" charset="0"/>
            </a:endParaRPr>
          </a:p>
          <a:p>
            <a:pPr lvl="2"/>
            <a:endParaRPr lang="en-US" sz="26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2"/>
            <a:endParaRPr lang="en-US" sz="2401" dirty="0">
              <a:latin typeface="Calibri" panose="020F0502020204030204" pitchFamily="34" charset="0"/>
              <a:cs typeface="Calibri" panose="020F0502020204030204" pitchFamily="34" charset="0"/>
            </a:endParaRPr>
          </a:p>
          <a:p>
            <a:pPr marL="914126" lvl="2" indent="0">
              <a:buFont typeface="Arial" panose="020B0604020202020204" pitchFamily="34" charset="0"/>
              <a:buNone/>
            </a:pPr>
            <a:endParaRPr lang="en-US" sz="2200" dirty="0">
              <a:latin typeface="Calibri" panose="020F0502020204030204" pitchFamily="34" charset="0"/>
              <a:cs typeface="Calibri" panose="020F0502020204030204" pitchFamily="34" charset="0"/>
            </a:endParaRPr>
          </a:p>
          <a:p>
            <a:pPr marL="463550" lvl="2" indent="0">
              <a:buFont typeface="Arial" panose="020B0604020202020204" pitchFamily="34" charset="0"/>
              <a:buNone/>
            </a:pPr>
            <a:endParaRPr lang="en-US" sz="2500" dirty="0">
              <a:latin typeface="Calibri" panose="020F0502020204030204" pitchFamily="34" charset="0"/>
              <a:cs typeface="Calibri" panose="020F0502020204030204" pitchFamily="34" charset="0"/>
            </a:endParaRPr>
          </a:p>
          <a:p>
            <a:pPr marL="457063" lvl="1" indent="0">
              <a:buNone/>
            </a:pPr>
            <a:endParaRPr lang="en-US" sz="3100" dirty="0">
              <a:latin typeface="Calibri" panose="020F0502020204030204" pitchFamily="34" charset="0"/>
              <a:cs typeface="Calibri" panose="020F0502020204030204" pitchFamily="34" charset="0"/>
            </a:endParaRPr>
          </a:p>
          <a:p>
            <a:pPr marL="682625" lvl="3" indent="0">
              <a:buFont typeface="Arial" panose="020B0604020202020204" pitchFamily="34" charset="0"/>
              <a:buNone/>
            </a:pPr>
            <a:endParaRPr lang="en-US" sz="1800" dirty="0">
              <a:latin typeface="Calibri" panose="020F0502020204030204" pitchFamily="34" charset="0"/>
              <a:cs typeface="Calibri" panose="020F0502020204030204" pitchFamily="34" charset="0"/>
            </a:endParaRPr>
          </a:p>
          <a:p>
            <a:pPr lvl="2"/>
            <a:endParaRPr lang="en-US" dirty="0"/>
          </a:p>
        </p:txBody>
      </p:sp>
      <p:sp>
        <p:nvSpPr>
          <p:cNvPr id="5" name="Title 12">
            <a:extLst>
              <a:ext uri="{FF2B5EF4-FFF2-40B4-BE49-F238E27FC236}">
                <a16:creationId xmlns:a16="http://schemas.microsoft.com/office/drawing/2014/main" id="{D0EA3796-51E8-812B-0662-1C8592027FF9}"/>
              </a:ext>
            </a:extLst>
          </p:cNvPr>
          <p:cNvSpPr>
            <a:spLocks noGrp="1"/>
          </p:cNvSpPr>
          <p:nvPr>
            <p:ph type="title"/>
          </p:nvPr>
        </p:nvSpPr>
        <p:spPr>
          <a:xfrm>
            <a:off x="138055" y="685800"/>
            <a:ext cx="11963400" cy="533400"/>
          </a:xfrm>
        </p:spPr>
        <p:txBody>
          <a:bodyPr>
            <a:noAutofit/>
          </a:bodyPr>
          <a:lstStyle/>
          <a:p>
            <a:pPr algn="ctr"/>
            <a:r>
              <a:rPr lang="en-US" sz="4000" b="1" u="sng" dirty="0">
                <a:latin typeface="Calibri" panose="020F0502020204030204" pitchFamily="34" charset="0"/>
                <a:cs typeface="Calibri" panose="020F0502020204030204" pitchFamily="34" charset="0"/>
              </a:rPr>
              <a:t>Student Success Allocation – All Student Funding Rates</a:t>
            </a:r>
          </a:p>
        </p:txBody>
      </p:sp>
      <p:graphicFrame>
        <p:nvGraphicFramePr>
          <p:cNvPr id="2" name="Table 1">
            <a:extLst>
              <a:ext uri="{FF2B5EF4-FFF2-40B4-BE49-F238E27FC236}">
                <a16:creationId xmlns:a16="http://schemas.microsoft.com/office/drawing/2014/main" id="{E678EC88-5120-6C45-C4AB-C2EAAE439F43}"/>
              </a:ext>
            </a:extLst>
          </p:cNvPr>
          <p:cNvGraphicFramePr>
            <a:graphicFrameLocks noGrp="1"/>
          </p:cNvGraphicFramePr>
          <p:nvPr>
            <p:extLst>
              <p:ext uri="{D42A27DB-BD31-4B8C-83A1-F6EECF244321}">
                <p14:modId xmlns:p14="http://schemas.microsoft.com/office/powerpoint/2010/main" val="2324824668"/>
              </p:ext>
            </p:extLst>
          </p:nvPr>
        </p:nvGraphicFramePr>
        <p:xfrm>
          <a:off x="99699" y="1535010"/>
          <a:ext cx="12014088" cy="3719288"/>
        </p:xfrm>
        <a:graphic>
          <a:graphicData uri="http://schemas.openxmlformats.org/drawingml/2006/table">
            <a:tbl>
              <a:tblPr firstRow="1" bandRow="1">
                <a:tableStyleId>{EB9631B5-78F2-41C9-869B-9F39066F8104}</a:tableStyleId>
              </a:tblPr>
              <a:tblGrid>
                <a:gridCol w="3340045">
                  <a:extLst>
                    <a:ext uri="{9D8B030D-6E8A-4147-A177-3AD203B41FA5}">
                      <a16:colId xmlns:a16="http://schemas.microsoft.com/office/drawing/2014/main" val="508969181"/>
                    </a:ext>
                  </a:extLst>
                </a:gridCol>
                <a:gridCol w="914400">
                  <a:extLst>
                    <a:ext uri="{9D8B030D-6E8A-4147-A177-3AD203B41FA5}">
                      <a16:colId xmlns:a16="http://schemas.microsoft.com/office/drawing/2014/main" val="3397583828"/>
                    </a:ext>
                  </a:extLst>
                </a:gridCol>
                <a:gridCol w="1905000">
                  <a:extLst>
                    <a:ext uri="{9D8B030D-6E8A-4147-A177-3AD203B41FA5}">
                      <a16:colId xmlns:a16="http://schemas.microsoft.com/office/drawing/2014/main" val="1644064294"/>
                    </a:ext>
                  </a:extLst>
                </a:gridCol>
                <a:gridCol w="1849947">
                  <a:extLst>
                    <a:ext uri="{9D8B030D-6E8A-4147-A177-3AD203B41FA5}">
                      <a16:colId xmlns:a16="http://schemas.microsoft.com/office/drawing/2014/main" val="3301473579"/>
                    </a:ext>
                  </a:extLst>
                </a:gridCol>
                <a:gridCol w="2002348">
                  <a:extLst>
                    <a:ext uri="{9D8B030D-6E8A-4147-A177-3AD203B41FA5}">
                      <a16:colId xmlns:a16="http://schemas.microsoft.com/office/drawing/2014/main" val="3209759142"/>
                    </a:ext>
                  </a:extLst>
                </a:gridCol>
                <a:gridCol w="2002348">
                  <a:extLst>
                    <a:ext uri="{9D8B030D-6E8A-4147-A177-3AD203B41FA5}">
                      <a16:colId xmlns:a16="http://schemas.microsoft.com/office/drawing/2014/main" val="1483746572"/>
                    </a:ext>
                  </a:extLst>
                </a:gridCol>
              </a:tblGrid>
              <a:tr h="496469">
                <a:tc>
                  <a:txBody>
                    <a:bodyPr/>
                    <a:lstStyle/>
                    <a:p>
                      <a:pPr algn="ctr"/>
                      <a:r>
                        <a:rPr lang="en-US" dirty="0"/>
                        <a:t>Category</a:t>
                      </a:r>
                    </a:p>
                  </a:txBody>
                  <a:tcPr/>
                </a:tc>
                <a:tc>
                  <a:txBody>
                    <a:bodyPr/>
                    <a:lstStyle/>
                    <a:p>
                      <a:pPr algn="ctr"/>
                      <a:r>
                        <a:rPr lang="en-US" dirty="0"/>
                        <a:t>Points</a:t>
                      </a:r>
                    </a:p>
                  </a:txBody>
                  <a:tcPr/>
                </a:tc>
                <a:tc>
                  <a:txBody>
                    <a:bodyPr/>
                    <a:lstStyle/>
                    <a:p>
                      <a:pPr algn="ctr"/>
                      <a:r>
                        <a:rPr lang="en-US" dirty="0"/>
                        <a:t>2025-26 Rate</a:t>
                      </a:r>
                    </a:p>
                  </a:txBody>
                  <a:tcPr/>
                </a:tc>
                <a:tc>
                  <a:txBody>
                    <a:bodyPr/>
                    <a:lstStyle/>
                    <a:p>
                      <a:pPr algn="ctr"/>
                      <a:r>
                        <a:rPr lang="en-US" dirty="0"/>
                        <a:t>2025-26 Total</a:t>
                      </a:r>
                    </a:p>
                  </a:txBody>
                  <a:tcPr/>
                </a:tc>
                <a:tc>
                  <a:txBody>
                    <a:bodyPr/>
                    <a:lstStyle/>
                    <a:p>
                      <a:pPr algn="ctr"/>
                      <a:r>
                        <a:rPr lang="en-US" dirty="0"/>
                        <a:t>2026-27 Rate</a:t>
                      </a:r>
                    </a:p>
                  </a:txBody>
                  <a:tcPr/>
                </a:tc>
                <a:tc>
                  <a:txBody>
                    <a:bodyPr/>
                    <a:lstStyle/>
                    <a:p>
                      <a:pPr algn="ctr"/>
                      <a:r>
                        <a:rPr lang="en-US" dirty="0"/>
                        <a:t>2026-27 Total</a:t>
                      </a:r>
                    </a:p>
                  </a:txBody>
                  <a:tcPr/>
                </a:tc>
                <a:extLst>
                  <a:ext uri="{0D108BD9-81ED-4DB2-BD59-A6C34878D82A}">
                    <a16:rowId xmlns:a16="http://schemas.microsoft.com/office/drawing/2014/main" val="2589741601"/>
                  </a:ext>
                </a:extLst>
              </a:tr>
              <a:tr h="340068">
                <a:tc>
                  <a:txBody>
                    <a:bodyPr/>
                    <a:lstStyle/>
                    <a:p>
                      <a:pPr algn="ctr"/>
                      <a:r>
                        <a:rPr lang="en-US" dirty="0"/>
                        <a:t>ADT</a:t>
                      </a:r>
                    </a:p>
                  </a:txBody>
                  <a:tcPr/>
                </a:tc>
                <a:tc>
                  <a:txBody>
                    <a:bodyPr/>
                    <a:lstStyle/>
                    <a:p>
                      <a:pPr algn="ctr"/>
                      <a:r>
                        <a:rPr lang="en-US" dirty="0"/>
                        <a:t>4</a:t>
                      </a:r>
                    </a:p>
                  </a:txBody>
                  <a:tcPr/>
                </a:tc>
                <a:tc>
                  <a:txBody>
                    <a:bodyPr/>
                    <a:lstStyle/>
                    <a:p>
                      <a:pPr algn="ctr"/>
                      <a:r>
                        <a:rPr lang="en-US" dirty="0"/>
                        <a:t>$755.21</a:t>
                      </a:r>
                    </a:p>
                  </a:txBody>
                  <a:tcPr/>
                </a:tc>
                <a:tc>
                  <a:txBody>
                    <a:bodyPr/>
                    <a:lstStyle/>
                    <a:p>
                      <a:pPr algn="ctr"/>
                      <a:r>
                        <a:rPr lang="en-US" dirty="0"/>
                        <a:t>$3,020.84</a:t>
                      </a:r>
                    </a:p>
                  </a:txBody>
                  <a:tcPr/>
                </a:tc>
                <a:tc>
                  <a:txBody>
                    <a:bodyPr/>
                    <a:lstStyle/>
                    <a:p>
                      <a:pPr algn="ctr"/>
                      <a:r>
                        <a:rPr lang="en-US" dirty="0"/>
                        <a:t>$787.76</a:t>
                      </a:r>
                    </a:p>
                  </a:txBody>
                  <a:tcPr/>
                </a:tc>
                <a:tc>
                  <a:txBody>
                    <a:bodyPr/>
                    <a:lstStyle/>
                    <a:p>
                      <a:pPr algn="ctr"/>
                      <a:r>
                        <a:rPr lang="en-US" dirty="0"/>
                        <a:t>$3,151.04</a:t>
                      </a:r>
                    </a:p>
                  </a:txBody>
                  <a:tcPr/>
                </a:tc>
                <a:extLst>
                  <a:ext uri="{0D108BD9-81ED-4DB2-BD59-A6C34878D82A}">
                    <a16:rowId xmlns:a16="http://schemas.microsoft.com/office/drawing/2014/main" val="308326144"/>
                  </a:ext>
                </a:extLst>
              </a:tr>
              <a:tr h="388560">
                <a:tc>
                  <a:txBody>
                    <a:bodyPr/>
                    <a:lstStyle/>
                    <a:p>
                      <a:pPr algn="ctr"/>
                      <a:r>
                        <a:rPr lang="en-US" dirty="0"/>
                        <a:t>Associates Degree</a:t>
                      </a:r>
                    </a:p>
                  </a:txBody>
                  <a:tcPr/>
                </a:tc>
                <a:tc>
                  <a:txBody>
                    <a:bodyPr/>
                    <a:lstStyle/>
                    <a:p>
                      <a:pPr algn="ctr"/>
                      <a:r>
                        <a:rPr lang="en-US" dirty="0"/>
                        <a:t>3</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dirty="0"/>
                        <a:t>$755.21</a:t>
                      </a:r>
                    </a:p>
                  </a:txBody>
                  <a:tcPr/>
                </a:tc>
                <a:tc>
                  <a:txBody>
                    <a:bodyPr/>
                    <a:lstStyle/>
                    <a:p>
                      <a:pPr algn="ctr"/>
                      <a:r>
                        <a:rPr lang="en-US" dirty="0"/>
                        <a:t>$2,265.63</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dirty="0"/>
                        <a:t>$787.76</a:t>
                      </a:r>
                    </a:p>
                  </a:txBody>
                  <a:tcPr/>
                </a:tc>
                <a:tc>
                  <a:txBody>
                    <a:bodyPr/>
                    <a:lstStyle/>
                    <a:p>
                      <a:pPr algn="ctr"/>
                      <a:r>
                        <a:rPr lang="en-US" dirty="0"/>
                        <a:t>$2,363.28</a:t>
                      </a:r>
                    </a:p>
                  </a:txBody>
                  <a:tcPr/>
                </a:tc>
                <a:extLst>
                  <a:ext uri="{0D108BD9-81ED-4DB2-BD59-A6C34878D82A}">
                    <a16:rowId xmlns:a16="http://schemas.microsoft.com/office/drawing/2014/main" val="4154799414"/>
                  </a:ext>
                </a:extLst>
              </a:tr>
              <a:tr h="349537">
                <a:tc>
                  <a:txBody>
                    <a:bodyPr/>
                    <a:lstStyle/>
                    <a:p>
                      <a:pPr algn="ctr"/>
                      <a:r>
                        <a:rPr lang="en-US" dirty="0"/>
                        <a:t>Baccalaureate Degree</a:t>
                      </a:r>
                    </a:p>
                  </a:txBody>
                  <a:tcPr/>
                </a:tc>
                <a:tc>
                  <a:txBody>
                    <a:bodyPr/>
                    <a:lstStyle/>
                    <a:p>
                      <a:pPr algn="ctr"/>
                      <a:r>
                        <a:rPr lang="en-US" dirty="0"/>
                        <a:t>3</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dirty="0"/>
                        <a:t>$755.21</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dirty="0"/>
                        <a:t>$2,265.63</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dirty="0"/>
                        <a:t>$787.76</a:t>
                      </a:r>
                    </a:p>
                  </a:txBody>
                  <a:tcPr/>
                </a:tc>
                <a:tc>
                  <a:txBody>
                    <a:bodyPr/>
                    <a:lstStyle/>
                    <a:p>
                      <a:pPr algn="ctr"/>
                      <a:r>
                        <a:rPr lang="en-US" dirty="0"/>
                        <a:t>$2,363.28</a:t>
                      </a:r>
                    </a:p>
                  </a:txBody>
                  <a:tcPr/>
                </a:tc>
                <a:extLst>
                  <a:ext uri="{0D108BD9-81ED-4DB2-BD59-A6C34878D82A}">
                    <a16:rowId xmlns:a16="http://schemas.microsoft.com/office/drawing/2014/main" val="2485449499"/>
                  </a:ext>
                </a:extLst>
              </a:tr>
              <a:tr h="237643">
                <a:tc>
                  <a:txBody>
                    <a:bodyPr/>
                    <a:lstStyle/>
                    <a:p>
                      <a:pPr algn="ctr"/>
                      <a:r>
                        <a:rPr lang="en-US" dirty="0"/>
                        <a:t>Credit Certificate</a:t>
                      </a:r>
                    </a:p>
                  </a:txBody>
                  <a:tcPr/>
                </a:tc>
                <a:tc>
                  <a:txBody>
                    <a:bodyPr/>
                    <a:lstStyle/>
                    <a:p>
                      <a:pPr algn="ctr"/>
                      <a:r>
                        <a:rPr lang="en-US" dirty="0"/>
                        <a:t>2</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dirty="0"/>
                        <a:t>$755.21</a:t>
                      </a:r>
                    </a:p>
                  </a:txBody>
                  <a:tcPr/>
                </a:tc>
                <a:tc>
                  <a:txBody>
                    <a:bodyPr/>
                    <a:lstStyle/>
                    <a:p>
                      <a:pPr algn="ctr"/>
                      <a:r>
                        <a:rPr lang="en-US" dirty="0"/>
                        <a:t>$1,510.42</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dirty="0"/>
                        <a:t>$787.76</a:t>
                      </a:r>
                    </a:p>
                  </a:txBody>
                  <a:tcPr/>
                </a:tc>
                <a:tc>
                  <a:txBody>
                    <a:bodyPr/>
                    <a:lstStyle/>
                    <a:p>
                      <a:pPr algn="ctr"/>
                      <a:r>
                        <a:rPr lang="en-US" dirty="0"/>
                        <a:t>$1,575.52</a:t>
                      </a:r>
                    </a:p>
                  </a:txBody>
                  <a:tcPr/>
                </a:tc>
                <a:extLst>
                  <a:ext uri="{0D108BD9-81ED-4DB2-BD59-A6C34878D82A}">
                    <a16:rowId xmlns:a16="http://schemas.microsoft.com/office/drawing/2014/main" val="4247635452"/>
                  </a:ext>
                </a:extLst>
              </a:tr>
              <a:tr h="380271">
                <a:tc>
                  <a:txBody>
                    <a:bodyPr/>
                    <a:lstStyle/>
                    <a:p>
                      <a:pPr algn="ctr"/>
                      <a:r>
                        <a:rPr lang="en-US" dirty="0"/>
                        <a:t>Transfer Level Math and English</a:t>
                      </a:r>
                    </a:p>
                  </a:txBody>
                  <a:tcPr/>
                </a:tc>
                <a:tc>
                  <a:txBody>
                    <a:bodyPr/>
                    <a:lstStyle/>
                    <a:p>
                      <a:pPr algn="ctr"/>
                      <a:r>
                        <a:rPr lang="en-US" dirty="0"/>
                        <a:t>2</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dirty="0"/>
                        <a:t>$755.21</a:t>
                      </a:r>
                    </a:p>
                  </a:txBody>
                  <a:tcPr/>
                </a:tc>
                <a:tc>
                  <a:txBody>
                    <a:bodyPr/>
                    <a:lstStyle/>
                    <a:p>
                      <a:pPr algn="ctr"/>
                      <a:r>
                        <a:rPr lang="en-US" dirty="0"/>
                        <a:t>$1,510.42</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dirty="0"/>
                        <a:t>$787.76</a:t>
                      </a:r>
                    </a:p>
                  </a:txBody>
                  <a:tcPr/>
                </a:tc>
                <a:tc>
                  <a:txBody>
                    <a:bodyPr/>
                    <a:lstStyle/>
                    <a:p>
                      <a:pPr algn="ctr"/>
                      <a:r>
                        <a:rPr lang="en-US" dirty="0"/>
                        <a:t>$1,575.52</a:t>
                      </a:r>
                    </a:p>
                  </a:txBody>
                  <a:tcPr/>
                </a:tc>
                <a:extLst>
                  <a:ext uri="{0D108BD9-81ED-4DB2-BD59-A6C34878D82A}">
                    <a16:rowId xmlns:a16="http://schemas.microsoft.com/office/drawing/2014/main" val="193323173"/>
                  </a:ext>
                </a:extLst>
              </a:tr>
              <a:tr h="340068">
                <a:tc>
                  <a:txBody>
                    <a:bodyPr/>
                    <a:lstStyle/>
                    <a:p>
                      <a:pPr algn="ctr"/>
                      <a:r>
                        <a:rPr lang="en-US" dirty="0"/>
                        <a:t>Transfer</a:t>
                      </a:r>
                    </a:p>
                  </a:txBody>
                  <a:tcPr/>
                </a:tc>
                <a:tc>
                  <a:txBody>
                    <a:bodyPr/>
                    <a:lstStyle/>
                    <a:p>
                      <a:pPr algn="ctr"/>
                      <a:r>
                        <a:rPr lang="en-US" dirty="0"/>
                        <a:t>1.5</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dirty="0"/>
                        <a:t>$755.21</a:t>
                      </a:r>
                    </a:p>
                  </a:txBody>
                  <a:tcPr/>
                </a:tc>
                <a:tc>
                  <a:txBody>
                    <a:bodyPr/>
                    <a:lstStyle/>
                    <a:p>
                      <a:pPr algn="ctr"/>
                      <a:r>
                        <a:rPr lang="en-US" dirty="0"/>
                        <a:t>1,132.82</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dirty="0"/>
                        <a:t>$787.76</a:t>
                      </a:r>
                    </a:p>
                  </a:txBody>
                  <a:tcPr/>
                </a:tc>
                <a:tc>
                  <a:txBody>
                    <a:bodyPr/>
                    <a:lstStyle/>
                    <a:p>
                      <a:pPr algn="ctr"/>
                      <a:r>
                        <a:rPr lang="en-US" dirty="0"/>
                        <a:t>$1,181.64</a:t>
                      </a:r>
                    </a:p>
                  </a:txBody>
                  <a:tcPr/>
                </a:tc>
                <a:extLst>
                  <a:ext uri="{0D108BD9-81ED-4DB2-BD59-A6C34878D82A}">
                    <a16:rowId xmlns:a16="http://schemas.microsoft.com/office/drawing/2014/main" val="1989673405"/>
                  </a:ext>
                </a:extLst>
              </a:tr>
              <a:tr h="396367">
                <a:tc>
                  <a:txBody>
                    <a:bodyPr/>
                    <a:lstStyle/>
                    <a:p>
                      <a:pPr algn="ctr"/>
                      <a:r>
                        <a:rPr lang="en-US" dirty="0"/>
                        <a:t>Nine or more CTE Units</a:t>
                      </a:r>
                    </a:p>
                  </a:txBody>
                  <a:tcPr/>
                </a:tc>
                <a:tc>
                  <a:txBody>
                    <a:bodyPr/>
                    <a:lstStyle/>
                    <a:p>
                      <a:pPr algn="ctr"/>
                      <a:r>
                        <a:rPr lang="en-US" dirty="0"/>
                        <a:t>1</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dirty="0"/>
                        <a:t>$755.21</a:t>
                      </a:r>
                    </a:p>
                  </a:txBody>
                  <a:tcPr/>
                </a:tc>
                <a:tc>
                  <a:txBody>
                    <a:bodyPr/>
                    <a:lstStyle/>
                    <a:p>
                      <a:pPr algn="ctr"/>
                      <a:r>
                        <a:rPr lang="en-US" dirty="0"/>
                        <a:t>$755.21</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dirty="0"/>
                        <a:t>$787.76</a:t>
                      </a:r>
                    </a:p>
                  </a:txBody>
                  <a:tcPr/>
                </a:tc>
                <a:tc>
                  <a:txBody>
                    <a:bodyPr/>
                    <a:lstStyle/>
                    <a:p>
                      <a:pPr algn="ctr"/>
                      <a:r>
                        <a:rPr lang="en-US" dirty="0"/>
                        <a:t>$787.76</a:t>
                      </a:r>
                    </a:p>
                  </a:txBody>
                  <a:tcPr/>
                </a:tc>
                <a:extLst>
                  <a:ext uri="{0D108BD9-81ED-4DB2-BD59-A6C34878D82A}">
                    <a16:rowId xmlns:a16="http://schemas.microsoft.com/office/drawing/2014/main" val="2733710516"/>
                  </a:ext>
                </a:extLst>
              </a:tr>
              <a:tr h="595089">
                <a:tc>
                  <a:txBody>
                    <a:bodyPr/>
                    <a:lstStyle/>
                    <a:p>
                      <a:pPr algn="ctr"/>
                      <a:r>
                        <a:rPr lang="en-US" dirty="0"/>
                        <a:t>Obtain Living Wage</a:t>
                      </a:r>
                    </a:p>
                  </a:txBody>
                  <a:tcPr/>
                </a:tc>
                <a:tc>
                  <a:txBody>
                    <a:bodyPr/>
                    <a:lstStyle/>
                    <a:p>
                      <a:pPr algn="ctr"/>
                      <a:r>
                        <a:rPr lang="en-US" dirty="0"/>
                        <a:t>1</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dirty="0"/>
                        <a:t>$755.21</a:t>
                      </a:r>
                    </a:p>
                  </a:txBody>
                  <a:tcPr/>
                </a:tc>
                <a:tc>
                  <a:txBody>
                    <a:bodyPr/>
                    <a:lstStyle/>
                    <a:p>
                      <a:pPr algn="ctr"/>
                      <a:r>
                        <a:rPr lang="en-US" dirty="0"/>
                        <a:t>$755.21</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dirty="0"/>
                        <a:t>$787.76</a:t>
                      </a:r>
                    </a:p>
                  </a:txBody>
                  <a:tcPr/>
                </a:tc>
                <a:tc>
                  <a:txBody>
                    <a:bodyPr/>
                    <a:lstStyle/>
                    <a:p>
                      <a:pPr algn="ctr"/>
                      <a:r>
                        <a:rPr lang="en-US" dirty="0"/>
                        <a:t>$787.76</a:t>
                      </a:r>
                    </a:p>
                  </a:txBody>
                  <a:tcPr/>
                </a:tc>
                <a:extLst>
                  <a:ext uri="{0D108BD9-81ED-4DB2-BD59-A6C34878D82A}">
                    <a16:rowId xmlns:a16="http://schemas.microsoft.com/office/drawing/2014/main" val="1293259063"/>
                  </a:ext>
                </a:extLst>
              </a:tr>
            </a:tbl>
          </a:graphicData>
        </a:graphic>
      </p:graphicFrame>
      <p:sp>
        <p:nvSpPr>
          <p:cNvPr id="4" name="Rectangle: Rounded Corners 3">
            <a:extLst>
              <a:ext uri="{FF2B5EF4-FFF2-40B4-BE49-F238E27FC236}">
                <a16:creationId xmlns:a16="http://schemas.microsoft.com/office/drawing/2014/main" id="{7499DC06-C1B7-4E99-174E-B83650887728}"/>
              </a:ext>
            </a:extLst>
          </p:cNvPr>
          <p:cNvSpPr/>
          <p:nvPr/>
        </p:nvSpPr>
        <p:spPr>
          <a:xfrm>
            <a:off x="99699" y="2079977"/>
            <a:ext cx="12014088" cy="1447800"/>
          </a:xfrm>
          <a:prstGeom prst="round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B4308E1-2D04-D149-8C65-54541C93C7BD}"/>
              </a:ext>
            </a:extLst>
          </p:cNvPr>
          <p:cNvSpPr txBox="1"/>
          <p:nvPr/>
        </p:nvSpPr>
        <p:spPr>
          <a:xfrm>
            <a:off x="102448" y="5257558"/>
            <a:ext cx="12069651" cy="461665"/>
          </a:xfrm>
          <a:prstGeom prst="rect">
            <a:avLst/>
          </a:prstGeom>
          <a:noFill/>
        </p:spPr>
        <p:txBody>
          <a:bodyPr wrap="none" rtlCol="0">
            <a:spAutoFit/>
          </a:bodyPr>
          <a:lstStyle/>
          <a:p>
            <a:r>
              <a:rPr lang="en-US" sz="2400" b="1" dirty="0"/>
              <a:t>Funding is only given for the achievement of one degree or certificate per headcount</a:t>
            </a:r>
          </a:p>
        </p:txBody>
      </p:sp>
      <p:sp>
        <p:nvSpPr>
          <p:cNvPr id="7" name="Rectangle: Rounded Corners 6">
            <a:extLst>
              <a:ext uri="{FF2B5EF4-FFF2-40B4-BE49-F238E27FC236}">
                <a16:creationId xmlns:a16="http://schemas.microsoft.com/office/drawing/2014/main" id="{210987EB-75FC-2410-2F24-9173162EB749}"/>
              </a:ext>
            </a:extLst>
          </p:cNvPr>
          <p:cNvSpPr/>
          <p:nvPr/>
        </p:nvSpPr>
        <p:spPr>
          <a:xfrm>
            <a:off x="128855" y="3880857"/>
            <a:ext cx="12014088" cy="422691"/>
          </a:xfrm>
          <a:prstGeom prst="round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1B3B76B-D78D-72A4-DF31-E5E9EF980391}"/>
              </a:ext>
            </a:extLst>
          </p:cNvPr>
          <p:cNvSpPr txBox="1"/>
          <p:nvPr/>
        </p:nvSpPr>
        <p:spPr>
          <a:xfrm>
            <a:off x="742446" y="5714460"/>
            <a:ext cx="10841109" cy="830997"/>
          </a:xfrm>
          <a:prstGeom prst="rect">
            <a:avLst/>
          </a:prstGeom>
          <a:noFill/>
        </p:spPr>
        <p:txBody>
          <a:bodyPr wrap="none" rtlCol="0">
            <a:spAutoFit/>
          </a:bodyPr>
          <a:lstStyle/>
          <a:p>
            <a:r>
              <a:rPr lang="en-US" sz="2400" b="1" dirty="0"/>
              <a:t>If a student graduates in Spring, takes a summer class at SMC to get ahead,</a:t>
            </a:r>
          </a:p>
          <a:p>
            <a:r>
              <a:rPr lang="en-US" sz="2400" b="1" dirty="0"/>
              <a:t> and transfer in the Fall the State does not consider it a transfer</a:t>
            </a:r>
          </a:p>
        </p:txBody>
      </p:sp>
    </p:spTree>
    <p:extLst>
      <p:ext uri="{BB962C8B-B14F-4D97-AF65-F5344CB8AC3E}">
        <p14:creationId xmlns:p14="http://schemas.microsoft.com/office/powerpoint/2010/main" val="2276581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anim calcmode="lin" valueType="num">
                                      <p:cBhvr>
                                        <p:cTn id="13" dur="2000" fill="hold"/>
                                        <p:tgtEl>
                                          <p:spTgt spid="6"/>
                                        </p:tgtEl>
                                        <p:attrNameLst>
                                          <p:attrName>ppt_w</p:attrName>
                                        </p:attrNameLst>
                                      </p:cBhvr>
                                      <p:tavLst>
                                        <p:tav tm="0" fmla="#ppt_w*sin(2.5*pi*$)">
                                          <p:val>
                                            <p:fltVal val="0"/>
                                          </p:val>
                                        </p:tav>
                                        <p:tav tm="100000">
                                          <p:val>
                                            <p:fltVal val="1"/>
                                          </p:val>
                                        </p:tav>
                                      </p:tavLst>
                                    </p:anim>
                                    <p:anim calcmode="lin" valueType="num">
                                      <p:cBhvr>
                                        <p:cTn id="14"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anim calcmode="lin" valueType="num">
                                      <p:cBhvr>
                                        <p:cTn id="20" dur="2000" fill="hold"/>
                                        <p:tgtEl>
                                          <p:spTgt spid="7"/>
                                        </p:tgtEl>
                                        <p:attrNameLst>
                                          <p:attrName>ppt_w</p:attrName>
                                        </p:attrNameLst>
                                      </p:cBhvr>
                                      <p:tavLst>
                                        <p:tav tm="0" fmla="#ppt_w*sin(2.5*pi*$)">
                                          <p:val>
                                            <p:fltVal val="0"/>
                                          </p:val>
                                        </p:tav>
                                        <p:tav tm="100000">
                                          <p:val>
                                            <p:fltVal val="1"/>
                                          </p:val>
                                        </p:tav>
                                      </p:tavLst>
                                    </p:anim>
                                    <p:anim calcmode="lin" valueType="num">
                                      <p:cBhvr>
                                        <p:cTn id="21" dur="2000" fill="hold"/>
                                        <p:tgtEl>
                                          <p:spTgt spid="7"/>
                                        </p:tgtEl>
                                        <p:attrNameLst>
                                          <p:attrName>ppt_h</p:attrName>
                                        </p:attrNameLst>
                                      </p:cBhvr>
                                      <p:tavLst>
                                        <p:tav tm="0">
                                          <p:val>
                                            <p:strVal val="#ppt_h"/>
                                          </p:val>
                                        </p:tav>
                                        <p:tav tm="100000">
                                          <p:val>
                                            <p:strVal val="#ppt_h"/>
                                          </p:val>
                                        </p:tav>
                                      </p:tavLst>
                                    </p:anim>
                                  </p:childTnLst>
                                </p:cTn>
                              </p:par>
                              <p:par>
                                <p:cTn id="22" presetID="45"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2000"/>
                                        <p:tgtEl>
                                          <p:spTgt spid="9"/>
                                        </p:tgtEl>
                                      </p:cBhvr>
                                    </p:animEffect>
                                    <p:anim calcmode="lin" valueType="num">
                                      <p:cBhvr>
                                        <p:cTn id="25" dur="2000" fill="hold"/>
                                        <p:tgtEl>
                                          <p:spTgt spid="9"/>
                                        </p:tgtEl>
                                        <p:attrNameLst>
                                          <p:attrName>ppt_w</p:attrName>
                                        </p:attrNameLst>
                                      </p:cBhvr>
                                      <p:tavLst>
                                        <p:tav tm="0" fmla="#ppt_w*sin(2.5*pi*$)">
                                          <p:val>
                                            <p:fltVal val="0"/>
                                          </p:val>
                                        </p:tav>
                                        <p:tav tm="100000">
                                          <p:val>
                                            <p:fltVal val="1"/>
                                          </p:val>
                                        </p:tav>
                                      </p:tavLst>
                                    </p:anim>
                                    <p:anim calcmode="lin" valueType="num">
                                      <p:cBhvr>
                                        <p:cTn id="26"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animBg="1"/>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EB8DE-4DC8-189D-DB85-C971A957248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B7F2053-3E4E-0312-D006-0DE2EA34B08A}"/>
              </a:ext>
            </a:extLst>
          </p:cNvPr>
          <p:cNvPicPr>
            <a:picLocks noChangeAspect="1"/>
          </p:cNvPicPr>
          <p:nvPr/>
        </p:nvPicPr>
        <p:blipFill>
          <a:blip r:embed="rId3"/>
          <a:stretch>
            <a:fillRect/>
          </a:stretch>
        </p:blipFill>
        <p:spPr>
          <a:xfrm>
            <a:off x="87368" y="6345177"/>
            <a:ext cx="524164" cy="451026"/>
          </a:xfrm>
          <a:prstGeom prst="rect">
            <a:avLst/>
          </a:prstGeom>
        </p:spPr>
      </p:pic>
      <p:sp>
        <p:nvSpPr>
          <p:cNvPr id="8" name="Content Placeholder 13">
            <a:extLst>
              <a:ext uri="{FF2B5EF4-FFF2-40B4-BE49-F238E27FC236}">
                <a16:creationId xmlns:a16="http://schemas.microsoft.com/office/drawing/2014/main" id="{91A65C9C-B773-9064-F06F-C8950C915242}"/>
              </a:ext>
            </a:extLst>
          </p:cNvPr>
          <p:cNvSpPr txBox="1">
            <a:spLocks/>
          </p:cNvSpPr>
          <p:nvPr/>
        </p:nvSpPr>
        <p:spPr>
          <a:xfrm>
            <a:off x="233362" y="1371601"/>
            <a:ext cx="11963400" cy="5424602"/>
          </a:xfrm>
          <a:prstGeom prst="rect">
            <a:avLst/>
          </a:prstGeom>
        </p:spPr>
        <p:txBody>
          <a:bodyPr vert="horz" lIns="91440" tIns="45720" rIns="91440" bIns="45720" rtlCol="0">
            <a:normAutofit/>
          </a:bodyPr>
          <a:lstStyle>
            <a:lvl1pPr marL="228531" indent="-228531" algn="l" defTabSz="914126" rtl="0" eaLnBrk="1" latinLnBrk="0" hangingPunct="1">
              <a:lnSpc>
                <a:spcPct val="110000"/>
              </a:lnSpc>
              <a:spcBef>
                <a:spcPts val="1000"/>
              </a:spcBef>
              <a:buFont typeface="Arial" panose="020B0604020202020204" pitchFamily="34" charset="0"/>
              <a:buChar char="•"/>
              <a:defRPr sz="1799" kern="1200">
                <a:solidFill>
                  <a:schemeClr val="tx1"/>
                </a:solidFill>
                <a:latin typeface="+mn-lt"/>
                <a:ea typeface="+mn-ea"/>
                <a:cs typeface="+mn-cs"/>
              </a:defRPr>
            </a:lvl1pPr>
            <a:lvl2pPr marL="685594" indent="-228531" algn="l" defTabSz="914126"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657" indent="-228531" algn="l" defTabSz="914126"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599720"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6783"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lvl="2"/>
            <a:endParaRPr lang="en-US" sz="2600" dirty="0">
              <a:latin typeface="Calibri" panose="020F0502020204030204" pitchFamily="34" charset="0"/>
              <a:cs typeface="Calibri" panose="020F0502020204030204" pitchFamily="34" charset="0"/>
            </a:endParaRPr>
          </a:p>
          <a:p>
            <a:pPr lvl="2"/>
            <a:endParaRPr lang="en-US" sz="2600" dirty="0">
              <a:latin typeface="Calibri" panose="020F0502020204030204" pitchFamily="34" charset="0"/>
              <a:cs typeface="Calibri" panose="020F0502020204030204" pitchFamily="34" charset="0"/>
            </a:endParaRPr>
          </a:p>
          <a:p>
            <a:pPr lvl="1"/>
            <a:endParaRPr lang="en-US" sz="2600" dirty="0">
              <a:latin typeface="Calibri" panose="020F0502020204030204" pitchFamily="34" charset="0"/>
              <a:cs typeface="Calibri" panose="020F0502020204030204" pitchFamily="34" charset="0"/>
            </a:endParaRPr>
          </a:p>
          <a:p>
            <a:pPr marL="914126" lvl="2" indent="0">
              <a:buNone/>
            </a:pPr>
            <a:endParaRPr lang="en-US" sz="2600" dirty="0">
              <a:latin typeface="Calibri" panose="020F0502020204030204" pitchFamily="34" charset="0"/>
              <a:cs typeface="Calibri" panose="020F0502020204030204" pitchFamily="34" charset="0"/>
            </a:endParaRPr>
          </a:p>
          <a:p>
            <a:pPr lvl="2"/>
            <a:endParaRPr lang="en-US" sz="26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2"/>
            <a:endParaRPr lang="en-US" sz="2401" dirty="0">
              <a:latin typeface="Calibri" panose="020F0502020204030204" pitchFamily="34" charset="0"/>
              <a:cs typeface="Calibri" panose="020F0502020204030204" pitchFamily="34" charset="0"/>
            </a:endParaRPr>
          </a:p>
          <a:p>
            <a:pPr marL="914126" lvl="2" indent="0">
              <a:buFont typeface="Arial" panose="020B0604020202020204" pitchFamily="34" charset="0"/>
              <a:buNone/>
            </a:pPr>
            <a:endParaRPr lang="en-US" sz="2200" dirty="0">
              <a:latin typeface="Calibri" panose="020F0502020204030204" pitchFamily="34" charset="0"/>
              <a:cs typeface="Calibri" panose="020F0502020204030204" pitchFamily="34" charset="0"/>
            </a:endParaRPr>
          </a:p>
          <a:p>
            <a:pPr marL="463550" lvl="2" indent="0">
              <a:buFont typeface="Arial" panose="020B0604020202020204" pitchFamily="34" charset="0"/>
              <a:buNone/>
            </a:pPr>
            <a:endParaRPr lang="en-US" sz="2500" dirty="0">
              <a:latin typeface="Calibri" panose="020F0502020204030204" pitchFamily="34" charset="0"/>
              <a:cs typeface="Calibri" panose="020F0502020204030204" pitchFamily="34" charset="0"/>
            </a:endParaRPr>
          </a:p>
          <a:p>
            <a:pPr marL="457063" lvl="1" indent="0">
              <a:buNone/>
            </a:pPr>
            <a:endParaRPr lang="en-US" sz="3100" dirty="0">
              <a:latin typeface="Calibri" panose="020F0502020204030204" pitchFamily="34" charset="0"/>
              <a:cs typeface="Calibri" panose="020F0502020204030204" pitchFamily="34" charset="0"/>
            </a:endParaRPr>
          </a:p>
          <a:p>
            <a:pPr marL="682625" lvl="3" indent="0">
              <a:buFont typeface="Arial" panose="020B0604020202020204" pitchFamily="34" charset="0"/>
              <a:buNone/>
            </a:pPr>
            <a:endParaRPr lang="en-US" sz="1800" dirty="0">
              <a:latin typeface="Calibri" panose="020F0502020204030204" pitchFamily="34" charset="0"/>
              <a:cs typeface="Calibri" panose="020F0502020204030204" pitchFamily="34" charset="0"/>
            </a:endParaRPr>
          </a:p>
          <a:p>
            <a:pPr lvl="2"/>
            <a:endParaRPr lang="en-US" dirty="0"/>
          </a:p>
        </p:txBody>
      </p:sp>
      <p:sp>
        <p:nvSpPr>
          <p:cNvPr id="5" name="Title 12">
            <a:extLst>
              <a:ext uri="{FF2B5EF4-FFF2-40B4-BE49-F238E27FC236}">
                <a16:creationId xmlns:a16="http://schemas.microsoft.com/office/drawing/2014/main" id="{8D187D97-1FB5-62F6-A716-90EB8B4D74A0}"/>
              </a:ext>
            </a:extLst>
          </p:cNvPr>
          <p:cNvSpPr>
            <a:spLocks noGrp="1"/>
          </p:cNvSpPr>
          <p:nvPr>
            <p:ph type="title"/>
          </p:nvPr>
        </p:nvSpPr>
        <p:spPr>
          <a:xfrm>
            <a:off x="0" y="685800"/>
            <a:ext cx="12101455" cy="533400"/>
          </a:xfrm>
        </p:spPr>
        <p:txBody>
          <a:bodyPr>
            <a:noAutofit/>
          </a:bodyPr>
          <a:lstStyle/>
          <a:p>
            <a:pPr algn="ctr"/>
            <a:r>
              <a:rPr lang="en-US" sz="3900" b="1" u="sng" dirty="0">
                <a:latin typeface="Calibri" panose="020F0502020204030204" pitchFamily="34" charset="0"/>
                <a:cs typeface="Calibri" panose="020F0502020204030204" pitchFamily="34" charset="0"/>
              </a:rPr>
              <a:t>Student Success Allocation – Pell Premium Funding Rates</a:t>
            </a:r>
          </a:p>
        </p:txBody>
      </p:sp>
      <p:graphicFrame>
        <p:nvGraphicFramePr>
          <p:cNvPr id="2" name="Table 1">
            <a:extLst>
              <a:ext uri="{FF2B5EF4-FFF2-40B4-BE49-F238E27FC236}">
                <a16:creationId xmlns:a16="http://schemas.microsoft.com/office/drawing/2014/main" id="{12BC6490-9BC9-B691-4840-3516D20D8967}"/>
              </a:ext>
            </a:extLst>
          </p:cNvPr>
          <p:cNvGraphicFramePr>
            <a:graphicFrameLocks noGrp="1"/>
          </p:cNvGraphicFramePr>
          <p:nvPr>
            <p:extLst>
              <p:ext uri="{D42A27DB-BD31-4B8C-83A1-F6EECF244321}">
                <p14:modId xmlns:p14="http://schemas.microsoft.com/office/powerpoint/2010/main" val="3527704781"/>
              </p:ext>
            </p:extLst>
          </p:nvPr>
        </p:nvGraphicFramePr>
        <p:xfrm>
          <a:off x="99699" y="1535010"/>
          <a:ext cx="12014088" cy="3719288"/>
        </p:xfrm>
        <a:graphic>
          <a:graphicData uri="http://schemas.openxmlformats.org/drawingml/2006/table">
            <a:tbl>
              <a:tblPr firstRow="1" bandRow="1">
                <a:tableStyleId>{EB9631B5-78F2-41C9-869B-9F39066F8104}</a:tableStyleId>
              </a:tblPr>
              <a:tblGrid>
                <a:gridCol w="3340045">
                  <a:extLst>
                    <a:ext uri="{9D8B030D-6E8A-4147-A177-3AD203B41FA5}">
                      <a16:colId xmlns:a16="http://schemas.microsoft.com/office/drawing/2014/main" val="508969181"/>
                    </a:ext>
                  </a:extLst>
                </a:gridCol>
                <a:gridCol w="914400">
                  <a:extLst>
                    <a:ext uri="{9D8B030D-6E8A-4147-A177-3AD203B41FA5}">
                      <a16:colId xmlns:a16="http://schemas.microsoft.com/office/drawing/2014/main" val="3397583828"/>
                    </a:ext>
                  </a:extLst>
                </a:gridCol>
                <a:gridCol w="1905000">
                  <a:extLst>
                    <a:ext uri="{9D8B030D-6E8A-4147-A177-3AD203B41FA5}">
                      <a16:colId xmlns:a16="http://schemas.microsoft.com/office/drawing/2014/main" val="1644064294"/>
                    </a:ext>
                  </a:extLst>
                </a:gridCol>
                <a:gridCol w="1849947">
                  <a:extLst>
                    <a:ext uri="{9D8B030D-6E8A-4147-A177-3AD203B41FA5}">
                      <a16:colId xmlns:a16="http://schemas.microsoft.com/office/drawing/2014/main" val="3301473579"/>
                    </a:ext>
                  </a:extLst>
                </a:gridCol>
                <a:gridCol w="2002348">
                  <a:extLst>
                    <a:ext uri="{9D8B030D-6E8A-4147-A177-3AD203B41FA5}">
                      <a16:colId xmlns:a16="http://schemas.microsoft.com/office/drawing/2014/main" val="3209759142"/>
                    </a:ext>
                  </a:extLst>
                </a:gridCol>
                <a:gridCol w="2002348">
                  <a:extLst>
                    <a:ext uri="{9D8B030D-6E8A-4147-A177-3AD203B41FA5}">
                      <a16:colId xmlns:a16="http://schemas.microsoft.com/office/drawing/2014/main" val="1483746572"/>
                    </a:ext>
                  </a:extLst>
                </a:gridCol>
              </a:tblGrid>
              <a:tr h="496469">
                <a:tc>
                  <a:txBody>
                    <a:bodyPr/>
                    <a:lstStyle/>
                    <a:p>
                      <a:pPr algn="ctr"/>
                      <a:r>
                        <a:rPr lang="en-US" dirty="0"/>
                        <a:t>Category</a:t>
                      </a:r>
                    </a:p>
                  </a:txBody>
                  <a:tcPr/>
                </a:tc>
                <a:tc>
                  <a:txBody>
                    <a:bodyPr/>
                    <a:lstStyle/>
                    <a:p>
                      <a:pPr algn="ctr"/>
                      <a:r>
                        <a:rPr lang="en-US" dirty="0"/>
                        <a:t>Points</a:t>
                      </a:r>
                    </a:p>
                  </a:txBody>
                  <a:tcPr/>
                </a:tc>
                <a:tc>
                  <a:txBody>
                    <a:bodyPr/>
                    <a:lstStyle/>
                    <a:p>
                      <a:pPr algn="ctr"/>
                      <a:r>
                        <a:rPr lang="en-US" dirty="0"/>
                        <a:t>2025-26 Rate</a:t>
                      </a:r>
                    </a:p>
                  </a:txBody>
                  <a:tcPr/>
                </a:tc>
                <a:tc>
                  <a:txBody>
                    <a:bodyPr/>
                    <a:lstStyle/>
                    <a:p>
                      <a:pPr algn="ctr"/>
                      <a:r>
                        <a:rPr lang="en-US" dirty="0"/>
                        <a:t>2025-26 Total</a:t>
                      </a:r>
                    </a:p>
                  </a:txBody>
                  <a:tcPr/>
                </a:tc>
                <a:tc>
                  <a:txBody>
                    <a:bodyPr/>
                    <a:lstStyle/>
                    <a:p>
                      <a:pPr algn="ctr"/>
                      <a:r>
                        <a:rPr lang="en-US" dirty="0"/>
                        <a:t>2026-27 Rate</a:t>
                      </a:r>
                    </a:p>
                  </a:txBody>
                  <a:tcPr/>
                </a:tc>
                <a:tc>
                  <a:txBody>
                    <a:bodyPr/>
                    <a:lstStyle/>
                    <a:p>
                      <a:pPr algn="ctr"/>
                      <a:r>
                        <a:rPr lang="en-US" dirty="0"/>
                        <a:t>2026-27 Total</a:t>
                      </a:r>
                    </a:p>
                  </a:txBody>
                  <a:tcPr/>
                </a:tc>
                <a:extLst>
                  <a:ext uri="{0D108BD9-81ED-4DB2-BD59-A6C34878D82A}">
                    <a16:rowId xmlns:a16="http://schemas.microsoft.com/office/drawing/2014/main" val="2589741601"/>
                  </a:ext>
                </a:extLst>
              </a:tr>
              <a:tr h="340068">
                <a:tc>
                  <a:txBody>
                    <a:bodyPr/>
                    <a:lstStyle/>
                    <a:p>
                      <a:pPr algn="ctr"/>
                      <a:r>
                        <a:rPr lang="en-US" dirty="0"/>
                        <a:t>ADT</a:t>
                      </a:r>
                    </a:p>
                  </a:txBody>
                  <a:tcPr/>
                </a:tc>
                <a:tc>
                  <a:txBody>
                    <a:bodyPr/>
                    <a:lstStyle/>
                    <a:p>
                      <a:pPr algn="ctr"/>
                      <a:r>
                        <a:rPr lang="en-US" dirty="0"/>
                        <a:t>6</a:t>
                      </a:r>
                    </a:p>
                  </a:txBody>
                  <a:tcPr/>
                </a:tc>
                <a:tc>
                  <a:txBody>
                    <a:bodyPr/>
                    <a:lstStyle/>
                    <a:p>
                      <a:pPr algn="ctr"/>
                      <a:r>
                        <a:rPr lang="en-US" dirty="0"/>
                        <a:t>$190.49</a:t>
                      </a:r>
                    </a:p>
                  </a:txBody>
                  <a:tcPr/>
                </a:tc>
                <a:tc>
                  <a:txBody>
                    <a:bodyPr/>
                    <a:lstStyle/>
                    <a:p>
                      <a:pPr algn="ctr"/>
                      <a:r>
                        <a:rPr lang="en-US" dirty="0"/>
                        <a:t>$1,142.94</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srgbClr val="000000"/>
                          </a:solidFill>
                          <a:effectLst/>
                          <a:uLnTx/>
                          <a:uFillTx/>
                          <a:latin typeface="Bierstadt"/>
                          <a:ea typeface="+mn-ea"/>
                          <a:cs typeface="+mn-cs"/>
                        </a:rPr>
                        <a:t>$198.70</a:t>
                      </a:r>
                    </a:p>
                  </a:txBody>
                  <a:tcPr/>
                </a:tc>
                <a:tc>
                  <a:txBody>
                    <a:bodyPr/>
                    <a:lstStyle/>
                    <a:p>
                      <a:pPr algn="ctr"/>
                      <a:r>
                        <a:rPr lang="en-US" dirty="0"/>
                        <a:t>$1,192.20</a:t>
                      </a:r>
                    </a:p>
                  </a:txBody>
                  <a:tcPr/>
                </a:tc>
                <a:extLst>
                  <a:ext uri="{0D108BD9-81ED-4DB2-BD59-A6C34878D82A}">
                    <a16:rowId xmlns:a16="http://schemas.microsoft.com/office/drawing/2014/main" val="308326144"/>
                  </a:ext>
                </a:extLst>
              </a:tr>
              <a:tr h="388560">
                <a:tc>
                  <a:txBody>
                    <a:bodyPr/>
                    <a:lstStyle/>
                    <a:p>
                      <a:pPr algn="ctr"/>
                      <a:r>
                        <a:rPr lang="en-US" dirty="0"/>
                        <a:t>Associates Degree</a:t>
                      </a:r>
                    </a:p>
                  </a:txBody>
                  <a:tcPr/>
                </a:tc>
                <a:tc>
                  <a:txBody>
                    <a:bodyPr/>
                    <a:lstStyle/>
                    <a:p>
                      <a:pPr algn="ctr"/>
                      <a:r>
                        <a:rPr lang="en-US" dirty="0"/>
                        <a:t>4.5</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Bierstadt"/>
                          <a:ea typeface="+mn-ea"/>
                          <a:cs typeface="+mn-cs"/>
                        </a:rPr>
                        <a:t>$190.49</a:t>
                      </a:r>
                      <a:endParaRPr kumimoji="0" lang="en-US" sz="1799" b="0" i="0" u="none" strike="noStrike" kern="1200" cap="none" spc="0" normalizeH="0" baseline="0" noProof="0" dirty="0">
                        <a:ln>
                          <a:noFill/>
                        </a:ln>
                        <a:solidFill>
                          <a:srgbClr val="000000"/>
                        </a:solidFill>
                        <a:effectLst/>
                        <a:uLnTx/>
                        <a:uFillTx/>
                        <a:latin typeface="Bierstadt"/>
                        <a:ea typeface="+mn-ea"/>
                        <a:cs typeface="+mn-cs"/>
                      </a:endParaRPr>
                    </a:p>
                  </a:txBody>
                  <a:tcPr/>
                </a:tc>
                <a:tc>
                  <a:txBody>
                    <a:bodyPr/>
                    <a:lstStyle/>
                    <a:p>
                      <a:pPr algn="ctr"/>
                      <a:r>
                        <a:rPr lang="en-US" dirty="0"/>
                        <a:t>$857.21</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Bierstadt"/>
                          <a:ea typeface="+mn-ea"/>
                          <a:cs typeface="+mn-cs"/>
                        </a:rPr>
                        <a:t>$198.70</a:t>
                      </a:r>
                      <a:endParaRPr kumimoji="0" lang="en-US" sz="1799" b="0" i="0" u="none" strike="noStrike" kern="1200" cap="none" spc="0" normalizeH="0" baseline="0" noProof="0" dirty="0">
                        <a:ln>
                          <a:noFill/>
                        </a:ln>
                        <a:solidFill>
                          <a:srgbClr val="000000"/>
                        </a:solidFill>
                        <a:effectLst/>
                        <a:uLnTx/>
                        <a:uFillTx/>
                        <a:latin typeface="Bierstadt"/>
                        <a:ea typeface="+mn-ea"/>
                        <a:cs typeface="+mn-cs"/>
                      </a:endParaRPr>
                    </a:p>
                  </a:txBody>
                  <a:tcPr/>
                </a:tc>
                <a:tc>
                  <a:txBody>
                    <a:bodyPr/>
                    <a:lstStyle/>
                    <a:p>
                      <a:pPr algn="ctr"/>
                      <a:r>
                        <a:rPr lang="en-US" dirty="0"/>
                        <a:t>$894.15</a:t>
                      </a:r>
                    </a:p>
                  </a:txBody>
                  <a:tcPr/>
                </a:tc>
                <a:extLst>
                  <a:ext uri="{0D108BD9-81ED-4DB2-BD59-A6C34878D82A}">
                    <a16:rowId xmlns:a16="http://schemas.microsoft.com/office/drawing/2014/main" val="4154799414"/>
                  </a:ext>
                </a:extLst>
              </a:tr>
              <a:tr h="349537">
                <a:tc>
                  <a:txBody>
                    <a:bodyPr/>
                    <a:lstStyle/>
                    <a:p>
                      <a:pPr algn="ctr"/>
                      <a:r>
                        <a:rPr lang="en-US" dirty="0"/>
                        <a:t>Baccalaureate Degree</a:t>
                      </a:r>
                    </a:p>
                  </a:txBody>
                  <a:tcPr/>
                </a:tc>
                <a:tc>
                  <a:txBody>
                    <a:bodyPr/>
                    <a:lstStyle/>
                    <a:p>
                      <a:pPr algn="ctr"/>
                      <a:r>
                        <a:rPr lang="en-US" dirty="0"/>
                        <a:t>4.5</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Bierstadt"/>
                          <a:ea typeface="+mn-ea"/>
                          <a:cs typeface="+mn-cs"/>
                        </a:rPr>
                        <a:t>$190.49</a:t>
                      </a:r>
                      <a:endParaRPr kumimoji="0" lang="en-US" sz="1799" b="0" i="0" u="none" strike="noStrike" kern="1200" cap="none" spc="0" normalizeH="0" baseline="0" noProof="0" dirty="0">
                        <a:ln>
                          <a:noFill/>
                        </a:ln>
                        <a:solidFill>
                          <a:srgbClr val="000000"/>
                        </a:solidFill>
                        <a:effectLst/>
                        <a:uLnTx/>
                        <a:uFillTx/>
                        <a:latin typeface="Bierstadt"/>
                        <a:ea typeface="+mn-ea"/>
                        <a:cs typeface="+mn-cs"/>
                      </a:endParaRP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dirty="0"/>
                        <a:t>$857.21</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srgbClr val="000000"/>
                          </a:solidFill>
                          <a:effectLst/>
                          <a:uLnTx/>
                          <a:uFillTx/>
                          <a:latin typeface="Bierstadt"/>
                          <a:ea typeface="+mn-ea"/>
                          <a:cs typeface="+mn-cs"/>
                        </a:rPr>
                        <a:t>$198.70</a:t>
                      </a:r>
                    </a:p>
                  </a:txBody>
                  <a:tcPr/>
                </a:tc>
                <a:tc>
                  <a:txBody>
                    <a:bodyPr/>
                    <a:lstStyle/>
                    <a:p>
                      <a:pPr algn="ctr"/>
                      <a:r>
                        <a:rPr lang="en-US" dirty="0"/>
                        <a:t>$894.15</a:t>
                      </a:r>
                    </a:p>
                  </a:txBody>
                  <a:tcPr/>
                </a:tc>
                <a:extLst>
                  <a:ext uri="{0D108BD9-81ED-4DB2-BD59-A6C34878D82A}">
                    <a16:rowId xmlns:a16="http://schemas.microsoft.com/office/drawing/2014/main" val="2485449499"/>
                  </a:ext>
                </a:extLst>
              </a:tr>
              <a:tr h="237643">
                <a:tc>
                  <a:txBody>
                    <a:bodyPr/>
                    <a:lstStyle/>
                    <a:p>
                      <a:pPr algn="ctr"/>
                      <a:r>
                        <a:rPr lang="en-US" dirty="0"/>
                        <a:t>Credit Certificate</a:t>
                      </a:r>
                    </a:p>
                  </a:txBody>
                  <a:tcPr/>
                </a:tc>
                <a:tc>
                  <a:txBody>
                    <a:bodyPr/>
                    <a:lstStyle/>
                    <a:p>
                      <a:pPr algn="ctr"/>
                      <a:r>
                        <a:rPr lang="en-US" dirty="0"/>
                        <a:t>3</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srgbClr val="000000"/>
                          </a:solidFill>
                          <a:effectLst/>
                          <a:uLnTx/>
                          <a:uFillTx/>
                          <a:latin typeface="Bierstadt"/>
                          <a:ea typeface="+mn-ea"/>
                          <a:cs typeface="+mn-cs"/>
                        </a:rPr>
                        <a:t>$190.49</a:t>
                      </a:r>
                    </a:p>
                  </a:txBody>
                  <a:tcPr/>
                </a:tc>
                <a:tc>
                  <a:txBody>
                    <a:bodyPr/>
                    <a:lstStyle/>
                    <a:p>
                      <a:pPr algn="ctr"/>
                      <a:r>
                        <a:rPr lang="en-US" dirty="0"/>
                        <a:t>$571.47</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Bierstadt"/>
                          <a:ea typeface="+mn-ea"/>
                          <a:cs typeface="+mn-cs"/>
                        </a:rPr>
                        <a:t>$198.70</a:t>
                      </a:r>
                      <a:endParaRPr kumimoji="0" lang="en-US" sz="1799" b="0" i="0" u="none" strike="noStrike" kern="1200" cap="none" spc="0" normalizeH="0" baseline="0" noProof="0" dirty="0">
                        <a:ln>
                          <a:noFill/>
                        </a:ln>
                        <a:solidFill>
                          <a:srgbClr val="000000"/>
                        </a:solidFill>
                        <a:effectLst/>
                        <a:uLnTx/>
                        <a:uFillTx/>
                        <a:latin typeface="Bierstadt"/>
                        <a:ea typeface="+mn-ea"/>
                        <a:cs typeface="+mn-cs"/>
                      </a:endParaRPr>
                    </a:p>
                  </a:txBody>
                  <a:tcPr/>
                </a:tc>
                <a:tc>
                  <a:txBody>
                    <a:bodyPr/>
                    <a:lstStyle/>
                    <a:p>
                      <a:pPr algn="ctr"/>
                      <a:r>
                        <a:rPr lang="en-US" dirty="0"/>
                        <a:t>$596.10</a:t>
                      </a:r>
                    </a:p>
                  </a:txBody>
                  <a:tcPr/>
                </a:tc>
                <a:extLst>
                  <a:ext uri="{0D108BD9-81ED-4DB2-BD59-A6C34878D82A}">
                    <a16:rowId xmlns:a16="http://schemas.microsoft.com/office/drawing/2014/main" val="4247635452"/>
                  </a:ext>
                </a:extLst>
              </a:tr>
              <a:tr h="380271">
                <a:tc>
                  <a:txBody>
                    <a:bodyPr/>
                    <a:lstStyle/>
                    <a:p>
                      <a:pPr algn="ctr"/>
                      <a:r>
                        <a:rPr lang="en-US" dirty="0"/>
                        <a:t>Transfer Level Math and English</a:t>
                      </a:r>
                    </a:p>
                  </a:txBody>
                  <a:tcPr/>
                </a:tc>
                <a:tc>
                  <a:txBody>
                    <a:bodyPr/>
                    <a:lstStyle/>
                    <a:p>
                      <a:pPr algn="ctr"/>
                      <a:r>
                        <a:rPr lang="en-US" dirty="0"/>
                        <a:t>3</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Bierstadt"/>
                          <a:ea typeface="+mn-ea"/>
                          <a:cs typeface="+mn-cs"/>
                        </a:rPr>
                        <a:t>$190.49</a:t>
                      </a:r>
                      <a:endParaRPr kumimoji="0" lang="en-US" sz="1799" b="0" i="0" u="none" strike="noStrike" kern="1200" cap="none" spc="0" normalizeH="0" baseline="0" noProof="0" dirty="0">
                        <a:ln>
                          <a:noFill/>
                        </a:ln>
                        <a:solidFill>
                          <a:srgbClr val="000000"/>
                        </a:solidFill>
                        <a:effectLst/>
                        <a:uLnTx/>
                        <a:uFillTx/>
                        <a:latin typeface="Bierstadt"/>
                        <a:ea typeface="+mn-ea"/>
                        <a:cs typeface="+mn-cs"/>
                      </a:endParaRPr>
                    </a:p>
                  </a:txBody>
                  <a:tcPr/>
                </a:tc>
                <a:tc>
                  <a:txBody>
                    <a:bodyPr/>
                    <a:lstStyle/>
                    <a:p>
                      <a:pPr algn="ctr"/>
                      <a:r>
                        <a:rPr lang="en-US" dirty="0"/>
                        <a:t>$571.47</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srgbClr val="000000"/>
                          </a:solidFill>
                          <a:effectLst/>
                          <a:uLnTx/>
                          <a:uFillTx/>
                          <a:latin typeface="Bierstadt"/>
                          <a:ea typeface="+mn-ea"/>
                          <a:cs typeface="+mn-cs"/>
                        </a:rPr>
                        <a:t>$198.70</a:t>
                      </a:r>
                    </a:p>
                  </a:txBody>
                  <a:tcPr/>
                </a:tc>
                <a:tc>
                  <a:txBody>
                    <a:bodyPr/>
                    <a:lstStyle/>
                    <a:p>
                      <a:pPr algn="ctr"/>
                      <a:r>
                        <a:rPr lang="en-US" dirty="0"/>
                        <a:t>$596.10</a:t>
                      </a:r>
                    </a:p>
                  </a:txBody>
                  <a:tcPr/>
                </a:tc>
                <a:extLst>
                  <a:ext uri="{0D108BD9-81ED-4DB2-BD59-A6C34878D82A}">
                    <a16:rowId xmlns:a16="http://schemas.microsoft.com/office/drawing/2014/main" val="193323173"/>
                  </a:ext>
                </a:extLst>
              </a:tr>
              <a:tr h="340068">
                <a:tc>
                  <a:txBody>
                    <a:bodyPr/>
                    <a:lstStyle/>
                    <a:p>
                      <a:pPr algn="ctr"/>
                      <a:r>
                        <a:rPr lang="en-US" dirty="0"/>
                        <a:t>Transfer</a:t>
                      </a:r>
                    </a:p>
                  </a:txBody>
                  <a:tcPr/>
                </a:tc>
                <a:tc>
                  <a:txBody>
                    <a:bodyPr/>
                    <a:lstStyle/>
                    <a:p>
                      <a:pPr algn="ctr"/>
                      <a:r>
                        <a:rPr lang="en-US" dirty="0"/>
                        <a:t>2.25</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Bierstadt"/>
                          <a:ea typeface="+mn-ea"/>
                          <a:cs typeface="+mn-cs"/>
                        </a:rPr>
                        <a:t>$190.49</a:t>
                      </a:r>
                      <a:endParaRPr kumimoji="0" lang="en-US" sz="1799" b="0" i="0" u="none" strike="noStrike" kern="1200" cap="none" spc="0" normalizeH="0" baseline="0" noProof="0" dirty="0">
                        <a:ln>
                          <a:noFill/>
                        </a:ln>
                        <a:solidFill>
                          <a:srgbClr val="000000"/>
                        </a:solidFill>
                        <a:effectLst/>
                        <a:uLnTx/>
                        <a:uFillTx/>
                        <a:latin typeface="Bierstadt"/>
                        <a:ea typeface="+mn-ea"/>
                        <a:cs typeface="+mn-cs"/>
                      </a:endParaRPr>
                    </a:p>
                  </a:txBody>
                  <a:tcPr/>
                </a:tc>
                <a:tc>
                  <a:txBody>
                    <a:bodyPr/>
                    <a:lstStyle/>
                    <a:p>
                      <a:pPr algn="ctr"/>
                      <a:r>
                        <a:rPr lang="en-US" dirty="0"/>
                        <a:t>$428.60</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srgbClr val="000000"/>
                          </a:solidFill>
                          <a:effectLst/>
                          <a:uLnTx/>
                          <a:uFillTx/>
                          <a:latin typeface="Bierstadt"/>
                          <a:ea typeface="+mn-ea"/>
                          <a:cs typeface="+mn-cs"/>
                        </a:rPr>
                        <a:t>$198.70</a:t>
                      </a:r>
                    </a:p>
                  </a:txBody>
                  <a:tcPr/>
                </a:tc>
                <a:tc>
                  <a:txBody>
                    <a:bodyPr/>
                    <a:lstStyle/>
                    <a:p>
                      <a:pPr algn="ctr"/>
                      <a:r>
                        <a:rPr lang="en-US" dirty="0"/>
                        <a:t>$447.08</a:t>
                      </a:r>
                    </a:p>
                  </a:txBody>
                  <a:tcPr/>
                </a:tc>
                <a:extLst>
                  <a:ext uri="{0D108BD9-81ED-4DB2-BD59-A6C34878D82A}">
                    <a16:rowId xmlns:a16="http://schemas.microsoft.com/office/drawing/2014/main" val="1989673405"/>
                  </a:ext>
                </a:extLst>
              </a:tr>
              <a:tr h="396367">
                <a:tc>
                  <a:txBody>
                    <a:bodyPr/>
                    <a:lstStyle/>
                    <a:p>
                      <a:pPr algn="ctr"/>
                      <a:r>
                        <a:rPr lang="en-US" dirty="0"/>
                        <a:t>Nine or more CTE Units</a:t>
                      </a:r>
                    </a:p>
                  </a:txBody>
                  <a:tcPr/>
                </a:tc>
                <a:tc>
                  <a:txBody>
                    <a:bodyPr/>
                    <a:lstStyle/>
                    <a:p>
                      <a:pPr algn="ctr"/>
                      <a:r>
                        <a:rPr lang="en-US" dirty="0"/>
                        <a:t>1.5</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Bierstadt"/>
                          <a:ea typeface="+mn-ea"/>
                          <a:cs typeface="+mn-cs"/>
                        </a:rPr>
                        <a:t>$190.49</a:t>
                      </a:r>
                      <a:endParaRPr kumimoji="0" lang="en-US" sz="1799" b="0" i="0" u="none" strike="noStrike" kern="1200" cap="none" spc="0" normalizeH="0" baseline="0" noProof="0" dirty="0">
                        <a:ln>
                          <a:noFill/>
                        </a:ln>
                        <a:solidFill>
                          <a:srgbClr val="000000"/>
                        </a:solidFill>
                        <a:effectLst/>
                        <a:uLnTx/>
                        <a:uFillTx/>
                        <a:latin typeface="Bierstadt"/>
                        <a:ea typeface="+mn-ea"/>
                        <a:cs typeface="+mn-cs"/>
                      </a:endParaRPr>
                    </a:p>
                  </a:txBody>
                  <a:tcPr/>
                </a:tc>
                <a:tc>
                  <a:txBody>
                    <a:bodyPr/>
                    <a:lstStyle/>
                    <a:p>
                      <a:pPr algn="ctr"/>
                      <a:r>
                        <a:rPr lang="en-US" dirty="0"/>
                        <a:t>$285.74</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srgbClr val="000000"/>
                          </a:solidFill>
                          <a:effectLst/>
                          <a:uLnTx/>
                          <a:uFillTx/>
                          <a:latin typeface="Bierstadt"/>
                          <a:ea typeface="+mn-ea"/>
                          <a:cs typeface="+mn-cs"/>
                        </a:rPr>
                        <a:t>$198.70</a:t>
                      </a:r>
                    </a:p>
                  </a:txBody>
                  <a:tcPr/>
                </a:tc>
                <a:tc>
                  <a:txBody>
                    <a:bodyPr/>
                    <a:lstStyle/>
                    <a:p>
                      <a:pPr algn="ctr"/>
                      <a:r>
                        <a:rPr lang="en-US" dirty="0"/>
                        <a:t>$298.05</a:t>
                      </a:r>
                    </a:p>
                  </a:txBody>
                  <a:tcPr/>
                </a:tc>
                <a:extLst>
                  <a:ext uri="{0D108BD9-81ED-4DB2-BD59-A6C34878D82A}">
                    <a16:rowId xmlns:a16="http://schemas.microsoft.com/office/drawing/2014/main" val="2733710516"/>
                  </a:ext>
                </a:extLst>
              </a:tr>
              <a:tr h="595089">
                <a:tc>
                  <a:txBody>
                    <a:bodyPr/>
                    <a:lstStyle/>
                    <a:p>
                      <a:pPr algn="ctr"/>
                      <a:r>
                        <a:rPr lang="en-US" dirty="0"/>
                        <a:t>Obtain Living Wage</a:t>
                      </a:r>
                    </a:p>
                  </a:txBody>
                  <a:tcPr/>
                </a:tc>
                <a:tc>
                  <a:txBody>
                    <a:bodyPr/>
                    <a:lstStyle/>
                    <a:p>
                      <a:pPr algn="ctr"/>
                      <a:r>
                        <a:rPr lang="en-US" dirty="0"/>
                        <a:t>1.5</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srgbClr val="000000"/>
                          </a:solidFill>
                          <a:effectLst/>
                          <a:uLnTx/>
                          <a:uFillTx/>
                          <a:latin typeface="Bierstadt"/>
                          <a:ea typeface="+mn-ea"/>
                          <a:cs typeface="+mn-cs"/>
                        </a:rPr>
                        <a:t>$190.49</a:t>
                      </a:r>
                    </a:p>
                  </a:txBody>
                  <a:tcPr/>
                </a:tc>
                <a:tc>
                  <a:txBody>
                    <a:bodyPr/>
                    <a:lstStyle/>
                    <a:p>
                      <a:pPr algn="ctr"/>
                      <a:r>
                        <a:rPr lang="en-US" dirty="0"/>
                        <a:t>$285.74</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srgbClr val="000000"/>
                          </a:solidFill>
                          <a:effectLst/>
                          <a:uLnTx/>
                          <a:uFillTx/>
                          <a:latin typeface="Bierstadt"/>
                          <a:ea typeface="+mn-ea"/>
                          <a:cs typeface="+mn-cs"/>
                        </a:rPr>
                        <a:t>$198.70</a:t>
                      </a:r>
                    </a:p>
                  </a:txBody>
                  <a:tcPr/>
                </a:tc>
                <a:tc>
                  <a:txBody>
                    <a:bodyPr/>
                    <a:lstStyle/>
                    <a:p>
                      <a:pPr algn="ctr"/>
                      <a:r>
                        <a:rPr lang="en-US" dirty="0"/>
                        <a:t>$298.05</a:t>
                      </a:r>
                    </a:p>
                  </a:txBody>
                  <a:tcPr/>
                </a:tc>
                <a:extLst>
                  <a:ext uri="{0D108BD9-81ED-4DB2-BD59-A6C34878D82A}">
                    <a16:rowId xmlns:a16="http://schemas.microsoft.com/office/drawing/2014/main" val="1293259063"/>
                  </a:ext>
                </a:extLst>
              </a:tr>
            </a:tbl>
          </a:graphicData>
        </a:graphic>
      </p:graphicFrame>
      <p:sp>
        <p:nvSpPr>
          <p:cNvPr id="6" name="TextBox 5">
            <a:extLst>
              <a:ext uri="{FF2B5EF4-FFF2-40B4-BE49-F238E27FC236}">
                <a16:creationId xmlns:a16="http://schemas.microsoft.com/office/drawing/2014/main" id="{CF113A92-87E6-660C-C6DB-5311224233F2}"/>
              </a:ext>
            </a:extLst>
          </p:cNvPr>
          <p:cNvSpPr txBox="1"/>
          <p:nvPr/>
        </p:nvSpPr>
        <p:spPr>
          <a:xfrm>
            <a:off x="1927746" y="5710535"/>
            <a:ext cx="8357994" cy="461665"/>
          </a:xfrm>
          <a:prstGeom prst="rect">
            <a:avLst/>
          </a:prstGeom>
          <a:noFill/>
        </p:spPr>
        <p:txBody>
          <a:bodyPr wrap="none" rtlCol="0">
            <a:spAutoFit/>
          </a:bodyPr>
          <a:lstStyle/>
          <a:p>
            <a:r>
              <a:rPr lang="en-US" sz="2400" b="1" dirty="0"/>
              <a:t>Pell premium is in addition to “All Students” funding rates</a:t>
            </a:r>
          </a:p>
        </p:txBody>
      </p:sp>
    </p:spTree>
    <p:extLst>
      <p:ext uri="{BB962C8B-B14F-4D97-AF65-F5344CB8AC3E}">
        <p14:creationId xmlns:p14="http://schemas.microsoft.com/office/powerpoint/2010/main" val="3506435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32725-E6A1-999B-5D42-D97814838F2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475627E-DB54-1F3A-7B1D-44047E8E6C6F}"/>
              </a:ext>
            </a:extLst>
          </p:cNvPr>
          <p:cNvPicPr>
            <a:picLocks noChangeAspect="1"/>
          </p:cNvPicPr>
          <p:nvPr/>
        </p:nvPicPr>
        <p:blipFill>
          <a:blip r:embed="rId3"/>
          <a:stretch>
            <a:fillRect/>
          </a:stretch>
        </p:blipFill>
        <p:spPr>
          <a:xfrm>
            <a:off x="87368" y="6345177"/>
            <a:ext cx="524164" cy="451026"/>
          </a:xfrm>
          <a:prstGeom prst="rect">
            <a:avLst/>
          </a:prstGeom>
        </p:spPr>
      </p:pic>
      <p:sp>
        <p:nvSpPr>
          <p:cNvPr id="8" name="Content Placeholder 13">
            <a:extLst>
              <a:ext uri="{FF2B5EF4-FFF2-40B4-BE49-F238E27FC236}">
                <a16:creationId xmlns:a16="http://schemas.microsoft.com/office/drawing/2014/main" id="{14BC1014-9395-3828-350D-93C467DC6B82}"/>
              </a:ext>
            </a:extLst>
          </p:cNvPr>
          <p:cNvSpPr txBox="1">
            <a:spLocks/>
          </p:cNvSpPr>
          <p:nvPr/>
        </p:nvSpPr>
        <p:spPr>
          <a:xfrm>
            <a:off x="233362" y="1371601"/>
            <a:ext cx="11963400" cy="5424602"/>
          </a:xfrm>
          <a:prstGeom prst="rect">
            <a:avLst/>
          </a:prstGeom>
        </p:spPr>
        <p:txBody>
          <a:bodyPr vert="horz" lIns="91440" tIns="45720" rIns="91440" bIns="45720" rtlCol="0">
            <a:normAutofit/>
          </a:bodyPr>
          <a:lstStyle>
            <a:lvl1pPr marL="228531" indent="-228531" algn="l" defTabSz="914126" rtl="0" eaLnBrk="1" latinLnBrk="0" hangingPunct="1">
              <a:lnSpc>
                <a:spcPct val="110000"/>
              </a:lnSpc>
              <a:spcBef>
                <a:spcPts val="1000"/>
              </a:spcBef>
              <a:buFont typeface="Arial" panose="020B0604020202020204" pitchFamily="34" charset="0"/>
              <a:buChar char="•"/>
              <a:defRPr sz="1799" kern="1200">
                <a:solidFill>
                  <a:schemeClr val="tx1"/>
                </a:solidFill>
                <a:latin typeface="+mn-lt"/>
                <a:ea typeface="+mn-ea"/>
                <a:cs typeface="+mn-cs"/>
              </a:defRPr>
            </a:lvl1pPr>
            <a:lvl2pPr marL="685594" indent="-228531" algn="l" defTabSz="914126"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657" indent="-228531" algn="l" defTabSz="914126"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599720"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6783"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lvl="2"/>
            <a:endParaRPr lang="en-US" sz="2600" dirty="0">
              <a:latin typeface="Calibri" panose="020F0502020204030204" pitchFamily="34" charset="0"/>
              <a:cs typeface="Calibri" panose="020F0502020204030204" pitchFamily="34" charset="0"/>
            </a:endParaRPr>
          </a:p>
          <a:p>
            <a:pPr lvl="2"/>
            <a:endParaRPr lang="en-US" sz="2600" dirty="0">
              <a:latin typeface="Calibri" panose="020F0502020204030204" pitchFamily="34" charset="0"/>
              <a:cs typeface="Calibri" panose="020F0502020204030204" pitchFamily="34" charset="0"/>
            </a:endParaRPr>
          </a:p>
          <a:p>
            <a:pPr lvl="1"/>
            <a:endParaRPr lang="en-US" sz="2600" dirty="0">
              <a:latin typeface="Calibri" panose="020F0502020204030204" pitchFamily="34" charset="0"/>
              <a:cs typeface="Calibri" panose="020F0502020204030204" pitchFamily="34" charset="0"/>
            </a:endParaRPr>
          </a:p>
          <a:p>
            <a:pPr marL="914126" lvl="2" indent="0">
              <a:buNone/>
            </a:pPr>
            <a:endParaRPr lang="en-US" sz="2600" dirty="0">
              <a:latin typeface="Calibri" panose="020F0502020204030204" pitchFamily="34" charset="0"/>
              <a:cs typeface="Calibri" panose="020F0502020204030204" pitchFamily="34" charset="0"/>
            </a:endParaRPr>
          </a:p>
          <a:p>
            <a:pPr lvl="2"/>
            <a:endParaRPr lang="en-US" sz="26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2"/>
            <a:endParaRPr lang="en-US" sz="2401" dirty="0">
              <a:latin typeface="Calibri" panose="020F0502020204030204" pitchFamily="34" charset="0"/>
              <a:cs typeface="Calibri" panose="020F0502020204030204" pitchFamily="34" charset="0"/>
            </a:endParaRPr>
          </a:p>
          <a:p>
            <a:pPr marL="914126" lvl="2" indent="0">
              <a:buFont typeface="Arial" panose="020B0604020202020204" pitchFamily="34" charset="0"/>
              <a:buNone/>
            </a:pPr>
            <a:endParaRPr lang="en-US" sz="2200" dirty="0">
              <a:latin typeface="Calibri" panose="020F0502020204030204" pitchFamily="34" charset="0"/>
              <a:cs typeface="Calibri" panose="020F0502020204030204" pitchFamily="34" charset="0"/>
            </a:endParaRPr>
          </a:p>
          <a:p>
            <a:pPr marL="463550" lvl="2" indent="0">
              <a:buFont typeface="Arial" panose="020B0604020202020204" pitchFamily="34" charset="0"/>
              <a:buNone/>
            </a:pPr>
            <a:endParaRPr lang="en-US" sz="2500" dirty="0">
              <a:latin typeface="Calibri" panose="020F0502020204030204" pitchFamily="34" charset="0"/>
              <a:cs typeface="Calibri" panose="020F0502020204030204" pitchFamily="34" charset="0"/>
            </a:endParaRPr>
          </a:p>
          <a:p>
            <a:pPr marL="457063" lvl="1" indent="0">
              <a:buNone/>
            </a:pPr>
            <a:endParaRPr lang="en-US" sz="3100" dirty="0">
              <a:latin typeface="Calibri" panose="020F0502020204030204" pitchFamily="34" charset="0"/>
              <a:cs typeface="Calibri" panose="020F0502020204030204" pitchFamily="34" charset="0"/>
            </a:endParaRPr>
          </a:p>
          <a:p>
            <a:pPr marL="682625" lvl="3" indent="0">
              <a:buFont typeface="Arial" panose="020B0604020202020204" pitchFamily="34" charset="0"/>
              <a:buNone/>
            </a:pPr>
            <a:endParaRPr lang="en-US" sz="1800" dirty="0">
              <a:latin typeface="Calibri" panose="020F0502020204030204" pitchFamily="34" charset="0"/>
              <a:cs typeface="Calibri" panose="020F0502020204030204" pitchFamily="34" charset="0"/>
            </a:endParaRPr>
          </a:p>
          <a:p>
            <a:pPr lvl="2"/>
            <a:endParaRPr lang="en-US" dirty="0"/>
          </a:p>
        </p:txBody>
      </p:sp>
      <p:sp>
        <p:nvSpPr>
          <p:cNvPr id="5" name="Title 12">
            <a:extLst>
              <a:ext uri="{FF2B5EF4-FFF2-40B4-BE49-F238E27FC236}">
                <a16:creationId xmlns:a16="http://schemas.microsoft.com/office/drawing/2014/main" id="{AA4DD4C7-9153-3A14-F601-C066C0C74EA6}"/>
              </a:ext>
            </a:extLst>
          </p:cNvPr>
          <p:cNvSpPr>
            <a:spLocks noGrp="1"/>
          </p:cNvSpPr>
          <p:nvPr>
            <p:ph type="title"/>
          </p:nvPr>
        </p:nvSpPr>
        <p:spPr>
          <a:xfrm>
            <a:off x="138055" y="685800"/>
            <a:ext cx="11963400" cy="533400"/>
          </a:xfrm>
        </p:spPr>
        <p:txBody>
          <a:bodyPr>
            <a:noAutofit/>
          </a:bodyPr>
          <a:lstStyle/>
          <a:p>
            <a:pPr algn="ctr"/>
            <a:r>
              <a:rPr lang="en-US" sz="4000" b="1" u="sng" dirty="0">
                <a:latin typeface="Calibri" panose="020F0502020204030204" pitchFamily="34" charset="0"/>
                <a:cs typeface="Calibri" panose="020F0502020204030204" pitchFamily="34" charset="0"/>
              </a:rPr>
              <a:t>Student Success Allocation – Promise Funding Rates</a:t>
            </a:r>
          </a:p>
        </p:txBody>
      </p:sp>
      <p:graphicFrame>
        <p:nvGraphicFramePr>
          <p:cNvPr id="2" name="Table 1">
            <a:extLst>
              <a:ext uri="{FF2B5EF4-FFF2-40B4-BE49-F238E27FC236}">
                <a16:creationId xmlns:a16="http://schemas.microsoft.com/office/drawing/2014/main" id="{F02D7B35-6008-8607-15B3-C44FB1C24ED6}"/>
              </a:ext>
            </a:extLst>
          </p:cNvPr>
          <p:cNvGraphicFramePr>
            <a:graphicFrameLocks noGrp="1"/>
          </p:cNvGraphicFramePr>
          <p:nvPr>
            <p:extLst>
              <p:ext uri="{D42A27DB-BD31-4B8C-83A1-F6EECF244321}">
                <p14:modId xmlns:p14="http://schemas.microsoft.com/office/powerpoint/2010/main" val="3034445726"/>
              </p:ext>
            </p:extLst>
          </p:nvPr>
        </p:nvGraphicFramePr>
        <p:xfrm>
          <a:off x="99699" y="1535010"/>
          <a:ext cx="12014088" cy="3719288"/>
        </p:xfrm>
        <a:graphic>
          <a:graphicData uri="http://schemas.openxmlformats.org/drawingml/2006/table">
            <a:tbl>
              <a:tblPr firstRow="1" bandRow="1">
                <a:tableStyleId>{EB9631B5-78F2-41C9-869B-9F39066F8104}</a:tableStyleId>
              </a:tblPr>
              <a:tblGrid>
                <a:gridCol w="3340045">
                  <a:extLst>
                    <a:ext uri="{9D8B030D-6E8A-4147-A177-3AD203B41FA5}">
                      <a16:colId xmlns:a16="http://schemas.microsoft.com/office/drawing/2014/main" val="508969181"/>
                    </a:ext>
                  </a:extLst>
                </a:gridCol>
                <a:gridCol w="914400">
                  <a:extLst>
                    <a:ext uri="{9D8B030D-6E8A-4147-A177-3AD203B41FA5}">
                      <a16:colId xmlns:a16="http://schemas.microsoft.com/office/drawing/2014/main" val="3397583828"/>
                    </a:ext>
                  </a:extLst>
                </a:gridCol>
                <a:gridCol w="1905000">
                  <a:extLst>
                    <a:ext uri="{9D8B030D-6E8A-4147-A177-3AD203B41FA5}">
                      <a16:colId xmlns:a16="http://schemas.microsoft.com/office/drawing/2014/main" val="1644064294"/>
                    </a:ext>
                  </a:extLst>
                </a:gridCol>
                <a:gridCol w="1849947">
                  <a:extLst>
                    <a:ext uri="{9D8B030D-6E8A-4147-A177-3AD203B41FA5}">
                      <a16:colId xmlns:a16="http://schemas.microsoft.com/office/drawing/2014/main" val="3301473579"/>
                    </a:ext>
                  </a:extLst>
                </a:gridCol>
                <a:gridCol w="2002348">
                  <a:extLst>
                    <a:ext uri="{9D8B030D-6E8A-4147-A177-3AD203B41FA5}">
                      <a16:colId xmlns:a16="http://schemas.microsoft.com/office/drawing/2014/main" val="3209759142"/>
                    </a:ext>
                  </a:extLst>
                </a:gridCol>
                <a:gridCol w="2002348">
                  <a:extLst>
                    <a:ext uri="{9D8B030D-6E8A-4147-A177-3AD203B41FA5}">
                      <a16:colId xmlns:a16="http://schemas.microsoft.com/office/drawing/2014/main" val="1483746572"/>
                    </a:ext>
                  </a:extLst>
                </a:gridCol>
              </a:tblGrid>
              <a:tr h="496469">
                <a:tc>
                  <a:txBody>
                    <a:bodyPr/>
                    <a:lstStyle/>
                    <a:p>
                      <a:pPr algn="ctr"/>
                      <a:r>
                        <a:rPr lang="en-US" dirty="0"/>
                        <a:t>Category</a:t>
                      </a:r>
                    </a:p>
                  </a:txBody>
                  <a:tcPr/>
                </a:tc>
                <a:tc>
                  <a:txBody>
                    <a:bodyPr/>
                    <a:lstStyle/>
                    <a:p>
                      <a:pPr algn="ctr"/>
                      <a:r>
                        <a:rPr lang="en-US" dirty="0"/>
                        <a:t>Points</a:t>
                      </a:r>
                    </a:p>
                  </a:txBody>
                  <a:tcPr/>
                </a:tc>
                <a:tc>
                  <a:txBody>
                    <a:bodyPr/>
                    <a:lstStyle/>
                    <a:p>
                      <a:pPr algn="ctr"/>
                      <a:r>
                        <a:rPr lang="en-US" dirty="0"/>
                        <a:t>2025-26 Rate</a:t>
                      </a:r>
                    </a:p>
                  </a:txBody>
                  <a:tcPr/>
                </a:tc>
                <a:tc>
                  <a:txBody>
                    <a:bodyPr/>
                    <a:lstStyle/>
                    <a:p>
                      <a:pPr algn="ctr"/>
                      <a:r>
                        <a:rPr lang="en-US" dirty="0"/>
                        <a:t>2025-26 Total</a:t>
                      </a:r>
                    </a:p>
                  </a:txBody>
                  <a:tcPr/>
                </a:tc>
                <a:tc>
                  <a:txBody>
                    <a:bodyPr/>
                    <a:lstStyle/>
                    <a:p>
                      <a:pPr algn="ctr"/>
                      <a:r>
                        <a:rPr lang="en-US" dirty="0"/>
                        <a:t>2026-27 Rate</a:t>
                      </a:r>
                    </a:p>
                  </a:txBody>
                  <a:tcPr/>
                </a:tc>
                <a:tc>
                  <a:txBody>
                    <a:bodyPr/>
                    <a:lstStyle/>
                    <a:p>
                      <a:pPr algn="ctr"/>
                      <a:r>
                        <a:rPr lang="en-US" dirty="0"/>
                        <a:t>2026-27 Total</a:t>
                      </a:r>
                    </a:p>
                  </a:txBody>
                  <a:tcPr/>
                </a:tc>
                <a:extLst>
                  <a:ext uri="{0D108BD9-81ED-4DB2-BD59-A6C34878D82A}">
                    <a16:rowId xmlns:a16="http://schemas.microsoft.com/office/drawing/2014/main" val="2589741601"/>
                  </a:ext>
                </a:extLst>
              </a:tr>
              <a:tr h="340068">
                <a:tc>
                  <a:txBody>
                    <a:bodyPr/>
                    <a:lstStyle/>
                    <a:p>
                      <a:pPr algn="ctr"/>
                      <a:r>
                        <a:rPr lang="en-US" dirty="0"/>
                        <a:t>ADT</a:t>
                      </a:r>
                    </a:p>
                  </a:txBody>
                  <a:tcPr/>
                </a:tc>
                <a:tc>
                  <a:txBody>
                    <a:bodyPr/>
                    <a:lstStyle/>
                    <a:p>
                      <a:pPr algn="ctr"/>
                      <a:r>
                        <a:rPr lang="en-US" dirty="0"/>
                        <a:t>4</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Bierstadt"/>
                          <a:ea typeface="+mn-ea"/>
                          <a:cs typeface="+mn-cs"/>
                        </a:rPr>
                        <a:t>$190.49</a:t>
                      </a:r>
                      <a:endParaRPr kumimoji="0" lang="en-US" sz="1799" b="0" i="0" u="none" strike="noStrike" kern="1200" cap="none" spc="0" normalizeH="0" baseline="0" noProof="0" dirty="0">
                        <a:ln>
                          <a:noFill/>
                        </a:ln>
                        <a:solidFill>
                          <a:srgbClr val="000000"/>
                        </a:solidFill>
                        <a:effectLst/>
                        <a:uLnTx/>
                        <a:uFillTx/>
                        <a:latin typeface="Bierstadt"/>
                        <a:ea typeface="+mn-ea"/>
                        <a:cs typeface="+mn-cs"/>
                      </a:endParaRPr>
                    </a:p>
                  </a:txBody>
                  <a:tcPr/>
                </a:tc>
                <a:tc>
                  <a:txBody>
                    <a:bodyPr/>
                    <a:lstStyle/>
                    <a:p>
                      <a:pPr algn="ctr"/>
                      <a:r>
                        <a:rPr lang="en-US" dirty="0"/>
                        <a:t>$761.96</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srgbClr val="000000"/>
                          </a:solidFill>
                          <a:effectLst/>
                          <a:uLnTx/>
                          <a:uFillTx/>
                          <a:latin typeface="Bierstadt"/>
                          <a:ea typeface="+mn-ea"/>
                          <a:cs typeface="+mn-cs"/>
                        </a:rPr>
                        <a:t>$198.70</a:t>
                      </a:r>
                    </a:p>
                  </a:txBody>
                  <a:tcPr/>
                </a:tc>
                <a:tc>
                  <a:txBody>
                    <a:bodyPr/>
                    <a:lstStyle/>
                    <a:p>
                      <a:pPr algn="ctr"/>
                      <a:r>
                        <a:rPr lang="en-US" dirty="0"/>
                        <a:t>$794.80</a:t>
                      </a:r>
                    </a:p>
                  </a:txBody>
                  <a:tcPr/>
                </a:tc>
                <a:extLst>
                  <a:ext uri="{0D108BD9-81ED-4DB2-BD59-A6C34878D82A}">
                    <a16:rowId xmlns:a16="http://schemas.microsoft.com/office/drawing/2014/main" val="308326144"/>
                  </a:ext>
                </a:extLst>
              </a:tr>
              <a:tr h="388560">
                <a:tc>
                  <a:txBody>
                    <a:bodyPr/>
                    <a:lstStyle/>
                    <a:p>
                      <a:pPr algn="ctr"/>
                      <a:r>
                        <a:rPr lang="en-US" dirty="0"/>
                        <a:t>Associates Degree</a:t>
                      </a:r>
                    </a:p>
                  </a:txBody>
                  <a:tcPr/>
                </a:tc>
                <a:tc>
                  <a:txBody>
                    <a:bodyPr/>
                    <a:lstStyle/>
                    <a:p>
                      <a:pPr algn="ctr"/>
                      <a:r>
                        <a:rPr lang="en-US" dirty="0"/>
                        <a:t>3</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Bierstadt"/>
                          <a:ea typeface="+mn-ea"/>
                          <a:cs typeface="+mn-cs"/>
                        </a:rPr>
                        <a:t>$190.49</a:t>
                      </a:r>
                      <a:endParaRPr kumimoji="0" lang="en-US" sz="1799" b="0" i="0" u="none" strike="noStrike" kern="1200" cap="none" spc="0" normalizeH="0" baseline="0" noProof="0" dirty="0">
                        <a:ln>
                          <a:noFill/>
                        </a:ln>
                        <a:solidFill>
                          <a:srgbClr val="000000"/>
                        </a:solidFill>
                        <a:effectLst/>
                        <a:uLnTx/>
                        <a:uFillTx/>
                        <a:latin typeface="Bierstadt"/>
                        <a:ea typeface="+mn-ea"/>
                        <a:cs typeface="+mn-cs"/>
                      </a:endParaRPr>
                    </a:p>
                  </a:txBody>
                  <a:tcPr/>
                </a:tc>
                <a:tc>
                  <a:txBody>
                    <a:bodyPr/>
                    <a:lstStyle/>
                    <a:p>
                      <a:pPr algn="ctr"/>
                      <a:r>
                        <a:rPr lang="en-US" dirty="0"/>
                        <a:t>$571.47</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Bierstadt"/>
                          <a:ea typeface="+mn-ea"/>
                          <a:cs typeface="+mn-cs"/>
                        </a:rPr>
                        <a:t>$198.70</a:t>
                      </a:r>
                      <a:endParaRPr kumimoji="0" lang="en-US" sz="1799" b="0" i="0" u="none" strike="noStrike" kern="1200" cap="none" spc="0" normalizeH="0" baseline="0" noProof="0" dirty="0">
                        <a:ln>
                          <a:noFill/>
                        </a:ln>
                        <a:solidFill>
                          <a:srgbClr val="000000"/>
                        </a:solidFill>
                        <a:effectLst/>
                        <a:uLnTx/>
                        <a:uFillTx/>
                        <a:latin typeface="Bierstadt"/>
                        <a:ea typeface="+mn-ea"/>
                        <a:cs typeface="+mn-cs"/>
                      </a:endParaRPr>
                    </a:p>
                  </a:txBody>
                  <a:tcPr/>
                </a:tc>
                <a:tc>
                  <a:txBody>
                    <a:bodyPr/>
                    <a:lstStyle/>
                    <a:p>
                      <a:pPr algn="ctr"/>
                      <a:r>
                        <a:rPr lang="en-US" dirty="0"/>
                        <a:t>$596.10</a:t>
                      </a:r>
                    </a:p>
                  </a:txBody>
                  <a:tcPr/>
                </a:tc>
                <a:extLst>
                  <a:ext uri="{0D108BD9-81ED-4DB2-BD59-A6C34878D82A}">
                    <a16:rowId xmlns:a16="http://schemas.microsoft.com/office/drawing/2014/main" val="4154799414"/>
                  </a:ext>
                </a:extLst>
              </a:tr>
              <a:tr h="349537">
                <a:tc>
                  <a:txBody>
                    <a:bodyPr/>
                    <a:lstStyle/>
                    <a:p>
                      <a:pPr algn="ctr"/>
                      <a:r>
                        <a:rPr lang="en-US" dirty="0"/>
                        <a:t>Baccalaureate Degree</a:t>
                      </a:r>
                    </a:p>
                  </a:txBody>
                  <a:tcPr/>
                </a:tc>
                <a:tc>
                  <a:txBody>
                    <a:bodyPr/>
                    <a:lstStyle/>
                    <a:p>
                      <a:pPr algn="ctr"/>
                      <a:r>
                        <a:rPr lang="en-US" dirty="0"/>
                        <a:t>3</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Bierstadt"/>
                          <a:ea typeface="+mn-ea"/>
                          <a:cs typeface="+mn-cs"/>
                        </a:rPr>
                        <a:t>$190.49</a:t>
                      </a:r>
                      <a:endParaRPr kumimoji="0" lang="en-US" sz="1799" b="0" i="0" u="none" strike="noStrike" kern="1200" cap="none" spc="0" normalizeH="0" baseline="0" noProof="0" dirty="0">
                        <a:ln>
                          <a:noFill/>
                        </a:ln>
                        <a:solidFill>
                          <a:srgbClr val="000000"/>
                        </a:solidFill>
                        <a:effectLst/>
                        <a:uLnTx/>
                        <a:uFillTx/>
                        <a:latin typeface="Bierstadt"/>
                        <a:ea typeface="+mn-ea"/>
                        <a:cs typeface="+mn-cs"/>
                      </a:endParaRP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dirty="0"/>
                        <a:t>$571.47</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srgbClr val="000000"/>
                          </a:solidFill>
                          <a:effectLst/>
                          <a:uLnTx/>
                          <a:uFillTx/>
                          <a:latin typeface="Bierstadt"/>
                          <a:ea typeface="+mn-ea"/>
                          <a:cs typeface="+mn-cs"/>
                        </a:rPr>
                        <a:t>$198.70</a:t>
                      </a:r>
                    </a:p>
                  </a:txBody>
                  <a:tcPr/>
                </a:tc>
                <a:tc>
                  <a:txBody>
                    <a:bodyPr/>
                    <a:lstStyle/>
                    <a:p>
                      <a:pPr algn="ctr"/>
                      <a:r>
                        <a:rPr lang="en-US" dirty="0"/>
                        <a:t>$596.10</a:t>
                      </a:r>
                    </a:p>
                  </a:txBody>
                  <a:tcPr/>
                </a:tc>
                <a:extLst>
                  <a:ext uri="{0D108BD9-81ED-4DB2-BD59-A6C34878D82A}">
                    <a16:rowId xmlns:a16="http://schemas.microsoft.com/office/drawing/2014/main" val="2485449499"/>
                  </a:ext>
                </a:extLst>
              </a:tr>
              <a:tr h="237643">
                <a:tc>
                  <a:txBody>
                    <a:bodyPr/>
                    <a:lstStyle/>
                    <a:p>
                      <a:pPr algn="ctr"/>
                      <a:r>
                        <a:rPr lang="en-US" dirty="0"/>
                        <a:t>Credit Certificate</a:t>
                      </a:r>
                    </a:p>
                  </a:txBody>
                  <a:tcPr/>
                </a:tc>
                <a:tc>
                  <a:txBody>
                    <a:bodyPr/>
                    <a:lstStyle/>
                    <a:p>
                      <a:pPr algn="ctr"/>
                      <a:r>
                        <a:rPr lang="en-US" dirty="0"/>
                        <a:t>2</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Bierstadt"/>
                          <a:ea typeface="+mn-ea"/>
                          <a:cs typeface="+mn-cs"/>
                        </a:rPr>
                        <a:t>$190.49</a:t>
                      </a:r>
                      <a:endParaRPr kumimoji="0" lang="en-US" sz="1799" b="0" i="0" u="none" strike="noStrike" kern="1200" cap="none" spc="0" normalizeH="0" baseline="0" noProof="0" dirty="0">
                        <a:ln>
                          <a:noFill/>
                        </a:ln>
                        <a:solidFill>
                          <a:srgbClr val="000000"/>
                        </a:solidFill>
                        <a:effectLst/>
                        <a:uLnTx/>
                        <a:uFillTx/>
                        <a:latin typeface="Bierstadt"/>
                        <a:ea typeface="+mn-ea"/>
                        <a:cs typeface="+mn-cs"/>
                      </a:endParaRPr>
                    </a:p>
                  </a:txBody>
                  <a:tcPr/>
                </a:tc>
                <a:tc>
                  <a:txBody>
                    <a:bodyPr/>
                    <a:lstStyle/>
                    <a:p>
                      <a:pPr algn="ctr"/>
                      <a:r>
                        <a:rPr lang="en-US" dirty="0"/>
                        <a:t>$380.98</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Bierstadt"/>
                          <a:ea typeface="+mn-ea"/>
                          <a:cs typeface="+mn-cs"/>
                        </a:rPr>
                        <a:t>$198.70</a:t>
                      </a:r>
                      <a:endParaRPr kumimoji="0" lang="en-US" sz="1799" b="0" i="0" u="none" strike="noStrike" kern="1200" cap="none" spc="0" normalizeH="0" baseline="0" noProof="0" dirty="0">
                        <a:ln>
                          <a:noFill/>
                        </a:ln>
                        <a:solidFill>
                          <a:srgbClr val="000000"/>
                        </a:solidFill>
                        <a:effectLst/>
                        <a:uLnTx/>
                        <a:uFillTx/>
                        <a:latin typeface="Bierstadt"/>
                        <a:ea typeface="+mn-ea"/>
                        <a:cs typeface="+mn-cs"/>
                      </a:endParaRPr>
                    </a:p>
                  </a:txBody>
                  <a:tcPr/>
                </a:tc>
                <a:tc>
                  <a:txBody>
                    <a:bodyPr/>
                    <a:lstStyle/>
                    <a:p>
                      <a:pPr algn="ctr"/>
                      <a:r>
                        <a:rPr lang="en-US" dirty="0"/>
                        <a:t>$397.40</a:t>
                      </a:r>
                    </a:p>
                  </a:txBody>
                  <a:tcPr/>
                </a:tc>
                <a:extLst>
                  <a:ext uri="{0D108BD9-81ED-4DB2-BD59-A6C34878D82A}">
                    <a16:rowId xmlns:a16="http://schemas.microsoft.com/office/drawing/2014/main" val="4247635452"/>
                  </a:ext>
                </a:extLst>
              </a:tr>
              <a:tr h="380271">
                <a:tc>
                  <a:txBody>
                    <a:bodyPr/>
                    <a:lstStyle/>
                    <a:p>
                      <a:pPr algn="ctr"/>
                      <a:r>
                        <a:rPr lang="en-US" dirty="0"/>
                        <a:t>Transfer Level Math and English</a:t>
                      </a:r>
                    </a:p>
                  </a:txBody>
                  <a:tcPr/>
                </a:tc>
                <a:tc>
                  <a:txBody>
                    <a:bodyPr/>
                    <a:lstStyle/>
                    <a:p>
                      <a:pPr algn="ctr"/>
                      <a:r>
                        <a:rPr lang="en-US" dirty="0"/>
                        <a:t>2</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Bierstadt"/>
                          <a:ea typeface="+mn-ea"/>
                          <a:cs typeface="+mn-cs"/>
                        </a:rPr>
                        <a:t>$190.49</a:t>
                      </a:r>
                      <a:endParaRPr kumimoji="0" lang="en-US" sz="1799" b="0" i="0" u="none" strike="noStrike" kern="1200" cap="none" spc="0" normalizeH="0" baseline="0" noProof="0" dirty="0">
                        <a:ln>
                          <a:noFill/>
                        </a:ln>
                        <a:solidFill>
                          <a:srgbClr val="000000"/>
                        </a:solidFill>
                        <a:effectLst/>
                        <a:uLnTx/>
                        <a:uFillTx/>
                        <a:latin typeface="Bierstadt"/>
                        <a:ea typeface="+mn-ea"/>
                        <a:cs typeface="+mn-cs"/>
                      </a:endParaRPr>
                    </a:p>
                  </a:txBody>
                  <a:tcPr/>
                </a:tc>
                <a:tc>
                  <a:txBody>
                    <a:bodyPr/>
                    <a:lstStyle/>
                    <a:p>
                      <a:pPr algn="ctr"/>
                      <a:r>
                        <a:rPr lang="en-US" dirty="0"/>
                        <a:t>$380.98</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srgbClr val="000000"/>
                          </a:solidFill>
                          <a:effectLst/>
                          <a:uLnTx/>
                          <a:uFillTx/>
                          <a:latin typeface="Bierstadt"/>
                          <a:ea typeface="+mn-ea"/>
                          <a:cs typeface="+mn-cs"/>
                        </a:rPr>
                        <a:t>$198.70</a:t>
                      </a:r>
                    </a:p>
                  </a:txBody>
                  <a:tcPr/>
                </a:tc>
                <a:tc>
                  <a:txBody>
                    <a:bodyPr/>
                    <a:lstStyle/>
                    <a:p>
                      <a:pPr algn="ctr"/>
                      <a:r>
                        <a:rPr lang="en-US" dirty="0"/>
                        <a:t>$397.40</a:t>
                      </a:r>
                    </a:p>
                  </a:txBody>
                  <a:tcPr/>
                </a:tc>
                <a:extLst>
                  <a:ext uri="{0D108BD9-81ED-4DB2-BD59-A6C34878D82A}">
                    <a16:rowId xmlns:a16="http://schemas.microsoft.com/office/drawing/2014/main" val="193323173"/>
                  </a:ext>
                </a:extLst>
              </a:tr>
              <a:tr h="340068">
                <a:tc>
                  <a:txBody>
                    <a:bodyPr/>
                    <a:lstStyle/>
                    <a:p>
                      <a:pPr algn="ctr"/>
                      <a:r>
                        <a:rPr lang="en-US" dirty="0"/>
                        <a:t>Transfer</a:t>
                      </a:r>
                    </a:p>
                  </a:txBody>
                  <a:tcPr/>
                </a:tc>
                <a:tc>
                  <a:txBody>
                    <a:bodyPr/>
                    <a:lstStyle/>
                    <a:p>
                      <a:pPr algn="ctr"/>
                      <a:r>
                        <a:rPr lang="en-US" dirty="0"/>
                        <a:t>1.5</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Bierstadt"/>
                          <a:ea typeface="+mn-ea"/>
                          <a:cs typeface="+mn-cs"/>
                        </a:rPr>
                        <a:t>$190.49</a:t>
                      </a:r>
                      <a:endParaRPr kumimoji="0" lang="en-US" sz="1799" b="0" i="0" u="none" strike="noStrike" kern="1200" cap="none" spc="0" normalizeH="0" baseline="0" noProof="0" dirty="0">
                        <a:ln>
                          <a:noFill/>
                        </a:ln>
                        <a:solidFill>
                          <a:srgbClr val="000000"/>
                        </a:solidFill>
                        <a:effectLst/>
                        <a:uLnTx/>
                        <a:uFillTx/>
                        <a:latin typeface="Bierstadt"/>
                        <a:ea typeface="+mn-ea"/>
                        <a:cs typeface="+mn-cs"/>
                      </a:endParaRPr>
                    </a:p>
                  </a:txBody>
                  <a:tcPr/>
                </a:tc>
                <a:tc>
                  <a:txBody>
                    <a:bodyPr/>
                    <a:lstStyle/>
                    <a:p>
                      <a:pPr algn="ctr"/>
                      <a:r>
                        <a:rPr lang="en-US" dirty="0"/>
                        <a:t>$285.74</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srgbClr val="000000"/>
                          </a:solidFill>
                          <a:effectLst/>
                          <a:uLnTx/>
                          <a:uFillTx/>
                          <a:latin typeface="Bierstadt"/>
                          <a:ea typeface="+mn-ea"/>
                          <a:cs typeface="+mn-cs"/>
                        </a:rPr>
                        <a:t>$198.70</a:t>
                      </a:r>
                    </a:p>
                  </a:txBody>
                  <a:tcPr/>
                </a:tc>
                <a:tc>
                  <a:txBody>
                    <a:bodyPr/>
                    <a:lstStyle/>
                    <a:p>
                      <a:pPr algn="ctr"/>
                      <a:r>
                        <a:rPr lang="en-US" dirty="0"/>
                        <a:t>$298.05</a:t>
                      </a:r>
                    </a:p>
                  </a:txBody>
                  <a:tcPr/>
                </a:tc>
                <a:extLst>
                  <a:ext uri="{0D108BD9-81ED-4DB2-BD59-A6C34878D82A}">
                    <a16:rowId xmlns:a16="http://schemas.microsoft.com/office/drawing/2014/main" val="1989673405"/>
                  </a:ext>
                </a:extLst>
              </a:tr>
              <a:tr h="396367">
                <a:tc>
                  <a:txBody>
                    <a:bodyPr/>
                    <a:lstStyle/>
                    <a:p>
                      <a:pPr algn="ctr"/>
                      <a:r>
                        <a:rPr lang="en-US" dirty="0"/>
                        <a:t>Nine or more CTE Units</a:t>
                      </a:r>
                    </a:p>
                  </a:txBody>
                  <a:tcPr/>
                </a:tc>
                <a:tc>
                  <a:txBody>
                    <a:bodyPr/>
                    <a:lstStyle/>
                    <a:p>
                      <a:pPr algn="ctr"/>
                      <a:r>
                        <a:rPr lang="en-US" dirty="0"/>
                        <a:t>1</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Bierstadt"/>
                          <a:ea typeface="+mn-ea"/>
                          <a:cs typeface="+mn-cs"/>
                        </a:rPr>
                        <a:t>$190.49</a:t>
                      </a:r>
                      <a:endParaRPr kumimoji="0" lang="en-US" sz="1799" b="0" i="0" u="none" strike="noStrike" kern="1200" cap="none" spc="0" normalizeH="0" baseline="0" noProof="0" dirty="0">
                        <a:ln>
                          <a:noFill/>
                        </a:ln>
                        <a:solidFill>
                          <a:srgbClr val="000000"/>
                        </a:solidFill>
                        <a:effectLst/>
                        <a:uLnTx/>
                        <a:uFillTx/>
                        <a:latin typeface="Bierstadt"/>
                        <a:ea typeface="+mn-ea"/>
                        <a:cs typeface="+mn-cs"/>
                      </a:endParaRPr>
                    </a:p>
                  </a:txBody>
                  <a:tcPr/>
                </a:tc>
                <a:tc>
                  <a:txBody>
                    <a:bodyPr/>
                    <a:lstStyle/>
                    <a:p>
                      <a:pPr algn="ctr"/>
                      <a:r>
                        <a:rPr lang="en-US" dirty="0"/>
                        <a:t>$190.49</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srgbClr val="000000"/>
                          </a:solidFill>
                          <a:effectLst/>
                          <a:uLnTx/>
                          <a:uFillTx/>
                          <a:latin typeface="Bierstadt"/>
                          <a:ea typeface="+mn-ea"/>
                          <a:cs typeface="+mn-cs"/>
                        </a:rPr>
                        <a:t>$198.70</a:t>
                      </a:r>
                    </a:p>
                  </a:txBody>
                  <a:tcPr/>
                </a:tc>
                <a:tc>
                  <a:txBody>
                    <a:bodyPr/>
                    <a:lstStyle/>
                    <a:p>
                      <a:pPr algn="ctr"/>
                      <a:r>
                        <a:rPr lang="en-US" dirty="0"/>
                        <a:t>$198.70</a:t>
                      </a:r>
                    </a:p>
                  </a:txBody>
                  <a:tcPr/>
                </a:tc>
                <a:extLst>
                  <a:ext uri="{0D108BD9-81ED-4DB2-BD59-A6C34878D82A}">
                    <a16:rowId xmlns:a16="http://schemas.microsoft.com/office/drawing/2014/main" val="2733710516"/>
                  </a:ext>
                </a:extLst>
              </a:tr>
              <a:tr h="595089">
                <a:tc>
                  <a:txBody>
                    <a:bodyPr/>
                    <a:lstStyle/>
                    <a:p>
                      <a:pPr algn="ctr"/>
                      <a:r>
                        <a:rPr lang="en-US" dirty="0"/>
                        <a:t>Obtain Living Wage</a:t>
                      </a:r>
                    </a:p>
                  </a:txBody>
                  <a:tcPr/>
                </a:tc>
                <a:tc>
                  <a:txBody>
                    <a:bodyPr/>
                    <a:lstStyle/>
                    <a:p>
                      <a:pPr algn="ctr"/>
                      <a:r>
                        <a:rPr lang="en-US" dirty="0"/>
                        <a:t>1</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srgbClr val="000000"/>
                          </a:solidFill>
                          <a:effectLst/>
                          <a:uLnTx/>
                          <a:uFillTx/>
                          <a:latin typeface="Bierstadt"/>
                          <a:ea typeface="+mn-ea"/>
                          <a:cs typeface="+mn-cs"/>
                        </a:rPr>
                        <a:t>$190.49</a:t>
                      </a:r>
                    </a:p>
                  </a:txBody>
                  <a:tcPr/>
                </a:tc>
                <a:tc>
                  <a:txBody>
                    <a:bodyPr/>
                    <a:lstStyle/>
                    <a:p>
                      <a:pPr algn="ctr"/>
                      <a:r>
                        <a:rPr lang="en-US" dirty="0"/>
                        <a:t>$190.49</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srgbClr val="000000"/>
                          </a:solidFill>
                          <a:effectLst/>
                          <a:uLnTx/>
                          <a:uFillTx/>
                          <a:latin typeface="Bierstadt"/>
                          <a:ea typeface="+mn-ea"/>
                          <a:cs typeface="+mn-cs"/>
                        </a:rPr>
                        <a:t>$198.70</a:t>
                      </a:r>
                    </a:p>
                  </a:txBody>
                  <a:tcPr/>
                </a:tc>
                <a:tc>
                  <a:txBody>
                    <a:bodyPr/>
                    <a:lstStyle/>
                    <a:p>
                      <a:pPr algn="ctr"/>
                      <a:r>
                        <a:rPr lang="en-US" dirty="0"/>
                        <a:t>$198.70</a:t>
                      </a:r>
                    </a:p>
                  </a:txBody>
                  <a:tcPr/>
                </a:tc>
                <a:extLst>
                  <a:ext uri="{0D108BD9-81ED-4DB2-BD59-A6C34878D82A}">
                    <a16:rowId xmlns:a16="http://schemas.microsoft.com/office/drawing/2014/main" val="1293259063"/>
                  </a:ext>
                </a:extLst>
              </a:tr>
            </a:tbl>
          </a:graphicData>
        </a:graphic>
      </p:graphicFrame>
      <p:sp>
        <p:nvSpPr>
          <p:cNvPr id="10" name="TextBox 9">
            <a:extLst>
              <a:ext uri="{FF2B5EF4-FFF2-40B4-BE49-F238E27FC236}">
                <a16:creationId xmlns:a16="http://schemas.microsoft.com/office/drawing/2014/main" id="{2441DB9A-B257-B333-4ABF-D164FAF083A7}"/>
              </a:ext>
            </a:extLst>
          </p:cNvPr>
          <p:cNvSpPr txBox="1"/>
          <p:nvPr/>
        </p:nvSpPr>
        <p:spPr>
          <a:xfrm>
            <a:off x="436614" y="5607378"/>
            <a:ext cx="11675632" cy="461665"/>
          </a:xfrm>
          <a:prstGeom prst="rect">
            <a:avLst/>
          </a:prstGeom>
          <a:noFill/>
        </p:spPr>
        <p:txBody>
          <a:bodyPr wrap="none" rtlCol="0">
            <a:spAutoFit/>
          </a:bodyPr>
          <a:lstStyle/>
          <a:p>
            <a:r>
              <a:rPr lang="en-US" sz="2400" b="1" dirty="0"/>
              <a:t>Promise premium is in addition to “All Students” funding rates and Pell premium</a:t>
            </a:r>
          </a:p>
        </p:txBody>
      </p:sp>
    </p:spTree>
    <p:extLst>
      <p:ext uri="{BB962C8B-B14F-4D97-AF65-F5344CB8AC3E}">
        <p14:creationId xmlns:p14="http://schemas.microsoft.com/office/powerpoint/2010/main" val="3755136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anim calcmode="lin" valueType="num">
                                      <p:cBhvr>
                                        <p:cTn id="8" dur="2000" fill="hold"/>
                                        <p:tgtEl>
                                          <p:spTgt spid="10"/>
                                        </p:tgtEl>
                                        <p:attrNameLst>
                                          <p:attrName>ppt_w</p:attrName>
                                        </p:attrNameLst>
                                      </p:cBhvr>
                                      <p:tavLst>
                                        <p:tav tm="0" fmla="#ppt_w*sin(2.5*pi*$)">
                                          <p:val>
                                            <p:fltVal val="0"/>
                                          </p:val>
                                        </p:tav>
                                        <p:tav tm="100000">
                                          <p:val>
                                            <p:fltVal val="1"/>
                                          </p:val>
                                        </p:tav>
                                      </p:tavLst>
                                    </p:anim>
                                    <p:anim calcmode="lin" valueType="num">
                                      <p:cBhvr>
                                        <p:cTn id="9"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63CFE-F024-D037-FA79-9703F685CD9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AF91BA2-C534-F390-1958-C9BAD709B23A}"/>
              </a:ext>
            </a:extLst>
          </p:cNvPr>
          <p:cNvPicPr>
            <a:picLocks noChangeAspect="1"/>
          </p:cNvPicPr>
          <p:nvPr/>
        </p:nvPicPr>
        <p:blipFill>
          <a:blip r:embed="rId2"/>
          <a:stretch>
            <a:fillRect/>
          </a:stretch>
        </p:blipFill>
        <p:spPr>
          <a:xfrm>
            <a:off x="87368" y="6345177"/>
            <a:ext cx="524164" cy="451026"/>
          </a:xfrm>
          <a:prstGeom prst="rect">
            <a:avLst/>
          </a:prstGeom>
        </p:spPr>
      </p:pic>
      <p:sp>
        <p:nvSpPr>
          <p:cNvPr id="8" name="Content Placeholder 13">
            <a:extLst>
              <a:ext uri="{FF2B5EF4-FFF2-40B4-BE49-F238E27FC236}">
                <a16:creationId xmlns:a16="http://schemas.microsoft.com/office/drawing/2014/main" id="{AC863430-FB4A-17E0-3625-A01BAD6E791D}"/>
              </a:ext>
            </a:extLst>
          </p:cNvPr>
          <p:cNvSpPr txBox="1">
            <a:spLocks/>
          </p:cNvSpPr>
          <p:nvPr/>
        </p:nvSpPr>
        <p:spPr>
          <a:xfrm>
            <a:off x="233362" y="1371601"/>
            <a:ext cx="11963400" cy="5424602"/>
          </a:xfrm>
          <a:prstGeom prst="rect">
            <a:avLst/>
          </a:prstGeom>
        </p:spPr>
        <p:txBody>
          <a:bodyPr vert="horz" lIns="91440" tIns="45720" rIns="91440" bIns="45720" rtlCol="0">
            <a:normAutofit/>
          </a:bodyPr>
          <a:lstStyle>
            <a:lvl1pPr marL="228531" indent="-228531" algn="l" defTabSz="914126" rtl="0" eaLnBrk="1" latinLnBrk="0" hangingPunct="1">
              <a:lnSpc>
                <a:spcPct val="110000"/>
              </a:lnSpc>
              <a:spcBef>
                <a:spcPts val="1000"/>
              </a:spcBef>
              <a:buFont typeface="Arial" panose="020B0604020202020204" pitchFamily="34" charset="0"/>
              <a:buChar char="•"/>
              <a:defRPr sz="1799" kern="1200">
                <a:solidFill>
                  <a:schemeClr val="tx1"/>
                </a:solidFill>
                <a:latin typeface="+mn-lt"/>
                <a:ea typeface="+mn-ea"/>
                <a:cs typeface="+mn-cs"/>
              </a:defRPr>
            </a:lvl1pPr>
            <a:lvl2pPr marL="685594" indent="-228531" algn="l" defTabSz="914126"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657" indent="-228531" algn="l" defTabSz="914126"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599720"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6783"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lvl="1"/>
            <a:r>
              <a:rPr lang="en-US" sz="4000" dirty="0">
                <a:latin typeface="Calibri" panose="020F0502020204030204" pitchFamily="34" charset="0"/>
                <a:cs typeface="Calibri" panose="020F0502020204030204" pitchFamily="34" charset="0"/>
              </a:rPr>
              <a:t>Total Computation Revenue is the Districts State Funding Calculated as the Greater of:</a:t>
            </a:r>
          </a:p>
          <a:p>
            <a:pPr lvl="2"/>
            <a:r>
              <a:rPr lang="en-US" sz="3600" dirty="0">
                <a:latin typeface="Calibri" panose="020F0502020204030204" pitchFamily="34" charset="0"/>
                <a:cs typeface="Calibri" panose="020F0502020204030204" pitchFamily="34" charset="0"/>
              </a:rPr>
              <a:t>SCFF Calculation</a:t>
            </a:r>
          </a:p>
          <a:p>
            <a:pPr lvl="2"/>
            <a:r>
              <a:rPr lang="en-US" sz="3600" dirty="0">
                <a:latin typeface="Calibri" panose="020F0502020204030204" pitchFamily="34" charset="0"/>
                <a:cs typeface="Calibri" panose="020F0502020204030204" pitchFamily="34" charset="0"/>
              </a:rPr>
              <a:t>Stability Calculation</a:t>
            </a:r>
          </a:p>
          <a:p>
            <a:pPr lvl="3"/>
            <a:r>
              <a:rPr lang="en-US" sz="3600" dirty="0">
                <a:latin typeface="Calibri" panose="020F0502020204030204" pitchFamily="34" charset="0"/>
                <a:cs typeface="Calibri" panose="020F0502020204030204" pitchFamily="34" charset="0"/>
              </a:rPr>
              <a:t>Prior year SCFF adjusted for COLA</a:t>
            </a:r>
          </a:p>
          <a:p>
            <a:pPr lvl="2"/>
            <a:r>
              <a:rPr lang="en-US" sz="3600" dirty="0">
                <a:latin typeface="Calibri" panose="020F0502020204030204" pitchFamily="34" charset="0"/>
                <a:cs typeface="Calibri" panose="020F0502020204030204" pitchFamily="34" charset="0"/>
              </a:rPr>
              <a:t>Hold Harmless Calculation</a:t>
            </a:r>
          </a:p>
          <a:p>
            <a:pPr lvl="3"/>
            <a:r>
              <a:rPr lang="en-US" sz="3600" dirty="0">
                <a:latin typeface="Calibri" panose="020F0502020204030204" pitchFamily="34" charset="0"/>
                <a:cs typeface="Calibri" panose="020F0502020204030204" pitchFamily="34" charset="0"/>
              </a:rPr>
              <a:t>Amount received in 2024-2025 plus 1.44%</a:t>
            </a:r>
          </a:p>
          <a:p>
            <a:pPr lvl="2"/>
            <a:endParaRPr lang="en-US" sz="2600" dirty="0">
              <a:latin typeface="Calibri" panose="020F0502020204030204" pitchFamily="34" charset="0"/>
              <a:cs typeface="Calibri" panose="020F0502020204030204" pitchFamily="34" charset="0"/>
            </a:endParaRPr>
          </a:p>
          <a:p>
            <a:pPr lvl="2"/>
            <a:endParaRPr lang="en-US" sz="2600" dirty="0">
              <a:latin typeface="Calibri" panose="020F0502020204030204" pitchFamily="34" charset="0"/>
              <a:cs typeface="Calibri" panose="020F0502020204030204" pitchFamily="34" charset="0"/>
            </a:endParaRPr>
          </a:p>
          <a:p>
            <a:pPr lvl="1"/>
            <a:endParaRPr lang="en-US" sz="2600" dirty="0">
              <a:latin typeface="Calibri" panose="020F0502020204030204" pitchFamily="34" charset="0"/>
              <a:cs typeface="Calibri" panose="020F0502020204030204" pitchFamily="34" charset="0"/>
            </a:endParaRPr>
          </a:p>
          <a:p>
            <a:pPr marL="914126" lvl="2" indent="0">
              <a:buNone/>
            </a:pPr>
            <a:endParaRPr lang="en-US" sz="2600" dirty="0">
              <a:latin typeface="Calibri" panose="020F0502020204030204" pitchFamily="34" charset="0"/>
              <a:cs typeface="Calibri" panose="020F0502020204030204" pitchFamily="34" charset="0"/>
            </a:endParaRPr>
          </a:p>
          <a:p>
            <a:pPr lvl="2"/>
            <a:endParaRPr lang="en-US" sz="26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2"/>
            <a:endParaRPr lang="en-US" sz="2401" dirty="0">
              <a:latin typeface="Calibri" panose="020F0502020204030204" pitchFamily="34" charset="0"/>
              <a:cs typeface="Calibri" panose="020F0502020204030204" pitchFamily="34" charset="0"/>
            </a:endParaRPr>
          </a:p>
          <a:p>
            <a:pPr marL="914126" lvl="2" indent="0">
              <a:buFont typeface="Arial" panose="020B0604020202020204" pitchFamily="34" charset="0"/>
              <a:buNone/>
            </a:pPr>
            <a:endParaRPr lang="en-US" sz="2200" dirty="0">
              <a:latin typeface="Calibri" panose="020F0502020204030204" pitchFamily="34" charset="0"/>
              <a:cs typeface="Calibri" panose="020F0502020204030204" pitchFamily="34" charset="0"/>
            </a:endParaRPr>
          </a:p>
          <a:p>
            <a:pPr marL="463550" lvl="2" indent="0">
              <a:buFont typeface="Arial" panose="020B0604020202020204" pitchFamily="34" charset="0"/>
              <a:buNone/>
            </a:pPr>
            <a:endParaRPr lang="en-US" sz="2500" dirty="0">
              <a:latin typeface="Calibri" panose="020F0502020204030204" pitchFamily="34" charset="0"/>
              <a:cs typeface="Calibri" panose="020F0502020204030204" pitchFamily="34" charset="0"/>
            </a:endParaRPr>
          </a:p>
          <a:p>
            <a:pPr marL="457063" lvl="1" indent="0">
              <a:buNone/>
            </a:pPr>
            <a:endParaRPr lang="en-US" sz="3100" dirty="0">
              <a:latin typeface="Calibri" panose="020F0502020204030204" pitchFamily="34" charset="0"/>
              <a:cs typeface="Calibri" panose="020F0502020204030204" pitchFamily="34" charset="0"/>
            </a:endParaRPr>
          </a:p>
          <a:p>
            <a:pPr marL="682625" lvl="3" indent="0">
              <a:buFont typeface="Arial" panose="020B0604020202020204" pitchFamily="34" charset="0"/>
              <a:buNone/>
            </a:pPr>
            <a:endParaRPr lang="en-US" sz="1800" dirty="0">
              <a:latin typeface="Calibri" panose="020F0502020204030204" pitchFamily="34" charset="0"/>
              <a:cs typeface="Calibri" panose="020F0502020204030204" pitchFamily="34" charset="0"/>
            </a:endParaRPr>
          </a:p>
          <a:p>
            <a:pPr lvl="2"/>
            <a:endParaRPr lang="en-US" dirty="0"/>
          </a:p>
        </p:txBody>
      </p:sp>
      <p:sp>
        <p:nvSpPr>
          <p:cNvPr id="5" name="Title 12">
            <a:extLst>
              <a:ext uri="{FF2B5EF4-FFF2-40B4-BE49-F238E27FC236}">
                <a16:creationId xmlns:a16="http://schemas.microsoft.com/office/drawing/2014/main" id="{791B1E27-C48B-AEE4-7707-80E2C4D121B6}"/>
              </a:ext>
            </a:extLst>
          </p:cNvPr>
          <p:cNvSpPr>
            <a:spLocks noGrp="1"/>
          </p:cNvSpPr>
          <p:nvPr>
            <p:ph type="title"/>
          </p:nvPr>
        </p:nvSpPr>
        <p:spPr>
          <a:xfrm>
            <a:off x="989013" y="685800"/>
            <a:ext cx="10210798" cy="533400"/>
          </a:xfrm>
        </p:spPr>
        <p:txBody>
          <a:bodyPr>
            <a:noAutofit/>
          </a:bodyPr>
          <a:lstStyle/>
          <a:p>
            <a:pPr algn="ctr"/>
            <a:r>
              <a:rPr lang="en-US" sz="4000" b="1" u="sng" dirty="0">
                <a:latin typeface="Calibri" panose="020F0502020204030204" pitchFamily="34" charset="0"/>
                <a:cs typeface="Calibri" panose="020F0502020204030204" pitchFamily="34" charset="0"/>
              </a:rPr>
              <a:t>Total Computational Revenue</a:t>
            </a:r>
          </a:p>
        </p:txBody>
      </p:sp>
    </p:spTree>
    <p:extLst>
      <p:ext uri="{BB962C8B-B14F-4D97-AF65-F5344CB8AC3E}">
        <p14:creationId xmlns:p14="http://schemas.microsoft.com/office/powerpoint/2010/main" val="1771226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5ED6C-1977-54CF-9DBF-F2DBF55E061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1D1A1FF-A347-E0E1-3FDE-1515B7D94654}"/>
              </a:ext>
            </a:extLst>
          </p:cNvPr>
          <p:cNvPicPr>
            <a:picLocks noChangeAspect="1"/>
          </p:cNvPicPr>
          <p:nvPr/>
        </p:nvPicPr>
        <p:blipFill>
          <a:blip r:embed="rId2"/>
          <a:stretch>
            <a:fillRect/>
          </a:stretch>
        </p:blipFill>
        <p:spPr>
          <a:xfrm>
            <a:off x="87368" y="6345177"/>
            <a:ext cx="524164" cy="451026"/>
          </a:xfrm>
          <a:prstGeom prst="rect">
            <a:avLst/>
          </a:prstGeom>
        </p:spPr>
      </p:pic>
      <p:sp>
        <p:nvSpPr>
          <p:cNvPr id="8" name="Content Placeholder 13">
            <a:extLst>
              <a:ext uri="{FF2B5EF4-FFF2-40B4-BE49-F238E27FC236}">
                <a16:creationId xmlns:a16="http://schemas.microsoft.com/office/drawing/2014/main" id="{F18D701B-FA8F-89E2-CDCD-69F3D72698F2}"/>
              </a:ext>
            </a:extLst>
          </p:cNvPr>
          <p:cNvSpPr txBox="1">
            <a:spLocks/>
          </p:cNvSpPr>
          <p:nvPr/>
        </p:nvSpPr>
        <p:spPr>
          <a:xfrm>
            <a:off x="233362" y="1676400"/>
            <a:ext cx="11963400" cy="4668778"/>
          </a:xfrm>
          <a:prstGeom prst="rect">
            <a:avLst/>
          </a:prstGeom>
        </p:spPr>
        <p:txBody>
          <a:bodyPr vert="horz" lIns="91440" tIns="45720" rIns="91440" bIns="45720" rtlCol="0">
            <a:normAutofit fontScale="77500" lnSpcReduction="20000"/>
          </a:bodyPr>
          <a:lstStyle>
            <a:lvl1pPr marL="228531" indent="-228531" algn="l" defTabSz="914126" rtl="0" eaLnBrk="1" latinLnBrk="0" hangingPunct="1">
              <a:lnSpc>
                <a:spcPct val="110000"/>
              </a:lnSpc>
              <a:spcBef>
                <a:spcPts val="1000"/>
              </a:spcBef>
              <a:buFont typeface="Arial" panose="020B0604020202020204" pitchFamily="34" charset="0"/>
              <a:buChar char="•"/>
              <a:defRPr sz="1799" kern="1200">
                <a:solidFill>
                  <a:schemeClr val="tx1"/>
                </a:solidFill>
                <a:latin typeface="+mn-lt"/>
                <a:ea typeface="+mn-ea"/>
                <a:cs typeface="+mn-cs"/>
              </a:defRPr>
            </a:lvl1pPr>
            <a:lvl2pPr marL="685594" indent="-228531" algn="l" defTabSz="914126"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657" indent="-228531" algn="l" defTabSz="914126"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599720"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6783"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r>
              <a:rPr lang="en-US" sz="2999" dirty="0">
                <a:latin typeface="Calibri" panose="020F0502020204030204" pitchFamily="34" charset="0"/>
                <a:cs typeface="Calibri" panose="020F0502020204030204" pitchFamily="34" charset="0"/>
              </a:rPr>
              <a:t>Student Jordon Welcome shows up one day and signs up for some random classes. Jordon is not sure what they are doing but wants to improve their life somehow. Jordon averages half a load as they can’t afford to take a full load with a child at home. Jordon graduates with an AA. </a:t>
            </a:r>
          </a:p>
          <a:p>
            <a:pPr lvl="1"/>
            <a:r>
              <a:rPr lang="en-US" sz="2800" dirty="0">
                <a:latin typeface="Calibri" panose="020F0502020204030204" pitchFamily="34" charset="0"/>
                <a:cs typeface="Calibri" panose="020F0502020204030204" pitchFamily="34" charset="0"/>
              </a:rPr>
              <a:t>Year One Funding</a:t>
            </a:r>
          </a:p>
          <a:p>
            <a:pPr lvl="2"/>
            <a:r>
              <a:rPr lang="en-US" sz="2600" dirty="0">
                <a:latin typeface="Calibri" panose="020F0502020204030204" pitchFamily="34" charset="0"/>
                <a:cs typeface="Calibri" panose="020F0502020204030204" pitchFamily="34" charset="0"/>
              </a:rPr>
              <a:t>FTES =  $2,862</a:t>
            </a:r>
          </a:p>
          <a:p>
            <a:pPr lvl="1"/>
            <a:r>
              <a:rPr lang="en-US" sz="2800" dirty="0">
                <a:latin typeface="Calibri" panose="020F0502020204030204" pitchFamily="34" charset="0"/>
                <a:cs typeface="Calibri" panose="020F0502020204030204" pitchFamily="34" charset="0"/>
              </a:rPr>
              <a:t>Year Two Funding</a:t>
            </a:r>
          </a:p>
          <a:p>
            <a:pPr lvl="2"/>
            <a:r>
              <a:rPr lang="en-US" sz="2600" dirty="0">
                <a:latin typeface="Calibri" panose="020F0502020204030204" pitchFamily="34" charset="0"/>
                <a:cs typeface="Calibri" panose="020F0502020204030204" pitchFamily="34" charset="0"/>
              </a:rPr>
              <a:t>FTES =  $2,862</a:t>
            </a:r>
          </a:p>
          <a:p>
            <a:pPr lvl="1"/>
            <a:r>
              <a:rPr lang="en-US" sz="2800" dirty="0">
                <a:latin typeface="Calibri" panose="020F0502020204030204" pitchFamily="34" charset="0"/>
                <a:cs typeface="Calibri" panose="020F0502020204030204" pitchFamily="34" charset="0"/>
              </a:rPr>
              <a:t>Year Three Funding</a:t>
            </a:r>
          </a:p>
          <a:p>
            <a:pPr lvl="2"/>
            <a:r>
              <a:rPr lang="en-US" sz="2600" dirty="0">
                <a:latin typeface="Calibri" panose="020F0502020204030204" pitchFamily="34" charset="0"/>
                <a:cs typeface="Calibri" panose="020F0502020204030204" pitchFamily="34" charset="0"/>
              </a:rPr>
              <a:t>FTES =  $2,862</a:t>
            </a:r>
          </a:p>
          <a:p>
            <a:pPr lvl="1"/>
            <a:r>
              <a:rPr lang="en-US" sz="2800" dirty="0">
                <a:latin typeface="Calibri" panose="020F0502020204030204" pitchFamily="34" charset="0"/>
                <a:cs typeface="Calibri" panose="020F0502020204030204" pitchFamily="34" charset="0"/>
              </a:rPr>
              <a:t>Year Four Funding</a:t>
            </a:r>
          </a:p>
          <a:p>
            <a:pPr lvl="2"/>
            <a:r>
              <a:rPr lang="en-US" sz="2600" dirty="0">
                <a:latin typeface="Calibri" panose="020F0502020204030204" pitchFamily="34" charset="0"/>
                <a:cs typeface="Calibri" panose="020F0502020204030204" pitchFamily="34" charset="0"/>
              </a:rPr>
              <a:t>FTES = $2,862</a:t>
            </a:r>
          </a:p>
          <a:p>
            <a:pPr lvl="2"/>
            <a:r>
              <a:rPr lang="en-US" sz="2600" dirty="0">
                <a:latin typeface="Calibri" panose="020F0502020204030204" pitchFamily="34" charset="0"/>
                <a:cs typeface="Calibri" panose="020F0502020204030204" pitchFamily="34" charset="0"/>
              </a:rPr>
              <a:t>AA Degree = $2,363</a:t>
            </a:r>
          </a:p>
          <a:p>
            <a:pPr lvl="1"/>
            <a:r>
              <a:rPr lang="en-US" sz="2800" dirty="0">
                <a:latin typeface="Calibri" panose="020F0502020204030204" pitchFamily="34" charset="0"/>
                <a:cs typeface="Calibri" panose="020F0502020204030204" pitchFamily="34" charset="0"/>
              </a:rPr>
              <a:t>Total Funding = $13,811 over four years</a:t>
            </a:r>
          </a:p>
          <a:p>
            <a:pPr lvl="1"/>
            <a:endParaRPr lang="en-US" sz="2800" dirty="0">
              <a:latin typeface="Calibri" panose="020F0502020204030204" pitchFamily="34" charset="0"/>
              <a:cs typeface="Calibri" panose="020F0502020204030204" pitchFamily="34" charset="0"/>
            </a:endParaRPr>
          </a:p>
          <a:p>
            <a:pPr lvl="2"/>
            <a:endParaRPr lang="en-US" sz="2600" dirty="0">
              <a:latin typeface="Calibri" panose="020F0502020204030204" pitchFamily="34" charset="0"/>
              <a:cs typeface="Calibri" panose="020F0502020204030204" pitchFamily="34" charset="0"/>
            </a:endParaRPr>
          </a:p>
          <a:p>
            <a:pPr lvl="2"/>
            <a:endParaRPr lang="en-US" sz="2600" dirty="0">
              <a:latin typeface="Calibri" panose="020F0502020204030204" pitchFamily="34" charset="0"/>
              <a:cs typeface="Calibri" panose="020F0502020204030204" pitchFamily="34" charset="0"/>
            </a:endParaRPr>
          </a:p>
          <a:p>
            <a:pPr lvl="1"/>
            <a:endParaRPr lang="en-US" sz="2600" dirty="0">
              <a:latin typeface="Calibri" panose="020F0502020204030204" pitchFamily="34" charset="0"/>
              <a:cs typeface="Calibri" panose="020F0502020204030204" pitchFamily="34" charset="0"/>
            </a:endParaRPr>
          </a:p>
          <a:p>
            <a:pPr marL="914126" lvl="2" indent="0">
              <a:buNone/>
            </a:pPr>
            <a:endParaRPr lang="en-US" sz="2600" dirty="0">
              <a:latin typeface="Calibri" panose="020F0502020204030204" pitchFamily="34" charset="0"/>
              <a:cs typeface="Calibri" panose="020F0502020204030204" pitchFamily="34" charset="0"/>
            </a:endParaRPr>
          </a:p>
          <a:p>
            <a:pPr lvl="2"/>
            <a:endParaRPr lang="en-US" sz="26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2"/>
            <a:endParaRPr lang="en-US" sz="2401" dirty="0">
              <a:latin typeface="Calibri" panose="020F0502020204030204" pitchFamily="34" charset="0"/>
              <a:cs typeface="Calibri" panose="020F0502020204030204" pitchFamily="34" charset="0"/>
            </a:endParaRPr>
          </a:p>
          <a:p>
            <a:pPr marL="914126" lvl="2" indent="0">
              <a:buFont typeface="Arial" panose="020B0604020202020204" pitchFamily="34" charset="0"/>
              <a:buNone/>
            </a:pPr>
            <a:endParaRPr lang="en-US" sz="2200" dirty="0">
              <a:latin typeface="Calibri" panose="020F0502020204030204" pitchFamily="34" charset="0"/>
              <a:cs typeface="Calibri" panose="020F0502020204030204" pitchFamily="34" charset="0"/>
            </a:endParaRPr>
          </a:p>
          <a:p>
            <a:pPr marL="463550" lvl="2" indent="0">
              <a:buFont typeface="Arial" panose="020B0604020202020204" pitchFamily="34" charset="0"/>
              <a:buNone/>
            </a:pPr>
            <a:endParaRPr lang="en-US" sz="2500" dirty="0">
              <a:latin typeface="Calibri" panose="020F0502020204030204" pitchFamily="34" charset="0"/>
              <a:cs typeface="Calibri" panose="020F0502020204030204" pitchFamily="34" charset="0"/>
            </a:endParaRPr>
          </a:p>
          <a:p>
            <a:pPr marL="457063" lvl="1" indent="0">
              <a:buNone/>
            </a:pPr>
            <a:endParaRPr lang="en-US" sz="3100" dirty="0">
              <a:latin typeface="Calibri" panose="020F0502020204030204" pitchFamily="34" charset="0"/>
              <a:cs typeface="Calibri" panose="020F0502020204030204" pitchFamily="34" charset="0"/>
            </a:endParaRPr>
          </a:p>
          <a:p>
            <a:pPr marL="682625" lvl="3" indent="0">
              <a:buFont typeface="Arial" panose="020B0604020202020204" pitchFamily="34" charset="0"/>
              <a:buNone/>
            </a:pPr>
            <a:endParaRPr lang="en-US" sz="1800" dirty="0">
              <a:latin typeface="Calibri" panose="020F0502020204030204" pitchFamily="34" charset="0"/>
              <a:cs typeface="Calibri" panose="020F0502020204030204" pitchFamily="34" charset="0"/>
            </a:endParaRPr>
          </a:p>
          <a:p>
            <a:pPr lvl="2"/>
            <a:endParaRPr lang="en-US" dirty="0"/>
          </a:p>
        </p:txBody>
      </p:sp>
      <p:sp>
        <p:nvSpPr>
          <p:cNvPr id="5" name="Title 12">
            <a:extLst>
              <a:ext uri="{FF2B5EF4-FFF2-40B4-BE49-F238E27FC236}">
                <a16:creationId xmlns:a16="http://schemas.microsoft.com/office/drawing/2014/main" id="{6BD02A63-E556-FBB0-69A3-811DB4ACE804}"/>
              </a:ext>
            </a:extLst>
          </p:cNvPr>
          <p:cNvSpPr>
            <a:spLocks noGrp="1"/>
          </p:cNvSpPr>
          <p:nvPr>
            <p:ph type="title"/>
          </p:nvPr>
        </p:nvSpPr>
        <p:spPr>
          <a:xfrm>
            <a:off x="690562" y="685800"/>
            <a:ext cx="11048999" cy="533400"/>
          </a:xfrm>
        </p:spPr>
        <p:txBody>
          <a:bodyPr>
            <a:noAutofit/>
          </a:bodyPr>
          <a:lstStyle/>
          <a:p>
            <a:pPr algn="ctr"/>
            <a:r>
              <a:rPr lang="en-US" sz="4000" b="1" u="sng" dirty="0">
                <a:latin typeface="Calibri" panose="020F0502020204030204" pitchFamily="34" charset="0"/>
                <a:cs typeface="Calibri" panose="020F0502020204030204" pitchFamily="34" charset="0"/>
              </a:rPr>
              <a:t>How Does What We Do Everyday Affect Funding?</a:t>
            </a:r>
          </a:p>
        </p:txBody>
      </p:sp>
    </p:spTree>
    <p:extLst>
      <p:ext uri="{BB962C8B-B14F-4D97-AF65-F5344CB8AC3E}">
        <p14:creationId xmlns:p14="http://schemas.microsoft.com/office/powerpoint/2010/main" val="4161557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DC173-D69E-5D94-B475-8E4D414B728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45C0654-EC1F-8747-B985-9B31ADFB0608}"/>
              </a:ext>
            </a:extLst>
          </p:cNvPr>
          <p:cNvPicPr>
            <a:picLocks noChangeAspect="1"/>
          </p:cNvPicPr>
          <p:nvPr/>
        </p:nvPicPr>
        <p:blipFill>
          <a:blip r:embed="rId2"/>
          <a:stretch>
            <a:fillRect/>
          </a:stretch>
        </p:blipFill>
        <p:spPr>
          <a:xfrm>
            <a:off x="87368" y="6345177"/>
            <a:ext cx="524164" cy="451026"/>
          </a:xfrm>
          <a:prstGeom prst="rect">
            <a:avLst/>
          </a:prstGeom>
        </p:spPr>
      </p:pic>
      <p:sp>
        <p:nvSpPr>
          <p:cNvPr id="8" name="Content Placeholder 13">
            <a:extLst>
              <a:ext uri="{FF2B5EF4-FFF2-40B4-BE49-F238E27FC236}">
                <a16:creationId xmlns:a16="http://schemas.microsoft.com/office/drawing/2014/main" id="{F88A5364-739A-A8F2-5C3E-720E81C8433E}"/>
              </a:ext>
            </a:extLst>
          </p:cNvPr>
          <p:cNvSpPr txBox="1">
            <a:spLocks/>
          </p:cNvSpPr>
          <p:nvPr/>
        </p:nvSpPr>
        <p:spPr>
          <a:xfrm>
            <a:off x="112712" y="838199"/>
            <a:ext cx="11963400" cy="5506977"/>
          </a:xfrm>
          <a:prstGeom prst="rect">
            <a:avLst/>
          </a:prstGeom>
        </p:spPr>
        <p:txBody>
          <a:bodyPr vert="horz" lIns="91440" tIns="45720" rIns="91440" bIns="45720" rtlCol="0">
            <a:normAutofit fontScale="55000" lnSpcReduction="20000"/>
          </a:bodyPr>
          <a:lstStyle>
            <a:lvl1pPr marL="228531" indent="-228531" algn="l" defTabSz="914126" rtl="0" eaLnBrk="1" latinLnBrk="0" hangingPunct="1">
              <a:lnSpc>
                <a:spcPct val="110000"/>
              </a:lnSpc>
              <a:spcBef>
                <a:spcPts val="1000"/>
              </a:spcBef>
              <a:buFont typeface="Arial" panose="020B0604020202020204" pitchFamily="34" charset="0"/>
              <a:buChar char="•"/>
              <a:defRPr sz="1799" kern="1200">
                <a:solidFill>
                  <a:schemeClr val="tx1"/>
                </a:solidFill>
                <a:latin typeface="+mn-lt"/>
                <a:ea typeface="+mn-ea"/>
                <a:cs typeface="+mn-cs"/>
              </a:defRPr>
            </a:lvl1pPr>
            <a:lvl2pPr marL="685594" indent="-228531" algn="l" defTabSz="914126"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657" indent="-228531" algn="l" defTabSz="914126"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599720"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6783"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r>
              <a:rPr lang="en-US" sz="2999" dirty="0">
                <a:latin typeface="Calibri" panose="020F0502020204030204" pitchFamily="34" charset="0"/>
                <a:cs typeface="Calibri" panose="020F0502020204030204" pitchFamily="34" charset="0"/>
              </a:rPr>
              <a:t>Student Jordon Welcome shows up one day to sign up for some random classes. A faculty member notices Jordon looks overwhelmed and confused and asks how they are doing. After a conversation, the faculty member brings Jordon to the Financial Aid Department before signing up for all their classes, which Jordon never knew was a thing.  At Financial Aid Jordon learned about Pell, Promise, SEOG and Scholarships which will allow Jordon to afford to take a full load! Jordon qualified for Pell and Promise. Jordon graduates with an AA. </a:t>
            </a:r>
          </a:p>
          <a:p>
            <a:pPr marL="0" indent="0">
              <a:buNone/>
            </a:pPr>
            <a:endParaRPr lang="en-US" sz="2999"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Year One Funding</a:t>
            </a:r>
          </a:p>
          <a:p>
            <a:pPr lvl="2"/>
            <a:r>
              <a:rPr lang="en-US" sz="2600" dirty="0">
                <a:latin typeface="Calibri" panose="020F0502020204030204" pitchFamily="34" charset="0"/>
                <a:cs typeface="Calibri" panose="020F0502020204030204" pitchFamily="34" charset="0"/>
              </a:rPr>
              <a:t>FTES = </a:t>
            </a:r>
            <a:r>
              <a:rPr lang="en-US" sz="2600" dirty="0">
                <a:solidFill>
                  <a:schemeClr val="accent6">
                    <a:lumMod val="75000"/>
                  </a:schemeClr>
                </a:solidFill>
                <a:latin typeface="Calibri" panose="020F0502020204030204" pitchFamily="34" charset="0"/>
                <a:cs typeface="Calibri" panose="020F0502020204030204" pitchFamily="34" charset="0"/>
              </a:rPr>
              <a:t>$5,725</a:t>
            </a:r>
          </a:p>
          <a:p>
            <a:pPr lvl="2"/>
            <a:r>
              <a:rPr lang="en-US" sz="2600" dirty="0">
                <a:latin typeface="Calibri" panose="020F0502020204030204" pitchFamily="34" charset="0"/>
                <a:cs typeface="Calibri" panose="020F0502020204030204" pitchFamily="34" charset="0"/>
              </a:rPr>
              <a:t>Pell = </a:t>
            </a:r>
            <a:r>
              <a:rPr lang="en-US" sz="2600" dirty="0">
                <a:solidFill>
                  <a:schemeClr val="accent6">
                    <a:lumMod val="75000"/>
                  </a:schemeClr>
                </a:solidFill>
                <a:latin typeface="Calibri" panose="020F0502020204030204" pitchFamily="34" charset="0"/>
                <a:cs typeface="Calibri" panose="020F0502020204030204" pitchFamily="34" charset="0"/>
              </a:rPr>
              <a:t>$1,336</a:t>
            </a:r>
          </a:p>
          <a:p>
            <a:pPr lvl="2"/>
            <a:r>
              <a:rPr lang="en-US" sz="2600" dirty="0">
                <a:latin typeface="Calibri" panose="020F0502020204030204" pitchFamily="34" charset="0"/>
                <a:cs typeface="Calibri" panose="020F0502020204030204" pitchFamily="34" charset="0"/>
              </a:rPr>
              <a:t>Promise: </a:t>
            </a:r>
            <a:r>
              <a:rPr lang="en-US" sz="2600" dirty="0">
                <a:solidFill>
                  <a:schemeClr val="accent6">
                    <a:lumMod val="75000"/>
                  </a:schemeClr>
                </a:solidFill>
                <a:latin typeface="Calibri" panose="020F0502020204030204" pitchFamily="34" charset="0"/>
                <a:cs typeface="Calibri" panose="020F0502020204030204" pitchFamily="34" charset="0"/>
              </a:rPr>
              <a:t>$1,336</a:t>
            </a:r>
          </a:p>
          <a:p>
            <a:pPr marL="914126" lvl="2" indent="0">
              <a:buNone/>
            </a:pPr>
            <a:endParaRPr lang="en-US" sz="26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Year Two Funding</a:t>
            </a:r>
          </a:p>
          <a:p>
            <a:pPr lvl="2"/>
            <a:r>
              <a:rPr lang="en-US" sz="2600" dirty="0">
                <a:latin typeface="Calibri" panose="020F0502020204030204" pitchFamily="34" charset="0"/>
                <a:cs typeface="Calibri" panose="020F0502020204030204" pitchFamily="34" charset="0"/>
              </a:rPr>
              <a:t>FTES =  </a:t>
            </a:r>
            <a:r>
              <a:rPr lang="en-US" sz="2600" dirty="0">
                <a:solidFill>
                  <a:schemeClr val="accent6">
                    <a:lumMod val="75000"/>
                  </a:schemeClr>
                </a:solidFill>
                <a:latin typeface="Calibri" panose="020F0502020204030204" pitchFamily="34" charset="0"/>
                <a:cs typeface="Calibri" panose="020F0502020204030204" pitchFamily="34" charset="0"/>
              </a:rPr>
              <a:t>$5,725</a:t>
            </a:r>
          </a:p>
          <a:p>
            <a:pPr lvl="2"/>
            <a:r>
              <a:rPr lang="en-US" sz="2600" dirty="0">
                <a:latin typeface="Calibri" panose="020F0502020204030204" pitchFamily="34" charset="0"/>
                <a:cs typeface="Calibri" panose="020F0502020204030204" pitchFamily="34" charset="0"/>
              </a:rPr>
              <a:t>Pell = </a:t>
            </a:r>
            <a:r>
              <a:rPr lang="en-US" sz="2600" dirty="0">
                <a:solidFill>
                  <a:schemeClr val="accent6">
                    <a:lumMod val="75000"/>
                  </a:schemeClr>
                </a:solidFill>
                <a:latin typeface="Calibri" panose="020F0502020204030204" pitchFamily="34" charset="0"/>
                <a:cs typeface="Calibri" panose="020F0502020204030204" pitchFamily="34" charset="0"/>
              </a:rPr>
              <a:t>$1,336</a:t>
            </a:r>
          </a:p>
          <a:p>
            <a:pPr lvl="2"/>
            <a:r>
              <a:rPr lang="en-US" sz="2600" dirty="0">
                <a:latin typeface="Calibri" panose="020F0502020204030204" pitchFamily="34" charset="0"/>
                <a:cs typeface="Calibri" panose="020F0502020204030204" pitchFamily="34" charset="0"/>
              </a:rPr>
              <a:t>Promise: </a:t>
            </a:r>
            <a:r>
              <a:rPr lang="en-US" sz="2600" dirty="0">
                <a:solidFill>
                  <a:schemeClr val="accent6">
                    <a:lumMod val="75000"/>
                  </a:schemeClr>
                </a:solidFill>
                <a:latin typeface="Calibri" panose="020F0502020204030204" pitchFamily="34" charset="0"/>
                <a:cs typeface="Calibri" panose="020F0502020204030204" pitchFamily="34" charset="0"/>
              </a:rPr>
              <a:t>$1,336</a:t>
            </a:r>
          </a:p>
          <a:p>
            <a:pPr lvl="2"/>
            <a:r>
              <a:rPr lang="en-US" sz="2600" dirty="0">
                <a:latin typeface="Calibri" panose="020F0502020204030204" pitchFamily="34" charset="0"/>
                <a:cs typeface="Calibri" panose="020F0502020204030204" pitchFamily="34" charset="0"/>
              </a:rPr>
              <a:t>AA Degree = $2,363</a:t>
            </a:r>
          </a:p>
          <a:p>
            <a:pPr lvl="2"/>
            <a:r>
              <a:rPr lang="en-US" sz="2600" dirty="0">
                <a:latin typeface="Calibri" panose="020F0502020204030204" pitchFamily="34" charset="0"/>
                <a:cs typeface="Calibri" panose="020F0502020204030204" pitchFamily="34" charset="0"/>
              </a:rPr>
              <a:t>AA Degree Pell Premium = </a:t>
            </a:r>
            <a:r>
              <a:rPr lang="en-US" sz="2600" dirty="0">
                <a:solidFill>
                  <a:schemeClr val="accent6">
                    <a:lumMod val="75000"/>
                  </a:schemeClr>
                </a:solidFill>
                <a:latin typeface="Calibri" panose="020F0502020204030204" pitchFamily="34" charset="0"/>
                <a:cs typeface="Calibri" panose="020F0502020204030204" pitchFamily="34" charset="0"/>
              </a:rPr>
              <a:t>$894</a:t>
            </a:r>
          </a:p>
          <a:p>
            <a:pPr lvl="2"/>
            <a:r>
              <a:rPr lang="en-US" sz="2600" dirty="0">
                <a:latin typeface="Calibri" panose="020F0502020204030204" pitchFamily="34" charset="0"/>
                <a:cs typeface="Calibri" panose="020F0502020204030204" pitchFamily="34" charset="0"/>
              </a:rPr>
              <a:t>AA Degree Promise Premium = </a:t>
            </a:r>
            <a:r>
              <a:rPr lang="en-US" sz="2600" dirty="0">
                <a:solidFill>
                  <a:schemeClr val="accent6">
                    <a:lumMod val="75000"/>
                  </a:schemeClr>
                </a:solidFill>
                <a:latin typeface="Calibri" panose="020F0502020204030204" pitchFamily="34" charset="0"/>
                <a:cs typeface="Calibri" panose="020F0502020204030204" pitchFamily="34" charset="0"/>
              </a:rPr>
              <a:t>$596</a:t>
            </a:r>
          </a:p>
          <a:p>
            <a:pPr marL="914126" lvl="2" indent="0">
              <a:buNone/>
            </a:pPr>
            <a:endParaRPr lang="en-US" sz="26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Total Funding = $20,647 over two years</a:t>
            </a:r>
          </a:p>
          <a:p>
            <a:pPr lvl="1"/>
            <a:endParaRPr lang="en-US" sz="2800" dirty="0">
              <a:latin typeface="Calibri" panose="020F0502020204030204" pitchFamily="34" charset="0"/>
              <a:cs typeface="Calibri" panose="020F0502020204030204" pitchFamily="34" charset="0"/>
            </a:endParaRPr>
          </a:p>
          <a:p>
            <a:pPr lvl="2"/>
            <a:endParaRPr lang="en-US" sz="2600" dirty="0">
              <a:latin typeface="Calibri" panose="020F0502020204030204" pitchFamily="34" charset="0"/>
              <a:cs typeface="Calibri" panose="020F0502020204030204" pitchFamily="34" charset="0"/>
            </a:endParaRPr>
          </a:p>
          <a:p>
            <a:pPr lvl="2"/>
            <a:endParaRPr lang="en-US" sz="2600" dirty="0">
              <a:latin typeface="Calibri" panose="020F0502020204030204" pitchFamily="34" charset="0"/>
              <a:cs typeface="Calibri" panose="020F0502020204030204" pitchFamily="34" charset="0"/>
            </a:endParaRPr>
          </a:p>
          <a:p>
            <a:pPr lvl="1"/>
            <a:endParaRPr lang="en-US" sz="2600" dirty="0">
              <a:latin typeface="Calibri" panose="020F0502020204030204" pitchFamily="34" charset="0"/>
              <a:cs typeface="Calibri" panose="020F0502020204030204" pitchFamily="34" charset="0"/>
            </a:endParaRPr>
          </a:p>
          <a:p>
            <a:pPr marL="914126" lvl="2" indent="0">
              <a:buNone/>
            </a:pPr>
            <a:endParaRPr lang="en-US" sz="2600" dirty="0">
              <a:latin typeface="Calibri" panose="020F0502020204030204" pitchFamily="34" charset="0"/>
              <a:cs typeface="Calibri" panose="020F0502020204030204" pitchFamily="34" charset="0"/>
            </a:endParaRPr>
          </a:p>
          <a:p>
            <a:pPr lvl="2"/>
            <a:endParaRPr lang="en-US" sz="26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2"/>
            <a:endParaRPr lang="en-US" sz="2401" dirty="0">
              <a:latin typeface="Calibri" panose="020F0502020204030204" pitchFamily="34" charset="0"/>
              <a:cs typeface="Calibri" panose="020F0502020204030204" pitchFamily="34" charset="0"/>
            </a:endParaRPr>
          </a:p>
          <a:p>
            <a:pPr marL="914126" lvl="2" indent="0">
              <a:buFont typeface="Arial" panose="020B0604020202020204" pitchFamily="34" charset="0"/>
              <a:buNone/>
            </a:pPr>
            <a:endParaRPr lang="en-US" sz="2200" dirty="0">
              <a:latin typeface="Calibri" panose="020F0502020204030204" pitchFamily="34" charset="0"/>
              <a:cs typeface="Calibri" panose="020F0502020204030204" pitchFamily="34" charset="0"/>
            </a:endParaRPr>
          </a:p>
          <a:p>
            <a:pPr marL="463550" lvl="2" indent="0">
              <a:buFont typeface="Arial" panose="020B0604020202020204" pitchFamily="34" charset="0"/>
              <a:buNone/>
            </a:pPr>
            <a:endParaRPr lang="en-US" sz="2500" dirty="0">
              <a:latin typeface="Calibri" panose="020F0502020204030204" pitchFamily="34" charset="0"/>
              <a:cs typeface="Calibri" panose="020F0502020204030204" pitchFamily="34" charset="0"/>
            </a:endParaRPr>
          </a:p>
          <a:p>
            <a:pPr marL="457063" lvl="1" indent="0">
              <a:buNone/>
            </a:pPr>
            <a:endParaRPr lang="en-US" sz="3100" dirty="0">
              <a:latin typeface="Calibri" panose="020F0502020204030204" pitchFamily="34" charset="0"/>
              <a:cs typeface="Calibri" panose="020F0502020204030204" pitchFamily="34" charset="0"/>
            </a:endParaRPr>
          </a:p>
          <a:p>
            <a:pPr marL="682625" lvl="3" indent="0">
              <a:buFont typeface="Arial" panose="020B0604020202020204" pitchFamily="34" charset="0"/>
              <a:buNone/>
            </a:pPr>
            <a:endParaRPr lang="en-US" sz="1800" dirty="0">
              <a:latin typeface="Calibri" panose="020F0502020204030204" pitchFamily="34" charset="0"/>
              <a:cs typeface="Calibri" panose="020F0502020204030204" pitchFamily="34" charset="0"/>
            </a:endParaRPr>
          </a:p>
          <a:p>
            <a:pPr lvl="2"/>
            <a:endParaRPr lang="en-US" dirty="0"/>
          </a:p>
        </p:txBody>
      </p:sp>
    </p:spTree>
    <p:extLst>
      <p:ext uri="{BB962C8B-B14F-4D97-AF65-F5344CB8AC3E}">
        <p14:creationId xmlns:p14="http://schemas.microsoft.com/office/powerpoint/2010/main" val="4199439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1CE21-86CD-5EC1-F4F3-1B73A78218F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2EC6B3A-521B-D43F-5A2C-5789D9A99E33}"/>
              </a:ext>
            </a:extLst>
          </p:cNvPr>
          <p:cNvPicPr>
            <a:picLocks noChangeAspect="1"/>
          </p:cNvPicPr>
          <p:nvPr/>
        </p:nvPicPr>
        <p:blipFill>
          <a:blip r:embed="rId2"/>
          <a:stretch>
            <a:fillRect/>
          </a:stretch>
        </p:blipFill>
        <p:spPr>
          <a:xfrm>
            <a:off x="87368" y="6345177"/>
            <a:ext cx="524164" cy="451026"/>
          </a:xfrm>
          <a:prstGeom prst="rect">
            <a:avLst/>
          </a:prstGeom>
        </p:spPr>
      </p:pic>
      <p:sp>
        <p:nvSpPr>
          <p:cNvPr id="8" name="Content Placeholder 13">
            <a:extLst>
              <a:ext uri="{FF2B5EF4-FFF2-40B4-BE49-F238E27FC236}">
                <a16:creationId xmlns:a16="http://schemas.microsoft.com/office/drawing/2014/main" id="{506CBC84-4DF2-A3FD-09A3-C86BA4CFE99C}"/>
              </a:ext>
            </a:extLst>
          </p:cNvPr>
          <p:cNvSpPr txBox="1">
            <a:spLocks/>
          </p:cNvSpPr>
          <p:nvPr/>
        </p:nvSpPr>
        <p:spPr>
          <a:xfrm>
            <a:off x="112712" y="838199"/>
            <a:ext cx="11963400" cy="5506977"/>
          </a:xfrm>
          <a:prstGeom prst="rect">
            <a:avLst/>
          </a:prstGeom>
        </p:spPr>
        <p:txBody>
          <a:bodyPr vert="horz" lIns="91440" tIns="45720" rIns="91440" bIns="45720" rtlCol="0">
            <a:normAutofit fontScale="47500" lnSpcReduction="20000"/>
          </a:bodyPr>
          <a:lstStyle>
            <a:lvl1pPr marL="228531" indent="-228531" algn="l" defTabSz="914126" rtl="0" eaLnBrk="1" latinLnBrk="0" hangingPunct="1">
              <a:lnSpc>
                <a:spcPct val="110000"/>
              </a:lnSpc>
              <a:spcBef>
                <a:spcPts val="1000"/>
              </a:spcBef>
              <a:buFont typeface="Arial" panose="020B0604020202020204" pitchFamily="34" charset="0"/>
              <a:buChar char="•"/>
              <a:defRPr sz="1799" kern="1200">
                <a:solidFill>
                  <a:schemeClr val="tx1"/>
                </a:solidFill>
                <a:latin typeface="+mn-lt"/>
                <a:ea typeface="+mn-ea"/>
                <a:cs typeface="+mn-cs"/>
              </a:defRPr>
            </a:lvl1pPr>
            <a:lvl2pPr marL="685594" indent="-228531" algn="l" defTabSz="914126"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657" indent="-228531" algn="l" defTabSz="914126"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599720"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6783"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r>
              <a:rPr lang="en-US" sz="2999" dirty="0">
                <a:latin typeface="Calibri" panose="020F0502020204030204" pitchFamily="34" charset="0"/>
                <a:cs typeface="Calibri" panose="020F0502020204030204" pitchFamily="34" charset="0"/>
              </a:rPr>
              <a:t>Student Jordon Welcome shows up one day to sign up for some random classes. A faculty member notices they looks overwhelmed and confused and asks how they are doing. After a conversation, the faculty member brings them to the Financial Aid Department before signing up for their classes, which Jordon never knew was a thing.  At Financial Aid they learned about Pell, Promise, SEOG and Scholarships which will allow Jordon to afford to take a full load! They qualify for Pell and Promise. The Financial Aid Specialist at the front counter gives Jordon some great advice to see a counselor asap. The counselor sees Jordon really enjoys numbers and inspires them to go for a transfer to CSUN in Accounting with an ADT.  They graduate with an ADT and Transfer to CSUN. </a:t>
            </a:r>
          </a:p>
          <a:p>
            <a:pPr marL="0" indent="0">
              <a:buNone/>
            </a:pPr>
            <a:endParaRPr lang="en-US" sz="2999"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Year One Funding</a:t>
            </a:r>
          </a:p>
          <a:p>
            <a:pPr lvl="2"/>
            <a:r>
              <a:rPr lang="en-US" sz="2600" dirty="0">
                <a:latin typeface="Calibri" panose="020F0502020204030204" pitchFamily="34" charset="0"/>
                <a:cs typeface="Calibri" panose="020F0502020204030204" pitchFamily="34" charset="0"/>
              </a:rPr>
              <a:t>FTES =  $5,725</a:t>
            </a:r>
          </a:p>
          <a:p>
            <a:pPr lvl="2"/>
            <a:r>
              <a:rPr lang="en-US" sz="2600" dirty="0">
                <a:latin typeface="Calibri" panose="020F0502020204030204" pitchFamily="34" charset="0"/>
                <a:cs typeface="Calibri" panose="020F0502020204030204" pitchFamily="34" charset="0"/>
              </a:rPr>
              <a:t>Pell: $1,336</a:t>
            </a:r>
          </a:p>
          <a:p>
            <a:pPr lvl="2"/>
            <a:r>
              <a:rPr lang="en-US" sz="2600" dirty="0">
                <a:latin typeface="Calibri" panose="020F0502020204030204" pitchFamily="34" charset="0"/>
                <a:cs typeface="Calibri" panose="020F0502020204030204" pitchFamily="34" charset="0"/>
              </a:rPr>
              <a:t>Promise: $1,336</a:t>
            </a:r>
          </a:p>
          <a:p>
            <a:pPr marL="914126" lvl="2" indent="0">
              <a:buNone/>
            </a:pPr>
            <a:endParaRPr lang="en-US" sz="26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Year Two Funding</a:t>
            </a:r>
          </a:p>
          <a:p>
            <a:pPr lvl="2"/>
            <a:r>
              <a:rPr lang="en-US" sz="2600" dirty="0">
                <a:latin typeface="Calibri" panose="020F0502020204030204" pitchFamily="34" charset="0"/>
                <a:cs typeface="Calibri" panose="020F0502020204030204" pitchFamily="34" charset="0"/>
              </a:rPr>
              <a:t>FTES =  $5,725</a:t>
            </a:r>
          </a:p>
          <a:p>
            <a:pPr lvl="2"/>
            <a:r>
              <a:rPr lang="en-US" sz="2600" dirty="0">
                <a:latin typeface="Calibri" panose="020F0502020204030204" pitchFamily="34" charset="0"/>
                <a:cs typeface="Calibri" panose="020F0502020204030204" pitchFamily="34" charset="0"/>
              </a:rPr>
              <a:t>Pell: $1,336</a:t>
            </a:r>
          </a:p>
          <a:p>
            <a:pPr lvl="2"/>
            <a:r>
              <a:rPr lang="en-US" sz="2600" dirty="0">
                <a:latin typeface="Calibri" panose="020F0502020204030204" pitchFamily="34" charset="0"/>
                <a:cs typeface="Calibri" panose="020F0502020204030204" pitchFamily="34" charset="0"/>
              </a:rPr>
              <a:t>Promise: $1,336 </a:t>
            </a:r>
          </a:p>
          <a:p>
            <a:pPr lvl="2"/>
            <a:r>
              <a:rPr lang="en-US" sz="2600" dirty="0">
                <a:latin typeface="Calibri" panose="020F0502020204030204" pitchFamily="34" charset="0"/>
                <a:cs typeface="Calibri" panose="020F0502020204030204" pitchFamily="34" charset="0"/>
              </a:rPr>
              <a:t>ADT Degree = </a:t>
            </a:r>
            <a:r>
              <a:rPr lang="en-US" sz="2600" dirty="0">
                <a:solidFill>
                  <a:schemeClr val="accent6">
                    <a:lumMod val="75000"/>
                  </a:schemeClr>
                </a:solidFill>
                <a:latin typeface="Calibri" panose="020F0502020204030204" pitchFamily="34" charset="0"/>
                <a:cs typeface="Calibri" panose="020F0502020204030204" pitchFamily="34" charset="0"/>
              </a:rPr>
              <a:t>$3,151</a:t>
            </a:r>
          </a:p>
          <a:p>
            <a:pPr lvl="2"/>
            <a:r>
              <a:rPr lang="en-US" sz="2600" dirty="0">
                <a:latin typeface="Calibri" panose="020F0502020204030204" pitchFamily="34" charset="0"/>
                <a:cs typeface="Calibri" panose="020F0502020204030204" pitchFamily="34" charset="0"/>
              </a:rPr>
              <a:t>ADT Degree Pell Premium = </a:t>
            </a:r>
            <a:r>
              <a:rPr lang="en-US" sz="2600" dirty="0">
                <a:solidFill>
                  <a:schemeClr val="accent6">
                    <a:lumMod val="75000"/>
                  </a:schemeClr>
                </a:solidFill>
                <a:latin typeface="Calibri" panose="020F0502020204030204" pitchFamily="34" charset="0"/>
                <a:cs typeface="Calibri" panose="020F0502020204030204" pitchFamily="34" charset="0"/>
              </a:rPr>
              <a:t>$1,192</a:t>
            </a:r>
          </a:p>
          <a:p>
            <a:pPr lvl="2"/>
            <a:r>
              <a:rPr lang="en-US" sz="2600" dirty="0">
                <a:latin typeface="Calibri" panose="020F0502020204030204" pitchFamily="34" charset="0"/>
                <a:cs typeface="Calibri" panose="020F0502020204030204" pitchFamily="34" charset="0"/>
              </a:rPr>
              <a:t>ADT Degree Promise Premium = </a:t>
            </a:r>
            <a:r>
              <a:rPr lang="en-US" sz="2600" dirty="0">
                <a:solidFill>
                  <a:schemeClr val="accent6">
                    <a:lumMod val="75000"/>
                  </a:schemeClr>
                </a:solidFill>
                <a:latin typeface="Calibri" panose="020F0502020204030204" pitchFamily="34" charset="0"/>
                <a:cs typeface="Calibri" panose="020F0502020204030204" pitchFamily="34" charset="0"/>
              </a:rPr>
              <a:t>$795</a:t>
            </a:r>
          </a:p>
          <a:p>
            <a:pPr lvl="2"/>
            <a:r>
              <a:rPr lang="en-US" sz="2600" dirty="0">
                <a:latin typeface="Calibri" panose="020F0502020204030204" pitchFamily="34" charset="0"/>
                <a:cs typeface="Calibri" panose="020F0502020204030204" pitchFamily="34" charset="0"/>
              </a:rPr>
              <a:t>Transfer = </a:t>
            </a:r>
            <a:r>
              <a:rPr lang="en-US" sz="2600" dirty="0">
                <a:solidFill>
                  <a:schemeClr val="accent6">
                    <a:lumMod val="75000"/>
                  </a:schemeClr>
                </a:solidFill>
                <a:latin typeface="Calibri" panose="020F0502020204030204" pitchFamily="34" charset="0"/>
                <a:cs typeface="Calibri" panose="020F0502020204030204" pitchFamily="34" charset="0"/>
              </a:rPr>
              <a:t>$1,181</a:t>
            </a:r>
          </a:p>
          <a:p>
            <a:pPr lvl="2"/>
            <a:r>
              <a:rPr lang="en-US" sz="2600" dirty="0">
                <a:latin typeface="Calibri" panose="020F0502020204030204" pitchFamily="34" charset="0"/>
                <a:cs typeface="Calibri" panose="020F0502020204030204" pitchFamily="34" charset="0"/>
              </a:rPr>
              <a:t>Transfer Pell Premium = </a:t>
            </a:r>
            <a:r>
              <a:rPr lang="en-US" sz="2600" dirty="0">
                <a:solidFill>
                  <a:schemeClr val="accent6">
                    <a:lumMod val="75000"/>
                  </a:schemeClr>
                </a:solidFill>
                <a:latin typeface="Calibri" panose="020F0502020204030204" pitchFamily="34" charset="0"/>
                <a:cs typeface="Calibri" panose="020F0502020204030204" pitchFamily="34" charset="0"/>
              </a:rPr>
              <a:t>$447</a:t>
            </a:r>
          </a:p>
          <a:p>
            <a:pPr lvl="2"/>
            <a:r>
              <a:rPr lang="en-US" sz="2600" dirty="0">
                <a:latin typeface="Calibri" panose="020F0502020204030204" pitchFamily="34" charset="0"/>
                <a:cs typeface="Calibri" panose="020F0502020204030204" pitchFamily="34" charset="0"/>
              </a:rPr>
              <a:t>Transfer Promise Premium = </a:t>
            </a:r>
            <a:r>
              <a:rPr lang="en-US" sz="2600" dirty="0">
                <a:solidFill>
                  <a:schemeClr val="accent6">
                    <a:lumMod val="75000"/>
                  </a:schemeClr>
                </a:solidFill>
                <a:latin typeface="Calibri" panose="020F0502020204030204" pitchFamily="34" charset="0"/>
                <a:cs typeface="Calibri" panose="020F0502020204030204" pitchFamily="34" charset="0"/>
              </a:rPr>
              <a:t>$298</a:t>
            </a:r>
          </a:p>
          <a:p>
            <a:pPr marL="914126" lvl="2" indent="0">
              <a:buNone/>
            </a:pPr>
            <a:endParaRPr lang="en-US" sz="26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Total Funding = $23,858 over two years</a:t>
            </a:r>
          </a:p>
          <a:p>
            <a:pPr lvl="1"/>
            <a:endParaRPr lang="en-US" sz="2800" dirty="0">
              <a:latin typeface="Calibri" panose="020F0502020204030204" pitchFamily="34" charset="0"/>
              <a:cs typeface="Calibri" panose="020F0502020204030204" pitchFamily="34" charset="0"/>
            </a:endParaRPr>
          </a:p>
          <a:p>
            <a:pPr lvl="2"/>
            <a:endParaRPr lang="en-US" sz="2600" dirty="0">
              <a:latin typeface="Calibri" panose="020F0502020204030204" pitchFamily="34" charset="0"/>
              <a:cs typeface="Calibri" panose="020F0502020204030204" pitchFamily="34" charset="0"/>
            </a:endParaRPr>
          </a:p>
          <a:p>
            <a:pPr lvl="2"/>
            <a:endParaRPr lang="en-US" sz="2600" dirty="0">
              <a:latin typeface="Calibri" panose="020F0502020204030204" pitchFamily="34" charset="0"/>
              <a:cs typeface="Calibri" panose="020F0502020204030204" pitchFamily="34" charset="0"/>
            </a:endParaRPr>
          </a:p>
          <a:p>
            <a:pPr lvl="1"/>
            <a:endParaRPr lang="en-US" sz="2600" dirty="0">
              <a:latin typeface="Calibri" panose="020F0502020204030204" pitchFamily="34" charset="0"/>
              <a:cs typeface="Calibri" panose="020F0502020204030204" pitchFamily="34" charset="0"/>
            </a:endParaRPr>
          </a:p>
          <a:p>
            <a:pPr marL="914126" lvl="2" indent="0">
              <a:buNone/>
            </a:pPr>
            <a:endParaRPr lang="en-US" sz="2600" dirty="0">
              <a:latin typeface="Calibri" panose="020F0502020204030204" pitchFamily="34" charset="0"/>
              <a:cs typeface="Calibri" panose="020F0502020204030204" pitchFamily="34" charset="0"/>
            </a:endParaRPr>
          </a:p>
          <a:p>
            <a:pPr lvl="2"/>
            <a:endParaRPr lang="en-US" sz="26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2"/>
            <a:endParaRPr lang="en-US" sz="2401" dirty="0">
              <a:latin typeface="Calibri" panose="020F0502020204030204" pitchFamily="34" charset="0"/>
              <a:cs typeface="Calibri" panose="020F0502020204030204" pitchFamily="34" charset="0"/>
            </a:endParaRPr>
          </a:p>
          <a:p>
            <a:pPr marL="914126" lvl="2" indent="0">
              <a:buFont typeface="Arial" panose="020B0604020202020204" pitchFamily="34" charset="0"/>
              <a:buNone/>
            </a:pPr>
            <a:endParaRPr lang="en-US" sz="2200" dirty="0">
              <a:latin typeface="Calibri" panose="020F0502020204030204" pitchFamily="34" charset="0"/>
              <a:cs typeface="Calibri" panose="020F0502020204030204" pitchFamily="34" charset="0"/>
            </a:endParaRPr>
          </a:p>
          <a:p>
            <a:pPr marL="463550" lvl="2" indent="0">
              <a:buFont typeface="Arial" panose="020B0604020202020204" pitchFamily="34" charset="0"/>
              <a:buNone/>
            </a:pPr>
            <a:endParaRPr lang="en-US" sz="2500" dirty="0">
              <a:latin typeface="Calibri" panose="020F0502020204030204" pitchFamily="34" charset="0"/>
              <a:cs typeface="Calibri" panose="020F0502020204030204" pitchFamily="34" charset="0"/>
            </a:endParaRPr>
          </a:p>
          <a:p>
            <a:pPr marL="457063" lvl="1" indent="0">
              <a:buNone/>
            </a:pPr>
            <a:endParaRPr lang="en-US" sz="3100" dirty="0">
              <a:latin typeface="Calibri" panose="020F0502020204030204" pitchFamily="34" charset="0"/>
              <a:cs typeface="Calibri" panose="020F0502020204030204" pitchFamily="34" charset="0"/>
            </a:endParaRPr>
          </a:p>
          <a:p>
            <a:pPr marL="682625" lvl="3" indent="0">
              <a:buFont typeface="Arial" panose="020B0604020202020204" pitchFamily="34" charset="0"/>
              <a:buNone/>
            </a:pPr>
            <a:endParaRPr lang="en-US" sz="1800" dirty="0">
              <a:latin typeface="Calibri" panose="020F0502020204030204" pitchFamily="34" charset="0"/>
              <a:cs typeface="Calibri" panose="020F0502020204030204" pitchFamily="34" charset="0"/>
            </a:endParaRPr>
          </a:p>
          <a:p>
            <a:pPr lvl="2"/>
            <a:endParaRPr lang="en-US" dirty="0"/>
          </a:p>
        </p:txBody>
      </p:sp>
    </p:spTree>
    <p:extLst>
      <p:ext uri="{BB962C8B-B14F-4D97-AF65-F5344CB8AC3E}">
        <p14:creationId xmlns:p14="http://schemas.microsoft.com/office/powerpoint/2010/main" val="1680419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CE78B-3528-E28D-8DEB-C92AF2D5A1E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579C130-D9CF-452A-92A2-5438C9D5F063}"/>
              </a:ext>
            </a:extLst>
          </p:cNvPr>
          <p:cNvPicPr>
            <a:picLocks noChangeAspect="1"/>
          </p:cNvPicPr>
          <p:nvPr/>
        </p:nvPicPr>
        <p:blipFill>
          <a:blip r:embed="rId2"/>
          <a:stretch>
            <a:fillRect/>
          </a:stretch>
        </p:blipFill>
        <p:spPr>
          <a:xfrm>
            <a:off x="87368" y="6345177"/>
            <a:ext cx="524164" cy="451026"/>
          </a:xfrm>
          <a:prstGeom prst="rect">
            <a:avLst/>
          </a:prstGeom>
        </p:spPr>
      </p:pic>
      <p:sp>
        <p:nvSpPr>
          <p:cNvPr id="8" name="Content Placeholder 13">
            <a:extLst>
              <a:ext uri="{FF2B5EF4-FFF2-40B4-BE49-F238E27FC236}">
                <a16:creationId xmlns:a16="http://schemas.microsoft.com/office/drawing/2014/main" id="{75E99331-D541-CB52-8057-5D84141C4967}"/>
              </a:ext>
            </a:extLst>
          </p:cNvPr>
          <p:cNvSpPr txBox="1">
            <a:spLocks/>
          </p:cNvSpPr>
          <p:nvPr/>
        </p:nvSpPr>
        <p:spPr>
          <a:xfrm>
            <a:off x="233362" y="1676400"/>
            <a:ext cx="11963400" cy="4668778"/>
          </a:xfrm>
          <a:prstGeom prst="rect">
            <a:avLst/>
          </a:prstGeom>
        </p:spPr>
        <p:txBody>
          <a:bodyPr vert="horz" lIns="91440" tIns="45720" rIns="91440" bIns="45720" rtlCol="0">
            <a:normAutofit lnSpcReduction="10000"/>
          </a:bodyPr>
          <a:lstStyle>
            <a:lvl1pPr marL="228531" indent="-228531" algn="l" defTabSz="914126" rtl="0" eaLnBrk="1" latinLnBrk="0" hangingPunct="1">
              <a:lnSpc>
                <a:spcPct val="110000"/>
              </a:lnSpc>
              <a:spcBef>
                <a:spcPts val="1000"/>
              </a:spcBef>
              <a:buFont typeface="Arial" panose="020B0604020202020204" pitchFamily="34" charset="0"/>
              <a:buChar char="•"/>
              <a:defRPr sz="1799" kern="1200">
                <a:solidFill>
                  <a:schemeClr val="tx1"/>
                </a:solidFill>
                <a:latin typeface="+mn-lt"/>
                <a:ea typeface="+mn-ea"/>
                <a:cs typeface="+mn-cs"/>
              </a:defRPr>
            </a:lvl1pPr>
            <a:lvl2pPr marL="685594" indent="-228531" algn="l" defTabSz="914126"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657" indent="-228531" algn="l" defTabSz="914126"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599720"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6783"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r>
              <a:rPr lang="en-US" sz="2800" dirty="0">
                <a:latin typeface="Calibri" panose="020F0502020204030204" pitchFamily="34" charset="0"/>
                <a:cs typeface="Calibri" panose="020F0502020204030204" pitchFamily="34" charset="0"/>
              </a:rPr>
              <a:t>Student Jordon Welcome just finding their own way with no help being offered results in average funding of $3,453 a year. </a:t>
            </a:r>
          </a:p>
          <a:p>
            <a:r>
              <a:rPr lang="en-US" sz="2800" dirty="0">
                <a:latin typeface="Calibri" panose="020F0502020204030204" pitchFamily="34" charset="0"/>
                <a:cs typeface="Calibri" panose="020F0502020204030204" pitchFamily="34" charset="0"/>
              </a:rPr>
              <a:t>A caring faculty member checking on what appeared to be an overwhelmed student led to the student discovering financial aid and increased average funding to $10,324 a year, </a:t>
            </a:r>
            <a:r>
              <a:rPr lang="en-US" sz="2800" dirty="0">
                <a:solidFill>
                  <a:schemeClr val="accent6">
                    <a:lumMod val="75000"/>
                  </a:schemeClr>
                </a:solidFill>
                <a:latin typeface="Calibri" panose="020F0502020204030204" pitchFamily="34" charset="0"/>
                <a:cs typeface="Calibri" panose="020F0502020204030204" pitchFamily="34" charset="0"/>
              </a:rPr>
              <a:t>a $6,871 annual increase</a:t>
            </a:r>
            <a:r>
              <a:rPr lang="en-US" sz="2800" dirty="0">
                <a:latin typeface="Calibri" panose="020F0502020204030204" pitchFamily="34" charset="0"/>
                <a:cs typeface="Calibri" panose="020F0502020204030204" pitchFamily="34" charset="0"/>
              </a:rPr>
              <a:t>.</a:t>
            </a:r>
          </a:p>
          <a:p>
            <a:r>
              <a:rPr lang="en-US" sz="2800" dirty="0">
                <a:latin typeface="Calibri" panose="020F0502020204030204" pitchFamily="34" charset="0"/>
                <a:cs typeface="Calibri" panose="020F0502020204030204" pitchFamily="34" charset="0"/>
              </a:rPr>
              <a:t>An astute financial aid specialist ensured the student met with a great counselor which led to a clear educational plan and support increasing average funding to $11,929 a year, </a:t>
            </a:r>
            <a:r>
              <a:rPr lang="en-US" sz="2800" dirty="0">
                <a:solidFill>
                  <a:schemeClr val="accent6">
                    <a:lumMod val="75000"/>
                  </a:schemeClr>
                </a:solidFill>
                <a:latin typeface="Calibri" panose="020F0502020204030204" pitchFamily="34" charset="0"/>
                <a:cs typeface="Calibri" panose="020F0502020204030204" pitchFamily="34" charset="0"/>
              </a:rPr>
              <a:t>a $1,605 annual increase.</a:t>
            </a:r>
          </a:p>
          <a:p>
            <a:r>
              <a:rPr lang="en-US" sz="2800" dirty="0">
                <a:latin typeface="Calibri" panose="020F0502020204030204" pitchFamily="34" charset="0"/>
                <a:cs typeface="Calibri" panose="020F0502020204030204" pitchFamily="34" charset="0"/>
              </a:rPr>
              <a:t>What we do matters to the student and to the bottom line!</a:t>
            </a:r>
          </a:p>
          <a:p>
            <a:pPr lvl="2"/>
            <a:endParaRPr lang="en-US" sz="2600" dirty="0">
              <a:latin typeface="Calibri" panose="020F0502020204030204" pitchFamily="34" charset="0"/>
              <a:cs typeface="Calibri" panose="020F0502020204030204" pitchFamily="34" charset="0"/>
            </a:endParaRPr>
          </a:p>
          <a:p>
            <a:pPr marL="914126" lvl="2" indent="0">
              <a:buNone/>
            </a:pPr>
            <a:endParaRPr lang="en-US" sz="2600" dirty="0">
              <a:latin typeface="Calibri" panose="020F0502020204030204" pitchFamily="34" charset="0"/>
              <a:cs typeface="Calibri" panose="020F0502020204030204" pitchFamily="34" charset="0"/>
            </a:endParaRPr>
          </a:p>
          <a:p>
            <a:pPr lvl="1"/>
            <a:endParaRPr lang="en-US" sz="2600" dirty="0">
              <a:latin typeface="Calibri" panose="020F0502020204030204" pitchFamily="34" charset="0"/>
              <a:cs typeface="Calibri" panose="020F0502020204030204" pitchFamily="34" charset="0"/>
            </a:endParaRPr>
          </a:p>
          <a:p>
            <a:pPr marL="914126" lvl="2" indent="0">
              <a:buNone/>
            </a:pPr>
            <a:endParaRPr lang="en-US" sz="2600" dirty="0">
              <a:latin typeface="Calibri" panose="020F0502020204030204" pitchFamily="34" charset="0"/>
              <a:cs typeface="Calibri" panose="020F0502020204030204" pitchFamily="34" charset="0"/>
            </a:endParaRPr>
          </a:p>
          <a:p>
            <a:pPr lvl="2"/>
            <a:endParaRPr lang="en-US" sz="26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2"/>
            <a:endParaRPr lang="en-US" sz="2401" dirty="0">
              <a:latin typeface="Calibri" panose="020F0502020204030204" pitchFamily="34" charset="0"/>
              <a:cs typeface="Calibri" panose="020F0502020204030204" pitchFamily="34" charset="0"/>
            </a:endParaRPr>
          </a:p>
          <a:p>
            <a:pPr marL="914126" lvl="2" indent="0">
              <a:buFont typeface="Arial" panose="020B0604020202020204" pitchFamily="34" charset="0"/>
              <a:buNone/>
            </a:pPr>
            <a:endParaRPr lang="en-US" sz="2200" dirty="0">
              <a:latin typeface="Calibri" panose="020F0502020204030204" pitchFamily="34" charset="0"/>
              <a:cs typeface="Calibri" panose="020F0502020204030204" pitchFamily="34" charset="0"/>
            </a:endParaRPr>
          </a:p>
          <a:p>
            <a:pPr marL="463550" lvl="2" indent="0">
              <a:buFont typeface="Arial" panose="020B0604020202020204" pitchFamily="34" charset="0"/>
              <a:buNone/>
            </a:pPr>
            <a:endParaRPr lang="en-US" sz="2500" dirty="0">
              <a:latin typeface="Calibri" panose="020F0502020204030204" pitchFamily="34" charset="0"/>
              <a:cs typeface="Calibri" panose="020F0502020204030204" pitchFamily="34" charset="0"/>
            </a:endParaRPr>
          </a:p>
          <a:p>
            <a:pPr marL="457063" lvl="1" indent="0">
              <a:buNone/>
            </a:pPr>
            <a:endParaRPr lang="en-US" sz="3100" dirty="0">
              <a:latin typeface="Calibri" panose="020F0502020204030204" pitchFamily="34" charset="0"/>
              <a:cs typeface="Calibri" panose="020F0502020204030204" pitchFamily="34" charset="0"/>
            </a:endParaRPr>
          </a:p>
          <a:p>
            <a:pPr marL="682625" lvl="3" indent="0">
              <a:buFont typeface="Arial" panose="020B0604020202020204" pitchFamily="34" charset="0"/>
              <a:buNone/>
            </a:pPr>
            <a:endParaRPr lang="en-US" sz="1800" dirty="0">
              <a:latin typeface="Calibri" panose="020F0502020204030204" pitchFamily="34" charset="0"/>
              <a:cs typeface="Calibri" panose="020F0502020204030204" pitchFamily="34" charset="0"/>
            </a:endParaRPr>
          </a:p>
          <a:p>
            <a:pPr lvl="2"/>
            <a:endParaRPr lang="en-US" dirty="0"/>
          </a:p>
        </p:txBody>
      </p:sp>
      <p:sp>
        <p:nvSpPr>
          <p:cNvPr id="5" name="Title 12">
            <a:extLst>
              <a:ext uri="{FF2B5EF4-FFF2-40B4-BE49-F238E27FC236}">
                <a16:creationId xmlns:a16="http://schemas.microsoft.com/office/drawing/2014/main" id="{5FAD95C2-4E6F-D77C-5AAD-DA21B26B4BD0}"/>
              </a:ext>
            </a:extLst>
          </p:cNvPr>
          <p:cNvSpPr>
            <a:spLocks noGrp="1"/>
          </p:cNvSpPr>
          <p:nvPr>
            <p:ph type="title"/>
          </p:nvPr>
        </p:nvSpPr>
        <p:spPr>
          <a:xfrm>
            <a:off x="690562" y="685800"/>
            <a:ext cx="11048999" cy="533400"/>
          </a:xfrm>
        </p:spPr>
        <p:txBody>
          <a:bodyPr>
            <a:noAutofit/>
          </a:bodyPr>
          <a:lstStyle/>
          <a:p>
            <a:pPr algn="ctr"/>
            <a:r>
              <a:rPr lang="en-US" sz="4000" b="1" u="sng" dirty="0">
                <a:latin typeface="Calibri" panose="020F0502020204030204" pitchFamily="34" charset="0"/>
                <a:cs typeface="Calibri" panose="020F0502020204030204" pitchFamily="34" charset="0"/>
              </a:rPr>
              <a:t>How Does What We Do Everyday Affect Funding?</a:t>
            </a:r>
          </a:p>
        </p:txBody>
      </p:sp>
    </p:spTree>
    <p:extLst>
      <p:ext uri="{BB962C8B-B14F-4D97-AF65-F5344CB8AC3E}">
        <p14:creationId xmlns:p14="http://schemas.microsoft.com/office/powerpoint/2010/main" val="782553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446212" y="533400"/>
            <a:ext cx="10591799" cy="6057900"/>
          </a:xfrm>
        </p:spPr>
        <p:txBody>
          <a:bodyPr>
            <a:normAutofit/>
          </a:bodyPr>
          <a:lstStyle/>
          <a:p>
            <a:pPr lvl="1"/>
            <a:endParaRPr lang="en-US" sz="3200" dirty="0">
              <a:latin typeface="Calibri" panose="020F0502020204030204" pitchFamily="34" charset="0"/>
              <a:cs typeface="Calibri" panose="020F0502020204030204" pitchFamily="34" charset="0"/>
            </a:endParaRPr>
          </a:p>
          <a:p>
            <a:pPr lvl="2"/>
            <a:endParaRPr lang="en-US" sz="30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338B93ED-439D-4C19-9188-7995B7621B37}"/>
              </a:ext>
            </a:extLst>
          </p:cNvPr>
          <p:cNvSpPr txBox="1"/>
          <p:nvPr/>
        </p:nvSpPr>
        <p:spPr>
          <a:xfrm>
            <a:off x="455612" y="685800"/>
            <a:ext cx="11353800" cy="646331"/>
          </a:xfrm>
          <a:prstGeom prst="rect">
            <a:avLst/>
          </a:prstGeom>
          <a:noFill/>
        </p:spPr>
        <p:txBody>
          <a:bodyPr wrap="square" rtlCol="0">
            <a:spAutoFit/>
          </a:bodyPr>
          <a:lstStyle/>
          <a:p>
            <a:pPr algn="ctr"/>
            <a:r>
              <a:rPr lang="en-US" sz="3600" b="1" u="sng" dirty="0"/>
              <a:t>Questions</a:t>
            </a:r>
          </a:p>
        </p:txBody>
      </p:sp>
      <p:pic>
        <p:nvPicPr>
          <p:cNvPr id="2" name="Picture 1">
            <a:extLst>
              <a:ext uri="{FF2B5EF4-FFF2-40B4-BE49-F238E27FC236}">
                <a16:creationId xmlns:a16="http://schemas.microsoft.com/office/drawing/2014/main" id="{96FD9696-6E19-1B6B-6A0B-31646F47BE68}"/>
              </a:ext>
            </a:extLst>
          </p:cNvPr>
          <p:cNvPicPr>
            <a:picLocks noChangeAspect="1"/>
          </p:cNvPicPr>
          <p:nvPr/>
        </p:nvPicPr>
        <p:blipFill>
          <a:blip r:embed="rId2"/>
          <a:stretch>
            <a:fillRect/>
          </a:stretch>
        </p:blipFill>
        <p:spPr>
          <a:xfrm>
            <a:off x="87368" y="6345177"/>
            <a:ext cx="524164" cy="451026"/>
          </a:xfrm>
          <a:prstGeom prst="rect">
            <a:avLst/>
          </a:prstGeom>
        </p:spPr>
      </p:pic>
    </p:spTree>
    <p:extLst>
      <p:ext uri="{BB962C8B-B14F-4D97-AF65-F5344CB8AC3E}">
        <p14:creationId xmlns:p14="http://schemas.microsoft.com/office/powerpoint/2010/main" val="3286243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89C8F-7185-203A-AF29-5FE24E34C0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D2629C-A837-8FDB-1D66-D9D6655776A9}"/>
              </a:ext>
            </a:extLst>
          </p:cNvPr>
          <p:cNvSpPr>
            <a:spLocks noGrp="1"/>
          </p:cNvSpPr>
          <p:nvPr>
            <p:ph type="title"/>
          </p:nvPr>
        </p:nvSpPr>
        <p:spPr>
          <a:xfrm>
            <a:off x="2621942" y="838200"/>
            <a:ext cx="6944939" cy="762001"/>
          </a:xfrm>
        </p:spPr>
        <p:txBody>
          <a:bodyPr>
            <a:normAutofit fontScale="90000"/>
          </a:bodyPr>
          <a:lstStyle/>
          <a:p>
            <a:r>
              <a:rPr lang="en-US" dirty="0">
                <a:latin typeface="Calibri" panose="020F0502020204030204" pitchFamily="34" charset="0"/>
                <a:ea typeface="Calibri" panose="020F0502020204030204" pitchFamily="34" charset="0"/>
                <a:cs typeface="Calibri" panose="020F0502020204030204" pitchFamily="34" charset="0"/>
              </a:rPr>
              <a:t>Cannot Cover It All In An Hour!</a:t>
            </a:r>
          </a:p>
        </p:txBody>
      </p:sp>
      <p:sp>
        <p:nvSpPr>
          <p:cNvPr id="3" name="Content Placeholder 2">
            <a:extLst>
              <a:ext uri="{FF2B5EF4-FFF2-40B4-BE49-F238E27FC236}">
                <a16:creationId xmlns:a16="http://schemas.microsoft.com/office/drawing/2014/main" id="{60BF2AF5-8B0A-DFA4-E88B-DDFBFEA7B46F}"/>
              </a:ext>
            </a:extLst>
          </p:cNvPr>
          <p:cNvSpPr>
            <a:spLocks noGrp="1"/>
          </p:cNvSpPr>
          <p:nvPr>
            <p:ph idx="1"/>
          </p:nvPr>
        </p:nvSpPr>
        <p:spPr>
          <a:xfrm>
            <a:off x="521072" y="1600201"/>
            <a:ext cx="11152775" cy="4744976"/>
          </a:xfrm>
        </p:spPr>
        <p:txBody>
          <a:bodyPr>
            <a:normAutofit/>
          </a:bodyPr>
          <a:lstStyle/>
          <a:p>
            <a:r>
              <a:rPr lang="en-US" sz="3600" dirty="0">
                <a:latin typeface="Calibri" panose="020F0502020204030204" pitchFamily="34" charset="0"/>
                <a:ea typeface="Calibri" panose="020F0502020204030204" pitchFamily="34" charset="0"/>
                <a:cs typeface="Calibri" panose="020F0502020204030204" pitchFamily="34" charset="0"/>
              </a:rPr>
              <a:t>How the SCFF works and how to maximize funding. </a:t>
            </a:r>
          </a:p>
          <a:p>
            <a:r>
              <a:rPr lang="en-US" sz="3600" dirty="0">
                <a:latin typeface="Calibri" panose="020F0502020204030204" pitchFamily="34" charset="0"/>
                <a:ea typeface="Calibri" panose="020F0502020204030204" pitchFamily="34" charset="0"/>
                <a:cs typeface="Calibri" panose="020F0502020204030204" pitchFamily="34" charset="0"/>
              </a:rPr>
              <a:t>Goal is for all of us to have a better understanding of the formula and how we can maximize revenue through helping students!</a:t>
            </a:r>
          </a:p>
          <a:p>
            <a:r>
              <a:rPr lang="en-US" sz="3600" dirty="0">
                <a:latin typeface="Calibri" panose="020F0502020204030204" pitchFamily="34" charset="0"/>
                <a:ea typeface="Calibri" panose="020F0502020204030204" pitchFamily="34" charset="0"/>
                <a:cs typeface="Calibri" panose="020F0502020204030204" pitchFamily="34" charset="0"/>
              </a:rPr>
              <a:t>I have to move fast but the presentation will be posted on Budget Office website and follow up trainings will be held this year</a:t>
            </a:r>
            <a:endParaRPr lang="en-US" sz="3999" dirty="0">
              <a:latin typeface="Calibri" panose="020F0502020204030204" pitchFamily="34" charset="0"/>
              <a:ea typeface="Calibri" panose="020F0502020204030204" pitchFamily="34" charset="0"/>
              <a:cs typeface="Calibri" panose="020F0502020204030204" pitchFamily="34" charset="0"/>
            </a:endParaRPr>
          </a:p>
          <a:p>
            <a:pPr lvl="2"/>
            <a:endParaRPr lang="en-US" sz="3400"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29FFAFD-4380-50E8-0530-A3EDC42D4EAF}"/>
              </a:ext>
            </a:extLst>
          </p:cNvPr>
          <p:cNvPicPr>
            <a:picLocks noChangeAspect="1"/>
          </p:cNvPicPr>
          <p:nvPr/>
        </p:nvPicPr>
        <p:blipFill>
          <a:blip r:embed="rId2"/>
          <a:stretch>
            <a:fillRect/>
          </a:stretch>
        </p:blipFill>
        <p:spPr>
          <a:xfrm>
            <a:off x="87368" y="6345177"/>
            <a:ext cx="524164" cy="451026"/>
          </a:xfrm>
          <a:prstGeom prst="rect">
            <a:avLst/>
          </a:prstGeom>
        </p:spPr>
      </p:pic>
    </p:spTree>
    <p:extLst>
      <p:ext uri="{BB962C8B-B14F-4D97-AF65-F5344CB8AC3E}">
        <p14:creationId xmlns:p14="http://schemas.microsoft.com/office/powerpoint/2010/main" val="3748637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7A756-7AEB-216B-1C2F-1CCB2197221B}"/>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3C5E888-A079-E8CC-A063-EAC26502BEF7}"/>
              </a:ext>
            </a:extLst>
          </p:cNvPr>
          <p:cNvSpPr>
            <a:spLocks noGrp="1"/>
          </p:cNvSpPr>
          <p:nvPr>
            <p:ph type="title"/>
          </p:nvPr>
        </p:nvSpPr>
        <p:spPr>
          <a:xfrm>
            <a:off x="989013" y="1981200"/>
            <a:ext cx="10210798" cy="1066800"/>
          </a:xfrm>
        </p:spPr>
        <p:txBody>
          <a:bodyPr>
            <a:noAutofit/>
          </a:bodyPr>
          <a:lstStyle/>
          <a:p>
            <a:pPr algn="ctr"/>
            <a:r>
              <a:rPr lang="en-US" sz="5400" b="1" u="sng" dirty="0">
                <a:latin typeface="Calibri" panose="020F0502020204030204" pitchFamily="34" charset="0"/>
                <a:cs typeface="Calibri" panose="020F0502020204030204" pitchFamily="34" charset="0"/>
              </a:rPr>
              <a:t>How Does SCFF Work?</a:t>
            </a:r>
          </a:p>
        </p:txBody>
      </p:sp>
      <p:pic>
        <p:nvPicPr>
          <p:cNvPr id="2" name="Picture 1">
            <a:extLst>
              <a:ext uri="{FF2B5EF4-FFF2-40B4-BE49-F238E27FC236}">
                <a16:creationId xmlns:a16="http://schemas.microsoft.com/office/drawing/2014/main" id="{38182AE8-8D5C-BEDC-7AE3-2A3B9B0432D2}"/>
              </a:ext>
            </a:extLst>
          </p:cNvPr>
          <p:cNvPicPr>
            <a:picLocks noChangeAspect="1"/>
          </p:cNvPicPr>
          <p:nvPr/>
        </p:nvPicPr>
        <p:blipFill>
          <a:blip r:embed="rId2"/>
          <a:stretch>
            <a:fillRect/>
          </a:stretch>
        </p:blipFill>
        <p:spPr>
          <a:xfrm>
            <a:off x="87368" y="6345177"/>
            <a:ext cx="524164" cy="451026"/>
          </a:xfrm>
          <a:prstGeom prst="rect">
            <a:avLst/>
          </a:prstGeom>
        </p:spPr>
      </p:pic>
    </p:spTree>
    <p:extLst>
      <p:ext uri="{BB962C8B-B14F-4D97-AF65-F5344CB8AC3E}">
        <p14:creationId xmlns:p14="http://schemas.microsoft.com/office/powerpoint/2010/main" val="1160988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C4239-1CF6-44F8-8956-EE5DC21DB2D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273CB58-DE90-6144-2421-270B8DAE738A}"/>
              </a:ext>
            </a:extLst>
          </p:cNvPr>
          <p:cNvPicPr>
            <a:picLocks noChangeAspect="1"/>
          </p:cNvPicPr>
          <p:nvPr/>
        </p:nvPicPr>
        <p:blipFill>
          <a:blip r:embed="rId2"/>
          <a:stretch>
            <a:fillRect/>
          </a:stretch>
        </p:blipFill>
        <p:spPr>
          <a:xfrm>
            <a:off x="87368" y="6345177"/>
            <a:ext cx="524164" cy="451026"/>
          </a:xfrm>
          <a:prstGeom prst="rect">
            <a:avLst/>
          </a:prstGeom>
        </p:spPr>
      </p:pic>
      <p:sp>
        <p:nvSpPr>
          <p:cNvPr id="8" name="Content Placeholder 13">
            <a:extLst>
              <a:ext uri="{FF2B5EF4-FFF2-40B4-BE49-F238E27FC236}">
                <a16:creationId xmlns:a16="http://schemas.microsoft.com/office/drawing/2014/main" id="{3A9B589D-62DF-BF88-BBA3-57C16A6BEECB}"/>
              </a:ext>
            </a:extLst>
          </p:cNvPr>
          <p:cNvSpPr txBox="1">
            <a:spLocks/>
          </p:cNvSpPr>
          <p:nvPr/>
        </p:nvSpPr>
        <p:spPr>
          <a:xfrm>
            <a:off x="233362" y="1524000"/>
            <a:ext cx="11963400" cy="4267200"/>
          </a:xfrm>
          <a:prstGeom prst="rect">
            <a:avLst/>
          </a:prstGeom>
        </p:spPr>
        <p:txBody>
          <a:bodyPr vert="horz" lIns="91440" tIns="45720" rIns="91440" bIns="45720" rtlCol="0">
            <a:normAutofit/>
          </a:bodyPr>
          <a:lstStyle>
            <a:lvl1pPr marL="228531" indent="-228531" algn="l" defTabSz="914126" rtl="0" eaLnBrk="1" latinLnBrk="0" hangingPunct="1">
              <a:lnSpc>
                <a:spcPct val="110000"/>
              </a:lnSpc>
              <a:spcBef>
                <a:spcPts val="1000"/>
              </a:spcBef>
              <a:buFont typeface="Arial" panose="020B0604020202020204" pitchFamily="34" charset="0"/>
              <a:buChar char="•"/>
              <a:defRPr sz="1799" kern="1200">
                <a:solidFill>
                  <a:schemeClr val="tx1"/>
                </a:solidFill>
                <a:latin typeface="+mn-lt"/>
                <a:ea typeface="+mn-ea"/>
                <a:cs typeface="+mn-cs"/>
              </a:defRPr>
            </a:lvl1pPr>
            <a:lvl2pPr marL="685594" indent="-228531" algn="l" defTabSz="914126"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657" indent="-228531" algn="l" defTabSz="914126"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599720"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6783"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lvl="1"/>
            <a:r>
              <a:rPr lang="en-US" sz="2800" dirty="0">
                <a:latin typeface="Calibri" panose="020F0502020204030204" pitchFamily="34" charset="0"/>
                <a:cs typeface="Calibri" panose="020F0502020204030204" pitchFamily="34" charset="0"/>
              </a:rPr>
              <a:t>Established in the 2017-18 through AB 1809, the Higher Education Trailer Bill</a:t>
            </a:r>
          </a:p>
          <a:p>
            <a:pPr lvl="1"/>
            <a:r>
              <a:rPr lang="en-US" sz="2800" dirty="0">
                <a:solidFill>
                  <a:srgbClr val="00B0F0"/>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https://www.leginfo.legislature.ca.gov/faces/billTextClient.xhtml?bill_id=201720180AB1809&amp;utm_source</a:t>
            </a:r>
            <a:r>
              <a:rPr lang="en-US" sz="2800" dirty="0">
                <a:solidFill>
                  <a:srgbClr val="00B0F0"/>
                </a:solidFill>
                <a:latin typeface="Calibri" panose="020F0502020204030204" pitchFamily="34" charset="0"/>
                <a:cs typeface="Calibri" panose="020F0502020204030204" pitchFamily="34" charset="0"/>
              </a:rPr>
              <a:t> </a:t>
            </a:r>
          </a:p>
          <a:p>
            <a:pPr lvl="1"/>
            <a:r>
              <a:rPr lang="en-US" sz="2800" dirty="0">
                <a:latin typeface="Calibri" panose="020F0502020204030204" pitchFamily="34" charset="0"/>
                <a:cs typeface="Calibri" panose="020F0502020204030204" pitchFamily="34" charset="0"/>
              </a:rPr>
              <a:t>Education Code 84750.4</a:t>
            </a:r>
          </a:p>
          <a:p>
            <a:pPr lvl="1"/>
            <a:r>
              <a:rPr lang="en-US" sz="2800" dirty="0">
                <a:solidFill>
                  <a:srgbClr val="00B0F0"/>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https://leginfo.legislature.ca.gov/faces/codes_displaySection.xhtml?lawCode=EDC&amp;sectionNum=84750.4&amp;utm_source</a:t>
            </a:r>
            <a:r>
              <a:rPr lang="en-US" sz="2800" dirty="0">
                <a:solidFill>
                  <a:srgbClr val="00B0F0"/>
                </a:solidFill>
                <a:latin typeface="Calibri" panose="020F0502020204030204" pitchFamily="34" charset="0"/>
                <a:cs typeface="Calibri" panose="020F0502020204030204" pitchFamily="34" charset="0"/>
              </a:rPr>
              <a:t> </a:t>
            </a:r>
          </a:p>
          <a:p>
            <a:pPr lvl="2"/>
            <a:endParaRPr lang="en-US" sz="2401" dirty="0">
              <a:latin typeface="Calibri" panose="020F0502020204030204" pitchFamily="34" charset="0"/>
              <a:cs typeface="Calibri" panose="020F0502020204030204" pitchFamily="34" charset="0"/>
            </a:endParaRPr>
          </a:p>
          <a:p>
            <a:pPr marL="914126" lvl="2" indent="0">
              <a:buFont typeface="Arial" panose="020B0604020202020204" pitchFamily="34" charset="0"/>
              <a:buNone/>
            </a:pPr>
            <a:endParaRPr lang="en-US" sz="2200" dirty="0">
              <a:latin typeface="Calibri" panose="020F0502020204030204" pitchFamily="34" charset="0"/>
              <a:cs typeface="Calibri" panose="020F0502020204030204" pitchFamily="34" charset="0"/>
            </a:endParaRPr>
          </a:p>
          <a:p>
            <a:pPr marL="463550" lvl="2" indent="0">
              <a:buFont typeface="Arial" panose="020B0604020202020204" pitchFamily="34" charset="0"/>
              <a:buNone/>
            </a:pPr>
            <a:endParaRPr lang="en-US" sz="2500" dirty="0">
              <a:latin typeface="Calibri" panose="020F0502020204030204" pitchFamily="34" charset="0"/>
              <a:cs typeface="Calibri" panose="020F0502020204030204" pitchFamily="34" charset="0"/>
            </a:endParaRPr>
          </a:p>
          <a:p>
            <a:pPr marL="457063" lvl="1" indent="0">
              <a:buNone/>
            </a:pPr>
            <a:endParaRPr lang="en-US" sz="3100" dirty="0">
              <a:latin typeface="Calibri" panose="020F0502020204030204" pitchFamily="34" charset="0"/>
              <a:cs typeface="Calibri" panose="020F0502020204030204" pitchFamily="34" charset="0"/>
            </a:endParaRPr>
          </a:p>
          <a:p>
            <a:pPr marL="682625" lvl="3" indent="0">
              <a:buFont typeface="Arial" panose="020B0604020202020204" pitchFamily="34" charset="0"/>
              <a:buNone/>
            </a:pPr>
            <a:endParaRPr lang="en-US" sz="1800" dirty="0">
              <a:latin typeface="Calibri" panose="020F0502020204030204" pitchFamily="34" charset="0"/>
              <a:cs typeface="Calibri" panose="020F0502020204030204" pitchFamily="34" charset="0"/>
            </a:endParaRPr>
          </a:p>
          <a:p>
            <a:pPr lvl="2"/>
            <a:endParaRPr lang="en-US" dirty="0"/>
          </a:p>
        </p:txBody>
      </p:sp>
      <p:sp>
        <p:nvSpPr>
          <p:cNvPr id="5" name="Title 12">
            <a:extLst>
              <a:ext uri="{FF2B5EF4-FFF2-40B4-BE49-F238E27FC236}">
                <a16:creationId xmlns:a16="http://schemas.microsoft.com/office/drawing/2014/main" id="{F0FB6B23-C49B-EAF6-68FD-1D491F72557F}"/>
              </a:ext>
            </a:extLst>
          </p:cNvPr>
          <p:cNvSpPr>
            <a:spLocks noGrp="1"/>
          </p:cNvSpPr>
          <p:nvPr>
            <p:ph type="title"/>
          </p:nvPr>
        </p:nvSpPr>
        <p:spPr>
          <a:xfrm>
            <a:off x="989013" y="685800"/>
            <a:ext cx="10210798" cy="533400"/>
          </a:xfrm>
        </p:spPr>
        <p:txBody>
          <a:bodyPr>
            <a:noAutofit/>
          </a:bodyPr>
          <a:lstStyle/>
          <a:p>
            <a:pPr algn="ctr"/>
            <a:r>
              <a:rPr lang="en-US" sz="4000" b="1" u="sng" dirty="0">
                <a:latin typeface="Calibri" panose="020F0502020204030204" pitchFamily="34" charset="0"/>
                <a:cs typeface="Calibri" panose="020F0502020204030204" pitchFamily="34" charset="0"/>
              </a:rPr>
              <a:t>Looking For More Details?</a:t>
            </a:r>
          </a:p>
        </p:txBody>
      </p:sp>
    </p:spTree>
    <p:extLst>
      <p:ext uri="{BB962C8B-B14F-4D97-AF65-F5344CB8AC3E}">
        <p14:creationId xmlns:p14="http://schemas.microsoft.com/office/powerpoint/2010/main" val="496438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A6B92-7E58-08CD-349B-8FCDA9236EF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8353227-6F0D-73F8-18FA-A05D34A62EAC}"/>
              </a:ext>
            </a:extLst>
          </p:cNvPr>
          <p:cNvPicPr>
            <a:picLocks noChangeAspect="1"/>
          </p:cNvPicPr>
          <p:nvPr/>
        </p:nvPicPr>
        <p:blipFill>
          <a:blip r:embed="rId2"/>
          <a:stretch>
            <a:fillRect/>
          </a:stretch>
        </p:blipFill>
        <p:spPr>
          <a:xfrm>
            <a:off x="87368" y="6345177"/>
            <a:ext cx="524164" cy="451026"/>
          </a:xfrm>
          <a:prstGeom prst="rect">
            <a:avLst/>
          </a:prstGeom>
        </p:spPr>
      </p:pic>
      <p:sp>
        <p:nvSpPr>
          <p:cNvPr id="8" name="Content Placeholder 13">
            <a:extLst>
              <a:ext uri="{FF2B5EF4-FFF2-40B4-BE49-F238E27FC236}">
                <a16:creationId xmlns:a16="http://schemas.microsoft.com/office/drawing/2014/main" id="{2121032E-A516-8A5C-7C96-88D09C01C64D}"/>
              </a:ext>
            </a:extLst>
          </p:cNvPr>
          <p:cNvSpPr txBox="1">
            <a:spLocks/>
          </p:cNvSpPr>
          <p:nvPr/>
        </p:nvSpPr>
        <p:spPr>
          <a:xfrm>
            <a:off x="233362" y="1523999"/>
            <a:ext cx="11963400" cy="4821177"/>
          </a:xfrm>
          <a:prstGeom prst="rect">
            <a:avLst/>
          </a:prstGeom>
        </p:spPr>
        <p:txBody>
          <a:bodyPr vert="horz" lIns="91440" tIns="45720" rIns="91440" bIns="45720" rtlCol="0">
            <a:normAutofit fontScale="92500"/>
          </a:bodyPr>
          <a:lstStyle>
            <a:lvl1pPr marL="228531" indent="-228531" algn="l" defTabSz="914126" rtl="0" eaLnBrk="1" latinLnBrk="0" hangingPunct="1">
              <a:lnSpc>
                <a:spcPct val="110000"/>
              </a:lnSpc>
              <a:spcBef>
                <a:spcPts val="1000"/>
              </a:spcBef>
              <a:buFont typeface="Arial" panose="020B0604020202020204" pitchFamily="34" charset="0"/>
              <a:buChar char="•"/>
              <a:defRPr sz="1799" kern="1200">
                <a:solidFill>
                  <a:schemeClr val="tx1"/>
                </a:solidFill>
                <a:latin typeface="+mn-lt"/>
                <a:ea typeface="+mn-ea"/>
                <a:cs typeface="+mn-cs"/>
              </a:defRPr>
            </a:lvl1pPr>
            <a:lvl2pPr marL="685594" indent="-228531" algn="l" defTabSz="914126"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657" indent="-228531" algn="l" defTabSz="914126"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599720"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6783"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lvl="1"/>
            <a:r>
              <a:rPr lang="en-US" sz="3200" dirty="0">
                <a:latin typeface="Calibri" panose="020F0502020204030204" pitchFamily="34" charset="0"/>
                <a:cs typeface="Calibri" panose="020F0502020204030204" pitchFamily="34" charset="0"/>
              </a:rPr>
              <a:t>Implemented in 2018</a:t>
            </a:r>
          </a:p>
          <a:p>
            <a:pPr lvl="1"/>
            <a:r>
              <a:rPr lang="en-US" sz="3200" dirty="0">
                <a:latin typeface="Calibri" panose="020F0502020204030204" pitchFamily="34" charset="0"/>
                <a:cs typeface="Calibri" panose="020F0502020204030204" pitchFamily="34" charset="0"/>
              </a:rPr>
              <a:t>Idea was to change to a performance-based funding model incentivize Districts to focus on student outcomes and  equity to maximize funding</a:t>
            </a:r>
          </a:p>
          <a:p>
            <a:pPr lvl="1"/>
            <a:r>
              <a:rPr lang="en-US" sz="3200" dirty="0">
                <a:latin typeface="Calibri" panose="020F0502020204030204" pitchFamily="34" charset="0"/>
                <a:cs typeface="Calibri" panose="020F0502020204030204" pitchFamily="34" charset="0"/>
              </a:rPr>
              <a:t>Revenue is driven by Three Major Allocation Categories each containing numerous metrics that are funded at various amounts</a:t>
            </a:r>
          </a:p>
          <a:p>
            <a:pPr lvl="1"/>
            <a:r>
              <a:rPr lang="en-US" sz="3200" dirty="0">
                <a:latin typeface="Calibri" panose="020F0502020204030204" pitchFamily="34" charset="0"/>
                <a:cs typeface="Calibri" panose="020F0502020204030204" pitchFamily="34" charset="0"/>
              </a:rPr>
              <a:t>The District is projecting to be out of Hold Harmless in 2026-27 and fully under the SCFF. Two major changes related to this change include:</a:t>
            </a:r>
          </a:p>
          <a:p>
            <a:pPr lvl="2"/>
            <a:r>
              <a:rPr lang="en-US" sz="2800" dirty="0">
                <a:latin typeface="Calibri" panose="020F0502020204030204" pitchFamily="34" charset="0"/>
                <a:cs typeface="Calibri" panose="020F0502020204030204" pitchFamily="34" charset="0"/>
              </a:rPr>
              <a:t>COLA </a:t>
            </a:r>
          </a:p>
          <a:p>
            <a:pPr lvl="2"/>
            <a:r>
              <a:rPr lang="en-US" sz="2800" dirty="0">
                <a:latin typeface="Calibri" panose="020F0502020204030204" pitchFamily="34" charset="0"/>
                <a:cs typeface="Calibri" panose="020F0502020204030204" pitchFamily="34" charset="0"/>
              </a:rPr>
              <a:t>Growth </a:t>
            </a:r>
            <a:endParaRPr lang="en-US" sz="3200" dirty="0">
              <a:latin typeface="Calibri" panose="020F0502020204030204" pitchFamily="34" charset="0"/>
              <a:cs typeface="Calibri" panose="020F0502020204030204" pitchFamily="34" charset="0"/>
            </a:endParaRPr>
          </a:p>
          <a:p>
            <a:pPr lvl="1"/>
            <a:endParaRPr lang="en-US" sz="2800" dirty="0">
              <a:latin typeface="Calibri" panose="020F0502020204030204" pitchFamily="34" charset="0"/>
              <a:cs typeface="Calibri" panose="020F0502020204030204" pitchFamily="34" charset="0"/>
            </a:endParaRPr>
          </a:p>
          <a:p>
            <a:pPr lvl="2"/>
            <a:endParaRPr lang="en-US" sz="2401" dirty="0">
              <a:latin typeface="Calibri" panose="020F0502020204030204" pitchFamily="34" charset="0"/>
              <a:cs typeface="Calibri" panose="020F0502020204030204" pitchFamily="34" charset="0"/>
            </a:endParaRPr>
          </a:p>
          <a:p>
            <a:pPr marL="914126" lvl="2" indent="0">
              <a:buFont typeface="Arial" panose="020B0604020202020204" pitchFamily="34" charset="0"/>
              <a:buNone/>
            </a:pPr>
            <a:endParaRPr lang="en-US" sz="2200" dirty="0">
              <a:latin typeface="Calibri" panose="020F0502020204030204" pitchFamily="34" charset="0"/>
              <a:cs typeface="Calibri" panose="020F0502020204030204" pitchFamily="34" charset="0"/>
            </a:endParaRPr>
          </a:p>
          <a:p>
            <a:pPr marL="463550" lvl="2" indent="0">
              <a:buFont typeface="Arial" panose="020B0604020202020204" pitchFamily="34" charset="0"/>
              <a:buNone/>
            </a:pPr>
            <a:endParaRPr lang="en-US" sz="2500" dirty="0">
              <a:latin typeface="Calibri" panose="020F0502020204030204" pitchFamily="34" charset="0"/>
              <a:cs typeface="Calibri" panose="020F0502020204030204" pitchFamily="34" charset="0"/>
            </a:endParaRPr>
          </a:p>
          <a:p>
            <a:pPr marL="457063" lvl="1" indent="0">
              <a:buNone/>
            </a:pPr>
            <a:endParaRPr lang="en-US" sz="3100" dirty="0">
              <a:latin typeface="Calibri" panose="020F0502020204030204" pitchFamily="34" charset="0"/>
              <a:cs typeface="Calibri" panose="020F0502020204030204" pitchFamily="34" charset="0"/>
            </a:endParaRPr>
          </a:p>
          <a:p>
            <a:pPr marL="682625" lvl="3" indent="0">
              <a:buFont typeface="Arial" panose="020B0604020202020204" pitchFamily="34" charset="0"/>
              <a:buNone/>
            </a:pPr>
            <a:endParaRPr lang="en-US" sz="1800" dirty="0">
              <a:latin typeface="Calibri" panose="020F0502020204030204" pitchFamily="34" charset="0"/>
              <a:cs typeface="Calibri" panose="020F0502020204030204" pitchFamily="34" charset="0"/>
            </a:endParaRPr>
          </a:p>
          <a:p>
            <a:pPr lvl="2"/>
            <a:endParaRPr lang="en-US" dirty="0"/>
          </a:p>
        </p:txBody>
      </p:sp>
      <p:sp>
        <p:nvSpPr>
          <p:cNvPr id="5" name="Title 12">
            <a:extLst>
              <a:ext uri="{FF2B5EF4-FFF2-40B4-BE49-F238E27FC236}">
                <a16:creationId xmlns:a16="http://schemas.microsoft.com/office/drawing/2014/main" id="{74181D59-637D-732A-2D9B-1BC20814B208}"/>
              </a:ext>
            </a:extLst>
          </p:cNvPr>
          <p:cNvSpPr>
            <a:spLocks noGrp="1"/>
          </p:cNvSpPr>
          <p:nvPr>
            <p:ph type="title"/>
          </p:nvPr>
        </p:nvSpPr>
        <p:spPr>
          <a:xfrm>
            <a:off x="989013" y="685800"/>
            <a:ext cx="10210798" cy="533400"/>
          </a:xfrm>
        </p:spPr>
        <p:txBody>
          <a:bodyPr>
            <a:noAutofit/>
          </a:bodyPr>
          <a:lstStyle/>
          <a:p>
            <a:pPr algn="ctr"/>
            <a:r>
              <a:rPr lang="en-US" sz="4000" b="1" u="sng" dirty="0">
                <a:latin typeface="Calibri" panose="020F0502020204030204" pitchFamily="34" charset="0"/>
                <a:cs typeface="Calibri" panose="020F0502020204030204" pitchFamily="34" charset="0"/>
              </a:rPr>
              <a:t>Student Centered Funding Formula</a:t>
            </a:r>
          </a:p>
        </p:txBody>
      </p:sp>
    </p:spTree>
    <p:extLst>
      <p:ext uri="{BB962C8B-B14F-4D97-AF65-F5344CB8AC3E}">
        <p14:creationId xmlns:p14="http://schemas.microsoft.com/office/powerpoint/2010/main" val="3132585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974FB-69BA-9204-2D54-7285DA92F057}"/>
            </a:ext>
          </a:extLst>
        </p:cNvPr>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822D8EF7-C2D4-B0FF-93BB-8AE668E3C669}"/>
              </a:ext>
            </a:extLst>
          </p:cNvPr>
          <p:cNvSpPr>
            <a:spLocks noGrp="1"/>
          </p:cNvSpPr>
          <p:nvPr>
            <p:ph idx="1"/>
          </p:nvPr>
        </p:nvSpPr>
        <p:spPr>
          <a:xfrm>
            <a:off x="112712" y="1447800"/>
            <a:ext cx="11963400" cy="5334000"/>
          </a:xfrm>
        </p:spPr>
        <p:txBody>
          <a:bodyPr>
            <a:normAutofit/>
          </a:bodyPr>
          <a:lstStyle/>
          <a:p>
            <a:pPr marL="914126" lvl="2" indent="0">
              <a:buNone/>
            </a:pPr>
            <a:endParaRPr lang="en-US" sz="2200" dirty="0">
              <a:latin typeface="Calibri" panose="020F0502020204030204" pitchFamily="34" charset="0"/>
              <a:cs typeface="Calibri" panose="020F0502020204030204" pitchFamily="34" charset="0"/>
            </a:endParaRPr>
          </a:p>
          <a:p>
            <a:pPr marL="463550" lvl="2" indent="0">
              <a:buNone/>
            </a:pPr>
            <a:endParaRPr lang="en-US" sz="2500" dirty="0">
              <a:latin typeface="Calibri" panose="020F0502020204030204" pitchFamily="34" charset="0"/>
              <a:cs typeface="Calibri" panose="020F0502020204030204" pitchFamily="34" charset="0"/>
            </a:endParaRPr>
          </a:p>
          <a:p>
            <a:pPr lvl="1"/>
            <a:endParaRPr lang="en-US" sz="3100" dirty="0">
              <a:latin typeface="Calibri" panose="020F0502020204030204" pitchFamily="34" charset="0"/>
              <a:cs typeface="Calibri" panose="020F0502020204030204" pitchFamily="34" charset="0"/>
            </a:endParaRPr>
          </a:p>
          <a:p>
            <a:pPr marL="682625" lvl="3" indent="0">
              <a:buNone/>
            </a:pPr>
            <a:endParaRPr lang="en-US" sz="1800" dirty="0">
              <a:latin typeface="Calibri" panose="020F0502020204030204" pitchFamily="34" charset="0"/>
              <a:cs typeface="Calibri" panose="020F0502020204030204" pitchFamily="34" charset="0"/>
            </a:endParaRPr>
          </a:p>
          <a:p>
            <a:pPr lvl="2"/>
            <a:endParaRPr lang="en-US" dirty="0"/>
          </a:p>
        </p:txBody>
      </p:sp>
      <p:sp>
        <p:nvSpPr>
          <p:cNvPr id="2" name="Title 12">
            <a:extLst>
              <a:ext uri="{FF2B5EF4-FFF2-40B4-BE49-F238E27FC236}">
                <a16:creationId xmlns:a16="http://schemas.microsoft.com/office/drawing/2014/main" id="{5397B99D-D04F-0AA4-C28A-013DCB460A22}"/>
              </a:ext>
            </a:extLst>
          </p:cNvPr>
          <p:cNvSpPr>
            <a:spLocks noGrp="1"/>
          </p:cNvSpPr>
          <p:nvPr>
            <p:ph type="title"/>
          </p:nvPr>
        </p:nvSpPr>
        <p:spPr>
          <a:xfrm>
            <a:off x="989013" y="685800"/>
            <a:ext cx="10210798" cy="533400"/>
          </a:xfrm>
        </p:spPr>
        <p:txBody>
          <a:bodyPr>
            <a:noAutofit/>
          </a:bodyPr>
          <a:lstStyle/>
          <a:p>
            <a:pPr algn="ctr"/>
            <a:r>
              <a:rPr lang="en-US" sz="4000" b="1" u="sng" dirty="0">
                <a:latin typeface="Calibri" panose="020F0502020204030204" pitchFamily="34" charset="0"/>
                <a:cs typeface="Calibri" panose="020F0502020204030204" pitchFamily="34" charset="0"/>
              </a:rPr>
              <a:t>COLA</a:t>
            </a:r>
          </a:p>
        </p:txBody>
      </p:sp>
      <p:pic>
        <p:nvPicPr>
          <p:cNvPr id="3" name="Picture 2">
            <a:extLst>
              <a:ext uri="{FF2B5EF4-FFF2-40B4-BE49-F238E27FC236}">
                <a16:creationId xmlns:a16="http://schemas.microsoft.com/office/drawing/2014/main" id="{C9B75592-5B7E-D796-DF68-C8B20268CE92}"/>
              </a:ext>
            </a:extLst>
          </p:cNvPr>
          <p:cNvPicPr>
            <a:picLocks noChangeAspect="1"/>
          </p:cNvPicPr>
          <p:nvPr/>
        </p:nvPicPr>
        <p:blipFill>
          <a:blip r:embed="rId2"/>
          <a:stretch>
            <a:fillRect/>
          </a:stretch>
        </p:blipFill>
        <p:spPr>
          <a:xfrm>
            <a:off x="87368" y="6345177"/>
            <a:ext cx="524164" cy="451026"/>
          </a:xfrm>
          <a:prstGeom prst="rect">
            <a:avLst/>
          </a:prstGeom>
        </p:spPr>
      </p:pic>
      <p:sp>
        <p:nvSpPr>
          <p:cNvPr id="8" name="Content Placeholder 13">
            <a:extLst>
              <a:ext uri="{FF2B5EF4-FFF2-40B4-BE49-F238E27FC236}">
                <a16:creationId xmlns:a16="http://schemas.microsoft.com/office/drawing/2014/main" id="{D0916F71-A04E-5A7D-2A92-7E1FBFCF54C8}"/>
              </a:ext>
            </a:extLst>
          </p:cNvPr>
          <p:cNvSpPr txBox="1">
            <a:spLocks/>
          </p:cNvSpPr>
          <p:nvPr/>
        </p:nvSpPr>
        <p:spPr>
          <a:xfrm>
            <a:off x="252412" y="1676400"/>
            <a:ext cx="11963400" cy="4267200"/>
          </a:xfrm>
          <a:prstGeom prst="rect">
            <a:avLst/>
          </a:prstGeom>
        </p:spPr>
        <p:txBody>
          <a:bodyPr vert="horz" lIns="91440" tIns="45720" rIns="91440" bIns="45720" rtlCol="0">
            <a:normAutofit/>
          </a:bodyPr>
          <a:lstStyle>
            <a:lvl1pPr marL="228531" indent="-228531" algn="l" defTabSz="914126" rtl="0" eaLnBrk="1" latinLnBrk="0" hangingPunct="1">
              <a:lnSpc>
                <a:spcPct val="110000"/>
              </a:lnSpc>
              <a:spcBef>
                <a:spcPts val="1000"/>
              </a:spcBef>
              <a:buFont typeface="Arial" panose="020B0604020202020204" pitchFamily="34" charset="0"/>
              <a:buChar char="•"/>
              <a:defRPr sz="1799" kern="1200">
                <a:solidFill>
                  <a:schemeClr val="tx1"/>
                </a:solidFill>
                <a:latin typeface="+mn-lt"/>
                <a:ea typeface="+mn-ea"/>
                <a:cs typeface="+mn-cs"/>
              </a:defRPr>
            </a:lvl1pPr>
            <a:lvl2pPr marL="685594" indent="-228531" algn="l" defTabSz="914126"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657" indent="-228531" algn="l" defTabSz="914126"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599720"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6783"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r>
              <a:rPr lang="en-US" sz="3200" dirty="0">
                <a:latin typeface="Calibri" panose="020F0502020204030204" pitchFamily="34" charset="0"/>
                <a:ea typeface="Calibri" panose="020F0502020204030204" pitchFamily="34" charset="0"/>
                <a:cs typeface="Calibri" panose="020F0502020204030204" pitchFamily="34" charset="0"/>
              </a:rPr>
              <a:t>COLA works different under SCFF</a:t>
            </a:r>
          </a:p>
          <a:p>
            <a:pPr lvl="1"/>
            <a:r>
              <a:rPr lang="en-US" sz="3200" dirty="0">
                <a:latin typeface="Calibri" panose="020F0502020204030204" pitchFamily="34" charset="0"/>
                <a:ea typeface="Calibri" panose="020F0502020204030204" pitchFamily="34" charset="0"/>
                <a:cs typeface="Calibri" panose="020F0502020204030204" pitchFamily="34" charset="0"/>
              </a:rPr>
              <a:t>Old method = Prior Year Apportionment times COLA = $7.2m</a:t>
            </a:r>
          </a:p>
          <a:p>
            <a:pPr lvl="1"/>
            <a:r>
              <a:rPr lang="en-US" sz="3200" dirty="0">
                <a:latin typeface="Calibri" panose="020F0502020204030204" pitchFamily="34" charset="0"/>
                <a:ea typeface="Calibri" panose="020F0502020204030204" pitchFamily="34" charset="0"/>
                <a:cs typeface="Calibri" panose="020F0502020204030204" pitchFamily="34" charset="0"/>
              </a:rPr>
              <a:t>SCFF method = Prior year payment per metric increased by COLA =  $3.76 million </a:t>
            </a:r>
            <a:r>
              <a:rPr lang="en-US" sz="3200" i="1" dirty="0">
                <a:latin typeface="Calibri" panose="020F0502020204030204" pitchFamily="34" charset="0"/>
                <a:ea typeface="Calibri" panose="020F0502020204030204" pitchFamily="34" charset="0"/>
                <a:cs typeface="Calibri" panose="020F0502020204030204" pitchFamily="34" charset="0"/>
              </a:rPr>
              <a:t>(includes projected growth funding)</a:t>
            </a:r>
          </a:p>
          <a:p>
            <a:r>
              <a:rPr lang="en-US" sz="3200" i="1" dirty="0">
                <a:latin typeface="Calibri" panose="020F0502020204030204" pitchFamily="34" charset="0"/>
                <a:ea typeface="Calibri" panose="020F0502020204030204" pitchFamily="34" charset="0"/>
                <a:cs typeface="Calibri" panose="020F0502020204030204" pitchFamily="34" charset="0"/>
              </a:rPr>
              <a:t>While Statutory COLA is 4.31%, effective COLA is 2.23%</a:t>
            </a:r>
          </a:p>
          <a:p>
            <a:pPr lvl="1"/>
            <a:endParaRPr lang="en-US" sz="2601" dirty="0">
              <a:latin typeface="Calibri" panose="020F0502020204030204" pitchFamily="34" charset="0"/>
              <a:cs typeface="Calibri" panose="020F0502020204030204" pitchFamily="34" charset="0"/>
            </a:endParaRPr>
          </a:p>
          <a:p>
            <a:pPr marL="457063" lvl="1" indent="0">
              <a:buNone/>
            </a:pPr>
            <a:endParaRPr lang="en-US" sz="2601" dirty="0">
              <a:latin typeface="Calibri" panose="020F0502020204030204" pitchFamily="34" charset="0"/>
              <a:cs typeface="Calibri" panose="020F0502020204030204" pitchFamily="34" charset="0"/>
            </a:endParaRPr>
          </a:p>
          <a:p>
            <a:pPr marL="914126" lvl="2" indent="0">
              <a:buFont typeface="Arial" panose="020B0604020202020204" pitchFamily="34" charset="0"/>
              <a:buNone/>
            </a:pPr>
            <a:endParaRPr lang="en-US" sz="2200" dirty="0">
              <a:latin typeface="Calibri" panose="020F0502020204030204" pitchFamily="34" charset="0"/>
              <a:cs typeface="Calibri" panose="020F0502020204030204" pitchFamily="34" charset="0"/>
            </a:endParaRPr>
          </a:p>
          <a:p>
            <a:pPr marL="463550" lvl="2" indent="0">
              <a:buFont typeface="Arial" panose="020B0604020202020204" pitchFamily="34" charset="0"/>
              <a:buNone/>
            </a:pPr>
            <a:endParaRPr lang="en-US" sz="2500" dirty="0">
              <a:latin typeface="Calibri" panose="020F0502020204030204" pitchFamily="34" charset="0"/>
              <a:cs typeface="Calibri" panose="020F0502020204030204" pitchFamily="34" charset="0"/>
            </a:endParaRPr>
          </a:p>
          <a:p>
            <a:pPr lvl="1"/>
            <a:endParaRPr lang="en-US" sz="3100" dirty="0">
              <a:latin typeface="Calibri" panose="020F0502020204030204" pitchFamily="34" charset="0"/>
              <a:cs typeface="Calibri" panose="020F0502020204030204" pitchFamily="34" charset="0"/>
            </a:endParaRPr>
          </a:p>
          <a:p>
            <a:pPr marL="682625" lvl="3" indent="0">
              <a:buFont typeface="Arial" panose="020B0604020202020204" pitchFamily="34" charset="0"/>
              <a:buNone/>
            </a:pPr>
            <a:endParaRPr lang="en-US" sz="1800" dirty="0">
              <a:latin typeface="Calibri" panose="020F0502020204030204" pitchFamily="34" charset="0"/>
              <a:cs typeface="Calibri" panose="020F0502020204030204" pitchFamily="34" charset="0"/>
            </a:endParaRPr>
          </a:p>
          <a:p>
            <a:pPr lvl="2"/>
            <a:endParaRPr lang="en-US" dirty="0"/>
          </a:p>
        </p:txBody>
      </p:sp>
    </p:spTree>
    <p:extLst>
      <p:ext uri="{BB962C8B-B14F-4D97-AF65-F5344CB8AC3E}">
        <p14:creationId xmlns:p14="http://schemas.microsoft.com/office/powerpoint/2010/main" val="2736766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A73D3-82BE-BC19-E162-DE9472FC30CC}"/>
            </a:ext>
          </a:extLst>
        </p:cNvPr>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644672C2-F811-5A90-2C01-6A76E330379E}"/>
              </a:ext>
            </a:extLst>
          </p:cNvPr>
          <p:cNvSpPr>
            <a:spLocks noGrp="1"/>
          </p:cNvSpPr>
          <p:nvPr>
            <p:ph idx="1"/>
          </p:nvPr>
        </p:nvSpPr>
        <p:spPr>
          <a:xfrm>
            <a:off x="112712" y="1447800"/>
            <a:ext cx="11963400" cy="5334000"/>
          </a:xfrm>
        </p:spPr>
        <p:txBody>
          <a:bodyPr>
            <a:normAutofit/>
          </a:bodyPr>
          <a:lstStyle/>
          <a:p>
            <a:pPr marL="914126" lvl="2" indent="0">
              <a:buNone/>
            </a:pPr>
            <a:endParaRPr lang="en-US" sz="2200" dirty="0">
              <a:latin typeface="Calibri" panose="020F0502020204030204" pitchFamily="34" charset="0"/>
              <a:cs typeface="Calibri" panose="020F0502020204030204" pitchFamily="34" charset="0"/>
            </a:endParaRPr>
          </a:p>
          <a:p>
            <a:pPr marL="463550" lvl="2" indent="0">
              <a:buNone/>
            </a:pPr>
            <a:endParaRPr lang="en-US" sz="2500" dirty="0">
              <a:latin typeface="Calibri" panose="020F0502020204030204" pitchFamily="34" charset="0"/>
              <a:cs typeface="Calibri" panose="020F0502020204030204" pitchFamily="34" charset="0"/>
            </a:endParaRPr>
          </a:p>
          <a:p>
            <a:pPr lvl="1"/>
            <a:endParaRPr lang="en-US" sz="3100" dirty="0">
              <a:latin typeface="Calibri" panose="020F0502020204030204" pitchFamily="34" charset="0"/>
              <a:cs typeface="Calibri" panose="020F0502020204030204" pitchFamily="34" charset="0"/>
            </a:endParaRPr>
          </a:p>
          <a:p>
            <a:pPr marL="682625" lvl="3" indent="0">
              <a:buNone/>
            </a:pPr>
            <a:endParaRPr lang="en-US" sz="1800" dirty="0">
              <a:latin typeface="Calibri" panose="020F0502020204030204" pitchFamily="34" charset="0"/>
              <a:cs typeface="Calibri" panose="020F0502020204030204" pitchFamily="34" charset="0"/>
            </a:endParaRPr>
          </a:p>
          <a:p>
            <a:pPr lvl="2"/>
            <a:endParaRPr lang="en-US" dirty="0"/>
          </a:p>
        </p:txBody>
      </p:sp>
      <p:sp>
        <p:nvSpPr>
          <p:cNvPr id="2" name="Title 12">
            <a:extLst>
              <a:ext uri="{FF2B5EF4-FFF2-40B4-BE49-F238E27FC236}">
                <a16:creationId xmlns:a16="http://schemas.microsoft.com/office/drawing/2014/main" id="{631BCE76-20D9-2C8B-379F-8EF89FD0226F}"/>
              </a:ext>
            </a:extLst>
          </p:cNvPr>
          <p:cNvSpPr>
            <a:spLocks noGrp="1"/>
          </p:cNvSpPr>
          <p:nvPr>
            <p:ph type="title"/>
          </p:nvPr>
        </p:nvSpPr>
        <p:spPr>
          <a:xfrm>
            <a:off x="989013" y="685800"/>
            <a:ext cx="10210798" cy="533400"/>
          </a:xfrm>
        </p:spPr>
        <p:txBody>
          <a:bodyPr>
            <a:noAutofit/>
          </a:bodyPr>
          <a:lstStyle/>
          <a:p>
            <a:pPr algn="ctr"/>
            <a:r>
              <a:rPr lang="en-US" sz="4000" b="1" u="sng" dirty="0">
                <a:latin typeface="Calibri" panose="020F0502020204030204" pitchFamily="34" charset="0"/>
                <a:cs typeface="Calibri" panose="020F0502020204030204" pitchFamily="34" charset="0"/>
              </a:rPr>
              <a:t>Enrollment Growth</a:t>
            </a:r>
          </a:p>
        </p:txBody>
      </p:sp>
      <p:pic>
        <p:nvPicPr>
          <p:cNvPr id="3" name="Picture 2">
            <a:extLst>
              <a:ext uri="{FF2B5EF4-FFF2-40B4-BE49-F238E27FC236}">
                <a16:creationId xmlns:a16="http://schemas.microsoft.com/office/drawing/2014/main" id="{72A75E45-366D-1466-8379-ED0E64D0499C}"/>
              </a:ext>
            </a:extLst>
          </p:cNvPr>
          <p:cNvPicPr>
            <a:picLocks noChangeAspect="1"/>
          </p:cNvPicPr>
          <p:nvPr/>
        </p:nvPicPr>
        <p:blipFill>
          <a:blip r:embed="rId3"/>
          <a:stretch>
            <a:fillRect/>
          </a:stretch>
        </p:blipFill>
        <p:spPr>
          <a:xfrm>
            <a:off x="87368" y="6345177"/>
            <a:ext cx="524164" cy="451026"/>
          </a:xfrm>
          <a:prstGeom prst="rect">
            <a:avLst/>
          </a:prstGeom>
        </p:spPr>
      </p:pic>
      <p:sp>
        <p:nvSpPr>
          <p:cNvPr id="8" name="Content Placeholder 13">
            <a:extLst>
              <a:ext uri="{FF2B5EF4-FFF2-40B4-BE49-F238E27FC236}">
                <a16:creationId xmlns:a16="http://schemas.microsoft.com/office/drawing/2014/main" id="{66473241-25A3-4C40-0EC3-ED5024C4A4E2}"/>
              </a:ext>
            </a:extLst>
          </p:cNvPr>
          <p:cNvSpPr txBox="1">
            <a:spLocks/>
          </p:cNvSpPr>
          <p:nvPr/>
        </p:nvSpPr>
        <p:spPr>
          <a:xfrm>
            <a:off x="112712" y="1524000"/>
            <a:ext cx="12076113" cy="4648200"/>
          </a:xfrm>
          <a:prstGeom prst="rect">
            <a:avLst/>
          </a:prstGeom>
        </p:spPr>
        <p:txBody>
          <a:bodyPr vert="horz" lIns="91440" tIns="45720" rIns="91440" bIns="45720" rtlCol="0">
            <a:normAutofit/>
          </a:bodyPr>
          <a:lstStyle>
            <a:lvl1pPr marL="228531" indent="-228531" algn="l" defTabSz="914126" rtl="0" eaLnBrk="1" latinLnBrk="0" hangingPunct="1">
              <a:lnSpc>
                <a:spcPct val="110000"/>
              </a:lnSpc>
              <a:spcBef>
                <a:spcPts val="1000"/>
              </a:spcBef>
              <a:buFont typeface="Arial" panose="020B0604020202020204" pitchFamily="34" charset="0"/>
              <a:buChar char="•"/>
              <a:defRPr sz="1799" kern="1200">
                <a:solidFill>
                  <a:schemeClr val="tx1"/>
                </a:solidFill>
                <a:latin typeface="+mn-lt"/>
                <a:ea typeface="+mn-ea"/>
                <a:cs typeface="+mn-cs"/>
              </a:defRPr>
            </a:lvl1pPr>
            <a:lvl2pPr marL="685594" indent="-228531" algn="l" defTabSz="914126"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657" indent="-228531" algn="l" defTabSz="914126"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599720"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6783" indent="-228531" algn="l" defTabSz="914126"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r>
              <a:rPr lang="en-US" sz="2800" dirty="0">
                <a:latin typeface="Calibri" panose="020F0502020204030204" pitchFamily="34" charset="0"/>
                <a:cs typeface="Calibri" panose="020F0502020204030204" pitchFamily="34" charset="0"/>
              </a:rPr>
              <a:t>Growth is allocated at different amounts for each District by the CCCCO</a:t>
            </a:r>
          </a:p>
          <a:p>
            <a:pPr lvl="1"/>
            <a:r>
              <a:rPr lang="en-US" sz="2600" i="1" dirty="0">
                <a:latin typeface="Calibri" panose="020F0502020204030204" pitchFamily="34" charset="0"/>
                <a:cs typeface="Calibri" panose="020F0502020204030204" pitchFamily="34" charset="0"/>
              </a:rPr>
              <a:t>Multifaceted calculation to determine growth need includes:</a:t>
            </a:r>
          </a:p>
          <a:p>
            <a:pPr lvl="2"/>
            <a:r>
              <a:rPr lang="en-US" sz="2400" i="1" dirty="0">
                <a:latin typeface="Calibri" panose="020F0502020204030204" pitchFamily="34" charset="0"/>
                <a:cs typeface="Calibri" panose="020F0502020204030204" pitchFamily="34" charset="0"/>
              </a:rPr>
              <a:t>Adults without College Degrees within district boundaries</a:t>
            </a:r>
          </a:p>
          <a:p>
            <a:pPr lvl="2"/>
            <a:r>
              <a:rPr lang="en-US" sz="2400" i="1" dirty="0">
                <a:latin typeface="Calibri" panose="020F0502020204030204" pitchFamily="34" charset="0"/>
                <a:cs typeface="Calibri" panose="020F0502020204030204" pitchFamily="34" charset="0"/>
              </a:rPr>
              <a:t>Unemployed Adults within district boundaries</a:t>
            </a:r>
          </a:p>
          <a:p>
            <a:pPr lvl="2"/>
            <a:r>
              <a:rPr lang="en-US" sz="2400" i="1" dirty="0">
                <a:latin typeface="Calibri" panose="020F0502020204030204" pitchFamily="34" charset="0"/>
                <a:cs typeface="Calibri" panose="020F0502020204030204" pitchFamily="34" charset="0"/>
              </a:rPr>
              <a:t>Households below poverty line within district boundaries</a:t>
            </a:r>
          </a:p>
          <a:p>
            <a:pPr lvl="2"/>
            <a:r>
              <a:rPr lang="en-US" sz="2400" i="1" dirty="0">
                <a:latin typeface="Calibri" panose="020F0502020204030204" pitchFamily="34" charset="0"/>
                <a:cs typeface="Calibri" panose="020F0502020204030204" pitchFamily="34" charset="0"/>
              </a:rPr>
              <a:t>Pell awards</a:t>
            </a:r>
          </a:p>
          <a:p>
            <a:pPr lvl="2"/>
            <a:r>
              <a:rPr lang="en-US" sz="2400" i="1" dirty="0">
                <a:latin typeface="Calibri" panose="020F0502020204030204" pitchFamily="34" charset="0"/>
                <a:cs typeface="Calibri" panose="020F0502020204030204" pitchFamily="34" charset="0"/>
              </a:rPr>
              <a:t>Pell student headcount</a:t>
            </a:r>
            <a:endParaRPr lang="en-US" sz="2600" i="1" dirty="0">
              <a:latin typeface="Calibri" panose="020F0502020204030204" pitchFamily="34" charset="0"/>
              <a:cs typeface="Calibri" panose="020F0502020204030204" pitchFamily="34" charset="0"/>
            </a:endParaRPr>
          </a:p>
          <a:p>
            <a:pPr lvl="1"/>
            <a:r>
              <a:rPr lang="en-US" sz="2600" i="1" dirty="0">
                <a:latin typeface="Calibri" panose="020F0502020204030204" pitchFamily="34" charset="0"/>
                <a:cs typeface="Calibri" panose="020F0502020204030204" pitchFamily="34" charset="0"/>
              </a:rPr>
              <a:t>Guaranteed is 0.3462% growth for SMC. Unfunded FTES will be funded if other Districts don’t use their allocation</a:t>
            </a:r>
          </a:p>
          <a:p>
            <a:pPr lvl="1"/>
            <a:endParaRPr lang="en-US" sz="2601" dirty="0">
              <a:latin typeface="Calibri" panose="020F0502020204030204" pitchFamily="34" charset="0"/>
              <a:cs typeface="Calibri" panose="020F0502020204030204" pitchFamily="34" charset="0"/>
            </a:endParaRPr>
          </a:p>
          <a:p>
            <a:pPr marL="457063" lvl="1" indent="0">
              <a:buNone/>
            </a:pPr>
            <a:endParaRPr lang="en-US" sz="2601" dirty="0">
              <a:latin typeface="Calibri" panose="020F0502020204030204" pitchFamily="34" charset="0"/>
              <a:cs typeface="Calibri" panose="020F0502020204030204" pitchFamily="34" charset="0"/>
            </a:endParaRPr>
          </a:p>
          <a:p>
            <a:pPr marL="914126" lvl="2" indent="0">
              <a:buFont typeface="Arial" panose="020B0604020202020204" pitchFamily="34" charset="0"/>
              <a:buNone/>
            </a:pPr>
            <a:endParaRPr lang="en-US" sz="2200" dirty="0">
              <a:latin typeface="Calibri" panose="020F0502020204030204" pitchFamily="34" charset="0"/>
              <a:cs typeface="Calibri" panose="020F0502020204030204" pitchFamily="34" charset="0"/>
            </a:endParaRPr>
          </a:p>
          <a:p>
            <a:pPr marL="463550" lvl="2" indent="0">
              <a:buFont typeface="Arial" panose="020B0604020202020204" pitchFamily="34" charset="0"/>
              <a:buNone/>
            </a:pPr>
            <a:endParaRPr lang="en-US" sz="2500" dirty="0">
              <a:latin typeface="Calibri" panose="020F0502020204030204" pitchFamily="34" charset="0"/>
              <a:cs typeface="Calibri" panose="020F0502020204030204" pitchFamily="34" charset="0"/>
            </a:endParaRPr>
          </a:p>
          <a:p>
            <a:pPr lvl="1"/>
            <a:endParaRPr lang="en-US" sz="3100" dirty="0">
              <a:latin typeface="Calibri" panose="020F0502020204030204" pitchFamily="34" charset="0"/>
              <a:cs typeface="Calibri" panose="020F0502020204030204" pitchFamily="34" charset="0"/>
            </a:endParaRPr>
          </a:p>
          <a:p>
            <a:pPr marL="682625" lvl="3" indent="0">
              <a:buFont typeface="Arial" panose="020B0604020202020204" pitchFamily="34" charset="0"/>
              <a:buNone/>
            </a:pPr>
            <a:endParaRPr lang="en-US" sz="1800" dirty="0">
              <a:latin typeface="Calibri" panose="020F0502020204030204" pitchFamily="34" charset="0"/>
              <a:cs typeface="Calibri" panose="020F0502020204030204" pitchFamily="34" charset="0"/>
            </a:endParaRPr>
          </a:p>
          <a:p>
            <a:pPr lvl="2"/>
            <a:endParaRPr lang="en-US" dirty="0"/>
          </a:p>
        </p:txBody>
      </p:sp>
    </p:spTree>
    <p:extLst>
      <p:ext uri="{BB962C8B-B14F-4D97-AF65-F5344CB8AC3E}">
        <p14:creationId xmlns:p14="http://schemas.microsoft.com/office/powerpoint/2010/main" val="3491965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3DBBB-B34D-5562-40D3-A8F928587D93}"/>
            </a:ext>
          </a:extLst>
        </p:cNvPr>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4F0D0131-1502-F8A6-3DEE-09E00F0B42E0}"/>
              </a:ext>
            </a:extLst>
          </p:cNvPr>
          <p:cNvSpPr>
            <a:spLocks noGrp="1"/>
          </p:cNvSpPr>
          <p:nvPr>
            <p:ph idx="1"/>
          </p:nvPr>
        </p:nvSpPr>
        <p:spPr>
          <a:xfrm>
            <a:off x="112712" y="1447800"/>
            <a:ext cx="11963400" cy="5334000"/>
          </a:xfrm>
        </p:spPr>
        <p:txBody>
          <a:bodyPr>
            <a:normAutofit/>
          </a:bodyPr>
          <a:lstStyle/>
          <a:p>
            <a:pPr marL="914126" lvl="2" indent="0">
              <a:buNone/>
            </a:pPr>
            <a:endParaRPr lang="en-US" sz="2200" dirty="0">
              <a:latin typeface="Calibri" panose="020F0502020204030204" pitchFamily="34" charset="0"/>
              <a:cs typeface="Calibri" panose="020F0502020204030204" pitchFamily="34" charset="0"/>
            </a:endParaRPr>
          </a:p>
          <a:p>
            <a:pPr marL="463550" lvl="2" indent="0">
              <a:buNone/>
            </a:pPr>
            <a:endParaRPr lang="en-US" sz="2500" dirty="0">
              <a:latin typeface="Calibri" panose="020F0502020204030204" pitchFamily="34" charset="0"/>
              <a:cs typeface="Calibri" panose="020F0502020204030204" pitchFamily="34" charset="0"/>
            </a:endParaRPr>
          </a:p>
          <a:p>
            <a:pPr lvl="1"/>
            <a:endParaRPr lang="en-US" sz="3100" dirty="0">
              <a:latin typeface="Calibri" panose="020F0502020204030204" pitchFamily="34" charset="0"/>
              <a:cs typeface="Calibri" panose="020F0502020204030204" pitchFamily="34" charset="0"/>
            </a:endParaRPr>
          </a:p>
          <a:p>
            <a:pPr marL="682625" lvl="3" indent="0">
              <a:buNone/>
            </a:pPr>
            <a:endParaRPr lang="en-US" sz="1800" dirty="0">
              <a:latin typeface="Calibri" panose="020F0502020204030204" pitchFamily="34" charset="0"/>
              <a:cs typeface="Calibri" panose="020F0502020204030204" pitchFamily="34" charset="0"/>
            </a:endParaRPr>
          </a:p>
          <a:p>
            <a:pPr lvl="2"/>
            <a:endParaRPr lang="en-US" dirty="0"/>
          </a:p>
        </p:txBody>
      </p:sp>
      <p:pic>
        <p:nvPicPr>
          <p:cNvPr id="3" name="Picture 2">
            <a:extLst>
              <a:ext uri="{FF2B5EF4-FFF2-40B4-BE49-F238E27FC236}">
                <a16:creationId xmlns:a16="http://schemas.microsoft.com/office/drawing/2014/main" id="{EC074AC1-AA2F-24AA-73DE-E4F8F302D15C}"/>
              </a:ext>
            </a:extLst>
          </p:cNvPr>
          <p:cNvPicPr>
            <a:picLocks noChangeAspect="1"/>
          </p:cNvPicPr>
          <p:nvPr/>
        </p:nvPicPr>
        <p:blipFill>
          <a:blip r:embed="rId3"/>
          <a:stretch>
            <a:fillRect/>
          </a:stretch>
        </p:blipFill>
        <p:spPr>
          <a:xfrm>
            <a:off x="87368" y="6345177"/>
            <a:ext cx="524164" cy="451026"/>
          </a:xfrm>
          <a:prstGeom prst="rect">
            <a:avLst/>
          </a:prstGeom>
        </p:spPr>
      </p:pic>
      <p:pic>
        <p:nvPicPr>
          <p:cNvPr id="7" name="Picture 6">
            <a:extLst>
              <a:ext uri="{FF2B5EF4-FFF2-40B4-BE49-F238E27FC236}">
                <a16:creationId xmlns:a16="http://schemas.microsoft.com/office/drawing/2014/main" id="{FE56AB72-B552-C6E4-65C9-AA19AFF47661}"/>
              </a:ext>
            </a:extLst>
          </p:cNvPr>
          <p:cNvPicPr>
            <a:picLocks noChangeAspect="1"/>
          </p:cNvPicPr>
          <p:nvPr/>
        </p:nvPicPr>
        <p:blipFill>
          <a:blip r:embed="rId4"/>
          <a:stretch>
            <a:fillRect/>
          </a:stretch>
        </p:blipFill>
        <p:spPr>
          <a:xfrm>
            <a:off x="611532" y="771525"/>
            <a:ext cx="5429250" cy="5314950"/>
          </a:xfrm>
          <a:prstGeom prst="rect">
            <a:avLst/>
          </a:prstGeom>
        </p:spPr>
      </p:pic>
      <p:pic>
        <p:nvPicPr>
          <p:cNvPr id="10" name="Picture 9">
            <a:extLst>
              <a:ext uri="{FF2B5EF4-FFF2-40B4-BE49-F238E27FC236}">
                <a16:creationId xmlns:a16="http://schemas.microsoft.com/office/drawing/2014/main" id="{DA30D573-7AE2-D565-CCBB-6CF221961FF1}"/>
              </a:ext>
            </a:extLst>
          </p:cNvPr>
          <p:cNvPicPr>
            <a:picLocks noChangeAspect="1"/>
          </p:cNvPicPr>
          <p:nvPr/>
        </p:nvPicPr>
        <p:blipFill>
          <a:blip r:embed="rId5"/>
          <a:stretch>
            <a:fillRect/>
          </a:stretch>
        </p:blipFill>
        <p:spPr>
          <a:xfrm>
            <a:off x="6174165" y="771525"/>
            <a:ext cx="5429250" cy="5314950"/>
          </a:xfrm>
          <a:prstGeom prst="rect">
            <a:avLst/>
          </a:prstGeom>
        </p:spPr>
      </p:pic>
      <p:sp>
        <p:nvSpPr>
          <p:cNvPr id="11" name="Arrow: Down 10">
            <a:extLst>
              <a:ext uri="{FF2B5EF4-FFF2-40B4-BE49-F238E27FC236}">
                <a16:creationId xmlns:a16="http://schemas.microsoft.com/office/drawing/2014/main" id="{1CFCDD65-83BD-2E4D-F09D-235D19178235}"/>
              </a:ext>
            </a:extLst>
          </p:cNvPr>
          <p:cNvSpPr/>
          <p:nvPr/>
        </p:nvSpPr>
        <p:spPr>
          <a:xfrm>
            <a:off x="3198812" y="1066800"/>
            <a:ext cx="609600" cy="1066800"/>
          </a:xfrm>
          <a:prstGeom prst="down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2" name="Arrow: Down 11">
            <a:extLst>
              <a:ext uri="{FF2B5EF4-FFF2-40B4-BE49-F238E27FC236}">
                <a16:creationId xmlns:a16="http://schemas.microsoft.com/office/drawing/2014/main" id="{38BF1E19-0920-6EA0-80E0-D8B545154974}"/>
              </a:ext>
            </a:extLst>
          </p:cNvPr>
          <p:cNvSpPr/>
          <p:nvPr/>
        </p:nvSpPr>
        <p:spPr>
          <a:xfrm>
            <a:off x="4308754" y="1052397"/>
            <a:ext cx="609600" cy="1066800"/>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B0E0C81F-A46E-B2A3-D422-CDA763C98516}"/>
              </a:ext>
            </a:extLst>
          </p:cNvPr>
          <p:cNvSpPr/>
          <p:nvPr/>
        </p:nvSpPr>
        <p:spPr>
          <a:xfrm>
            <a:off x="5313395" y="1049694"/>
            <a:ext cx="609600" cy="1066800"/>
          </a:xfrm>
          <a:prstGeom prst="down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2143B75D-BEEE-586E-6633-F4326CBB8258}"/>
              </a:ext>
            </a:extLst>
          </p:cNvPr>
          <p:cNvSpPr/>
          <p:nvPr/>
        </p:nvSpPr>
        <p:spPr>
          <a:xfrm>
            <a:off x="75209" y="3600061"/>
            <a:ext cx="524164" cy="533400"/>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2A347E5E-E5E4-496D-CCC1-0D6D8A2555E3}"/>
              </a:ext>
            </a:extLst>
          </p:cNvPr>
          <p:cNvSpPr/>
          <p:nvPr/>
        </p:nvSpPr>
        <p:spPr>
          <a:xfrm>
            <a:off x="611532" y="3810000"/>
            <a:ext cx="5403128" cy="152400"/>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2838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1000" fill="hold"/>
                                        <p:tgtEl>
                                          <p:spTgt spid="12"/>
                                        </p:tgtEl>
                                        <p:attrNameLst>
                                          <p:attrName>ppt_w</p:attrName>
                                        </p:attrNameLst>
                                      </p:cBhvr>
                                      <p:tavLst>
                                        <p:tav tm="0">
                                          <p:val>
                                            <p:fltVal val="0"/>
                                          </p:val>
                                        </p:tav>
                                        <p:tav tm="100000">
                                          <p:val>
                                            <p:strVal val="#ppt_w"/>
                                          </p:val>
                                        </p:tav>
                                      </p:tavLst>
                                    </p:anim>
                                    <p:anim calcmode="lin" valueType="num">
                                      <p:cBhvr>
                                        <p:cTn id="16" dur="1000" fill="hold"/>
                                        <p:tgtEl>
                                          <p:spTgt spid="12"/>
                                        </p:tgtEl>
                                        <p:attrNameLst>
                                          <p:attrName>ppt_h</p:attrName>
                                        </p:attrNameLst>
                                      </p:cBhvr>
                                      <p:tavLst>
                                        <p:tav tm="0">
                                          <p:val>
                                            <p:fltVal val="0"/>
                                          </p:val>
                                        </p:tav>
                                        <p:tav tm="100000">
                                          <p:val>
                                            <p:strVal val="#ppt_h"/>
                                          </p:val>
                                        </p:tav>
                                      </p:tavLst>
                                    </p:anim>
                                    <p:anim calcmode="lin" valueType="num">
                                      <p:cBhvr>
                                        <p:cTn id="17" dur="1000" fill="hold"/>
                                        <p:tgtEl>
                                          <p:spTgt spid="12"/>
                                        </p:tgtEl>
                                        <p:attrNameLst>
                                          <p:attrName>style.rotation</p:attrName>
                                        </p:attrNameLst>
                                      </p:cBhvr>
                                      <p:tavLst>
                                        <p:tav tm="0">
                                          <p:val>
                                            <p:fltVal val="90"/>
                                          </p:val>
                                        </p:tav>
                                        <p:tav tm="100000">
                                          <p:val>
                                            <p:fltVal val="0"/>
                                          </p:val>
                                        </p:tav>
                                      </p:tavLst>
                                    </p:anim>
                                    <p:animEffect transition="in" filter="fade">
                                      <p:cBhvr>
                                        <p:cTn id="18" dur="10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1000" fill="hold"/>
                                        <p:tgtEl>
                                          <p:spTgt spid="13"/>
                                        </p:tgtEl>
                                        <p:attrNameLst>
                                          <p:attrName>ppt_w</p:attrName>
                                        </p:attrNameLst>
                                      </p:cBhvr>
                                      <p:tavLst>
                                        <p:tav tm="0">
                                          <p:val>
                                            <p:fltVal val="0"/>
                                          </p:val>
                                        </p:tav>
                                        <p:tav tm="100000">
                                          <p:val>
                                            <p:strVal val="#ppt_w"/>
                                          </p:val>
                                        </p:tav>
                                      </p:tavLst>
                                    </p:anim>
                                    <p:anim calcmode="lin" valueType="num">
                                      <p:cBhvr>
                                        <p:cTn id="24" dur="1000" fill="hold"/>
                                        <p:tgtEl>
                                          <p:spTgt spid="13"/>
                                        </p:tgtEl>
                                        <p:attrNameLst>
                                          <p:attrName>ppt_h</p:attrName>
                                        </p:attrNameLst>
                                      </p:cBhvr>
                                      <p:tavLst>
                                        <p:tav tm="0">
                                          <p:val>
                                            <p:fltVal val="0"/>
                                          </p:val>
                                        </p:tav>
                                        <p:tav tm="100000">
                                          <p:val>
                                            <p:strVal val="#ppt_h"/>
                                          </p:val>
                                        </p:tav>
                                      </p:tavLst>
                                    </p:anim>
                                    <p:anim calcmode="lin" valueType="num">
                                      <p:cBhvr>
                                        <p:cTn id="25" dur="1000" fill="hold"/>
                                        <p:tgtEl>
                                          <p:spTgt spid="13"/>
                                        </p:tgtEl>
                                        <p:attrNameLst>
                                          <p:attrName>style.rotation</p:attrName>
                                        </p:attrNameLst>
                                      </p:cBhvr>
                                      <p:tavLst>
                                        <p:tav tm="0">
                                          <p:val>
                                            <p:fltVal val="90"/>
                                          </p:val>
                                        </p:tav>
                                        <p:tav tm="100000">
                                          <p:val>
                                            <p:fltVal val="0"/>
                                          </p:val>
                                        </p:tav>
                                      </p:tavLst>
                                    </p:anim>
                                    <p:animEffect transition="in" filter="fade">
                                      <p:cBhvr>
                                        <p:cTn id="26" dur="10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1000" fill="hold"/>
                                        <p:tgtEl>
                                          <p:spTgt spid="15"/>
                                        </p:tgtEl>
                                        <p:attrNameLst>
                                          <p:attrName>ppt_w</p:attrName>
                                        </p:attrNameLst>
                                      </p:cBhvr>
                                      <p:tavLst>
                                        <p:tav tm="0">
                                          <p:val>
                                            <p:fltVal val="0"/>
                                          </p:val>
                                        </p:tav>
                                        <p:tav tm="100000">
                                          <p:val>
                                            <p:strVal val="#ppt_w"/>
                                          </p:val>
                                        </p:tav>
                                      </p:tavLst>
                                    </p:anim>
                                    <p:anim calcmode="lin" valueType="num">
                                      <p:cBhvr>
                                        <p:cTn id="32" dur="1000" fill="hold"/>
                                        <p:tgtEl>
                                          <p:spTgt spid="15"/>
                                        </p:tgtEl>
                                        <p:attrNameLst>
                                          <p:attrName>ppt_h</p:attrName>
                                        </p:attrNameLst>
                                      </p:cBhvr>
                                      <p:tavLst>
                                        <p:tav tm="0">
                                          <p:val>
                                            <p:fltVal val="0"/>
                                          </p:val>
                                        </p:tav>
                                        <p:tav tm="100000">
                                          <p:val>
                                            <p:strVal val="#ppt_h"/>
                                          </p:val>
                                        </p:tav>
                                      </p:tavLst>
                                    </p:anim>
                                    <p:anim calcmode="lin" valueType="num">
                                      <p:cBhvr>
                                        <p:cTn id="33" dur="1000" fill="hold"/>
                                        <p:tgtEl>
                                          <p:spTgt spid="15"/>
                                        </p:tgtEl>
                                        <p:attrNameLst>
                                          <p:attrName>style.rotation</p:attrName>
                                        </p:attrNameLst>
                                      </p:cBhvr>
                                      <p:tavLst>
                                        <p:tav tm="0">
                                          <p:val>
                                            <p:fltVal val="90"/>
                                          </p:val>
                                        </p:tav>
                                        <p:tav tm="100000">
                                          <p:val>
                                            <p:fltVal val="0"/>
                                          </p:val>
                                        </p:tav>
                                      </p:tavLst>
                                    </p:anim>
                                    <p:animEffect transition="in" filter="fade">
                                      <p:cBhvr>
                                        <p:cTn id="34" dur="1000"/>
                                        <p:tgtEl>
                                          <p:spTgt spid="15"/>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000" fill="hold"/>
                                        <p:tgtEl>
                                          <p:spTgt spid="16"/>
                                        </p:tgtEl>
                                        <p:attrNameLst>
                                          <p:attrName>ppt_w</p:attrName>
                                        </p:attrNameLst>
                                      </p:cBhvr>
                                      <p:tavLst>
                                        <p:tav tm="0">
                                          <p:val>
                                            <p:fltVal val="0"/>
                                          </p:val>
                                        </p:tav>
                                        <p:tav tm="100000">
                                          <p:val>
                                            <p:strVal val="#ppt_w"/>
                                          </p:val>
                                        </p:tav>
                                      </p:tavLst>
                                    </p:anim>
                                    <p:anim calcmode="lin" valueType="num">
                                      <p:cBhvr>
                                        <p:cTn id="38" dur="1000" fill="hold"/>
                                        <p:tgtEl>
                                          <p:spTgt spid="16"/>
                                        </p:tgtEl>
                                        <p:attrNameLst>
                                          <p:attrName>ppt_h</p:attrName>
                                        </p:attrNameLst>
                                      </p:cBhvr>
                                      <p:tavLst>
                                        <p:tav tm="0">
                                          <p:val>
                                            <p:fltVal val="0"/>
                                          </p:val>
                                        </p:tav>
                                        <p:tav tm="100000">
                                          <p:val>
                                            <p:strVal val="#ppt_h"/>
                                          </p:val>
                                        </p:tav>
                                      </p:tavLst>
                                    </p:anim>
                                    <p:anim calcmode="lin" valueType="num">
                                      <p:cBhvr>
                                        <p:cTn id="39" dur="1000" fill="hold"/>
                                        <p:tgtEl>
                                          <p:spTgt spid="16"/>
                                        </p:tgtEl>
                                        <p:attrNameLst>
                                          <p:attrName>style.rotation</p:attrName>
                                        </p:attrNameLst>
                                      </p:cBhvr>
                                      <p:tavLst>
                                        <p:tav tm="0">
                                          <p:val>
                                            <p:fltVal val="90"/>
                                          </p:val>
                                        </p:tav>
                                        <p:tav tm="100000">
                                          <p:val>
                                            <p:fltVal val="0"/>
                                          </p:val>
                                        </p:tav>
                                      </p:tavLst>
                                    </p:anim>
                                    <p:animEffect transition="in" filter="fade">
                                      <p:cBhvr>
                                        <p:cTn id="40"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5" grpId="0" animBg="1"/>
      <p:bldP spid="1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GestaltVTI">
  <a:themeElements>
    <a:clrScheme name="Gestalt">
      <a:dk1>
        <a:srgbClr val="000000"/>
      </a:dk1>
      <a:lt1>
        <a:sysClr val="window" lastClr="FFFFFF"/>
      </a:lt1>
      <a:dk2>
        <a:srgbClr val="262626"/>
      </a:dk2>
      <a:lt2>
        <a:srgbClr val="F7F7F7"/>
      </a:lt2>
      <a:accent1>
        <a:srgbClr val="EBA000"/>
      </a:accent1>
      <a:accent2>
        <a:srgbClr val="00BAC8"/>
      </a:accent2>
      <a:accent3>
        <a:srgbClr val="E64823"/>
      </a:accent3>
      <a:accent4>
        <a:srgbClr val="4D5AFF"/>
      </a:accent4>
      <a:accent5>
        <a:srgbClr val="FE5D21"/>
      </a:accent5>
      <a:accent6>
        <a:srgbClr val="00C777"/>
      </a:accent6>
      <a:hlink>
        <a:srgbClr val="2998E3"/>
      </a:hlink>
      <a:folHlink>
        <a:srgbClr val="939393"/>
      </a:folHlink>
    </a:clrScheme>
    <a:fontScheme name="Gestal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estaltVTI" id="{4F87C71D-53D1-4B71-BF97-FD0EA4B25665}" vid="{A110AFC4-8D8A-4C02-8885-7BA370B379B5}"/>
    </a:ext>
  </a:extLst>
</a:theme>
</file>

<file path=ppt/theme/theme2.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23207</TotalTime>
  <Words>2027</Words>
  <Application>Microsoft Office PowerPoint</Application>
  <PresentationFormat>Custom</PresentationFormat>
  <Paragraphs>565</Paragraphs>
  <Slides>29</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Bierstadt</vt:lpstr>
      <vt:lpstr>Calibri</vt:lpstr>
      <vt:lpstr>Corbel</vt:lpstr>
      <vt:lpstr>GestaltVTI</vt:lpstr>
      <vt:lpstr>Student Success and the SCFF: Connecting What We Do To How We’re Funded </vt:lpstr>
      <vt:lpstr>How can I keep up-to-date?</vt:lpstr>
      <vt:lpstr>Cannot Cover It All In An Hour!</vt:lpstr>
      <vt:lpstr>How Does SCFF Work?</vt:lpstr>
      <vt:lpstr>Looking For More Details?</vt:lpstr>
      <vt:lpstr>Student Centered Funding Formula</vt:lpstr>
      <vt:lpstr>COLA</vt:lpstr>
      <vt:lpstr>Enrollment Growth</vt:lpstr>
      <vt:lpstr>PowerPoint Presentation</vt:lpstr>
      <vt:lpstr>PowerPoint Presentation</vt:lpstr>
      <vt:lpstr>Student Centered Funding Formula</vt:lpstr>
      <vt:lpstr>Base Allocation</vt:lpstr>
      <vt:lpstr>Base Allocation</vt:lpstr>
      <vt:lpstr>Base Allocation – Basic Allocation Funding Rates</vt:lpstr>
      <vt:lpstr>Base Allocation</vt:lpstr>
      <vt:lpstr>PowerPoint Presentation</vt:lpstr>
      <vt:lpstr>Supplemental Allocation</vt:lpstr>
      <vt:lpstr>Supplemental Allocation Funding Rates</vt:lpstr>
      <vt:lpstr>Student Success Allocation</vt:lpstr>
      <vt:lpstr>Student Success Allocation</vt:lpstr>
      <vt:lpstr>Student Success Allocation – All Student Funding Rates</vt:lpstr>
      <vt:lpstr>Student Success Allocation – Pell Premium Funding Rates</vt:lpstr>
      <vt:lpstr>Student Success Allocation – Promise Funding Rates</vt:lpstr>
      <vt:lpstr>Total Computational Revenue</vt:lpstr>
      <vt:lpstr>How Does What We Do Everyday Affect Funding?</vt:lpstr>
      <vt:lpstr>PowerPoint Presentation</vt:lpstr>
      <vt:lpstr>PowerPoint Presentation</vt:lpstr>
      <vt:lpstr>How Does What We Do Everyday Affect Funding?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Coronavirus Response and Relief Supplemental Appropriations Act and the Governor’s 2021-2022 Budget Proposal</dc:title>
  <dc:creator>bonvenuto_chris</dc:creator>
  <cp:lastModifiedBy>DIAZ_VERONICA</cp:lastModifiedBy>
  <cp:revision>634</cp:revision>
  <cp:lastPrinted>2021-01-27T22:40:59Z</cp:lastPrinted>
  <dcterms:created xsi:type="dcterms:W3CDTF">2021-01-18T22:27:30Z</dcterms:created>
  <dcterms:modified xsi:type="dcterms:W3CDTF">2026-08-27T20:56:48Z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