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435" r:id="rId3"/>
    <p:sldId id="460" r:id="rId4"/>
    <p:sldId id="364" r:id="rId5"/>
    <p:sldId id="440" r:id="rId6"/>
    <p:sldId id="461" r:id="rId7"/>
    <p:sldId id="462" r:id="rId8"/>
    <p:sldId id="463" r:id="rId9"/>
    <p:sldId id="464" r:id="rId10"/>
    <p:sldId id="465" r:id="rId11"/>
    <p:sldId id="466" r:id="rId12"/>
    <p:sldId id="467" r:id="rId13"/>
    <p:sldId id="468" r:id="rId14"/>
    <p:sldId id="350" r:id="rId15"/>
  </p:sldIdLst>
  <p:sldSz cx="12188825" cy="6858000"/>
  <p:notesSz cx="7010400" cy="92964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8EF4CE-7964-44C0-AADE-C6CE0CC3B0AE}" v="2" dt="2026-08-05T01:28:08.358"/>
    <p1510:client id="{F5BAF774-7639-436A-B3C5-356185B345A2}" v="9" dt="2026-08-04T23:16:45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14" autoAdjust="0"/>
    <p:restoredTop sz="94629" autoAdjust="0"/>
  </p:normalViewPr>
  <p:slideViewPr>
    <p:cSldViewPr showGuides="1">
      <p:cViewPr varScale="1">
        <p:scale>
          <a:sx n="113" d="100"/>
          <a:sy n="113" d="100"/>
        </p:scale>
        <p:origin x="101" y="149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8/5/2026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8/5/2026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4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99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B19D1-9029-7029-3A33-A5AF8E419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954DB-EACE-5DEF-B597-F938D84D3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E8A56-3300-B6ED-CAAB-AEEA661EF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FF2FD-F782-E5BF-C9EF-DB0E1ED9C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334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77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57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735" y="6209926"/>
            <a:ext cx="11152775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072" y="978408"/>
            <a:ext cx="11152775" cy="3429000"/>
          </a:xfrm>
        </p:spPr>
        <p:txBody>
          <a:bodyPr anchor="t">
            <a:normAutofit/>
          </a:bodyPr>
          <a:lstStyle>
            <a:lvl1pPr algn="l">
              <a:defRPr sz="71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072" y="4480560"/>
            <a:ext cx="710303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199" i="1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098B-C608-4CD0-A202-C691ABB98A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DDAAA-94F9-4B0D-A248-D958F6D0E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98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7113" y="978408"/>
            <a:ext cx="2550512" cy="53675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072" y="978408"/>
            <a:ext cx="8008058" cy="53675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3602" y="3585038"/>
            <a:ext cx="5325734" cy="1492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69198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6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5018749" cy="4288536"/>
          </a:xfrm>
        </p:spPr>
        <p:txBody>
          <a:bodyPr anchor="t">
            <a:normAutofit/>
          </a:bodyPr>
          <a:lstStyle>
            <a:lvl1pPr>
              <a:defRPr sz="5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072" y="5266944"/>
            <a:ext cx="5018749" cy="1088136"/>
          </a:xfrm>
        </p:spPr>
        <p:txBody>
          <a:bodyPr anchor="b">
            <a:normAutofit/>
          </a:bodyPr>
          <a:lstStyle>
            <a:lvl1pPr marL="0" indent="0">
              <a:buNone/>
              <a:defRPr sz="2199" i="1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736" y="508091"/>
            <a:ext cx="5019875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70873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072" y="2578608"/>
            <a:ext cx="5165015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7974" y="2578608"/>
            <a:ext cx="5165015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40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3" y="978408"/>
            <a:ext cx="11161916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072" y="2340864"/>
            <a:ext cx="5165015" cy="658368"/>
          </a:xfrm>
        </p:spPr>
        <p:txBody>
          <a:bodyPr anchor="b">
            <a:normAutofit/>
          </a:bodyPr>
          <a:lstStyle>
            <a:lvl1pPr marL="0" indent="0">
              <a:buNone/>
              <a:defRPr sz="2199" b="0" i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72" y="3035808"/>
            <a:ext cx="5165015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7974" y="2340864"/>
            <a:ext cx="5165015" cy="658368"/>
          </a:xfrm>
        </p:spPr>
        <p:txBody>
          <a:bodyPr anchor="b">
            <a:normAutofit/>
          </a:bodyPr>
          <a:lstStyle>
            <a:lvl1pPr marL="0" indent="0">
              <a:buNone/>
              <a:defRPr sz="2199" b="0" i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7974" y="3035808"/>
            <a:ext cx="5165015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95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5018749" cy="2459736"/>
          </a:xfrm>
        </p:spPr>
        <p:txBody>
          <a:bodyPr anchor="t">
            <a:noAutofit/>
          </a:bodyPr>
          <a:lstStyle>
            <a:lvl1pPr>
              <a:defRPr sz="4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974" y="987424"/>
            <a:ext cx="5165015" cy="5358384"/>
          </a:xfrm>
        </p:spPr>
        <p:txBody>
          <a:bodyPr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072" y="3575304"/>
            <a:ext cx="5018749" cy="2770632"/>
          </a:xfrm>
        </p:spPr>
        <p:txBody>
          <a:bodyPr>
            <a:normAutofit/>
          </a:bodyPr>
          <a:lstStyle>
            <a:lvl1pPr marL="0" indent="0">
              <a:buNone/>
              <a:defRPr sz="2199" i="1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76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5018749" cy="2459736"/>
          </a:xfrm>
        </p:spPr>
        <p:txBody>
          <a:bodyPr anchor="t">
            <a:noAutofit/>
          </a:bodyPr>
          <a:lstStyle>
            <a:lvl1pPr>
              <a:defRPr sz="4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7974" y="987424"/>
            <a:ext cx="5165015" cy="5358384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072" y="3575304"/>
            <a:ext cx="5018749" cy="2770632"/>
          </a:xfrm>
        </p:spPr>
        <p:txBody>
          <a:bodyPr>
            <a:normAutofit/>
          </a:bodyPr>
          <a:lstStyle>
            <a:lvl1pPr marL="0" indent="0">
              <a:buNone/>
              <a:defRPr sz="2199" i="1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6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11152775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072" y="2578608"/>
            <a:ext cx="11152775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072" y="6419089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072" y="100585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448" y="6419089"/>
            <a:ext cx="639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734" y="508091"/>
            <a:ext cx="11150310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10883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100000"/>
        </a:lnSpc>
        <a:spcBef>
          <a:spcPct val="0"/>
        </a:spcBef>
        <a:buNone/>
        <a:defRPr sz="439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dmin.smc.edu/administration/governance/district-planning-policies/budget-planning-subcommittee.php" TargetMode="External"/><Relationship Id="rId2" Type="http://schemas.openxmlformats.org/officeDocument/2006/relationships/hyperlink" Target="https://admin.smc.edu/administration/governance/district-planning-policies/meetings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admin.smc.edu/administration/governance/board-of-trustees/meetings.php" TargetMode="External"/><Relationship Id="rId4" Type="http://schemas.openxmlformats.org/officeDocument/2006/relationships/hyperlink" Target="https://admin.smc.edu/administration/business-services/budg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5AB09A-F46D-5387-515F-A341B7EFB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7" r="-1" b="-1"/>
          <a:stretch>
            <a:fillRect/>
          </a:stretch>
        </p:blipFill>
        <p:spPr>
          <a:xfrm>
            <a:off x="19" y="903"/>
            <a:ext cx="12185758" cy="68562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A9B9FC-E6B3-D0B0-F5FA-694981815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734" y="979047"/>
            <a:ext cx="6491077" cy="849753"/>
          </a:xfrm>
        </p:spPr>
        <p:txBody>
          <a:bodyPr anchor="t">
            <a:normAutofit fontScale="90000"/>
          </a:bodyPr>
          <a:lstStyle/>
          <a:p>
            <a:r>
              <a:rPr lang="en-US" sz="5998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Santa Monica College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5E513-4283-0CAE-24A0-FF2C90D39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812" y="4876800"/>
            <a:ext cx="3886200" cy="1447800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of Trustees</a:t>
            </a:r>
          </a:p>
          <a:p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 Update</a:t>
            </a:r>
          </a:p>
          <a:p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 4, 2026</a:t>
            </a:r>
          </a:p>
        </p:txBody>
      </p:sp>
    </p:spTree>
    <p:extLst>
      <p:ext uri="{BB962C8B-B14F-4D97-AF65-F5344CB8AC3E}">
        <p14:creationId xmlns:p14="http://schemas.microsoft.com/office/powerpoint/2010/main" val="148835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26200-677E-A8F2-40DE-10B68D215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93CB735-B257-BCFE-9A05-DBCAB3BB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1981200"/>
            <a:ext cx="10210798" cy="1066800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ACCJC Enhanced Fiscal Monitoring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208661-EA23-AF8E-93B3-FF6536ECD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90F81-CAF9-B0CE-3086-1B0B933F5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870495D-CD7B-941A-356E-9361E8DC6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1262CA9D-A2D1-2DB3-426D-135ACF898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ACCJC Enhanced Fiscal Monitoring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2C4A61-0736-3787-D1F8-B2ADCE7C4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41E5AA81-6B61-9534-D476-7091A3814E92}"/>
              </a:ext>
            </a:extLst>
          </p:cNvPr>
          <p:cNvSpPr txBox="1">
            <a:spLocks/>
          </p:cNvSpPr>
          <p:nvPr/>
        </p:nvSpPr>
        <p:spPr>
          <a:xfrm>
            <a:off x="112712" y="1447800"/>
            <a:ext cx="12076113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 received July 24, 2026, District placed on Enhanced Fiscal Monitoring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identified for “at-risk” designation: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Unresolved structural deficit and negative trend in Fund Balance 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 underfunding of Other Post-Employment Benefits (OPEB) liability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34% decline in cash balance over reporting years of 2022-23 through 2024-25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open collective bargaining agreements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preparing a response to ACCJC and will share that response with the campus community</a:t>
            </a:r>
          </a:p>
          <a:p>
            <a:pPr lvl="1"/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3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3F404-FF43-F7DA-7CD9-E61AF964C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47BBE0E-4C61-C7BB-E53D-3295A087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1981200"/>
            <a:ext cx="10210798" cy="1066800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CCCCO </a:t>
            </a:r>
            <a:b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Fiscal Health Resiliency Monitoring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34E14B-B70A-0117-5E1A-6FD989F43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999A-6171-C94A-E37D-C1399AE90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DFE5A53-0879-79C5-FBF7-3660A998A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86818A7B-B652-63B7-27CE-C1EFD855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>
                <a:latin typeface="Calibri" panose="020F0502020204030204" pitchFamily="34" charset="0"/>
                <a:cs typeface="Calibri" panose="020F0502020204030204" pitchFamily="34" charset="0"/>
              </a:rPr>
              <a:t>Fiscal Health Resiliency Monitoring</a:t>
            </a:r>
            <a:endParaRPr lang="en-US" sz="4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5F602B-62EF-24F2-B515-AAB5BE599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BB46A420-BEA4-BADA-9CFB-576284B40AB1}"/>
              </a:ext>
            </a:extLst>
          </p:cNvPr>
          <p:cNvSpPr txBox="1">
            <a:spLocks/>
          </p:cNvSpPr>
          <p:nvPr/>
        </p:nvSpPr>
        <p:spPr>
          <a:xfrm>
            <a:off x="334892" y="1447800"/>
            <a:ext cx="119634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 received August 3, 2026, CCCCO will perform a fiscal and audit review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 is to: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proactive engagement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fiscal and enrollment trends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technical assistance that promotes long-term fiscal stability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may be used to update: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Consultation Council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of Governors 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FCMAT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is working with CCCCO to schedule</a:t>
            </a:r>
          </a:p>
          <a:p>
            <a:pPr lvl="1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90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446212" y="533400"/>
            <a:ext cx="10591799" cy="6057900"/>
          </a:xfrm>
        </p:spPr>
        <p:txBody>
          <a:bodyPr>
            <a:normAutofit/>
          </a:bodyPr>
          <a:lstStyle/>
          <a:p>
            <a:pPr lvl="1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8B93ED-439D-4C19-9188-7995B7621B37}"/>
              </a:ext>
            </a:extLst>
          </p:cNvPr>
          <p:cNvSpPr txBox="1"/>
          <p:nvPr/>
        </p:nvSpPr>
        <p:spPr>
          <a:xfrm>
            <a:off x="455612" y="685800"/>
            <a:ext cx="1135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/>
              <a:t>Questions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FD9696-6E19-1B6B-6A0B-31646F47B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4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7A57C-AB2D-D61D-89AC-FFF413A7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823B2-A8D5-EA96-781D-DA27EA38B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942" y="838200"/>
            <a:ext cx="6944939" cy="146304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can I keep up-to-date?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5F0B-D7FF-AE0A-8F10-281A31B88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072" y="1600201"/>
            <a:ext cx="11152775" cy="4744976"/>
          </a:xfrm>
        </p:spPr>
        <p:txBody>
          <a:bodyPr>
            <a:normAutofit/>
          </a:bodyPr>
          <a:lstStyle/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DPAC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Both in-person and online meetings: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https://admin.smc.edu/administration/governance/district-planning-policies/meetings.php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Committee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Both in-person and online meetings: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https://admin.smc.edu/administration/governance/district-planning-policies/budget-planning-subcommittee.php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SMC Budget Office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Reports, presentations and guides to budget items.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https://admin.smc.edu/administration/business-services/budget/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of Trustee Meetings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Both in-person and online meetings.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https://admin.smc.edu/administration/governance/board-of-trustees/meetings.php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C6874-10C3-A6D6-490F-1801D99CE2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9C8F-7185-203A-AF29-5FE24E34C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629C-A837-8FDB-1D66-D9D665577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942" y="838200"/>
            <a:ext cx="6944939" cy="146304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Things Are Still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F2AF5-8B0A-DFA4-E88B-DDFBFEA7B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072" y="1600201"/>
            <a:ext cx="11152775" cy="474497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 Budget is systemwide and general</a:t>
            </a:r>
          </a:p>
          <a:p>
            <a:r>
              <a:rPr lang="en-US" sz="37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Trailer Bills through Summer will give more clarity on specific requirements related to funding</a:t>
            </a:r>
          </a:p>
          <a:p>
            <a:r>
              <a:rPr lang="en-US" sz="37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CCCCO August Budget Workshop</a:t>
            </a:r>
          </a:p>
          <a:p>
            <a:pPr lvl="2"/>
            <a:r>
              <a:rPr lang="en-US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Still Working on Allocations</a:t>
            </a:r>
          </a:p>
          <a:p>
            <a:r>
              <a:rPr lang="en-US" sz="3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Adopted Budget is September</a:t>
            </a:r>
          </a:p>
          <a:p>
            <a:pPr lvl="2"/>
            <a:endParaRPr lang="en-US" sz="3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9FFAFD-4380-50E8-0530-A3EDC42D4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3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89013" y="1981200"/>
            <a:ext cx="10210798" cy="1066800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COLA and Growth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55E661-F8B2-58C8-E80D-9DFDB135A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5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974FB-69BA-9204-2D54-7285DA92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22D8EF7-C2D4-B0FF-93BB-8AE668E3C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5397B99D-D04F-0AA4-C28A-013DCB46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COLA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B75592-5B7E-D796-DF68-C8B20268C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D0916F71-A04E-5A7D-2A92-7E1FBFCF54C8}"/>
              </a:ext>
            </a:extLst>
          </p:cNvPr>
          <p:cNvSpPr txBox="1">
            <a:spLocks/>
          </p:cNvSpPr>
          <p:nvPr/>
        </p:nvSpPr>
        <p:spPr>
          <a:xfrm>
            <a:off x="344752" y="1905000"/>
            <a:ext cx="119634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COLA works different under SCFF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Old method = Prior Year Apportionment times COLA = $7.2m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SCFF method = Prior year payment per metric increased by COLA =  $3.76 million 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(includes projected growth funding)</a:t>
            </a:r>
          </a:p>
          <a:p>
            <a:r>
              <a:rPr lang="en-US" sz="2999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</a:t>
            </a:r>
            <a:r>
              <a:rPr lang="en-US" sz="2999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Statatory</a:t>
            </a:r>
            <a:r>
              <a:rPr lang="en-US" sz="2999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COLA is 4.37%, effective COLA is 2.23%</a:t>
            </a: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A73D3-82BE-BC19-E162-DE9472FC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44672C2-F811-5A90-2C01-6A76E3303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631BCE76-20D9-2C8B-379F-8EF89FD0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Enrollment Growth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A75E45-366D-1466-8379-ED0E64D04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66473241-25A3-4C40-0EC3-ED5024C4A4E2}"/>
              </a:ext>
            </a:extLst>
          </p:cNvPr>
          <p:cNvSpPr txBox="1">
            <a:spLocks/>
          </p:cNvSpPr>
          <p:nvPr/>
        </p:nvSpPr>
        <p:spPr>
          <a:xfrm>
            <a:off x="112712" y="1524000"/>
            <a:ext cx="12076113" cy="4648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Growth works differently than prior years</a:t>
            </a:r>
          </a:p>
          <a:p>
            <a:pPr lvl="1"/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Old method = Prior year FTES time Enrollment Growth percentage</a:t>
            </a:r>
          </a:p>
          <a:p>
            <a:pPr lvl="1"/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New method = Multifaceted calculation to determine growth need:</a:t>
            </a:r>
          </a:p>
          <a:p>
            <a:pPr lvl="2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Adults without College Degrees within district boundaries</a:t>
            </a:r>
          </a:p>
          <a:p>
            <a:pPr lvl="2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Unemployed Adults within district boundaries</a:t>
            </a:r>
          </a:p>
          <a:p>
            <a:pPr lvl="2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Households below poverty line within district boundaries</a:t>
            </a:r>
          </a:p>
          <a:p>
            <a:pPr lvl="2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Pell awards</a:t>
            </a:r>
          </a:p>
          <a:p>
            <a:pPr lvl="2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Pell student headcount</a:t>
            </a:r>
            <a:endParaRPr lang="en-US" sz="2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Guaranteed is 0.3462% growth for SMC. Unfunded FTES will be funded if other Districts don’t use their allocation</a:t>
            </a: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96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3DBBB-B34D-5562-40D3-A8F928587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F0D0131-1502-F8A6-3DEE-09E00F0B4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074AC1-AA2F-24AA-73DE-E4F8F302D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56AB72-B552-C6E4-65C9-AA19AFF47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32" y="771525"/>
            <a:ext cx="5429250" cy="5314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30D573-7AE2-D565-CCBB-6CF221961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165" y="771525"/>
            <a:ext cx="5429250" cy="5314950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1CFCDD65-83BD-2E4D-F09D-235D19178235}"/>
              </a:ext>
            </a:extLst>
          </p:cNvPr>
          <p:cNvSpPr/>
          <p:nvPr/>
        </p:nvSpPr>
        <p:spPr>
          <a:xfrm>
            <a:off x="3198812" y="1066800"/>
            <a:ext cx="609600" cy="1066800"/>
          </a:xfrm>
          <a:prstGeom prst="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8BF1E19-0920-6EA0-80E0-D8B545154974}"/>
              </a:ext>
            </a:extLst>
          </p:cNvPr>
          <p:cNvSpPr/>
          <p:nvPr/>
        </p:nvSpPr>
        <p:spPr>
          <a:xfrm>
            <a:off x="4308754" y="1052397"/>
            <a:ext cx="609600" cy="106680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0E0C81F-A46E-B2A3-D422-CDA763C98516}"/>
              </a:ext>
            </a:extLst>
          </p:cNvPr>
          <p:cNvSpPr/>
          <p:nvPr/>
        </p:nvSpPr>
        <p:spPr>
          <a:xfrm>
            <a:off x="5313395" y="1049694"/>
            <a:ext cx="609600" cy="106680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2143B75D-BEEE-586E-6633-F4326CBB8258}"/>
              </a:ext>
            </a:extLst>
          </p:cNvPr>
          <p:cNvSpPr/>
          <p:nvPr/>
        </p:nvSpPr>
        <p:spPr>
          <a:xfrm>
            <a:off x="75209" y="3600061"/>
            <a:ext cx="524164" cy="533400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347E5E-E5E4-496D-CCC1-0D6D8A2555E3}"/>
              </a:ext>
            </a:extLst>
          </p:cNvPr>
          <p:cNvSpPr/>
          <p:nvPr/>
        </p:nvSpPr>
        <p:spPr>
          <a:xfrm>
            <a:off x="611532" y="3810000"/>
            <a:ext cx="5403128" cy="152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83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767C4-DAC1-40E2-93E9-806251FBA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0B02317-67BC-1EE8-EAB6-E585CE620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4F56DB-F6BA-64EA-1F0B-50097D906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B3429E-C5E3-5C4E-AF81-05442978A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812" y="594360"/>
            <a:ext cx="6400799" cy="62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3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A9C84-5E72-C89A-3436-70500358E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57447BF-1439-644F-9D18-F5729482F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BAFD9B4A-1361-26A2-B422-2A4342D22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Still Outstanding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6559F3-A033-ACA1-14E5-A30675132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3678DE-E6FA-C053-1481-612EFF41A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12" y="1371600"/>
            <a:ext cx="4718575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9E916B-6E04-8BB9-7349-2917A4F3C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6168" y="1371600"/>
            <a:ext cx="472054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22763</TotalTime>
  <Words>439</Words>
  <Application>Microsoft Office PowerPoint</Application>
  <PresentationFormat>Custom</PresentationFormat>
  <Paragraphs>103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Bierstadt</vt:lpstr>
      <vt:lpstr>Calibri</vt:lpstr>
      <vt:lpstr>Corbel</vt:lpstr>
      <vt:lpstr>GestaltVTI</vt:lpstr>
      <vt:lpstr>Santa Monica College</vt:lpstr>
      <vt:lpstr>How can I keep up-to-date?</vt:lpstr>
      <vt:lpstr>Things Are Still Developing</vt:lpstr>
      <vt:lpstr>COLA and Growth </vt:lpstr>
      <vt:lpstr>COLA</vt:lpstr>
      <vt:lpstr>Enrollment Growth</vt:lpstr>
      <vt:lpstr>PowerPoint Presentation</vt:lpstr>
      <vt:lpstr>PowerPoint Presentation</vt:lpstr>
      <vt:lpstr>Still Outstanding</vt:lpstr>
      <vt:lpstr>ACCJC Enhanced Fiscal Monitoring </vt:lpstr>
      <vt:lpstr>ACCJC Enhanced Fiscal Monitoring</vt:lpstr>
      <vt:lpstr>CCCCO  Fiscal Health Resiliency Monitoring</vt:lpstr>
      <vt:lpstr>Fiscal Health Resiliency Monitoring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 Response and Relief Supplemental Appropriations Act and the Governor’s 2021-2022 Budget Proposal</dc:title>
  <dc:creator>bonvenuto_chris</dc:creator>
  <cp:lastModifiedBy>DIAZ_VERONICA</cp:lastModifiedBy>
  <cp:revision>634</cp:revision>
  <cp:lastPrinted>2021-01-27T22:40:59Z</cp:lastPrinted>
  <dcterms:created xsi:type="dcterms:W3CDTF">2021-01-18T22:27:30Z</dcterms:created>
  <dcterms:modified xsi:type="dcterms:W3CDTF">2026-08-05T15:18:13Z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