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323" r:id="rId3"/>
    <p:sldId id="326" r:id="rId4"/>
    <p:sldId id="428" r:id="rId5"/>
    <p:sldId id="362" r:id="rId6"/>
    <p:sldId id="431" r:id="rId7"/>
    <p:sldId id="430" r:id="rId8"/>
    <p:sldId id="429" r:id="rId9"/>
    <p:sldId id="432" r:id="rId10"/>
    <p:sldId id="433" r:id="rId11"/>
    <p:sldId id="434" r:id="rId12"/>
    <p:sldId id="435" r:id="rId13"/>
    <p:sldId id="344" r:id="rId14"/>
    <p:sldId id="436" r:id="rId15"/>
    <p:sldId id="437" r:id="rId16"/>
    <p:sldId id="336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26" autoAdjust="0"/>
  </p:normalViewPr>
  <p:slideViewPr>
    <p:cSldViewPr showGuides="1">
      <p:cViewPr varScale="1">
        <p:scale>
          <a:sx n="75" d="100"/>
          <a:sy n="75" d="100"/>
        </p:scale>
        <p:origin x="288" y="2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VENUTO_CHRIS" userId="42c684f0-14f6-44ce-8ce8-249eaa9c464b" providerId="ADAL" clId="{88876099-065D-46E6-9C30-6281986B3E92}"/>
    <pc:docChg chg="custSel modSld">
      <pc:chgData name="BONVENUTO_CHRIS" userId="42c684f0-14f6-44ce-8ce8-249eaa9c464b" providerId="ADAL" clId="{88876099-065D-46E6-9C30-6281986B3E92}" dt="2025-04-02T01:12:03.119" v="45" actId="20577"/>
      <pc:docMkLst>
        <pc:docMk/>
      </pc:docMkLst>
      <pc:sldChg chg="modSp mod">
        <pc:chgData name="BONVENUTO_CHRIS" userId="42c684f0-14f6-44ce-8ce8-249eaa9c464b" providerId="ADAL" clId="{88876099-065D-46E6-9C30-6281986B3E92}" dt="2025-03-26T23:22:46.554" v="37" actId="20577"/>
        <pc:sldMkLst>
          <pc:docMk/>
          <pc:sldMk cId="2808920126" sldId="265"/>
        </pc:sldMkLst>
        <pc:spChg chg="mod">
          <ac:chgData name="BONVENUTO_CHRIS" userId="42c684f0-14f6-44ce-8ce8-249eaa9c464b" providerId="ADAL" clId="{88876099-065D-46E6-9C30-6281986B3E92}" dt="2025-03-26T23:22:46.554" v="37" actId="20577"/>
          <ac:spMkLst>
            <pc:docMk/>
            <pc:sldMk cId="2808920126" sldId="265"/>
            <ac:spMk id="4" creationId="{00000000-0000-0000-0000-000000000000}"/>
          </ac:spMkLst>
        </pc:spChg>
      </pc:sldChg>
      <pc:sldChg chg="modSp mod">
        <pc:chgData name="BONVENUTO_CHRIS" userId="42c684f0-14f6-44ce-8ce8-249eaa9c464b" providerId="ADAL" clId="{88876099-065D-46E6-9C30-6281986B3E92}" dt="2025-04-02T01:12:03.119" v="45" actId="20577"/>
        <pc:sldMkLst>
          <pc:docMk/>
          <pc:sldMk cId="3329110536" sldId="430"/>
        </pc:sldMkLst>
        <pc:spChg chg="mod">
          <ac:chgData name="BONVENUTO_CHRIS" userId="42c684f0-14f6-44ce-8ce8-249eaa9c464b" providerId="ADAL" clId="{88876099-065D-46E6-9C30-6281986B3E92}" dt="2025-04-02T01:12:03.119" v="45" actId="20577"/>
          <ac:spMkLst>
            <pc:docMk/>
            <pc:sldMk cId="3329110536" sldId="430"/>
            <ac:spMk id="14" creationId="{C4D057D3-A659-A966-71F8-C4F47DFB276C}"/>
          </ac:spMkLst>
        </pc:spChg>
      </pc:sldChg>
      <pc:sldChg chg="modSp mod">
        <pc:chgData name="BONVENUTO_CHRIS" userId="42c684f0-14f6-44ce-8ce8-249eaa9c464b" providerId="ADAL" clId="{88876099-065D-46E6-9C30-6281986B3E92}" dt="2025-04-02T01:11:28.189" v="41" actId="20577"/>
        <pc:sldMkLst>
          <pc:docMk/>
          <pc:sldMk cId="3826366733" sldId="431"/>
        </pc:sldMkLst>
        <pc:spChg chg="mod">
          <ac:chgData name="BONVENUTO_CHRIS" userId="42c684f0-14f6-44ce-8ce8-249eaa9c464b" providerId="ADAL" clId="{88876099-065D-46E6-9C30-6281986B3E92}" dt="2025-04-02T01:11:28.189" v="41" actId="20577"/>
          <ac:spMkLst>
            <pc:docMk/>
            <pc:sldMk cId="3826366733" sldId="431"/>
            <ac:spMk id="14" creationId="{63021BA0-F995-7F07-DB85-0047AB3CD82D}"/>
          </ac:spMkLst>
        </pc:spChg>
      </pc:sldChg>
      <pc:sldChg chg="modSp mod">
        <pc:chgData name="BONVENUTO_CHRIS" userId="42c684f0-14f6-44ce-8ce8-249eaa9c464b" providerId="ADAL" clId="{88876099-065D-46E6-9C30-6281986B3E92}" dt="2025-03-26T20:54:27.476" v="0" actId="255"/>
        <pc:sldMkLst>
          <pc:docMk/>
          <pc:sldMk cId="3599315086" sldId="437"/>
        </pc:sldMkLst>
        <pc:spChg chg="mod">
          <ac:chgData name="BONVENUTO_CHRIS" userId="42c684f0-14f6-44ce-8ce8-249eaa9c464b" providerId="ADAL" clId="{88876099-065D-46E6-9C30-6281986B3E92}" dt="2025-03-26T20:54:27.476" v="0" actId="255"/>
          <ac:spMkLst>
            <pc:docMk/>
            <pc:sldMk cId="3599315086" sldId="437"/>
            <ac:spMk id="14" creationId="{A6A89B4F-0B34-1778-E7AA-EA1327E61E8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4/1/2025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4/1/2025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4/1/2025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4/1/2025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4/1/2025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4/1/2025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412" y="175260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Budget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6612" y="3276600"/>
            <a:ext cx="8229600" cy="1219200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Board of Trustees</a:t>
            </a:r>
          </a:p>
          <a:p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April 1,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488FD-737B-FDE0-8EC2-922996342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A5EAD2-2500-3B67-8B93-ED0ACD322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3" y="178115"/>
            <a:ext cx="11887200" cy="6501769"/>
          </a:xfrm>
        </p:spPr>
        <p:txBody>
          <a:bodyPr>
            <a:normAutofit/>
          </a:bodyPr>
          <a:lstStyle/>
          <a:p>
            <a:pPr lvl="3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Proposal: Common Enterprise Resource Planning System $168 million one-time</a:t>
            </a:r>
          </a:p>
          <a:p>
            <a:pPr lvl="4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Noted concerns:</a:t>
            </a:r>
          </a:p>
          <a:p>
            <a:pPr lvl="5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Project has not undergone typical planning</a:t>
            </a:r>
          </a:p>
          <a:p>
            <a:pPr lvl="5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Alternatives to achieving outcomes not studied</a:t>
            </a:r>
          </a:p>
          <a:p>
            <a:pPr lvl="5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Lack of details on scope, schedule and ongoing cost</a:t>
            </a:r>
          </a:p>
          <a:p>
            <a:pPr lvl="4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Recommends rejecting the proposal and redirecting towards other one-time activities or deposit in Prop 98 Reserve</a:t>
            </a:r>
          </a:p>
          <a:p>
            <a:pPr lvl="4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7A6179D7-6032-54B5-3EAE-312462B2A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0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0FBA6-574F-9434-C153-961E1C9E9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4CE9B6-B2DD-2E7F-9F13-83DE184A1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3" y="178115"/>
            <a:ext cx="11887200" cy="6501769"/>
          </a:xfrm>
        </p:spPr>
        <p:txBody>
          <a:bodyPr>
            <a:normAutofit/>
          </a:bodyPr>
          <a:lstStyle/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Proposal: Credit for Prior Learning $7 million ongoing and $43 million one-time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Credit for Prior Learning could improve outcomes, savings for students and efficiency for the state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2024-25 budget allocated $6 million one-time of which $1.7 million is projected to be spent by year end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Recommends rejecting the proposal, using remaining funds from 2024-25 to continue the project and require a report by October 2026 that documents benefits and identifies ongoing costs</a:t>
            </a: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6FFD5D1A-E804-84B2-FF4C-4F5DCB2A7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7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F868B-14BF-D8E9-8BAF-D3E7B9E37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03E472-0861-C124-A86D-260A15250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3" y="178115"/>
            <a:ext cx="11887200" cy="6501769"/>
          </a:xfrm>
        </p:spPr>
        <p:txBody>
          <a:bodyPr>
            <a:normAutofit fontScale="92500"/>
          </a:bodyPr>
          <a:lstStyle/>
          <a:p>
            <a:pPr lvl="3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Proposal: Career Passports $50 million one-time</a:t>
            </a:r>
          </a:p>
          <a:p>
            <a:pPr lvl="4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 career passport is 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“a secure digital tool that displays individuals preparation for employment, their academic records, and credit for prior learning, including but not limited to military service”</a:t>
            </a:r>
          </a:p>
          <a:p>
            <a:pPr lvl="4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Concerns include the proposal not addressing a defined problem, project is unproven and project schedule and total costs are unknown</a:t>
            </a:r>
          </a:p>
          <a:p>
            <a:pPr lvl="4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Recommends rejection of proposal and redirect towards one-time activities or deposit into the Prop 98 Reserve</a:t>
            </a: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9A509068-263A-006A-75C8-E4DC0B9DA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8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6670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Budget Action Update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46016-220F-371B-6EB3-ECA182F5C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C46A698B-4930-1AAC-5B45-F17128D25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B8580C-BBF4-05AE-CFB4-504BAA9E8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131615"/>
              </p:ext>
            </p:extLst>
          </p:nvPr>
        </p:nvGraphicFramePr>
        <p:xfrm>
          <a:off x="-1" y="3315"/>
          <a:ext cx="12188826" cy="686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55">
                  <a:extLst>
                    <a:ext uri="{9D8B030D-6E8A-4147-A177-3AD203B41FA5}">
                      <a16:colId xmlns:a16="http://schemas.microsoft.com/office/drawing/2014/main" val="1625687122"/>
                    </a:ext>
                  </a:extLst>
                </a:gridCol>
                <a:gridCol w="3865457">
                  <a:extLst>
                    <a:ext uri="{9D8B030D-6E8A-4147-A177-3AD203B41FA5}">
                      <a16:colId xmlns:a16="http://schemas.microsoft.com/office/drawing/2014/main" val="2650718418"/>
                    </a:ext>
                  </a:extLst>
                </a:gridCol>
                <a:gridCol w="3865457">
                  <a:extLst>
                    <a:ext uri="{9D8B030D-6E8A-4147-A177-3AD203B41FA5}">
                      <a16:colId xmlns:a16="http://schemas.microsoft.com/office/drawing/2014/main" val="266968069"/>
                    </a:ext>
                  </a:extLst>
                </a:gridCol>
                <a:gridCol w="3865457">
                  <a:extLst>
                    <a:ext uri="{9D8B030D-6E8A-4147-A177-3AD203B41FA5}">
                      <a16:colId xmlns:a16="http://schemas.microsoft.com/office/drawing/2014/main" val="385744095"/>
                    </a:ext>
                  </a:extLst>
                </a:gridCol>
              </a:tblGrid>
              <a:tr h="40386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Budget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Projected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Revised/Confirmed 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762221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 Reduction in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2,098,605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2,098,605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40494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 Reduction in Counseling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366,446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366,446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66138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3,260,475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1,508,899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763834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Funding Shifts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1,953,806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1,953,806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3343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Discretionary Budget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531,761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531,761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68452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Foundation Reimbursements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395,765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195,765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083166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Enrollment Backfill –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599782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12,706,858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6,655,282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68362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998463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Projected 2025-26 Deficit @ 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&lt;15,705,133&gt;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&lt;15,705,133&gt;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065456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Projected 2025-26  EFB @ 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6,870,480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6,870,480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215627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Projected EFB 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29278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912448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Revised Projected 2025-26 Deficit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&lt;2,998,275&gt;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&lt;9,049,851&gt;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449518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Revised Projected 2025-26  EFB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19,577,338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13,525,762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87936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Revised Projected EFB 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0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33D57-E2E8-DCC8-A5B6-2712AE26D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6A89B4F-0B34-1778-E7AA-EA1327E6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3" y="178115"/>
            <a:ext cx="11887200" cy="6501769"/>
          </a:xfrm>
        </p:spPr>
        <p:txBody>
          <a:bodyPr>
            <a:normAutofit/>
          </a:bodyPr>
          <a:lstStyle/>
          <a:p>
            <a:pPr lvl="3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All projections are based on second quarter data</a:t>
            </a:r>
          </a:p>
          <a:p>
            <a:pPr lvl="3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Possible adjustments to the State budget could reduce level of budget actions needed</a:t>
            </a:r>
          </a:p>
          <a:p>
            <a:pPr lvl="3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Continued budget actions are required to balance the budget</a:t>
            </a: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F874E37F-9A92-6988-0868-5A0EA9ACC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3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45421" y="1614880"/>
            <a:ext cx="11049000" cy="47491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30480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State Financial Update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50912" y="-152400"/>
            <a:ext cx="10287000" cy="1017263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Department of Finance March Memo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990600"/>
            <a:ext cx="11277598" cy="5715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February Cash Report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February collections: $2.3 billion (24.9%)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forecast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YTD collections: $4.6 billion (3.8%)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forecast</a:t>
            </a: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PIT: $3.1 billion (4.1%) </a:t>
            </a:r>
            <a:r>
              <a:rPr lang="en-US" sz="3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forecast</a:t>
            </a: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Corporate tax: $111 million (0.6%) </a:t>
            </a:r>
            <a:r>
              <a:rPr lang="en-US" sz="3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forecast</a:t>
            </a: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Sales tax: $263 million (1.1%)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forecast </a:t>
            </a: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Other: $1.5 billion (218.6%) </a:t>
            </a:r>
            <a:r>
              <a:rPr lang="en-US" sz="3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forecast</a:t>
            </a:r>
          </a:p>
          <a:p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C04C6-C045-2524-3124-77109F0BD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76664AE-BCF7-F9E3-2B84-EBFCC97C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30480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Legislative Analyst Office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Governor’s Proposed 2025-26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Budget Analysis and Recommendations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for California Community College 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98ED59EC-C174-62A4-9F9C-76C20B52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 lnSpcReduction="10000"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LAO Overview</a:t>
            </a: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Governors’ CCC proposal is a 1.6% increase from 2024-25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Proposal is $1.6 billion less than projected Prop 98 guarantee</a:t>
            </a:r>
          </a:p>
          <a:p>
            <a:pPr lvl="4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Creates “Settle-Up” obligation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Rising core costs for Districts</a:t>
            </a:r>
          </a:p>
          <a:p>
            <a:pPr lvl="4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80% of costs are salaries and benefits (</a:t>
            </a:r>
            <a:r>
              <a:rPr lang="en-US" sz="3500" i="1" dirty="0">
                <a:latin typeface="Calibri" panose="020F0502020204030204" pitchFamily="34" charset="0"/>
                <a:cs typeface="Calibri" panose="020F0502020204030204" pitchFamily="34" charset="0"/>
              </a:rPr>
              <a:t>SMC is 91%)</a:t>
            </a:r>
          </a:p>
          <a:p>
            <a:pPr lvl="4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Pension Costs</a:t>
            </a:r>
          </a:p>
          <a:p>
            <a:pPr lvl="5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CalSTRS: 2014-15 8.9%; 2024-25 19.1%</a:t>
            </a:r>
          </a:p>
          <a:p>
            <a:pPr lvl="5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CalPERS: 2014-15 11.8%; 2024-25 27.1%</a:t>
            </a: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604F7-5369-D896-1D71-C1ABBC967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3021BA0-F995-7F07-DB85-0047AB3CD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Systemwide District reserves increased to 34.4% of expenditures in 2023-24. 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Highest FB percentage is 77.9% (Feather River)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Lowest FB percentage is 11.4% (Santa Clarita)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SMC is ranked 72 or 73 Districts at 12.0%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Cost pressures are occurring in pensions, health care, insurance, utilities and equipment.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LAO notes the legislature has opportunity to redirect funding from ongoing proposals to increase funding for core costs </a:t>
            </a: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9D8391A4-BCF0-8D6E-81EF-883ECB125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3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F44BF-77EF-A5BB-AC23-579CC577D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4D057D3-A659-A966-71F8-C4F47DFB2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 fontScale="77500" lnSpcReduction="20000"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LAO Recommendations</a:t>
            </a: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Proposal: COLA on apportionment of 2.43%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LAO finds this recommendation reasonable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Based on January data LAO projects COLA at 2.26% 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Recommends waiting till April to determine COLA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Proposal: Enrollment growth (0.5%) 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Systemwide FTES increase: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22-23 = 4.4%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23-24 = 11.3%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24-25 = 1.3% projected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40% of Districts at or above pre-pandemic levels</a:t>
            </a:r>
          </a:p>
          <a:p>
            <a:pPr lvl="5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Growth focused </a:t>
            </a:r>
            <a:r>
              <a:rPr lang="en-US" sz="3100">
                <a:latin typeface="Calibri" panose="020F0502020204030204" pitchFamily="34" charset="0"/>
                <a:cs typeface="Calibri" panose="020F0502020204030204" pitchFamily="34" charset="0"/>
              </a:rPr>
              <a:t>in the Central 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Valley and Inland Empire</a:t>
            </a:r>
          </a:p>
          <a:p>
            <a:pPr lvl="5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All other regions remain below pre-pandemic levels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Recommends funding growth but recognizes demographic trends are not likely to generate enrollment pressure in 2025-26. Also notes Legislature can redirect other ongoing funding to growth</a:t>
            </a:r>
          </a:p>
          <a:p>
            <a:pPr lvl="4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CF1518ED-C00A-F123-DE68-F8717E78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1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D96E5-76C0-50E6-9E65-BE978FFF0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54153C3-F2E3-E653-0BC1-C42AA1EC9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3" y="178115"/>
            <a:ext cx="11963400" cy="6501769"/>
          </a:xfrm>
        </p:spPr>
        <p:txBody>
          <a:bodyPr>
            <a:normAutofit/>
          </a:bodyPr>
          <a:lstStyle/>
          <a:p>
            <a:pPr lvl="3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Proposal: COLA of 2.43% for Adult Ed, EOPS, DSPS, Apprenticeship, CalWORKs, Mandated Cost Block Grant and Campus Childe Care Support. </a:t>
            </a:r>
          </a:p>
          <a:p>
            <a:pPr lvl="4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Recommends Legislature could choose to provide COLA to a different set of categorical programs based on priorities</a:t>
            </a:r>
          </a:p>
          <a:p>
            <a:pPr marL="857250" lvl="4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Proposal: Rising Scholars $30 million ongoing</a:t>
            </a:r>
          </a:p>
          <a:p>
            <a:pPr lvl="4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than doubles current funding and is three times higher than what was requested by the CCCCO</a:t>
            </a:r>
          </a:p>
          <a:p>
            <a:pPr lvl="4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Recommends prioritizing ongoing funding for core costs before expanding other programs</a:t>
            </a:r>
          </a:p>
          <a:p>
            <a:pPr lvl="4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Options: 1) redirect towards ongoing priorities; 2) designate these funds as one-time; 3) deposit into Prop 98 reserves</a:t>
            </a: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FAAB85C6-1CDF-1425-0320-54223EEC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6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A6D60-F73B-3524-DC4B-FACC782A6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37F6316-295D-F7C9-6A92-70AB66CAF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3" y="178115"/>
            <a:ext cx="11887200" cy="6501769"/>
          </a:xfrm>
        </p:spPr>
        <p:txBody>
          <a:bodyPr>
            <a:normAutofit/>
          </a:bodyPr>
          <a:lstStyle/>
          <a:p>
            <a:pPr lvl="3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Proposal: Common Cloud Data Platform $29 million ongoing and $134 million one-time</a:t>
            </a:r>
          </a:p>
          <a:p>
            <a:pPr lvl="4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Currently is a demonstration project with six districts with a cohort of six more districts starting before year end</a:t>
            </a:r>
          </a:p>
          <a:p>
            <a:pPr lvl="4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CCCCO will not complete demonstration project and report on findings until June 2026</a:t>
            </a:r>
          </a:p>
          <a:p>
            <a:pPr lvl="4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Recommends rejection until current demonstration project is completed and reported on</a:t>
            </a:r>
          </a:p>
          <a:p>
            <a:pPr lvl="4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08D76B9C-7B16-2EEA-DAEF-22BB4A9D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12466</TotalTime>
  <Words>871</Words>
  <Application>Microsoft Office PowerPoint</Application>
  <PresentationFormat>Custom</PresentationFormat>
  <Paragraphs>265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Corbel</vt:lpstr>
      <vt:lpstr>Digital Blue Tunnel 16x9</vt:lpstr>
      <vt:lpstr>Budget Update</vt:lpstr>
      <vt:lpstr>State Financial Update</vt:lpstr>
      <vt:lpstr>Department of Finance March Memo</vt:lpstr>
      <vt:lpstr>Legislative Analyst Office Governor’s Proposed 2025-26  Budget Analysis and Recommendations for California Community College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Action Update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Response and Relief Supplemental Appropriations Act and the Governor’s 2021-2022 Budget Proposal</dc:title>
  <dc:creator>bonvenuto_chris</dc:creator>
  <cp:lastModifiedBy>BONVENUTO_CHRIS</cp:lastModifiedBy>
  <cp:revision>231</cp:revision>
  <dcterms:created xsi:type="dcterms:W3CDTF">2021-01-18T22:27:30Z</dcterms:created>
  <dcterms:modified xsi:type="dcterms:W3CDTF">2025-04-02T01:12:06Z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