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361" r:id="rId3"/>
    <p:sldId id="363" r:id="rId4"/>
    <p:sldId id="364" r:id="rId5"/>
    <p:sldId id="347" r:id="rId6"/>
    <p:sldId id="426" r:id="rId7"/>
    <p:sldId id="400" r:id="rId8"/>
    <p:sldId id="427" r:id="rId9"/>
    <p:sldId id="380" r:id="rId10"/>
    <p:sldId id="381" r:id="rId11"/>
    <p:sldId id="398" r:id="rId12"/>
    <p:sldId id="333" r:id="rId13"/>
    <p:sldId id="371" r:id="rId14"/>
    <p:sldId id="334" r:id="rId15"/>
    <p:sldId id="372" r:id="rId16"/>
    <p:sldId id="418" r:id="rId17"/>
    <p:sldId id="383" r:id="rId18"/>
    <p:sldId id="436" r:id="rId19"/>
    <p:sldId id="355" r:id="rId20"/>
    <p:sldId id="413" r:id="rId21"/>
    <p:sldId id="388" r:id="rId22"/>
    <p:sldId id="423" r:id="rId23"/>
    <p:sldId id="382" r:id="rId24"/>
    <p:sldId id="424" r:id="rId25"/>
    <p:sldId id="425" r:id="rId26"/>
    <p:sldId id="385" r:id="rId27"/>
    <p:sldId id="356" r:id="rId28"/>
    <p:sldId id="422" r:id="rId29"/>
    <p:sldId id="414" r:id="rId30"/>
    <p:sldId id="420" r:id="rId31"/>
    <p:sldId id="362" r:id="rId32"/>
  </p:sldIdLst>
  <p:sldSz cx="12188825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1104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Resident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0559617464568597E-2"/>
                  <c:y val="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3.4063263603584845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9610711306273476E-2"/>
                  <c:y val="-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8929444118382679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6.0827256434972934E-3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D-485D-93EC-E87895AB0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</c:v>
                </c:pt>
                <c:pt idx="7">
                  <c:v>2025-2026 Proj.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19501</c:v>
                </c:pt>
                <c:pt idx="1">
                  <c:v>17551</c:v>
                </c:pt>
                <c:pt idx="2">
                  <c:v>19101</c:v>
                </c:pt>
                <c:pt idx="3">
                  <c:v>17013</c:v>
                </c:pt>
                <c:pt idx="4">
                  <c:v>16074</c:v>
                </c:pt>
                <c:pt idx="5" formatCode="#,##0">
                  <c:v>16640</c:v>
                </c:pt>
                <c:pt idx="6" formatCode="#,##0">
                  <c:v>17236</c:v>
                </c:pt>
                <c:pt idx="7">
                  <c:v>17667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0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 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8089479011202029E-2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3.2425334088141022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2.6724220746916518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7.6252723311545246E-3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</c:v>
                </c:pt>
                <c:pt idx="7">
                  <c:v>2025-2026 Proj.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4259</c:v>
                </c:pt>
                <c:pt idx="1">
                  <c:v>3702</c:v>
                </c:pt>
                <c:pt idx="2">
                  <c:v>3088</c:v>
                </c:pt>
                <c:pt idx="3">
                  <c:v>2763</c:v>
                </c:pt>
                <c:pt idx="4">
                  <c:v>2844</c:v>
                </c:pt>
                <c:pt idx="5" formatCode="#,##0">
                  <c:v>3157</c:v>
                </c:pt>
                <c:pt idx="6" formatCode="#,##0">
                  <c:v>3057</c:v>
                </c:pt>
                <c:pt idx="7">
                  <c:v>2843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4400"/>
          <c:min val="2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Salaries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Salaries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003865427312082E-2"/>
                  <c:y val="-8.531746031746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1188682940246019E-2"/>
                  <c:y val="-3.968253968253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5.0344258300068119E-2"/>
                  <c:y val="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8.8816854988838109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5.2863207084504482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4.2574051684416914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958112627927676E-2"/>
                  <c:y val="-3.769841269841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3.2246471213386217E-2"/>
                  <c:y val="-2.57936507936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  <c:pt idx="7">
                  <c:v>2025-2026 Projected</c:v>
                </c:pt>
              </c:strCache>
            </c:strRef>
          </c:cat>
          <c:val>
            <c:numRef>
              <c:f>Sheet1!$L$4:$L$11</c:f>
              <c:numCache>
                <c:formatCode>#,##0</c:formatCode>
                <c:ptCount val="8"/>
                <c:pt idx="0">
                  <c:v>112179086</c:v>
                </c:pt>
                <c:pt idx="1">
                  <c:v>120446348</c:v>
                </c:pt>
                <c:pt idx="2">
                  <c:v>112789081</c:v>
                </c:pt>
                <c:pt idx="3">
                  <c:v>118089645</c:v>
                </c:pt>
                <c:pt idx="4">
                  <c:v>132794095</c:v>
                </c:pt>
                <c:pt idx="5">
                  <c:v>139204133</c:v>
                </c:pt>
                <c:pt idx="6">
                  <c:v>141577228</c:v>
                </c:pt>
                <c:pt idx="7">
                  <c:v>140922178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10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4299492418295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Benefits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3.941679168858974E-2"/>
                  <c:y val="-3.769841269841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5.1414430232036908E-2"/>
                  <c:y val="-9.920634920634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8150358593710821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6.784561413206705E-2"/>
                  <c:y val="-5.357142857142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7556458731979322E-2"/>
                  <c:y val="-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5.5729961746830689E-2"/>
                  <c:y val="-3.968253968253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890631799173046E-2"/>
                      <c:h val="4.7797619047619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2.9035997550233197E-2"/>
                  <c:y val="-5.3571428571428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890631799173046E-2"/>
                      <c:h val="4.7797619047619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  <c:pt idx="7">
                  <c:v>2025-2026 Projected</c:v>
                </c:pt>
              </c:strCache>
            </c:strRef>
          </c:cat>
          <c:val>
            <c:numRef>
              <c:f>Sheet1!$N$4:$N$11</c:f>
              <c:numCache>
                <c:formatCode>#,##0</c:formatCode>
                <c:ptCount val="8"/>
                <c:pt idx="0">
                  <c:v>49274742</c:v>
                </c:pt>
                <c:pt idx="1">
                  <c:v>55466408</c:v>
                </c:pt>
                <c:pt idx="2">
                  <c:v>55281777</c:v>
                </c:pt>
                <c:pt idx="3">
                  <c:v>59037060</c:v>
                </c:pt>
                <c:pt idx="4">
                  <c:v>62712616</c:v>
                </c:pt>
                <c:pt idx="5">
                  <c:v>67379984</c:v>
                </c:pt>
                <c:pt idx="6">
                  <c:v>71508148</c:v>
                </c:pt>
                <c:pt idx="7">
                  <c:v>72629947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75000000"/>
          <c:min val="48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392783097552829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Supplies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820404926094095E-2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011852817760837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1.9216917277900602E-2"/>
                  <c:y val="-1.98412698412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1.0694303955119517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8.0687677315691958E-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1135427140166903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4326565240209016E-2"/>
                  <c:y val="-5.357142857142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2.4755267689605131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dLbl>
              <c:idx val="8"/>
              <c:layout>
                <c:manualLayout>
                  <c:x val="-2.354378250331263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FB-4220-A580-B61E05B56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  <c:pt idx="7">
                  <c:v>2023-2024 Adopted</c:v>
                </c:pt>
              </c:strCache>
            </c:strRef>
          </c:cat>
          <c:val>
            <c:numRef>
              <c:f>Sheet1!$P$4:$P$11</c:f>
              <c:numCache>
                <c:formatCode>#,##0</c:formatCode>
                <c:ptCount val="8"/>
                <c:pt idx="0">
                  <c:v>923954</c:v>
                </c:pt>
                <c:pt idx="1">
                  <c:v>740219</c:v>
                </c:pt>
                <c:pt idx="2">
                  <c:v>422183</c:v>
                </c:pt>
                <c:pt idx="3">
                  <c:v>458545</c:v>
                </c:pt>
                <c:pt idx="4">
                  <c:v>676025</c:v>
                </c:pt>
                <c:pt idx="5">
                  <c:v>654842</c:v>
                </c:pt>
                <c:pt idx="6">
                  <c:v>851620</c:v>
                </c:pt>
                <c:pt idx="7">
                  <c:v>793017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000000"/>
          <c:min val="3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57127429332418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Contracts/Services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Contracts/Services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1.3021632977878917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3.7502195116443211E-2"/>
                  <c:y val="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9220493505994556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3.8950971968910827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3.0802160432760677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1116049444302692E-2"/>
                  <c:y val="-4.563492063492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2.2614923825667474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  <c:pt idx="7">
                  <c:v>2025-2026 Projected</c:v>
                </c:pt>
              </c:strCache>
            </c:strRef>
          </c:cat>
          <c:val>
            <c:numRef>
              <c:f>Sheet1!$R$4:$R$11</c:f>
              <c:numCache>
                <c:formatCode>#,##0</c:formatCode>
                <c:ptCount val="8"/>
                <c:pt idx="0">
                  <c:v>14917458</c:v>
                </c:pt>
                <c:pt idx="1">
                  <c:v>13540313</c:v>
                </c:pt>
                <c:pt idx="2">
                  <c:v>9458672</c:v>
                </c:pt>
                <c:pt idx="3">
                  <c:v>10725541</c:v>
                </c:pt>
                <c:pt idx="4">
                  <c:v>11950862</c:v>
                </c:pt>
                <c:pt idx="5">
                  <c:v>12200284</c:v>
                </c:pt>
                <c:pt idx="6">
                  <c:v>11596804</c:v>
                </c:pt>
                <c:pt idx="7">
                  <c:v>10865302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8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34877880742736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Utilities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3923226708255624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5.1360837369932057E-2"/>
                  <c:y val="-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24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0065255208198156E-2"/>
                  <c:y val="-7.9365079365079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97804074608003E-2"/>
                      <c:h val="5.176587301587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9308972287771265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1.9404408029761386E-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  <c:pt idx="7">
                  <c:v>2025-2026 Projected</c:v>
                </c:pt>
              </c:strCache>
            </c:strRef>
          </c:cat>
          <c:val>
            <c:numRef>
              <c:f>Sheet1!$T$4:$T$11</c:f>
              <c:numCache>
                <c:formatCode>#,##0</c:formatCode>
                <c:ptCount val="8"/>
                <c:pt idx="0">
                  <c:v>3568348</c:v>
                </c:pt>
                <c:pt idx="1">
                  <c:v>3340130</c:v>
                </c:pt>
                <c:pt idx="2">
                  <c:v>2776049</c:v>
                </c:pt>
                <c:pt idx="3">
                  <c:v>3767300</c:v>
                </c:pt>
                <c:pt idx="4">
                  <c:v>4824226</c:v>
                </c:pt>
                <c:pt idx="5">
                  <c:v>4947013</c:v>
                </c:pt>
                <c:pt idx="6">
                  <c:v>6075764</c:v>
                </c:pt>
                <c:pt idx="7">
                  <c:v>6508471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7000000"/>
          <c:min val="2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5453929856718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Insurance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7133742504161871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6009977710088232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6486286800010728E-2"/>
                  <c:y val="-5.555555555555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958112627927676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2.7965783485511219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Projected</c:v>
                </c:pt>
                <c:pt idx="7">
                  <c:v>2025-2026 Projected</c:v>
                </c:pt>
              </c:strCache>
            </c:strRef>
          </c:cat>
          <c:val>
            <c:numRef>
              <c:f>Sheet1!$V$4:$V$11</c:f>
              <c:numCache>
                <c:formatCode>#,##0</c:formatCode>
                <c:ptCount val="8"/>
                <c:pt idx="0">
                  <c:v>1105135</c:v>
                </c:pt>
                <c:pt idx="1">
                  <c:v>1246373</c:v>
                </c:pt>
                <c:pt idx="2">
                  <c:v>1437021</c:v>
                </c:pt>
                <c:pt idx="3">
                  <c:v>1554784</c:v>
                </c:pt>
                <c:pt idx="4">
                  <c:v>1718164</c:v>
                </c:pt>
                <c:pt idx="5">
                  <c:v>1841431</c:v>
                </c:pt>
                <c:pt idx="6">
                  <c:v>2167691</c:v>
                </c:pt>
                <c:pt idx="7">
                  <c:v>2370862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6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436789072988422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Fund Balance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Tentative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Sheet1!$X$1</c:f>
              <c:strCache>
                <c:ptCount val="1"/>
                <c:pt idx="0">
                  <c:v>Fund Balance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7133742504161871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6009977710088232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1.153906565732319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2.4695017852490196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2.5825439621573878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dLbl>
              <c:idx val="8"/>
              <c:layout>
                <c:manualLayout>
                  <c:x val="-0.1091575370608124"/>
                  <c:y val="1.9841269841268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C1-4D6A-9157-542EA5AF4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 </c:v>
                </c:pt>
                <c:pt idx="6">
                  <c:v>2024-2025 Projected</c:v>
                </c:pt>
                <c:pt idx="7">
                  <c:v>2025-2026 Projected</c:v>
                </c:pt>
              </c:strCache>
            </c:strRef>
          </c:cat>
          <c:val>
            <c:numRef>
              <c:f>Sheet1!$X$4:$X$11</c:f>
              <c:numCache>
                <c:formatCode>#,##0</c:formatCode>
                <c:ptCount val="8"/>
                <c:pt idx="0">
                  <c:v>30676107</c:v>
                </c:pt>
                <c:pt idx="1">
                  <c:v>21040755</c:v>
                </c:pt>
                <c:pt idx="2">
                  <c:v>35483750</c:v>
                </c:pt>
                <c:pt idx="3">
                  <c:v>43914608</c:v>
                </c:pt>
                <c:pt idx="4">
                  <c:v>34022513</c:v>
                </c:pt>
                <c:pt idx="5">
                  <c:v>27153961</c:v>
                </c:pt>
                <c:pt idx="6">
                  <c:v>23265823</c:v>
                </c:pt>
                <c:pt idx="7">
                  <c:v>12693450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8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1442943994110852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6/3/2025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6/3/2025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6/3/2025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.edu/administration/business-services/budg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102108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2025-2026 Tentative Budget Presentation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June 3, 2025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1" y="775300"/>
            <a:ext cx="11353799" cy="55227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Tentative Budget is preliminary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Budget will not be adopted until mid June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Trailer bills will continue through summer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Allows for operations between July 1 and Adopted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all May Revise proposals included in the Tentative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Cannot project due to lack of information  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Guidelines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Allocation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CCCCO August Budget Workshop</a:t>
            </a:r>
          </a:p>
          <a:p>
            <a:pPr marL="463550" lvl="2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3910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Tentative Budget</a:t>
            </a:r>
          </a:p>
        </p:txBody>
      </p:sp>
    </p:spTree>
    <p:extLst>
      <p:ext uri="{BB962C8B-B14F-4D97-AF65-F5344CB8AC3E}">
        <p14:creationId xmlns:p14="http://schemas.microsoft.com/office/powerpoint/2010/main" val="2706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1" y="990600"/>
            <a:ext cx="11504613" cy="53074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Apportionment at 2024-25 Funding level of $168,740,327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Starting in 2025-26 Hold Harmless change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Will receive funding calculated under SCFF or 2024-25 funding level, whichever is greater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COLA is no longer added to Hold Harmless allocation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2025-26 COLA of 2.30%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included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Calculated COLA: $3,881,028</a:t>
            </a:r>
          </a:p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No Deficit Factor in 2024-25 or 2025-26</a:t>
            </a:r>
          </a:p>
          <a:p>
            <a:pPr lvl="1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7012" y="13910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/>
              <a:t>Major Assumptions</a:t>
            </a:r>
          </a:p>
        </p:txBody>
      </p:sp>
    </p:spTree>
    <p:extLst>
      <p:ext uri="{BB962C8B-B14F-4D97-AF65-F5344CB8AC3E}">
        <p14:creationId xmlns:p14="http://schemas.microsoft.com/office/powerpoint/2010/main" val="376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9912" y="304800"/>
            <a:ext cx="11049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Enrollment Increase of </a:t>
            </a:r>
            <a:r>
              <a:rPr lang="en-US" sz="3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2.5%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430.91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Resident enrollment drives 80+% of revenue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Apportionment, Lottery, Fees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2018-2019 Final: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19,501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Actual: </a:t>
            </a:r>
            <a: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17,551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2020-2021 Final: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19,101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2021-2022 Final: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17,013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2022-2023 Final: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16,074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2023-2024 Final: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16,641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2024-2025 Projected 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17,236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 17,518)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2025-2026 Projected :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17,667</a:t>
            </a:r>
          </a:p>
          <a:p>
            <a:pPr lvl="1"/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32568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3122612" y="1524000"/>
            <a:ext cx="6858000" cy="20574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1598612" y="4114800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&lt;1,834&gt;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&lt;9.4%&gt;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 flipV="1">
            <a:off x="7694612" y="3810000"/>
            <a:ext cx="2667000" cy="16764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6351108" y="1091337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1,593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9.9%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</p:spTree>
    <p:extLst>
      <p:ext uri="{BB962C8B-B14F-4D97-AF65-F5344CB8AC3E}">
        <p14:creationId xmlns:p14="http://schemas.microsoft.com/office/powerpoint/2010/main" val="18649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76200"/>
            <a:ext cx="11277600" cy="6287849"/>
          </a:xfrm>
        </p:spPr>
        <p:txBody>
          <a:bodyPr>
            <a:normAutofit fontScale="77500" lnSpcReduction="20000"/>
          </a:bodyPr>
          <a:lstStyle/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Non-resident Enrollment Decrease of </a:t>
            </a: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6.99%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213.75 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lvl="1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Second largest source of revenue – 12.5% of UGF Revenue 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2018-2019 Final:  </a:t>
            </a:r>
            <a:r>
              <a:rPr lang="en-US" sz="45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4,259</a:t>
            </a:r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2019-2020 Final Actual: </a:t>
            </a:r>
            <a:r>
              <a:rPr lang="en-US" sz="4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3,702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2020-2021 Final: </a:t>
            </a:r>
            <a:r>
              <a:rPr lang="en-US" sz="45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3,088</a:t>
            </a: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2021-2022 Final : </a:t>
            </a:r>
            <a:r>
              <a:rPr lang="en-US" sz="45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2,763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2022-2023 Final: </a:t>
            </a:r>
            <a:r>
              <a:rPr lang="en-US" sz="4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2,844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2023-2024 Final: </a:t>
            </a:r>
            <a:r>
              <a:rPr lang="en-US" sz="45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3,157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2024-2025 Projected: </a:t>
            </a:r>
            <a:r>
              <a:rPr lang="en-US" sz="45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3,057</a:t>
            </a: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2025-2026 Projected: </a:t>
            </a:r>
            <a:r>
              <a:rPr 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2,843</a:t>
            </a:r>
          </a:p>
          <a:p>
            <a:pPr marL="231775" lvl="1" indent="0">
              <a:buNone/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085686"/>
              </p:ext>
            </p:extLst>
          </p:nvPr>
        </p:nvGraphicFramePr>
        <p:xfrm>
          <a:off x="227012" y="76200"/>
          <a:ext cx="11658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2436812" y="1295400"/>
            <a:ext cx="8001000" cy="37338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912812" y="4164457"/>
            <a:ext cx="40190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&lt;1,416&gt;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&lt;33.2%&gt;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>
            <a:off x="8151812" y="4038600"/>
            <a:ext cx="2286000" cy="99060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3808412" y="2080794"/>
            <a:ext cx="36695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&lt;314&gt;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&lt;9.9%&gt;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</p:spTree>
    <p:extLst>
      <p:ext uri="{BB962C8B-B14F-4D97-AF65-F5344CB8AC3E}">
        <p14:creationId xmlns:p14="http://schemas.microsoft.com/office/powerpoint/2010/main" val="35174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685005" y="152400"/>
            <a:ext cx="11466511" cy="6230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Fee Based Instruction: Continuation of Novel Prep and addition of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Edvance</a:t>
            </a:r>
            <a:endParaRPr 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Collection of prior years reimbursements of M&amp;O in 24-25 </a:t>
            </a: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Discharge of unpaid fees</a:t>
            </a: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Salaries: Step, column and longevity for all groups</a:t>
            </a: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Use of attrition for savings</a:t>
            </a:r>
          </a:p>
          <a:p>
            <a:pPr lvl="1"/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Includes reduction of Senior Administration</a:t>
            </a: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Reduction in schedule and hourly non-instruction of </a:t>
            </a:r>
            <a:r>
              <a:rPr lang="en-US" sz="4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&lt;5%&gt;</a:t>
            </a:r>
          </a:p>
          <a:p>
            <a:pPr lvl="1"/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Efficiency of 93.4%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2022-23: 78.6%; 2023-24 = 83.6%; 2024-25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Proj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: = 86.9%</a:t>
            </a: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Health and Welfare </a:t>
            </a:r>
          </a:p>
          <a:p>
            <a:pPr lvl="1"/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Current Employees: 8.5% increase</a:t>
            </a:r>
          </a:p>
          <a:p>
            <a:pPr lvl="1"/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Retirees: 6.29% increase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775300"/>
            <a:ext cx="10096499" cy="5854100"/>
          </a:xfrm>
        </p:spPr>
        <p:txBody>
          <a:bodyPr>
            <a:normAutofit/>
          </a:bodyPr>
          <a:lstStyle/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F43D11D-AA7E-4D48-93DA-3C3D8FBC36C1}"/>
              </a:ext>
            </a:extLst>
          </p:cNvPr>
          <p:cNvSpPr txBox="1">
            <a:spLocks/>
          </p:cNvSpPr>
          <p:nvPr/>
        </p:nvSpPr>
        <p:spPr>
          <a:xfrm>
            <a:off x="74612" y="152400"/>
            <a:ext cx="12114213" cy="65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Supplemental Retirement Plan – Ends 2024-25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Faculty: $786,374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Managers and Classified: $523,033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Total: $1,309,407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Supplies: Reduction of 5% with adj. for PBAR/Saving Actions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Contracts: Reduction of 5% adj. for PBAR/Saving Actions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BEST Implementation Payments – Total: $306,031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Insurance increased by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9.37%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Utilities increased by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CPI and increased usage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>
              <a:buNone/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46016-220F-371B-6EB3-ECA182F5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46A698B-4930-1AAC-5B45-F17128D2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B8580C-BBF4-05AE-CFB4-504BAA9E8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50774"/>
              </p:ext>
            </p:extLst>
          </p:nvPr>
        </p:nvGraphicFramePr>
        <p:xfrm>
          <a:off x="-1" y="990601"/>
          <a:ext cx="12188826" cy="611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55">
                  <a:extLst>
                    <a:ext uri="{9D8B030D-6E8A-4147-A177-3AD203B41FA5}">
                      <a16:colId xmlns:a16="http://schemas.microsoft.com/office/drawing/2014/main" val="1625687122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2650718418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266968069"/>
                    </a:ext>
                  </a:extLst>
                </a:gridCol>
                <a:gridCol w="3865457">
                  <a:extLst>
                    <a:ext uri="{9D8B030D-6E8A-4147-A177-3AD203B41FA5}">
                      <a16:colId xmlns:a16="http://schemas.microsoft.com/office/drawing/2014/main" val="385744095"/>
                    </a:ext>
                  </a:extLst>
                </a:gridCol>
              </a:tblGrid>
              <a:tr h="57817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Budget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Potential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Revised/Confirmed Savings Included in Tentative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2221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Reduction in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1,937,657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1,937,657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40494"/>
                  </a:ext>
                </a:extLst>
              </a:tr>
              <a:tr h="910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Reduction in Counseling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157,021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157,021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66138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3,455,971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2,791,533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63834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 Shifts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1,837,396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1,837,396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343"/>
                  </a:ext>
                </a:extLst>
              </a:tr>
              <a:tr h="910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Discretionary Budget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565,568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565,568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68452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Foundation Reimbursements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395,765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202,668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83166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Enrollment Backfill –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599782"/>
                  </a:ext>
                </a:extLst>
              </a:tr>
              <a:tr h="57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12,449,378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7,491,843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68362"/>
                  </a:ext>
                </a:extLst>
              </a:tr>
            </a:tbl>
          </a:graphicData>
        </a:graphic>
      </p:graphicFrame>
      <p:sp>
        <p:nvSpPr>
          <p:cNvPr id="2" name="Title 12">
            <a:extLst>
              <a:ext uri="{FF2B5EF4-FFF2-40B4-BE49-F238E27FC236}">
                <a16:creationId xmlns:a16="http://schemas.microsoft.com/office/drawing/2014/main" id="{764F79DB-AECC-FF09-CCA1-A708833C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Potential Budget Actions</a:t>
            </a:r>
          </a:p>
        </p:txBody>
      </p:sp>
    </p:spTree>
    <p:extLst>
      <p:ext uri="{BB962C8B-B14F-4D97-AF65-F5344CB8AC3E}">
        <p14:creationId xmlns:p14="http://schemas.microsoft.com/office/powerpoint/2010/main" val="28055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78169"/>
              </p:ext>
            </p:extLst>
          </p:nvPr>
        </p:nvGraphicFramePr>
        <p:xfrm>
          <a:off x="-10989" y="26632"/>
          <a:ext cx="12188825" cy="6831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00389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388436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11695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Projection to Tentative Budget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Projected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$230,217,488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 Based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342,904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103586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On-behalf STRS </a:t>
                      </a:r>
                      <a:r>
                        <a:rPr lang="en-US" sz="2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(Accounting entry – Corresponding Expenditure)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-153,391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Tuition/ESL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-300,427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94316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– Lower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-743,700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State – PTOH Reimbursement 90% - 50%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-1,956,766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04305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Discharge Student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-3,552,015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65184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-54,514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5088"/>
                  </a:ext>
                </a:extLst>
              </a:tr>
              <a:tr h="64959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 Tentative Budget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$223,799,579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684212" y="3376371"/>
            <a:ext cx="10668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revenue of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&lt;$6,417,909&gt;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&lt;2.79%&gt;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DD9A9B-6425-4582-A2D2-FCA3D849AEB1}"/>
              </a:ext>
            </a:extLst>
          </p:cNvPr>
          <p:cNvSpPr/>
          <p:nvPr/>
        </p:nvSpPr>
        <p:spPr>
          <a:xfrm>
            <a:off x="21239" y="1219200"/>
            <a:ext cx="12188824" cy="5333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FD5A36-60E6-4227-8F06-9892F582F8C6}"/>
              </a:ext>
            </a:extLst>
          </p:cNvPr>
          <p:cNvSpPr/>
          <p:nvPr/>
        </p:nvSpPr>
        <p:spPr>
          <a:xfrm>
            <a:off x="21239" y="6294269"/>
            <a:ext cx="12124370" cy="5334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AE7204-EF0E-F4CF-E3D4-0D6088C46055}"/>
              </a:ext>
            </a:extLst>
          </p:cNvPr>
          <p:cNvSpPr/>
          <p:nvPr/>
        </p:nvSpPr>
        <p:spPr>
          <a:xfrm>
            <a:off x="30162" y="3383880"/>
            <a:ext cx="12188824" cy="5333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1BED93-FAC3-E9AD-5AEA-3801E101B936}"/>
              </a:ext>
            </a:extLst>
          </p:cNvPr>
          <p:cNvSpPr/>
          <p:nvPr/>
        </p:nvSpPr>
        <p:spPr>
          <a:xfrm>
            <a:off x="30162" y="4488781"/>
            <a:ext cx="12188824" cy="115001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104862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Where to Begin……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FB2C0-C6B8-4AF1-9F45-F0609B9D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914400"/>
            <a:ext cx="11353800" cy="5867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Lots of information!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Santa Monica College Budget Office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https://www.smc.edu/administration/business-services/budget/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Things will change….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Legislature and Governor negotiations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Year End Closing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District Adopted Budget in 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142"/>
              </p:ext>
            </p:extLst>
          </p:nvPr>
        </p:nvGraphicFramePr>
        <p:xfrm>
          <a:off x="-3077" y="10022"/>
          <a:ext cx="12191902" cy="6847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1026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3430876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8925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Projection to Tentative Budget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$234,105,626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Welfare – Current and Retirees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2,253,600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90775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 and Longevity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2,126,869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Year Collection of M&amp;O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789,805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36973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Insurance and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635,878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9437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 Based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171,560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33580"/>
                  </a:ext>
                </a:extLst>
              </a:tr>
              <a:tr h="368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On-behalf STRS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(Accounting entry – Corresponding Revenue)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-153,391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2151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and Retirement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-184,597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57993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-859,443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27292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-943,482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693794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Supplemental Retirement Plan Installment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-1,309,407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257650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of Hiring, Termination and Attrition net 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-2,284,207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97626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89760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 Tentative Budget Expenditure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$234,371,952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FCCE2C-B486-1D85-7819-F22CCB55F406}"/>
              </a:ext>
            </a:extLst>
          </p:cNvPr>
          <p:cNvSpPr/>
          <p:nvPr/>
        </p:nvSpPr>
        <p:spPr>
          <a:xfrm>
            <a:off x="0" y="892475"/>
            <a:ext cx="12188825" cy="4029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852796-3B96-82FB-B9C3-73D6A60360DB}"/>
              </a:ext>
            </a:extLst>
          </p:cNvPr>
          <p:cNvSpPr/>
          <p:nvPr/>
        </p:nvSpPr>
        <p:spPr>
          <a:xfrm>
            <a:off x="-3077" y="6417958"/>
            <a:ext cx="12188825" cy="4029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035584-952D-2E2C-7713-7531B538D300}"/>
              </a:ext>
            </a:extLst>
          </p:cNvPr>
          <p:cNvSpPr/>
          <p:nvPr/>
        </p:nvSpPr>
        <p:spPr>
          <a:xfrm>
            <a:off x="1065212" y="3416300"/>
            <a:ext cx="1021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expenditure of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$266,326 or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0.11%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3912C3-55E5-DA31-B202-BB60F049F2F6}"/>
              </a:ext>
            </a:extLst>
          </p:cNvPr>
          <p:cNvSpPr/>
          <p:nvPr/>
        </p:nvSpPr>
        <p:spPr>
          <a:xfrm>
            <a:off x="0" y="1295400"/>
            <a:ext cx="12188825" cy="83914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2B3514-67DB-D090-AEA9-990FFDEB5BA7}"/>
              </a:ext>
            </a:extLst>
          </p:cNvPr>
          <p:cNvSpPr/>
          <p:nvPr/>
        </p:nvSpPr>
        <p:spPr>
          <a:xfrm>
            <a:off x="0" y="5578817"/>
            <a:ext cx="12188825" cy="4029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3" grpId="0" animBg="1"/>
      <p:bldP spid="3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312C-EFB3-D1B2-68BC-5471229FF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10C0CE-7F29-9CC8-735E-E4D97F6BE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93089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8AB476-EA15-BFEA-69F5-CB73CD87D6B5}"/>
              </a:ext>
            </a:extLst>
          </p:cNvPr>
          <p:cNvCxnSpPr>
            <a:cxnSpLocks/>
          </p:cNvCxnSpPr>
          <p:nvPr/>
        </p:nvCxnSpPr>
        <p:spPr>
          <a:xfrm flipV="1">
            <a:off x="7313612" y="1371600"/>
            <a:ext cx="28956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65CA47-04D5-D97B-B916-C248216242E8}"/>
              </a:ext>
            </a:extLst>
          </p:cNvPr>
          <p:cNvSpPr txBox="1"/>
          <p:nvPr/>
        </p:nvSpPr>
        <p:spPr>
          <a:xfrm>
            <a:off x="8151812" y="225413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$8,128,083  or  6.1%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56FED4-B11F-0707-DF6D-56AAFF16228C}"/>
              </a:ext>
            </a:extLst>
          </p:cNvPr>
          <p:cNvCxnSpPr>
            <a:cxnSpLocks/>
          </p:cNvCxnSpPr>
          <p:nvPr/>
        </p:nvCxnSpPr>
        <p:spPr>
          <a:xfrm>
            <a:off x="9904412" y="1219200"/>
            <a:ext cx="381000" cy="1524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210FE7-3BCF-0DE5-3E67-EF89F89D87D4}"/>
              </a:ext>
            </a:extLst>
          </p:cNvPr>
          <p:cNvSpPr txBox="1"/>
          <p:nvPr/>
        </p:nvSpPr>
        <p:spPr>
          <a:xfrm>
            <a:off x="7770812" y="1795790"/>
            <a:ext cx="382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&lt;$655,050&gt; or &lt;0.004%&gt;</a:t>
            </a:r>
          </a:p>
        </p:txBody>
      </p:sp>
    </p:spTree>
    <p:extLst>
      <p:ext uri="{BB962C8B-B14F-4D97-AF65-F5344CB8AC3E}">
        <p14:creationId xmlns:p14="http://schemas.microsoft.com/office/powerpoint/2010/main" val="37375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006573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6932612" y="1219200"/>
            <a:ext cx="3276600" cy="157165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8304212" y="2678203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$9,917,331 or 15.8%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 flipV="1">
            <a:off x="9675216" y="1219200"/>
            <a:ext cx="599938" cy="174293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8369133" y="2278093"/>
            <a:ext cx="30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$1,121,799 or 1.6%</a:t>
            </a:r>
          </a:p>
        </p:txBody>
      </p:sp>
    </p:spTree>
    <p:extLst>
      <p:ext uri="{BB962C8B-B14F-4D97-AF65-F5344CB8AC3E}">
        <p14:creationId xmlns:p14="http://schemas.microsoft.com/office/powerpoint/2010/main" val="72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18490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675812" y="1905000"/>
            <a:ext cx="685800" cy="3048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8151812" y="12954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$58,603 or &lt;6.9%&gt;</a:t>
            </a:r>
          </a:p>
        </p:txBody>
      </p:sp>
    </p:spTree>
    <p:extLst>
      <p:ext uri="{BB962C8B-B14F-4D97-AF65-F5344CB8AC3E}">
        <p14:creationId xmlns:p14="http://schemas.microsoft.com/office/powerpoint/2010/main" val="39597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4467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904412" y="3695700"/>
            <a:ext cx="533400" cy="2667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7847012" y="2639080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&lt;$731,502&gt; or &lt;6.3%&gt;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3E5C0-F1E8-3D1E-35CF-682C2DD5282D}"/>
              </a:ext>
            </a:extLst>
          </p:cNvPr>
          <p:cNvSpPr txBox="1"/>
          <p:nvPr/>
        </p:nvSpPr>
        <p:spPr>
          <a:xfrm>
            <a:off x="6323012" y="3962400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&lt;$1,085,560&gt; or &lt;9.1%&gt;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69A88-B1A7-B3D5-9FA4-286DE8B0BCA2}"/>
              </a:ext>
            </a:extLst>
          </p:cNvPr>
          <p:cNvCxnSpPr>
            <a:cxnSpLocks/>
          </p:cNvCxnSpPr>
          <p:nvPr/>
        </p:nvCxnSpPr>
        <p:spPr>
          <a:xfrm>
            <a:off x="7313612" y="3429000"/>
            <a:ext cx="3124200" cy="6858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09879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7161212" y="1447800"/>
            <a:ext cx="3276600" cy="150501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332412" y="1905000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$1,684,245 or 34.9%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0BD43FD-28AD-EBE7-62D0-526B3CDAE418}"/>
              </a:ext>
            </a:extLst>
          </p:cNvPr>
          <p:cNvCxnSpPr>
            <a:cxnSpLocks/>
          </p:cNvCxnSpPr>
          <p:nvPr/>
        </p:nvCxnSpPr>
        <p:spPr>
          <a:xfrm flipV="1">
            <a:off x="9675812" y="1447800"/>
            <a:ext cx="685800" cy="24765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34B620-BE2C-6A23-B637-198CFED955FB}"/>
              </a:ext>
            </a:extLst>
          </p:cNvPr>
          <p:cNvSpPr txBox="1"/>
          <p:nvPr/>
        </p:nvSpPr>
        <p:spPr>
          <a:xfrm>
            <a:off x="8418754" y="2753380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$432,707 or 7.1%</a:t>
            </a:r>
          </a:p>
        </p:txBody>
      </p:sp>
    </p:spTree>
    <p:extLst>
      <p:ext uri="{BB962C8B-B14F-4D97-AF65-F5344CB8AC3E}">
        <p14:creationId xmlns:p14="http://schemas.microsoft.com/office/powerpoint/2010/main" val="28122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078597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7161212" y="1666845"/>
            <a:ext cx="3124200" cy="138115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6084438" y="1707310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$652,698 or 38.0%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FD978E8-600D-D91F-948E-4262E559E205}"/>
              </a:ext>
            </a:extLst>
          </p:cNvPr>
          <p:cNvCxnSpPr>
            <a:cxnSpLocks/>
          </p:cNvCxnSpPr>
          <p:nvPr/>
        </p:nvCxnSpPr>
        <p:spPr>
          <a:xfrm flipV="1">
            <a:off x="9690381" y="1600200"/>
            <a:ext cx="595031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5EF728-F3AB-AD8F-6C0B-B296572FE0E3}"/>
              </a:ext>
            </a:extLst>
          </p:cNvPr>
          <p:cNvSpPr txBox="1"/>
          <p:nvPr/>
        </p:nvSpPr>
        <p:spPr>
          <a:xfrm>
            <a:off x="7389812" y="1184090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$203,171 or 9.4%</a:t>
            </a:r>
          </a:p>
        </p:txBody>
      </p:sp>
    </p:spTree>
    <p:extLst>
      <p:ext uri="{BB962C8B-B14F-4D97-AF65-F5344CB8AC3E}">
        <p14:creationId xmlns:p14="http://schemas.microsoft.com/office/powerpoint/2010/main" val="14164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13719"/>
              </p:ext>
            </p:extLst>
          </p:nvPr>
        </p:nvGraphicFramePr>
        <p:xfrm>
          <a:off x="0" y="578088"/>
          <a:ext cx="12188825" cy="62799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934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2815994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2815994">
                  <a:extLst>
                    <a:ext uri="{9D8B030D-6E8A-4147-A177-3AD203B41FA5}">
                      <a16:colId xmlns:a16="http://schemas.microsoft.com/office/drawing/2014/main" val="180872686"/>
                    </a:ext>
                  </a:extLst>
                </a:gridCol>
                <a:gridCol w="2397497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995061"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</a:t>
                      </a:r>
                    </a:p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</a:t>
                      </a:r>
                    </a:p>
                    <a:p>
                      <a:pPr algn="ctr"/>
                      <a:r>
                        <a:rPr lang="en-US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Tentative</a:t>
                      </a:r>
                    </a:p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49603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27,153,961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23,265,823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591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Revenue: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226,916,533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224,084,000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223,062,140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591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Expenditure: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233,915,068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233,885,182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234,020,737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8666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Operating/Structural Surplus/Deficit: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&lt;6,998,535&gt;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&lt;9,801,182&gt;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&lt;10,958,597&gt;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272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Items: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5,407,081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5,913,044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386,224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8666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 One-time Items: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&lt;1,591,454&gt;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&lt;3,888,138&gt;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&lt;10,572,373&gt;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432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25,562,507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23,265,823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12,693,450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8666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Transfer: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6" name="Title 12">
            <a:extLst>
              <a:ext uri="{FF2B5EF4-FFF2-40B4-BE49-F238E27FC236}">
                <a16:creationId xmlns:a16="http://schemas.microsoft.com/office/drawing/2014/main" id="{C9419426-99FF-4D8D-98CA-8A31EEF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689"/>
            <a:ext cx="10896599" cy="533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Fund Balance</a:t>
            </a:r>
            <a:endParaRPr lang="en-US" sz="4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BE8EB-7E5B-45D7-A14F-F0C00ACC88CE}"/>
              </a:ext>
            </a:extLst>
          </p:cNvPr>
          <p:cNvSpPr/>
          <p:nvPr/>
        </p:nvSpPr>
        <p:spPr>
          <a:xfrm>
            <a:off x="1" y="1596921"/>
            <a:ext cx="12188824" cy="41124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4865D-7DB3-49E3-9AC3-49730F0BC0A0}"/>
              </a:ext>
            </a:extLst>
          </p:cNvPr>
          <p:cNvSpPr/>
          <p:nvPr/>
        </p:nvSpPr>
        <p:spPr>
          <a:xfrm>
            <a:off x="0" y="2008164"/>
            <a:ext cx="12188825" cy="20304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63184-5394-46C0-BA6B-3846907E50CC}"/>
              </a:ext>
            </a:extLst>
          </p:cNvPr>
          <p:cNvSpPr/>
          <p:nvPr/>
        </p:nvSpPr>
        <p:spPr>
          <a:xfrm>
            <a:off x="0" y="4020875"/>
            <a:ext cx="12188825" cy="14478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4BB24-4629-4E70-B207-8179B4DFB1F8}"/>
              </a:ext>
            </a:extLst>
          </p:cNvPr>
          <p:cNvSpPr/>
          <p:nvPr/>
        </p:nvSpPr>
        <p:spPr>
          <a:xfrm>
            <a:off x="0" y="5491465"/>
            <a:ext cx="12188825" cy="132184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243418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6084438" y="1371600"/>
            <a:ext cx="4734374" cy="32004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7770812" y="2057400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&lt;$31,221,158&gt; or &lt;71.1%&gt;</a:t>
            </a:r>
          </a:p>
        </p:txBody>
      </p:sp>
    </p:spTree>
    <p:extLst>
      <p:ext uri="{BB962C8B-B14F-4D97-AF65-F5344CB8AC3E}">
        <p14:creationId xmlns:p14="http://schemas.microsoft.com/office/powerpoint/2010/main" val="4980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54089"/>
              </p:ext>
            </p:extLst>
          </p:nvPr>
        </p:nvGraphicFramePr>
        <p:xfrm>
          <a:off x="0" y="614769"/>
          <a:ext cx="12188825" cy="62579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934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2815994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2815994">
                  <a:extLst>
                    <a:ext uri="{9D8B030D-6E8A-4147-A177-3AD203B41FA5}">
                      <a16:colId xmlns:a16="http://schemas.microsoft.com/office/drawing/2014/main" val="180872686"/>
                    </a:ext>
                  </a:extLst>
                </a:gridCol>
                <a:gridCol w="2397497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1146942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Tentative</a:t>
                      </a:r>
                    </a:p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2026-2027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2026-2027</a:t>
                      </a:r>
                    </a:p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Actions Needed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5717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23,265,823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12,693,450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12,693,450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6445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223,799,579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227,731,607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227,731,607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6445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234,371,952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241,657,645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241,657,645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9989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 One-time Items: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&lt;10,572,373&gt;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&lt;13,926,038&gt;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&lt;13,926,038&gt;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62612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 Reduction: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13,315,471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21118"/>
                  </a:ext>
                </a:extLst>
              </a:tr>
              <a:tr h="62612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12,693,450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&lt;1,232,589&gt;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12,082,883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9989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Transfer: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&lt;0.51%&gt;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6" name="Title 12">
            <a:extLst>
              <a:ext uri="{FF2B5EF4-FFF2-40B4-BE49-F238E27FC236}">
                <a16:creationId xmlns:a16="http://schemas.microsoft.com/office/drawing/2014/main" id="{C9419426-99FF-4D8D-98CA-8A31EEF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689"/>
            <a:ext cx="10896599" cy="533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Fund Balance</a:t>
            </a:r>
            <a:endParaRPr lang="en-US" sz="4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8F2B4A-0E3E-924B-479B-932BA18A2A69}"/>
              </a:ext>
            </a:extLst>
          </p:cNvPr>
          <p:cNvCxnSpPr>
            <a:cxnSpLocks/>
          </p:cNvCxnSpPr>
          <p:nvPr/>
        </p:nvCxnSpPr>
        <p:spPr>
          <a:xfrm>
            <a:off x="6856412" y="2209800"/>
            <a:ext cx="1066800" cy="31242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A3CD0B-1673-3005-8442-79B4026FE327}"/>
              </a:ext>
            </a:extLst>
          </p:cNvPr>
          <p:cNvCxnSpPr>
            <a:cxnSpLocks/>
          </p:cNvCxnSpPr>
          <p:nvPr/>
        </p:nvCxnSpPr>
        <p:spPr>
          <a:xfrm>
            <a:off x="6856412" y="2057400"/>
            <a:ext cx="3505200" cy="34290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8FEC9A-65B8-5091-8D55-F49F833B8018}"/>
              </a:ext>
            </a:extLst>
          </p:cNvPr>
          <p:cNvSpPr/>
          <p:nvPr/>
        </p:nvSpPr>
        <p:spPr>
          <a:xfrm>
            <a:off x="9828212" y="4648200"/>
            <a:ext cx="2360613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8382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FB2C0-C6B8-4AF1-9F45-F0609B9D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00200"/>
            <a:ext cx="10820400" cy="40241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May Revise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2025-2026 Tentative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52400"/>
            <a:ext cx="11402161" cy="605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 algn="ctr">
              <a:buFont typeface="Arial" pitchFamily="34" charset="0"/>
              <a:buNone/>
            </a:pP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Key Take </a:t>
            </a:r>
            <a:r>
              <a:rPr lang="en-US" sz="4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Aways</a:t>
            </a:r>
            <a:endParaRPr lang="en-US" sz="4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0" algn="ctr">
              <a:buFont typeface="Arial" pitchFamily="34" charset="0"/>
              <a:buNone/>
            </a:pP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Tentative is tentative. Things will change before the Adopted Budget in September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Risk is high as the State Budget is continuing to deteriorate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District is near 5% fund balance. State now recommends 2 months or 16.67% </a:t>
            </a: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1981200"/>
            <a:ext cx="10210798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Revision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76200"/>
            <a:ext cx="11049000" cy="678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1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2025-2026 May Revision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State has deteriorated since January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Projected 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&lt;$12&gt;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billion in budget deficit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January projection was $323 million surplus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Main causes: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Federal tariffs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Stock Market volatility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Significant increased State costs, particularly Medi-Cal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Does not include any assumption of federal reductions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Governor’s solution: Program reductions/caps (Medi-Cal) funding shift, borrowing, funding delays (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deferrals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Reserves: $15.7 billion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(approx. $12.2 billion withdraw in 24-25 and 25-26)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$11.2 billion - Budget Stabilization Account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$4.5 billion - Special Fund for Economic Uncertainties</a:t>
            </a:r>
          </a:p>
          <a:p>
            <a:pPr marL="463550" lvl="2" indent="0">
              <a:buNone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9806E-7705-D430-DC93-A4234951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A4D371-B3DB-183E-675C-3B6F85F8E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76200"/>
            <a:ext cx="110490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1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 98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May Revise projections: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2023-24 = $98.5 Billion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2024-25 = $118.9 Billion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2025-26 = $114.6 Billion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Revised Prop 98 levels are $2.9 billion over the three-year period compared to the 2024-25 Budget Act but $4.6 billion below the Governor’s January budget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May Revise proposes underfunding 2024-25 Prop 98 by $1.3 billion to avoid over appropriation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 98 Rainy Day Fund is exhausted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($8.4 billion withdraw in 2023-24)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>
              <a:buNone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989665C-09F1-F92C-3581-07D2EFCC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76200"/>
            <a:ext cx="115824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1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Community Colleges</a:t>
            </a: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Total decrease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&lt;$111.7&gt;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million 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&lt;14.2%&gt;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from January proposal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Major Ongoing changes include: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COLA for SCFF from 2.43% to 2.30% </a:t>
            </a:r>
          </a:p>
          <a:p>
            <a:pPr lvl="3"/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enrollment growth from 0.5% to 2.35%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($30.44m to $139.94m)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May Revise projects decrease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&lt;3,261&gt;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FTES systemwide </a:t>
            </a:r>
          </a:p>
          <a:p>
            <a:pPr lvl="3"/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$104.7m to eliminate projected 2025-26 deficit factor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COLA for Adult Ed, EOPS, CARE, MCBG, DSPS and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CalWORKS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2.30%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Rising Scholars Network adjustment from $30m to $10m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Credit for Prior Learning from $7m to $5m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Common Cloud Data Platform from $29m to $0</a:t>
            </a:r>
            <a:endParaRPr lang="en-US" sz="1800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1D12A-4A93-FFBB-86BF-B4CF37CF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157E74-5ED8-FBDB-5F6E-0170A471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76200"/>
            <a:ext cx="115824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1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Community Colleges </a:t>
            </a:r>
            <a:r>
              <a:rPr lang="en-US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Major One-time changes include:</a:t>
            </a:r>
          </a:p>
          <a:p>
            <a:pPr lvl="3"/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$210.1m to eliminate 2024-25 projected deficit factor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funding to develop a Career Passport from $50m to $25m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Systemwide Common Cloud Data Platform from $133.5m to $12m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Statewide Technology Transformation from $168m to $0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Credit for Prior Learning from $43m to $15m</a:t>
            </a:r>
          </a:p>
          <a:p>
            <a:pPr marL="463550" lvl="2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Funding Deferrals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$531.6m deferred from May and June 2026 to 2027</a:t>
            </a:r>
          </a:p>
          <a:p>
            <a:pPr lvl="4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SMC: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$10m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$16m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depending on implementation by CCCCO</a:t>
            </a:r>
          </a:p>
          <a:p>
            <a:pPr lvl="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42E068A8-A24A-8966-CDF4-732B9654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1981200"/>
            <a:ext cx="10210798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2025-2026 Tentative Budget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19139</TotalTime>
  <Words>1517</Words>
  <Application>Microsoft Office PowerPoint</Application>
  <PresentationFormat>Custom</PresentationFormat>
  <Paragraphs>415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Corbel</vt:lpstr>
      <vt:lpstr>Digital Blue Tunnel 16x9</vt:lpstr>
      <vt:lpstr>Santa Monica College 2025-2026 Tentative Budget Presentation</vt:lpstr>
      <vt:lpstr>Where to Begin……</vt:lpstr>
      <vt:lpstr>Overview</vt:lpstr>
      <vt:lpstr>May Revision</vt:lpstr>
      <vt:lpstr>PowerPoint Presentation</vt:lpstr>
      <vt:lpstr>PowerPoint Presentation</vt:lpstr>
      <vt:lpstr>PowerPoint Presentation</vt:lpstr>
      <vt:lpstr>PowerPoint Presentation</vt:lpstr>
      <vt:lpstr>2025-2026 Tentative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Budget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 Balance</vt:lpstr>
      <vt:lpstr>PowerPoint Presentation</vt:lpstr>
      <vt:lpstr>Fund Balance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634</cp:revision>
  <cp:lastPrinted>2021-01-27T22:40:59Z</cp:lastPrinted>
  <dcterms:created xsi:type="dcterms:W3CDTF">2021-01-18T22:27:30Z</dcterms:created>
  <dcterms:modified xsi:type="dcterms:W3CDTF">2025-06-04T04:34:43Z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