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435" r:id="rId3"/>
    <p:sldId id="261" r:id="rId4"/>
    <p:sldId id="264" r:id="rId5"/>
    <p:sldId id="451" r:id="rId6"/>
    <p:sldId id="452" r:id="rId7"/>
    <p:sldId id="265" r:id="rId8"/>
    <p:sldId id="453" r:id="rId9"/>
    <p:sldId id="454" r:id="rId10"/>
    <p:sldId id="431" r:id="rId11"/>
    <p:sldId id="455" r:id="rId12"/>
    <p:sldId id="461" r:id="rId13"/>
    <p:sldId id="459" r:id="rId14"/>
    <p:sldId id="462" r:id="rId15"/>
    <p:sldId id="463" r:id="rId16"/>
    <p:sldId id="464" r:id="rId17"/>
    <p:sldId id="465" r:id="rId18"/>
    <p:sldId id="434" r:id="rId19"/>
    <p:sldId id="46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17" autoAdjust="0"/>
    <p:restoredTop sz="94660"/>
  </p:normalViewPr>
  <p:slideViewPr>
    <p:cSldViewPr snapToGrid="0">
      <p:cViewPr varScale="1">
        <p:scale>
          <a:sx n="69" d="100"/>
          <a:sy n="69" d="100"/>
        </p:scale>
        <p:origin x="36" y="6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NVENUTO_CHRIS" userId="42c684f0-14f6-44ce-8ce8-249eaa9c464b" providerId="ADAL" clId="{5614E6CA-F768-4E87-9D9C-E746323EE12C}"/>
    <pc:docChg chg="undo redo custSel addSld delSld modSld sldOrd">
      <pc:chgData name="BONVENUTO_CHRIS" userId="42c684f0-14f6-44ce-8ce8-249eaa9c464b" providerId="ADAL" clId="{5614E6CA-F768-4E87-9D9C-E746323EE12C}" dt="2026-02-03T00:50:56.947" v="21842" actId="20577"/>
      <pc:docMkLst>
        <pc:docMk/>
      </pc:docMkLst>
      <pc:sldChg chg="addSp delSp modSp mod setBg setClrOvrMap">
        <pc:chgData name="BONVENUTO_CHRIS" userId="42c684f0-14f6-44ce-8ce8-249eaa9c464b" providerId="ADAL" clId="{5614E6CA-F768-4E87-9D9C-E746323EE12C}" dt="2026-02-02T18:28:04.397" v="21838" actId="20577"/>
        <pc:sldMkLst>
          <pc:docMk/>
          <pc:sldMk cId="1488352128" sldId="256"/>
        </pc:sldMkLst>
        <pc:spChg chg="mod">
          <ac:chgData name="BONVENUTO_CHRIS" userId="42c684f0-14f6-44ce-8ce8-249eaa9c464b" providerId="ADAL" clId="{5614E6CA-F768-4E87-9D9C-E746323EE12C}" dt="2026-01-18T22:38:44.343" v="14535" actId="26606"/>
          <ac:spMkLst>
            <pc:docMk/>
            <pc:sldMk cId="1488352128" sldId="256"/>
            <ac:spMk id="2" creationId="{CAA9B9FC-E6B3-D0B0-F5FA-694981815561}"/>
          </ac:spMkLst>
        </pc:spChg>
        <pc:spChg chg="mod">
          <ac:chgData name="BONVENUTO_CHRIS" userId="42c684f0-14f6-44ce-8ce8-249eaa9c464b" providerId="ADAL" clId="{5614E6CA-F768-4E87-9D9C-E746323EE12C}" dt="2026-02-02T18:28:04.397" v="21838" actId="20577"/>
          <ac:spMkLst>
            <pc:docMk/>
            <pc:sldMk cId="1488352128" sldId="256"/>
            <ac:spMk id="3" creationId="{5D15E513-4283-0CAE-24A0-FF2C90D39825}"/>
          </ac:spMkLst>
        </pc:spChg>
        <pc:spChg chg="add">
          <ac:chgData name="BONVENUTO_CHRIS" userId="42c684f0-14f6-44ce-8ce8-249eaa9c464b" providerId="ADAL" clId="{5614E6CA-F768-4E87-9D9C-E746323EE12C}" dt="2026-01-18T22:38:44.343" v="14535" actId="26606"/>
          <ac:spMkLst>
            <pc:docMk/>
            <pc:sldMk cId="1488352128" sldId="256"/>
            <ac:spMk id="44" creationId="{B7E2F724-2FB3-4D1D-A730-739B8654C030}"/>
          </ac:spMkLst>
        </pc:spChg>
        <pc:spChg chg="add">
          <ac:chgData name="BONVENUTO_CHRIS" userId="42c684f0-14f6-44ce-8ce8-249eaa9c464b" providerId="ADAL" clId="{5614E6CA-F768-4E87-9D9C-E746323EE12C}" dt="2026-01-18T22:38:44.343" v="14535" actId="26606"/>
          <ac:spMkLst>
            <pc:docMk/>
            <pc:sldMk cId="1488352128" sldId="256"/>
            <ac:spMk id="46" creationId="{B2C335F7-F61C-4EB4-80F2-4B1438FE66BB}"/>
          </ac:spMkLst>
        </pc:spChg>
        <pc:picChg chg="add mod">
          <ac:chgData name="BONVENUTO_CHRIS" userId="42c684f0-14f6-44ce-8ce8-249eaa9c464b" providerId="ADAL" clId="{5614E6CA-F768-4E87-9D9C-E746323EE12C}" dt="2026-01-23T21:21:01.850" v="16872" actId="14826"/>
          <ac:picMkLst>
            <pc:docMk/>
            <pc:sldMk cId="1488352128" sldId="256"/>
            <ac:picMk id="40" creationId="{8FDC8669-E917-7942-7DD6-F0E256E32C6A}"/>
          </ac:picMkLst>
        </pc:picChg>
      </pc:sldChg>
      <pc:sldChg chg="modSp mod setBg">
        <pc:chgData name="BONVENUTO_CHRIS" userId="42c684f0-14f6-44ce-8ce8-249eaa9c464b" providerId="ADAL" clId="{5614E6CA-F768-4E87-9D9C-E746323EE12C}" dt="2026-01-19T00:22:06.079" v="16815" actId="20577"/>
        <pc:sldMkLst>
          <pc:docMk/>
          <pc:sldMk cId="2098578936" sldId="261"/>
        </pc:sldMkLst>
        <pc:spChg chg="mod">
          <ac:chgData name="BONVENUTO_CHRIS" userId="42c684f0-14f6-44ce-8ce8-249eaa9c464b" providerId="ADAL" clId="{5614E6CA-F768-4E87-9D9C-E746323EE12C}" dt="2026-01-18T23:08:10.656" v="14638" actId="20577"/>
          <ac:spMkLst>
            <pc:docMk/>
            <pc:sldMk cId="2098578936" sldId="261"/>
            <ac:spMk id="2" creationId="{608DBBA8-5861-DC39-F5F5-E354229660AF}"/>
          </ac:spMkLst>
        </pc:spChg>
        <pc:spChg chg="mod">
          <ac:chgData name="BONVENUTO_CHRIS" userId="42c684f0-14f6-44ce-8ce8-249eaa9c464b" providerId="ADAL" clId="{5614E6CA-F768-4E87-9D9C-E746323EE12C}" dt="2026-01-19T00:22:06.079" v="16815" actId="20577"/>
          <ac:spMkLst>
            <pc:docMk/>
            <pc:sldMk cId="2098578936" sldId="261"/>
            <ac:spMk id="3" creationId="{8762A5FF-D7E1-BDD9-5569-FBAF023B78DA}"/>
          </ac:spMkLst>
        </pc:spChg>
      </pc:sldChg>
      <pc:sldChg chg="modSp add mod setBg">
        <pc:chgData name="BONVENUTO_CHRIS" userId="42c684f0-14f6-44ce-8ce8-249eaa9c464b" providerId="ADAL" clId="{5614E6CA-F768-4E87-9D9C-E746323EE12C}" dt="2026-01-19T00:23:16.087" v="16869" actId="27636"/>
        <pc:sldMkLst>
          <pc:docMk/>
          <pc:sldMk cId="1254537036" sldId="264"/>
        </pc:sldMkLst>
        <pc:spChg chg="mod">
          <ac:chgData name="BONVENUTO_CHRIS" userId="42c684f0-14f6-44ce-8ce8-249eaa9c464b" providerId="ADAL" clId="{5614E6CA-F768-4E87-9D9C-E746323EE12C}" dt="2026-01-18T23:30:11.299" v="15442" actId="20577"/>
          <ac:spMkLst>
            <pc:docMk/>
            <pc:sldMk cId="1254537036" sldId="264"/>
            <ac:spMk id="2" creationId="{3A13A673-C850-B636-F458-9BE2D0592F1A}"/>
          </ac:spMkLst>
        </pc:spChg>
        <pc:spChg chg="mod">
          <ac:chgData name="BONVENUTO_CHRIS" userId="42c684f0-14f6-44ce-8ce8-249eaa9c464b" providerId="ADAL" clId="{5614E6CA-F768-4E87-9D9C-E746323EE12C}" dt="2026-01-19T00:23:16.087" v="16869" actId="27636"/>
          <ac:spMkLst>
            <pc:docMk/>
            <pc:sldMk cId="1254537036" sldId="264"/>
            <ac:spMk id="3" creationId="{8F06AD5C-DD56-5428-25C6-D2B3DF563F9B}"/>
          </ac:spMkLst>
        </pc:spChg>
      </pc:sldChg>
      <pc:sldChg chg="addSp delSp modSp add mod setBg">
        <pc:chgData name="BONVENUTO_CHRIS" userId="42c684f0-14f6-44ce-8ce8-249eaa9c464b" providerId="ADAL" clId="{5614E6CA-F768-4E87-9D9C-E746323EE12C}" dt="2026-02-02T19:12:11.427" v="21841" actId="6549"/>
        <pc:sldMkLst>
          <pc:docMk/>
          <pc:sldMk cId="1115811731" sldId="265"/>
        </pc:sldMkLst>
        <pc:spChg chg="mod">
          <ac:chgData name="BONVENUTO_CHRIS" userId="42c684f0-14f6-44ce-8ce8-249eaa9c464b" providerId="ADAL" clId="{5614E6CA-F768-4E87-9D9C-E746323EE12C}" dt="2026-02-02T19:12:11.427" v="21841" actId="6549"/>
          <ac:spMkLst>
            <pc:docMk/>
            <pc:sldMk cId="1115811731" sldId="265"/>
            <ac:spMk id="3" creationId="{2E47537A-0214-D995-3D15-DE7E1E094646}"/>
          </ac:spMkLst>
        </pc:spChg>
      </pc:sldChg>
      <pc:sldChg chg="delSp modSp mod">
        <pc:chgData name="BONVENUTO_CHRIS" userId="42c684f0-14f6-44ce-8ce8-249eaa9c464b" providerId="ADAL" clId="{5614E6CA-F768-4E87-9D9C-E746323EE12C}" dt="2026-01-23T21:22:44.736" v="16984" actId="1076"/>
        <pc:sldMkLst>
          <pc:docMk/>
          <pc:sldMk cId="2828440468" sldId="431"/>
        </pc:sldMkLst>
        <pc:spChg chg="mod">
          <ac:chgData name="BONVENUTO_CHRIS" userId="42c684f0-14f6-44ce-8ce8-249eaa9c464b" providerId="ADAL" clId="{5614E6CA-F768-4E87-9D9C-E746323EE12C}" dt="2026-01-23T21:22:44.736" v="16984" actId="1076"/>
          <ac:spMkLst>
            <pc:docMk/>
            <pc:sldMk cId="2828440468" sldId="431"/>
            <ac:spMk id="3" creationId="{7533162D-EEA1-794E-7CCC-62384127A5CE}"/>
          </ac:spMkLst>
        </pc:spChg>
      </pc:sldChg>
      <pc:sldChg chg="modSp add mod setBg modAnim">
        <pc:chgData name="BONVENUTO_CHRIS" userId="42c684f0-14f6-44ce-8ce8-249eaa9c464b" providerId="ADAL" clId="{5614E6CA-F768-4E87-9D9C-E746323EE12C}" dt="2026-01-28T04:34:30.854" v="21344" actId="208"/>
        <pc:sldMkLst>
          <pc:docMk/>
          <pc:sldMk cId="479349329" sldId="434"/>
        </pc:sldMkLst>
        <pc:spChg chg="mod">
          <ac:chgData name="BONVENUTO_CHRIS" userId="42c684f0-14f6-44ce-8ce8-249eaa9c464b" providerId="ADAL" clId="{5614E6CA-F768-4E87-9D9C-E746323EE12C}" dt="2026-01-28T04:31:05.579" v="21323" actId="20577"/>
          <ac:spMkLst>
            <pc:docMk/>
            <pc:sldMk cId="479349329" sldId="434"/>
            <ac:spMk id="4" creationId="{B4DDE3F1-42AF-4081-FB96-F55E2CD5BFC8}"/>
          </ac:spMkLst>
        </pc:spChg>
        <pc:spChg chg="mod">
          <ac:chgData name="BONVENUTO_CHRIS" userId="42c684f0-14f6-44ce-8ce8-249eaa9c464b" providerId="ADAL" clId="{5614E6CA-F768-4E87-9D9C-E746323EE12C}" dt="2026-01-28T04:32:43.904" v="21328" actId="1076"/>
          <ac:spMkLst>
            <pc:docMk/>
            <pc:sldMk cId="479349329" sldId="434"/>
            <ac:spMk id="7" creationId="{35033AAD-8277-A301-7EA9-D952DCBB790F}"/>
          </ac:spMkLst>
        </pc:spChg>
        <pc:spChg chg="mod">
          <ac:chgData name="BONVENUTO_CHRIS" userId="42c684f0-14f6-44ce-8ce8-249eaa9c464b" providerId="ADAL" clId="{5614E6CA-F768-4E87-9D9C-E746323EE12C}" dt="2026-01-28T04:33:11.220" v="21339" actId="1076"/>
          <ac:spMkLst>
            <pc:docMk/>
            <pc:sldMk cId="479349329" sldId="434"/>
            <ac:spMk id="8" creationId="{5B62D35E-478D-5AC1-5F4A-4F37C63F3583}"/>
          </ac:spMkLst>
        </pc:spChg>
        <pc:graphicFrameChg chg="mod">
          <ac:chgData name="BONVENUTO_CHRIS" userId="42c684f0-14f6-44ce-8ce8-249eaa9c464b" providerId="ADAL" clId="{5614E6CA-F768-4E87-9D9C-E746323EE12C}" dt="2026-01-28T04:34:30.854" v="21344" actId="208"/>
          <ac:graphicFrameMkLst>
            <pc:docMk/>
            <pc:sldMk cId="479349329" sldId="434"/>
            <ac:graphicFrameMk id="3" creationId="{5065728E-DBDE-AEFE-FD51-B48690A767A6}"/>
          </ac:graphicFrameMkLst>
        </pc:graphicFrameChg>
      </pc:sldChg>
      <pc:sldChg chg="modSp add mod">
        <pc:chgData name="BONVENUTO_CHRIS" userId="42c684f0-14f6-44ce-8ce8-249eaa9c464b" providerId="ADAL" clId="{5614E6CA-F768-4E87-9D9C-E746323EE12C}" dt="2026-01-18T23:44:32.707" v="16360" actId="20577"/>
        <pc:sldMkLst>
          <pc:docMk/>
          <pc:sldMk cId="2657742444" sldId="451"/>
        </pc:sldMkLst>
        <pc:spChg chg="mod">
          <ac:chgData name="BONVENUTO_CHRIS" userId="42c684f0-14f6-44ce-8ce8-249eaa9c464b" providerId="ADAL" clId="{5614E6CA-F768-4E87-9D9C-E746323EE12C}" dt="2026-01-18T23:40:22.252" v="15782" actId="20577"/>
          <ac:spMkLst>
            <pc:docMk/>
            <pc:sldMk cId="2657742444" sldId="451"/>
            <ac:spMk id="2" creationId="{8E4D40D7-ED43-BCB5-7DEA-509346FB0E17}"/>
          </ac:spMkLst>
        </pc:spChg>
        <pc:spChg chg="mod">
          <ac:chgData name="BONVENUTO_CHRIS" userId="42c684f0-14f6-44ce-8ce8-249eaa9c464b" providerId="ADAL" clId="{5614E6CA-F768-4E87-9D9C-E746323EE12C}" dt="2026-01-18T23:44:32.707" v="16360" actId="20577"/>
          <ac:spMkLst>
            <pc:docMk/>
            <pc:sldMk cId="2657742444" sldId="451"/>
            <ac:spMk id="3" creationId="{1F94CB17-42B0-0176-02C1-45032503F843}"/>
          </ac:spMkLst>
        </pc:spChg>
      </pc:sldChg>
      <pc:sldChg chg="modSp add mod">
        <pc:chgData name="BONVENUTO_CHRIS" userId="42c684f0-14f6-44ce-8ce8-249eaa9c464b" providerId="ADAL" clId="{5614E6CA-F768-4E87-9D9C-E746323EE12C}" dt="2026-01-27T00:38:00.092" v="20416" actId="33524"/>
        <pc:sldMkLst>
          <pc:docMk/>
          <pc:sldMk cId="1983441507" sldId="452"/>
        </pc:sldMkLst>
        <pc:spChg chg="mod">
          <ac:chgData name="BONVENUTO_CHRIS" userId="42c684f0-14f6-44ce-8ce8-249eaa9c464b" providerId="ADAL" clId="{5614E6CA-F768-4E87-9D9C-E746323EE12C}" dt="2026-01-18T23:53:53.932" v="16414" actId="20577"/>
          <ac:spMkLst>
            <pc:docMk/>
            <pc:sldMk cId="1983441507" sldId="452"/>
            <ac:spMk id="2" creationId="{F4562C3E-9370-33A2-F4EC-6413C60473A7}"/>
          </ac:spMkLst>
        </pc:spChg>
        <pc:spChg chg="mod">
          <ac:chgData name="BONVENUTO_CHRIS" userId="42c684f0-14f6-44ce-8ce8-249eaa9c464b" providerId="ADAL" clId="{5614E6CA-F768-4E87-9D9C-E746323EE12C}" dt="2026-01-27T00:38:00.092" v="20416" actId="33524"/>
          <ac:spMkLst>
            <pc:docMk/>
            <pc:sldMk cId="1983441507" sldId="452"/>
            <ac:spMk id="3" creationId="{DBB8E06E-D954-FD66-12E0-A7DC5DAA99B9}"/>
          </ac:spMkLst>
        </pc:spChg>
      </pc:sldChg>
      <pc:sldChg chg="modSp add mod">
        <pc:chgData name="BONVENUTO_CHRIS" userId="42c684f0-14f6-44ce-8ce8-249eaa9c464b" providerId="ADAL" clId="{5614E6CA-F768-4E87-9D9C-E746323EE12C}" dt="2026-01-19T00:00:52.050" v="16516" actId="20577"/>
        <pc:sldMkLst>
          <pc:docMk/>
          <pc:sldMk cId="2747839119" sldId="453"/>
        </pc:sldMkLst>
        <pc:spChg chg="mod">
          <ac:chgData name="BONVENUTO_CHRIS" userId="42c684f0-14f6-44ce-8ce8-249eaa9c464b" providerId="ADAL" clId="{5614E6CA-F768-4E87-9D9C-E746323EE12C}" dt="2026-01-19T00:00:52.050" v="16516" actId="20577"/>
          <ac:spMkLst>
            <pc:docMk/>
            <pc:sldMk cId="2747839119" sldId="453"/>
            <ac:spMk id="3" creationId="{D4D48A41-4E15-CDAC-734A-9C7955045BF0}"/>
          </ac:spMkLst>
        </pc:spChg>
      </pc:sldChg>
      <pc:sldChg chg="modSp add mod ord">
        <pc:chgData name="BONVENUTO_CHRIS" userId="42c684f0-14f6-44ce-8ce8-249eaa9c464b" providerId="ADAL" clId="{5614E6CA-F768-4E87-9D9C-E746323EE12C}" dt="2026-01-27T00:40:12.854" v="20658" actId="20577"/>
        <pc:sldMkLst>
          <pc:docMk/>
          <pc:sldMk cId="1738619872" sldId="454"/>
        </pc:sldMkLst>
        <pc:spChg chg="mod">
          <ac:chgData name="BONVENUTO_CHRIS" userId="42c684f0-14f6-44ce-8ce8-249eaa9c464b" providerId="ADAL" clId="{5614E6CA-F768-4E87-9D9C-E746323EE12C}" dt="2026-01-27T00:33:26.933" v="20059" actId="20577"/>
          <ac:spMkLst>
            <pc:docMk/>
            <pc:sldMk cId="1738619872" sldId="454"/>
            <ac:spMk id="2" creationId="{44E286FB-07C1-90AA-7B3B-392198F83844}"/>
          </ac:spMkLst>
        </pc:spChg>
        <pc:spChg chg="mod">
          <ac:chgData name="BONVENUTO_CHRIS" userId="42c684f0-14f6-44ce-8ce8-249eaa9c464b" providerId="ADAL" clId="{5614E6CA-F768-4E87-9D9C-E746323EE12C}" dt="2026-01-27T00:40:12.854" v="20658" actId="20577"/>
          <ac:spMkLst>
            <pc:docMk/>
            <pc:sldMk cId="1738619872" sldId="454"/>
            <ac:spMk id="3" creationId="{2025DC7E-B5E6-A804-0DC1-5EC3C1D0FC04}"/>
          </ac:spMkLst>
        </pc:spChg>
      </pc:sldChg>
      <pc:sldChg chg="modSp add mod ord">
        <pc:chgData name="BONVENUTO_CHRIS" userId="42c684f0-14f6-44ce-8ce8-249eaa9c464b" providerId="ADAL" clId="{5614E6CA-F768-4E87-9D9C-E746323EE12C}" dt="2026-01-25T23:05:26.471" v="18182" actId="255"/>
        <pc:sldMkLst>
          <pc:docMk/>
          <pc:sldMk cId="2734921953" sldId="455"/>
        </pc:sldMkLst>
        <pc:spChg chg="mod">
          <ac:chgData name="BONVENUTO_CHRIS" userId="42c684f0-14f6-44ce-8ce8-249eaa9c464b" providerId="ADAL" clId="{5614E6CA-F768-4E87-9D9C-E746323EE12C}" dt="2026-01-23T21:24:33.629" v="17023" actId="20577"/>
          <ac:spMkLst>
            <pc:docMk/>
            <pc:sldMk cId="2734921953" sldId="455"/>
            <ac:spMk id="2" creationId="{D62D3B66-BC4F-33B3-3CF3-58766D529DF7}"/>
          </ac:spMkLst>
        </pc:spChg>
        <pc:spChg chg="mod">
          <ac:chgData name="BONVENUTO_CHRIS" userId="42c684f0-14f6-44ce-8ce8-249eaa9c464b" providerId="ADAL" clId="{5614E6CA-F768-4E87-9D9C-E746323EE12C}" dt="2026-01-25T23:05:26.471" v="18182" actId="255"/>
          <ac:spMkLst>
            <pc:docMk/>
            <pc:sldMk cId="2734921953" sldId="455"/>
            <ac:spMk id="3" creationId="{B940481A-E549-1950-E844-7C80AF7B3671}"/>
          </ac:spMkLst>
        </pc:spChg>
      </pc:sldChg>
      <pc:sldChg chg="modSp add mod ord">
        <pc:chgData name="BONVENUTO_CHRIS" userId="42c684f0-14f6-44ce-8ce8-249eaa9c464b" providerId="ADAL" clId="{5614E6CA-F768-4E87-9D9C-E746323EE12C}" dt="2026-01-25T23:00:26.025" v="18157" actId="403"/>
        <pc:sldMkLst>
          <pc:docMk/>
          <pc:sldMk cId="1334559152" sldId="459"/>
        </pc:sldMkLst>
        <pc:spChg chg="mod">
          <ac:chgData name="BONVENUTO_CHRIS" userId="42c684f0-14f6-44ce-8ce8-249eaa9c464b" providerId="ADAL" clId="{5614E6CA-F768-4E87-9D9C-E746323EE12C}" dt="2026-01-25T23:00:26.025" v="18157" actId="403"/>
          <ac:spMkLst>
            <pc:docMk/>
            <pc:sldMk cId="1334559152" sldId="459"/>
            <ac:spMk id="3" creationId="{7EB2654F-E23D-2334-0053-A85D7D9B1A6B}"/>
          </ac:spMkLst>
        </pc:spChg>
      </pc:sldChg>
      <pc:sldChg chg="addSp delSp modSp add mod">
        <pc:chgData name="BONVENUTO_CHRIS" userId="42c684f0-14f6-44ce-8ce8-249eaa9c464b" providerId="ADAL" clId="{5614E6CA-F768-4E87-9D9C-E746323EE12C}" dt="2026-01-28T04:14:18.940" v="21270" actId="27636"/>
        <pc:sldMkLst>
          <pc:docMk/>
          <pc:sldMk cId="1394715709" sldId="461"/>
        </pc:sldMkLst>
        <pc:spChg chg="mod">
          <ac:chgData name="BONVENUTO_CHRIS" userId="42c684f0-14f6-44ce-8ce8-249eaa9c464b" providerId="ADAL" clId="{5614E6CA-F768-4E87-9D9C-E746323EE12C}" dt="2026-01-28T04:14:18.940" v="21270" actId="27636"/>
          <ac:spMkLst>
            <pc:docMk/>
            <pc:sldMk cId="1394715709" sldId="461"/>
            <ac:spMk id="3" creationId="{BC8580C1-5F68-952A-0966-7C7FCFF469F5}"/>
          </ac:spMkLst>
        </pc:spChg>
      </pc:sldChg>
      <pc:sldChg chg="modSp add mod">
        <pc:chgData name="BONVENUTO_CHRIS" userId="42c684f0-14f6-44ce-8ce8-249eaa9c464b" providerId="ADAL" clId="{5614E6CA-F768-4E87-9D9C-E746323EE12C}" dt="2026-02-03T00:50:56.947" v="21842" actId="20577"/>
        <pc:sldMkLst>
          <pc:docMk/>
          <pc:sldMk cId="1082525936" sldId="462"/>
        </pc:sldMkLst>
        <pc:spChg chg="mod">
          <ac:chgData name="BONVENUTO_CHRIS" userId="42c684f0-14f6-44ce-8ce8-249eaa9c464b" providerId="ADAL" clId="{5614E6CA-F768-4E87-9D9C-E746323EE12C}" dt="2026-02-03T00:50:56.947" v="21842" actId="20577"/>
          <ac:spMkLst>
            <pc:docMk/>
            <pc:sldMk cId="1082525936" sldId="462"/>
            <ac:spMk id="3" creationId="{49DC54FF-0507-9E97-5DA2-ABB44EACAD17}"/>
          </ac:spMkLst>
        </pc:spChg>
      </pc:sldChg>
      <pc:sldChg chg="addSp delSp modSp add mod addAnim delAnim modAnim">
        <pc:chgData name="BONVENUTO_CHRIS" userId="42c684f0-14f6-44ce-8ce8-249eaa9c464b" providerId="ADAL" clId="{5614E6CA-F768-4E87-9D9C-E746323EE12C}" dt="2026-01-28T18:25:09.814" v="21688" actId="20577"/>
        <pc:sldMkLst>
          <pc:docMk/>
          <pc:sldMk cId="678286610" sldId="463"/>
        </pc:sldMkLst>
        <pc:spChg chg="add mod">
          <ac:chgData name="BONVENUTO_CHRIS" userId="42c684f0-14f6-44ce-8ce8-249eaa9c464b" providerId="ADAL" clId="{5614E6CA-F768-4E87-9D9C-E746323EE12C}" dt="2026-01-28T18:25:09.814" v="21688" actId="20577"/>
          <ac:spMkLst>
            <pc:docMk/>
            <pc:sldMk cId="678286610" sldId="463"/>
            <ac:spMk id="8" creationId="{775B429D-3A78-08EE-6E9A-55A2513E26F9}"/>
          </ac:spMkLst>
        </pc:spChg>
        <pc:spChg chg="add mod">
          <ac:chgData name="BONVENUTO_CHRIS" userId="42c684f0-14f6-44ce-8ce8-249eaa9c464b" providerId="ADAL" clId="{5614E6CA-F768-4E87-9D9C-E746323EE12C}" dt="2026-01-26T22:41:02.747" v="19359" actId="1582"/>
          <ac:spMkLst>
            <pc:docMk/>
            <pc:sldMk cId="678286610" sldId="463"/>
            <ac:spMk id="9" creationId="{F28F276C-3B1C-7992-6063-8533511440CC}"/>
          </ac:spMkLst>
        </pc:spChg>
        <pc:spChg chg="add mod">
          <ac:chgData name="BONVENUTO_CHRIS" userId="42c684f0-14f6-44ce-8ce8-249eaa9c464b" providerId="ADAL" clId="{5614E6CA-F768-4E87-9D9C-E746323EE12C}" dt="2026-01-26T22:42:20.062" v="19364" actId="14100"/>
          <ac:spMkLst>
            <pc:docMk/>
            <pc:sldMk cId="678286610" sldId="463"/>
            <ac:spMk id="10" creationId="{94F95DFE-C192-948E-6F26-F8CFBBAF670E}"/>
          </ac:spMkLst>
        </pc:spChg>
        <pc:spChg chg="add mod">
          <ac:chgData name="BONVENUTO_CHRIS" userId="42c684f0-14f6-44ce-8ce8-249eaa9c464b" providerId="ADAL" clId="{5614E6CA-F768-4E87-9D9C-E746323EE12C}" dt="2026-01-26T22:42:06.440" v="19361" actId="767"/>
          <ac:spMkLst>
            <pc:docMk/>
            <pc:sldMk cId="678286610" sldId="463"/>
            <ac:spMk id="11" creationId="{C7F42CE2-930A-5831-63FC-CF65E7EE4A6A}"/>
          </ac:spMkLst>
        </pc:spChg>
        <pc:spChg chg="add mod">
          <ac:chgData name="BONVENUTO_CHRIS" userId="42c684f0-14f6-44ce-8ce8-249eaa9c464b" providerId="ADAL" clId="{5614E6CA-F768-4E87-9D9C-E746323EE12C}" dt="2026-01-26T22:42:35.673" v="19367" actId="14100"/>
          <ac:spMkLst>
            <pc:docMk/>
            <pc:sldMk cId="678286610" sldId="463"/>
            <ac:spMk id="12" creationId="{327E6A60-2AA1-E6DE-7B72-9E1233C669C4}"/>
          </ac:spMkLst>
        </pc:spChg>
        <pc:graphicFrameChg chg="add mod modGraphic">
          <ac:chgData name="BONVENUTO_CHRIS" userId="42c684f0-14f6-44ce-8ce8-249eaa9c464b" providerId="ADAL" clId="{5614E6CA-F768-4E87-9D9C-E746323EE12C}" dt="2026-01-28T18:25:00.070" v="21686" actId="20577"/>
          <ac:graphicFrameMkLst>
            <pc:docMk/>
            <pc:sldMk cId="678286610" sldId="463"/>
            <ac:graphicFrameMk id="7" creationId="{EDB70CC5-ED0F-9157-0BFC-D09C3F6702FC}"/>
          </ac:graphicFrameMkLst>
        </pc:graphicFrameChg>
      </pc:sldChg>
      <pc:sldChg chg="addSp modSp add mod addAnim delAnim modAnim">
        <pc:chgData name="BONVENUTO_CHRIS" userId="42c684f0-14f6-44ce-8ce8-249eaa9c464b" providerId="ADAL" clId="{5614E6CA-F768-4E87-9D9C-E746323EE12C}" dt="2026-01-28T22:02:38.794" v="21796" actId="20577"/>
        <pc:sldMkLst>
          <pc:docMk/>
          <pc:sldMk cId="403313270" sldId="464"/>
        </pc:sldMkLst>
        <pc:spChg chg="add mod">
          <ac:chgData name="BONVENUTO_CHRIS" userId="42c684f0-14f6-44ce-8ce8-249eaa9c464b" providerId="ADAL" clId="{5614E6CA-F768-4E87-9D9C-E746323EE12C}" dt="2026-01-28T18:12:52.689" v="21653" actId="1076"/>
          <ac:spMkLst>
            <pc:docMk/>
            <pc:sldMk cId="403313270" sldId="464"/>
            <ac:spMk id="2" creationId="{D2450B69-2013-FC77-EDD4-00DC0C2C969A}"/>
          </ac:spMkLst>
        </pc:spChg>
        <pc:spChg chg="mod">
          <ac:chgData name="BONVENUTO_CHRIS" userId="42c684f0-14f6-44ce-8ce8-249eaa9c464b" providerId="ADAL" clId="{5614E6CA-F768-4E87-9D9C-E746323EE12C}" dt="2026-01-28T18:15:36.527" v="21661" actId="1076"/>
          <ac:spMkLst>
            <pc:docMk/>
            <pc:sldMk cId="403313270" sldId="464"/>
            <ac:spMk id="8" creationId="{FDBD088A-FEFC-FE2C-2997-B108E7134311}"/>
          </ac:spMkLst>
        </pc:spChg>
        <pc:spChg chg="mod">
          <ac:chgData name="BONVENUTO_CHRIS" userId="42c684f0-14f6-44ce-8ce8-249eaa9c464b" providerId="ADAL" clId="{5614E6CA-F768-4E87-9D9C-E746323EE12C}" dt="2026-01-27T00:19:40.389" v="19838" actId="14100"/>
          <ac:spMkLst>
            <pc:docMk/>
            <pc:sldMk cId="403313270" sldId="464"/>
            <ac:spMk id="9" creationId="{0F6722E8-E220-C1DC-0A2F-A13A32F71B68}"/>
          </ac:spMkLst>
        </pc:spChg>
        <pc:spChg chg="mod">
          <ac:chgData name="BONVENUTO_CHRIS" userId="42c684f0-14f6-44ce-8ce8-249eaa9c464b" providerId="ADAL" clId="{5614E6CA-F768-4E87-9D9C-E746323EE12C}" dt="2026-01-27T00:20:11.452" v="19840" actId="14100"/>
          <ac:spMkLst>
            <pc:docMk/>
            <pc:sldMk cId="403313270" sldId="464"/>
            <ac:spMk id="10" creationId="{599FBFCB-73BC-B3BC-A3CB-38735097FDCE}"/>
          </ac:spMkLst>
        </pc:spChg>
        <pc:spChg chg="mod">
          <ac:chgData name="BONVENUTO_CHRIS" userId="42c684f0-14f6-44ce-8ce8-249eaa9c464b" providerId="ADAL" clId="{5614E6CA-F768-4E87-9D9C-E746323EE12C}" dt="2026-01-27T00:20:43.177" v="19844" actId="14100"/>
          <ac:spMkLst>
            <pc:docMk/>
            <pc:sldMk cId="403313270" sldId="464"/>
            <ac:spMk id="12" creationId="{95CC3E10-30DD-74FB-F8B9-41C80FC90E30}"/>
          </ac:spMkLst>
        </pc:spChg>
        <pc:graphicFrameChg chg="mod modGraphic">
          <ac:chgData name="BONVENUTO_CHRIS" userId="42c684f0-14f6-44ce-8ce8-249eaa9c464b" providerId="ADAL" clId="{5614E6CA-F768-4E87-9D9C-E746323EE12C}" dt="2026-01-28T22:02:38.794" v="21796" actId="20577"/>
          <ac:graphicFrameMkLst>
            <pc:docMk/>
            <pc:sldMk cId="403313270" sldId="464"/>
            <ac:graphicFrameMk id="7" creationId="{F52C9912-C185-538A-392F-5D4482435E1F}"/>
          </ac:graphicFrameMkLst>
        </pc:graphicFrameChg>
      </pc:sldChg>
      <pc:sldChg chg="addSp delSp modSp add mod ord addAnim delAnim modAnim">
        <pc:chgData name="BONVENUTO_CHRIS" userId="42c684f0-14f6-44ce-8ce8-249eaa9c464b" providerId="ADAL" clId="{5614E6CA-F768-4E87-9D9C-E746323EE12C}" dt="2026-01-28T21:03:46.208" v="21794" actId="20577"/>
        <pc:sldMkLst>
          <pc:docMk/>
          <pc:sldMk cId="4293749245" sldId="465"/>
        </pc:sldMkLst>
        <pc:spChg chg="add mod">
          <ac:chgData name="BONVENUTO_CHRIS" userId="42c684f0-14f6-44ce-8ce8-249eaa9c464b" providerId="ADAL" clId="{5614E6CA-F768-4E87-9D9C-E746323EE12C}" dt="2026-01-28T02:23:56.626" v="21062" actId="14100"/>
          <ac:spMkLst>
            <pc:docMk/>
            <pc:sldMk cId="4293749245" sldId="465"/>
            <ac:spMk id="3" creationId="{B63DB410-A59A-8B42-DC0C-3354E4B9A13B}"/>
          </ac:spMkLst>
        </pc:spChg>
        <pc:spChg chg="add mod">
          <ac:chgData name="BONVENUTO_CHRIS" userId="42c684f0-14f6-44ce-8ce8-249eaa9c464b" providerId="ADAL" clId="{5614E6CA-F768-4E87-9D9C-E746323EE12C}" dt="2026-01-28T03:12:23.442" v="21075" actId="14100"/>
          <ac:spMkLst>
            <pc:docMk/>
            <pc:sldMk cId="4293749245" sldId="465"/>
            <ac:spMk id="4" creationId="{18FE43CE-615A-613A-EC56-CA74B50D8E97}"/>
          </ac:spMkLst>
        </pc:spChg>
        <pc:spChg chg="add mod">
          <ac:chgData name="BONVENUTO_CHRIS" userId="42c684f0-14f6-44ce-8ce8-249eaa9c464b" providerId="ADAL" clId="{5614E6CA-F768-4E87-9D9C-E746323EE12C}" dt="2026-01-28T02:26:48.101" v="21071" actId="208"/>
          <ac:spMkLst>
            <pc:docMk/>
            <pc:sldMk cId="4293749245" sldId="465"/>
            <ac:spMk id="5" creationId="{70905072-37B5-FDBE-5C68-40C6B273BB1A}"/>
          </ac:spMkLst>
        </pc:spChg>
        <pc:spChg chg="add mod">
          <ac:chgData name="BONVENUTO_CHRIS" userId="42c684f0-14f6-44ce-8ce8-249eaa9c464b" providerId="ADAL" clId="{5614E6CA-F768-4E87-9D9C-E746323EE12C}" dt="2026-01-28T02:27:20.362" v="21073" actId="1076"/>
          <ac:spMkLst>
            <pc:docMk/>
            <pc:sldMk cId="4293749245" sldId="465"/>
            <ac:spMk id="6" creationId="{A6CD55A7-6389-6D89-F8A7-66181069FB9B}"/>
          </ac:spMkLst>
        </pc:spChg>
        <pc:spChg chg="add mod">
          <ac:chgData name="BONVENUTO_CHRIS" userId="42c684f0-14f6-44ce-8ce8-249eaa9c464b" providerId="ADAL" clId="{5614E6CA-F768-4E87-9D9C-E746323EE12C}" dt="2026-01-28T03:26:12.465" v="21082" actId="14100"/>
          <ac:spMkLst>
            <pc:docMk/>
            <pc:sldMk cId="4293749245" sldId="465"/>
            <ac:spMk id="8" creationId="{8E89B126-A8BA-A3B7-D53A-A2A3B6C8108E}"/>
          </ac:spMkLst>
        </pc:spChg>
        <pc:graphicFrameChg chg="add mod modGraphic">
          <ac:chgData name="BONVENUTO_CHRIS" userId="42c684f0-14f6-44ce-8ce8-249eaa9c464b" providerId="ADAL" clId="{5614E6CA-F768-4E87-9D9C-E746323EE12C}" dt="2026-01-28T21:03:46.208" v="21794" actId="20577"/>
          <ac:graphicFrameMkLst>
            <pc:docMk/>
            <pc:sldMk cId="4293749245" sldId="465"/>
            <ac:graphicFrameMk id="7" creationId="{DE82FCC4-8DE1-7EEF-0627-FB8752256212}"/>
          </ac:graphicFrameMkLst>
        </pc:graphicFrameChg>
        <pc:cxnChg chg="add mod">
          <ac:chgData name="BONVENUTO_CHRIS" userId="42c684f0-14f6-44ce-8ce8-249eaa9c464b" providerId="ADAL" clId="{5614E6CA-F768-4E87-9D9C-E746323EE12C}" dt="2026-01-28T03:27:08.816" v="21086" actId="208"/>
          <ac:cxnSpMkLst>
            <pc:docMk/>
            <pc:sldMk cId="4293749245" sldId="465"/>
            <ac:cxnSpMk id="10" creationId="{FC77F301-C39A-DBC3-59BA-95FEAED85D0E}"/>
          </ac:cxnSpMkLst>
        </pc:cxnChg>
        <pc:cxnChg chg="add mod">
          <ac:chgData name="BONVENUTO_CHRIS" userId="42c684f0-14f6-44ce-8ce8-249eaa9c464b" providerId="ADAL" clId="{5614E6CA-F768-4E87-9D9C-E746323EE12C}" dt="2026-01-28T03:27:26.541" v="21089" actId="14100"/>
          <ac:cxnSpMkLst>
            <pc:docMk/>
            <pc:sldMk cId="4293749245" sldId="465"/>
            <ac:cxnSpMk id="12" creationId="{38B5E21B-3EB9-AA4B-5BBB-0567A27B30B1}"/>
          </ac:cxnSpMkLst>
        </pc:cxnChg>
      </pc:sldChg>
      <pc:sldChg chg="modSp add mod ord">
        <pc:chgData name="BONVENUTO_CHRIS" userId="42c684f0-14f6-44ce-8ce8-249eaa9c464b" providerId="ADAL" clId="{5614E6CA-F768-4E87-9D9C-E746323EE12C}" dt="2026-01-28T04:47:18.002" v="21388" actId="20577"/>
        <pc:sldMkLst>
          <pc:docMk/>
          <pc:sldMk cId="2875270300" sldId="466"/>
        </pc:sldMkLst>
        <pc:spChg chg="mod">
          <ac:chgData name="BONVENUTO_CHRIS" userId="42c684f0-14f6-44ce-8ce8-249eaa9c464b" providerId="ADAL" clId="{5614E6CA-F768-4E87-9D9C-E746323EE12C}" dt="2026-01-28T04:47:18.002" v="21388" actId="20577"/>
          <ac:spMkLst>
            <pc:docMk/>
            <pc:sldMk cId="2875270300" sldId="466"/>
            <ac:spMk id="3" creationId="{C6CEB0CF-EC3B-C18A-028D-98CFACB05B5F}"/>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r>
              <a:rPr lang="en-US" sz="2400" b="1" dirty="0">
                <a:latin typeface="Calibri" panose="020F0502020204030204" pitchFamily="34" charset="0"/>
                <a:cs typeface="Calibri" panose="020F0502020204030204" pitchFamily="34" charset="0"/>
              </a:rPr>
              <a:t>Fund Balance</a:t>
            </a:r>
          </a:p>
          <a:p>
            <a:pPr>
              <a:defRPr>
                <a:latin typeface="Calibri" panose="020F0502020204030204" pitchFamily="34" charset="0"/>
                <a:cs typeface="Calibri" panose="020F0502020204030204" pitchFamily="34" charset="0"/>
              </a:defRPr>
            </a:pPr>
            <a:r>
              <a:rPr lang="en-US" sz="2400" b="1" dirty="0">
                <a:latin typeface="Calibri" panose="020F0502020204030204" pitchFamily="34" charset="0"/>
                <a:cs typeface="Calibri" panose="020F0502020204030204" pitchFamily="34" charset="0"/>
              </a:rPr>
              <a:t>2019-2020 Through 2026-2027 </a:t>
            </a:r>
            <a:r>
              <a:rPr lang="en-US" sz="2400" b="1" u="none" dirty="0">
                <a:latin typeface="Calibri" panose="020F0502020204030204" pitchFamily="34" charset="0"/>
                <a:cs typeface="Calibri" panose="020F0502020204030204" pitchFamily="34" charset="0"/>
              </a:rPr>
              <a:t>Projected at Q2 </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n-US"/>
        </a:p>
      </c:txPr>
    </c:title>
    <c:autoTitleDeleted val="0"/>
    <c:plotArea>
      <c:layout>
        <c:manualLayout>
          <c:layoutTarget val="inner"/>
          <c:xMode val="edge"/>
          <c:yMode val="edge"/>
          <c:x val="8.1622610650287433E-2"/>
          <c:y val="0.15653777652793402"/>
          <c:w val="0.85096258893830978"/>
          <c:h val="0.73551431071116113"/>
        </c:manualLayout>
      </c:layout>
      <c:lineChart>
        <c:grouping val="standard"/>
        <c:varyColors val="0"/>
        <c:ser>
          <c:idx val="0"/>
          <c:order val="0"/>
          <c:tx>
            <c:strRef>
              <c:f>Sheet1!$B$1</c:f>
              <c:strCache>
                <c:ptCount val="1"/>
                <c:pt idx="0">
                  <c:v>Fund Balance</c:v>
                </c:pt>
              </c:strCache>
            </c:strRef>
          </c:tx>
          <c:spPr>
            <a:ln w="28575" cap="rnd">
              <a:solidFill>
                <a:srgbClr val="00B050"/>
              </a:solidFill>
              <a:round/>
            </a:ln>
            <a:effectLst/>
          </c:spPr>
          <c:marker>
            <c:symbol val="none"/>
          </c:marker>
          <c:dPt>
            <c:idx val="3"/>
            <c:marker>
              <c:symbol val="none"/>
            </c:marker>
            <c:bubble3D val="0"/>
            <c:spPr>
              <a:ln w="28575" cap="rnd">
                <a:solidFill>
                  <a:srgbClr val="FF0000"/>
                </a:solidFill>
                <a:round/>
              </a:ln>
              <a:effectLst/>
            </c:spPr>
            <c:extLst>
              <c:ext xmlns:c16="http://schemas.microsoft.com/office/drawing/2014/chart" uri="{C3380CC4-5D6E-409C-BE32-E72D297353CC}">
                <c16:uniqueId val="{00000003-3A7E-4FE9-B504-2D738B079524}"/>
              </c:ext>
            </c:extLst>
          </c:dPt>
          <c:dPt>
            <c:idx val="4"/>
            <c:marker>
              <c:symbol val="none"/>
            </c:marker>
            <c:bubble3D val="0"/>
            <c:spPr>
              <a:ln w="28575" cap="rnd">
                <a:solidFill>
                  <a:srgbClr val="FF0000"/>
                </a:solidFill>
                <a:round/>
              </a:ln>
              <a:effectLst/>
            </c:spPr>
            <c:extLst>
              <c:ext xmlns:c16="http://schemas.microsoft.com/office/drawing/2014/chart" uri="{C3380CC4-5D6E-409C-BE32-E72D297353CC}">
                <c16:uniqueId val="{00000004-3A7E-4FE9-B504-2D738B079524}"/>
              </c:ext>
            </c:extLst>
          </c:dPt>
          <c:dPt>
            <c:idx val="5"/>
            <c:marker>
              <c:symbol val="none"/>
            </c:marker>
            <c:bubble3D val="0"/>
            <c:spPr>
              <a:ln w="28575" cap="rnd">
                <a:solidFill>
                  <a:srgbClr val="FF0000"/>
                </a:solidFill>
                <a:round/>
              </a:ln>
              <a:effectLst/>
            </c:spPr>
            <c:extLst>
              <c:ext xmlns:c16="http://schemas.microsoft.com/office/drawing/2014/chart" uri="{C3380CC4-5D6E-409C-BE32-E72D297353CC}">
                <c16:uniqueId val="{00000005-3A7E-4FE9-B504-2D738B079524}"/>
              </c:ext>
            </c:extLst>
          </c:dPt>
          <c:dPt>
            <c:idx val="6"/>
            <c:marker>
              <c:symbol val="none"/>
            </c:marker>
            <c:bubble3D val="0"/>
            <c:spPr>
              <a:ln w="28575" cap="rnd">
                <a:solidFill>
                  <a:srgbClr val="FF0000"/>
                </a:solidFill>
                <a:round/>
              </a:ln>
              <a:effectLst/>
            </c:spPr>
            <c:extLst>
              <c:ext xmlns:c16="http://schemas.microsoft.com/office/drawing/2014/chart" uri="{C3380CC4-5D6E-409C-BE32-E72D297353CC}">
                <c16:uniqueId val="{00000000-FB59-4E11-8B55-3670CFA0737A}"/>
              </c:ext>
            </c:extLst>
          </c:dPt>
          <c:dPt>
            <c:idx val="7"/>
            <c:marker>
              <c:symbol val="none"/>
            </c:marker>
            <c:bubble3D val="0"/>
            <c:spPr>
              <a:ln w="28575" cap="rnd">
                <a:solidFill>
                  <a:srgbClr val="FF0000"/>
                </a:solidFill>
                <a:round/>
              </a:ln>
              <a:effectLst/>
            </c:spPr>
            <c:extLst>
              <c:ext xmlns:c16="http://schemas.microsoft.com/office/drawing/2014/chart" uri="{C3380CC4-5D6E-409C-BE32-E72D297353CC}">
                <c16:uniqueId val="{00000001-D847-45A4-9408-95BCEA357F20}"/>
              </c:ext>
            </c:extLst>
          </c:dPt>
          <c:dLbls>
            <c:dLbl>
              <c:idx val="0"/>
              <c:layout>
                <c:manualLayout>
                  <c:x val="-5.9383840504945891E-2"/>
                  <c:y val="-6.25892075990501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616-46F9-9C17-2DCB26AF440C}"/>
                </c:ext>
              </c:extLst>
            </c:dLbl>
            <c:dLbl>
              <c:idx val="1"/>
              <c:layout>
                <c:manualLayout>
                  <c:x val="-7.6506591416445863E-2"/>
                  <c:y val="-5.6636826646669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A7E-4FE9-B504-2D738B079524}"/>
                </c:ext>
              </c:extLst>
            </c:dLbl>
            <c:dLbl>
              <c:idx val="2"/>
              <c:layout>
                <c:manualLayout>
                  <c:x val="1.5528194732866547E-2"/>
                  <c:y val="-1.10019060117485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A7E-4FE9-B504-2D738B079524}"/>
                </c:ext>
              </c:extLst>
            </c:dLbl>
            <c:dLbl>
              <c:idx val="3"/>
              <c:layout>
                <c:manualLayout>
                  <c:x val="1.2317678936960301E-2"/>
                  <c:y val="-1.100190601174860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A7E-4FE9-B504-2D738B079524}"/>
                </c:ext>
              </c:extLst>
            </c:dLbl>
            <c:dLbl>
              <c:idx val="4"/>
              <c:layout>
                <c:manualLayout>
                  <c:x val="-1.1226103566352176E-2"/>
                  <c:y val="-4.671619172603424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A7E-4FE9-B504-2D738B079524}"/>
                </c:ext>
              </c:extLst>
            </c:dLbl>
            <c:dLbl>
              <c:idx val="5"/>
              <c:layout>
                <c:manualLayout>
                  <c:x val="-1.594556178633436E-3"/>
                  <c:y val="-7.05257155355580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A7E-4FE9-B504-2D738B079524}"/>
                </c:ext>
              </c:extLst>
            </c:dLbl>
            <c:dLbl>
              <c:idx val="6"/>
              <c:layout>
                <c:manualLayout>
                  <c:x val="-1.6576963226196079E-2"/>
                  <c:y val="-3.6795556805399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B59-4E11-8B55-3670CFA0737A}"/>
                </c:ext>
              </c:extLst>
            </c:dLbl>
            <c:dLbl>
              <c:idx val="7"/>
              <c:layout>
                <c:manualLayout>
                  <c:x val="-4.3716944748457233E-3"/>
                  <c:y val="-3.0843175853018372E-2"/>
                </c:manualLayout>
              </c:layout>
              <c:tx>
                <c:rich>
                  <a:bodyPr/>
                  <a:lstStyle/>
                  <a:p>
                    <a:fld id="{FF7770C6-0EBF-4007-8FEB-F0E30B9EC63F}" type="VALUE">
                      <a:rPr lang="en-US">
                        <a:solidFill>
                          <a:schemeClr val="tx1"/>
                        </a:solidFill>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847-45A4-9408-95BCEA357F20}"/>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2019-2020</c:v>
                </c:pt>
                <c:pt idx="1">
                  <c:v>2020-2021</c:v>
                </c:pt>
                <c:pt idx="2">
                  <c:v>2021-2022</c:v>
                </c:pt>
                <c:pt idx="3">
                  <c:v>2022-2023</c:v>
                </c:pt>
                <c:pt idx="4">
                  <c:v>2023-2024 </c:v>
                </c:pt>
                <c:pt idx="5">
                  <c:v>2024-2025 Unaudited</c:v>
                </c:pt>
                <c:pt idx="6">
                  <c:v>2025-2026 Projected</c:v>
                </c:pt>
                <c:pt idx="7">
                  <c:v>2026-2027 Projected</c:v>
                </c:pt>
              </c:strCache>
            </c:strRef>
          </c:cat>
          <c:val>
            <c:numRef>
              <c:f>Sheet1!$B$2:$B$9</c:f>
              <c:numCache>
                <c:formatCode>#,##0</c:formatCode>
                <c:ptCount val="8"/>
                <c:pt idx="0">
                  <c:v>21040755</c:v>
                </c:pt>
                <c:pt idx="1">
                  <c:v>35483750</c:v>
                </c:pt>
                <c:pt idx="2">
                  <c:v>43914608</c:v>
                </c:pt>
                <c:pt idx="3">
                  <c:v>34022513</c:v>
                </c:pt>
                <c:pt idx="4">
                  <c:v>27153961</c:v>
                </c:pt>
                <c:pt idx="5">
                  <c:v>23529795</c:v>
                </c:pt>
                <c:pt idx="6">
                  <c:v>17753666</c:v>
                </c:pt>
                <c:pt idx="7">
                  <c:v>294433</c:v>
                </c:pt>
              </c:numCache>
            </c:numRef>
          </c:val>
          <c:smooth val="0"/>
          <c:extLst>
            <c:ext xmlns:c16="http://schemas.microsoft.com/office/drawing/2014/chart" uri="{C3380CC4-5D6E-409C-BE32-E72D297353CC}">
              <c16:uniqueId val="{00000006-3A7E-4FE9-B504-2D738B079524}"/>
            </c:ext>
          </c:extLst>
        </c:ser>
        <c:dLbls>
          <c:dLblPos val="t"/>
          <c:showLegendKey val="0"/>
          <c:showVal val="1"/>
          <c:showCatName val="0"/>
          <c:showSerName val="0"/>
          <c:showPercent val="0"/>
          <c:showBubbleSize val="0"/>
        </c:dLbls>
        <c:smooth val="0"/>
        <c:axId val="850007600"/>
        <c:axId val="328355584"/>
      </c:lineChart>
      <c:catAx>
        <c:axId val="850007600"/>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r>
                  <a:rPr lang="en-US" dirty="0">
                    <a:latin typeface="Calibri" panose="020F0502020204030204" pitchFamily="34" charset="0"/>
                    <a:cs typeface="Calibri" panose="020F0502020204030204" pitchFamily="34" charset="0"/>
                  </a:rPr>
                  <a:t>Fiscal Year</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n-US"/>
            </a:p>
          </c:txPr>
        </c:title>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n-US"/>
          </a:p>
        </c:txPr>
        <c:crossAx val="328355584"/>
        <c:crosses val="autoZero"/>
        <c:auto val="1"/>
        <c:lblAlgn val="ctr"/>
        <c:lblOffset val="100"/>
        <c:noMultiLvlLbl val="0"/>
      </c:catAx>
      <c:valAx>
        <c:axId val="328355584"/>
        <c:scaling>
          <c:orientation val="minMax"/>
          <c:max val="4600000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n-US"/>
          </a:p>
        </c:txPr>
        <c:crossAx val="850007600"/>
        <c:crosses val="autoZero"/>
        <c:crossBetween val="between"/>
        <c:majorUnit val="3000000"/>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0.09305</cdr:x>
      <cdr:y>0.41192</cdr:y>
    </cdr:from>
    <cdr:to>
      <cdr:x>0.14481</cdr:x>
      <cdr:y>0.45279</cdr:y>
    </cdr:to>
    <cdr:sp macro="" textlink="">
      <cdr:nvSpPr>
        <cdr:cNvPr id="2" name="TextBox 6">
          <a:extLst xmlns:a="http://schemas.openxmlformats.org/drawingml/2006/main">
            <a:ext uri="{FF2B5EF4-FFF2-40B4-BE49-F238E27FC236}">
              <a16:creationId xmlns:a16="http://schemas.microsoft.com/office/drawing/2014/main" id="{25851957-7E57-A0FB-C45F-19B3D1F0ED5A}"/>
            </a:ext>
          </a:extLst>
        </cdr:cNvPr>
        <cdr:cNvSpPr txBox="1"/>
      </cdr:nvSpPr>
      <cdr:spPr>
        <a:xfrm xmlns:a="http://schemas.openxmlformats.org/drawingml/2006/main">
          <a:off x="1104227" y="2636628"/>
          <a:ext cx="614271" cy="261610"/>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b="1" dirty="0">
              <a:latin typeface="Calibri" panose="020F0502020204030204" pitchFamily="34" charset="0"/>
              <a:ea typeface="Calibri" panose="020F0502020204030204" pitchFamily="34" charset="0"/>
              <a:cs typeface="Calibri" panose="020F0502020204030204" pitchFamily="34" charset="0"/>
            </a:rPr>
            <a:t>10.78%</a:t>
          </a:r>
        </a:p>
      </cdr:txBody>
    </cdr:sp>
  </cdr:relSizeAnchor>
  <cdr:relSizeAnchor xmlns:cdr="http://schemas.openxmlformats.org/drawingml/2006/chartDrawing">
    <cdr:from>
      <cdr:x>0.1811</cdr:x>
      <cdr:y>0.20222</cdr:y>
    </cdr:from>
    <cdr:to>
      <cdr:x>0.23286</cdr:x>
      <cdr:y>0.2431</cdr:y>
    </cdr:to>
    <cdr:sp macro="" textlink="">
      <cdr:nvSpPr>
        <cdr:cNvPr id="3" name="TextBox 8">
          <a:extLst xmlns:a="http://schemas.openxmlformats.org/drawingml/2006/main">
            <a:ext uri="{FF2B5EF4-FFF2-40B4-BE49-F238E27FC236}">
              <a16:creationId xmlns:a16="http://schemas.microsoft.com/office/drawing/2014/main" id="{316E4B9E-4AB4-F82F-AF20-C3CB0F8F18DB}"/>
            </a:ext>
          </a:extLst>
        </cdr:cNvPr>
        <cdr:cNvSpPr txBox="1"/>
      </cdr:nvSpPr>
      <cdr:spPr>
        <a:xfrm xmlns:a="http://schemas.openxmlformats.org/drawingml/2006/main">
          <a:off x="2149188" y="1294399"/>
          <a:ext cx="614271" cy="261610"/>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b="1" dirty="0">
              <a:latin typeface="Calibri" panose="020F0502020204030204" pitchFamily="34" charset="0"/>
              <a:ea typeface="Calibri" panose="020F0502020204030204" pitchFamily="34" charset="0"/>
              <a:cs typeface="Calibri" panose="020F0502020204030204" pitchFamily="34" charset="0"/>
            </a:rPr>
            <a:t>19.47%</a:t>
          </a:r>
        </a:p>
      </cdr:txBody>
    </cdr:sp>
  </cdr:relSizeAnchor>
  <cdr:relSizeAnchor xmlns:cdr="http://schemas.openxmlformats.org/drawingml/2006/chartDrawing">
    <cdr:from>
      <cdr:x>0.48106</cdr:x>
      <cdr:y>0.27481</cdr:y>
    </cdr:from>
    <cdr:to>
      <cdr:x>0.53282</cdr:x>
      <cdr:y>0.31568</cdr:y>
    </cdr:to>
    <cdr:sp macro="" textlink="">
      <cdr:nvSpPr>
        <cdr:cNvPr id="4" name="TextBox 9">
          <a:extLst xmlns:a="http://schemas.openxmlformats.org/drawingml/2006/main">
            <a:ext uri="{FF2B5EF4-FFF2-40B4-BE49-F238E27FC236}">
              <a16:creationId xmlns:a16="http://schemas.microsoft.com/office/drawing/2014/main" id="{C5B8B0C7-6A6B-898F-8EE0-C3F2612348AE}"/>
            </a:ext>
          </a:extLst>
        </cdr:cNvPr>
        <cdr:cNvSpPr txBox="1"/>
      </cdr:nvSpPr>
      <cdr:spPr>
        <a:xfrm xmlns:a="http://schemas.openxmlformats.org/drawingml/2006/main">
          <a:off x="5708865" y="1759012"/>
          <a:ext cx="614271" cy="261610"/>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b="1" dirty="0">
              <a:latin typeface="Calibri" panose="020F0502020204030204" pitchFamily="34" charset="0"/>
              <a:ea typeface="Calibri" panose="020F0502020204030204" pitchFamily="34" charset="0"/>
              <a:cs typeface="Calibri" panose="020F0502020204030204" pitchFamily="34" charset="0"/>
            </a:rPr>
            <a:t>15.84%</a:t>
          </a:r>
        </a:p>
      </cdr:txBody>
    </cdr:sp>
  </cdr:relSizeAnchor>
  <cdr:relSizeAnchor xmlns:cdr="http://schemas.openxmlformats.org/drawingml/2006/chartDrawing">
    <cdr:from>
      <cdr:x>0.88331</cdr:x>
      <cdr:y>0.79951</cdr:y>
    </cdr:from>
    <cdr:to>
      <cdr:x>0.92899</cdr:x>
      <cdr:y>0.84039</cdr:y>
    </cdr:to>
    <cdr:sp macro="" textlink="">
      <cdr:nvSpPr>
        <cdr:cNvPr id="5" name="TextBox 7">
          <a:extLst xmlns:a="http://schemas.openxmlformats.org/drawingml/2006/main">
            <a:ext uri="{FF2B5EF4-FFF2-40B4-BE49-F238E27FC236}">
              <a16:creationId xmlns:a16="http://schemas.microsoft.com/office/drawing/2014/main" id="{5B62D35E-478D-5AC1-5F4A-4F37C63F3583}"/>
            </a:ext>
          </a:extLst>
        </cdr:cNvPr>
        <cdr:cNvSpPr txBox="1"/>
      </cdr:nvSpPr>
      <cdr:spPr>
        <a:xfrm xmlns:a="http://schemas.openxmlformats.org/drawingml/2006/main">
          <a:off x="10482429" y="5117531"/>
          <a:ext cx="542136" cy="261610"/>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b="1" dirty="0">
              <a:latin typeface="Calibri" panose="020F0502020204030204" pitchFamily="34" charset="0"/>
              <a:ea typeface="Calibri" panose="020F0502020204030204" pitchFamily="34" charset="0"/>
              <a:cs typeface="Calibri" panose="020F0502020204030204" pitchFamily="34" charset="0"/>
            </a:rPr>
            <a:t>0.12%</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5D5C0A-D796-4096-B3EC-6B6F97205FDC}"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58E0E4-86A5-4DA7-865E-39CE08F19E34}" type="slidenum">
              <a:rPr lang="en-US" smtClean="0"/>
              <a:t>‹#›</a:t>
            </a:fld>
            <a:endParaRPr lang="en-US"/>
          </a:p>
        </p:txBody>
      </p:sp>
    </p:spTree>
    <p:extLst>
      <p:ext uri="{BB962C8B-B14F-4D97-AF65-F5344CB8AC3E}">
        <p14:creationId xmlns:p14="http://schemas.microsoft.com/office/powerpoint/2010/main" val="1101117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58E0E4-86A5-4DA7-865E-39CE08F19E34}" type="slidenum">
              <a:rPr lang="en-US" smtClean="0"/>
              <a:t>17</a:t>
            </a:fld>
            <a:endParaRPr lang="en-US"/>
          </a:p>
        </p:txBody>
      </p:sp>
    </p:spTree>
    <p:extLst>
      <p:ext uri="{BB962C8B-B14F-4D97-AF65-F5344CB8AC3E}">
        <p14:creationId xmlns:p14="http://schemas.microsoft.com/office/powerpoint/2010/main" val="2438046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2AF35-F903-B702-0CD8-8D6F4B26E9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EB94B8-84BB-08A1-F9FE-7D911924F3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4696CB-0C0D-B458-3D22-F6DD5FF41D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D597D7-A7E9-55F5-5A7E-D0C1DF5AE4A8}"/>
              </a:ext>
            </a:extLst>
          </p:cNvPr>
          <p:cNvSpPr>
            <a:spLocks noGrp="1"/>
          </p:cNvSpPr>
          <p:nvPr>
            <p:ph type="sldNum" sz="quarter" idx="5"/>
          </p:nvPr>
        </p:nvSpPr>
        <p:spPr/>
        <p:txBody>
          <a:bodyPr/>
          <a:lstStyle/>
          <a:p>
            <a:fld id="{A658E0E4-86A5-4DA7-865E-39CE08F19E34}" type="slidenum">
              <a:rPr lang="en-US" smtClean="0"/>
              <a:t>18</a:t>
            </a:fld>
            <a:endParaRPr lang="en-US"/>
          </a:p>
        </p:txBody>
      </p:sp>
    </p:spTree>
    <p:extLst>
      <p:ext uri="{BB962C8B-B14F-4D97-AF65-F5344CB8AC3E}">
        <p14:creationId xmlns:p14="http://schemas.microsoft.com/office/powerpoint/2010/main" val="4162585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729676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924899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167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587191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7876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251952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266581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962087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479494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090666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2/2/2026</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353191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2/2/2026</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83336798"/>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dmin.smc.edu/administration/governance/district-planning-policies/budget-planning-subcommittee.php" TargetMode="External"/><Relationship Id="rId2" Type="http://schemas.openxmlformats.org/officeDocument/2006/relationships/hyperlink" Target="https://admin.smc.edu/administration/governance/district-planning-policies/meetings.php"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admin.smc.edu/administration/governance/board-of-trustees/meetings.php" TargetMode="External"/><Relationship Id="rId4" Type="http://schemas.openxmlformats.org/officeDocument/2006/relationships/hyperlink" Target="https://admin.smc.edu/administration/business-services/budget/"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B7E2F724-2FB3-4D1D-A730-739B8654C0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0" name="Picture 39">
            <a:extLst>
              <a:ext uri="{FF2B5EF4-FFF2-40B4-BE49-F238E27FC236}">
                <a16:creationId xmlns:a16="http://schemas.microsoft.com/office/drawing/2014/main" id="{8FDC8669-E917-7942-7DD6-F0E256E32C6A}"/>
              </a:ext>
            </a:extLst>
          </p:cNvPr>
          <p:cNvPicPr>
            <a:picLocks noChangeAspect="1"/>
          </p:cNvPicPr>
          <p:nvPr/>
        </p:nvPicPr>
        <p:blipFill>
          <a:blip r:embed="rId2">
            <a:alphaModFix amt="40000"/>
            <a:extLst>
              <a:ext uri="{28A0092B-C50C-407E-A947-70E740481C1C}">
                <a14:useLocalDpi xmlns:a14="http://schemas.microsoft.com/office/drawing/2010/main" val="0"/>
              </a:ext>
            </a:extLst>
          </a:blip>
          <a:srcRect t="12500" b="12500"/>
          <a:stretch/>
        </p:blipFill>
        <p:spPr>
          <a:xfrm>
            <a:off x="-2" y="-2"/>
            <a:ext cx="12192001" cy="6858001"/>
          </a:xfrm>
          <a:prstGeom prst="rect">
            <a:avLst/>
          </a:prstGeom>
        </p:spPr>
      </p:pic>
      <p:sp>
        <p:nvSpPr>
          <p:cNvPr id="2" name="Title 1">
            <a:extLst>
              <a:ext uri="{FF2B5EF4-FFF2-40B4-BE49-F238E27FC236}">
                <a16:creationId xmlns:a16="http://schemas.microsoft.com/office/drawing/2014/main" id="{CAA9B9FC-E6B3-D0B0-F5FA-694981815561}"/>
              </a:ext>
            </a:extLst>
          </p:cNvPr>
          <p:cNvSpPr>
            <a:spLocks noGrp="1"/>
          </p:cNvSpPr>
          <p:nvPr>
            <p:ph type="ctrTitle"/>
          </p:nvPr>
        </p:nvSpPr>
        <p:spPr>
          <a:xfrm>
            <a:off x="517870" y="978407"/>
            <a:ext cx="5021182" cy="3290107"/>
          </a:xfrm>
        </p:spPr>
        <p:txBody>
          <a:bodyPr anchor="t">
            <a:normAutofit/>
          </a:bodyPr>
          <a:lstStyle/>
          <a:p>
            <a:r>
              <a:rPr lang="en-US" sz="6000">
                <a:solidFill>
                  <a:srgbClr val="FFFFFF"/>
                </a:solidFill>
              </a:rPr>
              <a:t>Santa Monica College</a:t>
            </a:r>
          </a:p>
        </p:txBody>
      </p:sp>
      <p:sp>
        <p:nvSpPr>
          <p:cNvPr id="3" name="Subtitle 2">
            <a:extLst>
              <a:ext uri="{FF2B5EF4-FFF2-40B4-BE49-F238E27FC236}">
                <a16:creationId xmlns:a16="http://schemas.microsoft.com/office/drawing/2014/main" id="{5D15E513-4283-0CAE-24A0-FF2C90D39825}"/>
              </a:ext>
            </a:extLst>
          </p:cNvPr>
          <p:cNvSpPr>
            <a:spLocks noGrp="1"/>
          </p:cNvSpPr>
          <p:nvPr>
            <p:ph type="subTitle" idx="1"/>
          </p:nvPr>
        </p:nvSpPr>
        <p:spPr>
          <a:xfrm>
            <a:off x="517870" y="4482450"/>
            <a:ext cx="6592614" cy="1724029"/>
          </a:xfrm>
        </p:spPr>
        <p:txBody>
          <a:bodyPr anchor="t">
            <a:normAutofit fontScale="92500" lnSpcReduction="10000"/>
          </a:bodyPr>
          <a:lstStyle/>
          <a:p>
            <a:r>
              <a:rPr lang="en-US" sz="2400" dirty="0">
                <a:solidFill>
                  <a:srgbClr val="FFFFFF"/>
                </a:solidFill>
              </a:rPr>
              <a:t>Board of Trustees</a:t>
            </a:r>
          </a:p>
          <a:p>
            <a:r>
              <a:rPr lang="en-US" sz="2400" dirty="0">
                <a:solidFill>
                  <a:srgbClr val="FFFFFF"/>
                </a:solidFill>
              </a:rPr>
              <a:t>Governor’s 2026-2027 January Budget Proposal and Second Quarter Budget Update</a:t>
            </a:r>
          </a:p>
          <a:p>
            <a:r>
              <a:rPr lang="en-US" sz="2400" dirty="0">
                <a:solidFill>
                  <a:srgbClr val="FFFFFF"/>
                </a:solidFill>
              </a:rPr>
              <a:t>February 3, 2026</a:t>
            </a:r>
          </a:p>
        </p:txBody>
      </p:sp>
      <p:sp>
        <p:nvSpPr>
          <p:cNvPr id="46" name="Rectangle 45">
            <a:extLst>
              <a:ext uri="{FF2B5EF4-FFF2-40B4-BE49-F238E27FC236}">
                <a16:creationId xmlns:a16="http://schemas.microsoft.com/office/drawing/2014/main" id="{B2C335F7-F61C-4EB4-80F2-4B1438FE6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5021183" cy="1492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835212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7836DB6-3E68-5FC3-299D-DAE2499BB028}"/>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28FCAE2-EEAE-BCBD-1AAC-B82796817267}"/>
              </a:ext>
            </a:extLst>
          </p:cNvPr>
          <p:cNvPicPr>
            <a:picLocks noChangeAspect="1"/>
          </p:cNvPicPr>
          <p:nvPr/>
        </p:nvPicPr>
        <p:blipFill>
          <a:blip r:embed="rId2"/>
          <a:stretch>
            <a:fillRect/>
          </a:stretch>
        </p:blipFill>
        <p:spPr>
          <a:xfrm>
            <a:off x="80749" y="6350488"/>
            <a:ext cx="524301" cy="451143"/>
          </a:xfrm>
          <a:prstGeom prst="rect">
            <a:avLst/>
          </a:prstGeom>
        </p:spPr>
      </p:pic>
      <p:sp>
        <p:nvSpPr>
          <p:cNvPr id="3" name="TextBox 2">
            <a:extLst>
              <a:ext uri="{FF2B5EF4-FFF2-40B4-BE49-F238E27FC236}">
                <a16:creationId xmlns:a16="http://schemas.microsoft.com/office/drawing/2014/main" id="{7533162D-EEA1-794E-7CCC-62384127A5CE}"/>
              </a:ext>
            </a:extLst>
          </p:cNvPr>
          <p:cNvSpPr txBox="1"/>
          <p:nvPr/>
        </p:nvSpPr>
        <p:spPr>
          <a:xfrm>
            <a:off x="483438" y="2075713"/>
            <a:ext cx="11225124" cy="830997"/>
          </a:xfrm>
          <a:prstGeom prst="rect">
            <a:avLst/>
          </a:prstGeom>
          <a:noFill/>
        </p:spPr>
        <p:txBody>
          <a:bodyPr wrap="none" rtlCol="0">
            <a:spAutoFit/>
          </a:bodyPr>
          <a:lstStyle/>
          <a:p>
            <a:r>
              <a:rPr lang="en-US" sz="4800" b="1" dirty="0"/>
              <a:t>District Second Quarter Budget Update</a:t>
            </a:r>
          </a:p>
        </p:txBody>
      </p:sp>
    </p:spTree>
    <p:extLst>
      <p:ext uri="{BB962C8B-B14F-4D97-AF65-F5344CB8AC3E}">
        <p14:creationId xmlns:p14="http://schemas.microsoft.com/office/powerpoint/2010/main" val="282844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38EFD45-0217-0117-EC16-C8A3BAF0DD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2D3B66-BC4F-33B3-3CF3-58766D529DF7}"/>
              </a:ext>
            </a:extLst>
          </p:cNvPr>
          <p:cNvSpPr>
            <a:spLocks noGrp="1"/>
          </p:cNvSpPr>
          <p:nvPr>
            <p:ph type="title"/>
          </p:nvPr>
        </p:nvSpPr>
        <p:spPr/>
        <p:txBody>
          <a:bodyPr/>
          <a:lstStyle/>
          <a:p>
            <a:r>
              <a:rPr lang="en-US" dirty="0"/>
              <a:t>FTES and Other Major Items of Note</a:t>
            </a:r>
          </a:p>
        </p:txBody>
      </p:sp>
      <p:sp>
        <p:nvSpPr>
          <p:cNvPr id="3" name="Content Placeholder 2">
            <a:extLst>
              <a:ext uri="{FF2B5EF4-FFF2-40B4-BE49-F238E27FC236}">
                <a16:creationId xmlns:a16="http://schemas.microsoft.com/office/drawing/2014/main" id="{B940481A-E549-1950-E844-7C80AF7B3671}"/>
              </a:ext>
            </a:extLst>
          </p:cNvPr>
          <p:cNvSpPr>
            <a:spLocks noGrp="1"/>
          </p:cNvSpPr>
          <p:nvPr>
            <p:ph idx="1"/>
          </p:nvPr>
        </p:nvSpPr>
        <p:spPr>
          <a:xfrm>
            <a:off x="466617" y="1781033"/>
            <a:ext cx="11155680" cy="4824483"/>
          </a:xfrm>
        </p:spPr>
        <p:txBody>
          <a:bodyPr>
            <a:normAutofit lnSpcReduction="10000"/>
          </a:bodyPr>
          <a:lstStyle/>
          <a:p>
            <a:r>
              <a:rPr lang="en-US" sz="3000" dirty="0"/>
              <a:t>Deficit Factor of 0.00%</a:t>
            </a:r>
          </a:p>
          <a:p>
            <a:r>
              <a:rPr lang="en-US" sz="3000" dirty="0"/>
              <a:t>FTES Projections </a:t>
            </a:r>
            <a:r>
              <a:rPr lang="en-US" sz="2200" i="1" dirty="0"/>
              <a:t>(Updated for 24-25 320 </a:t>
            </a:r>
            <a:r>
              <a:rPr lang="en-US" sz="2200" i="1" dirty="0" err="1"/>
              <a:t>Recal</a:t>
            </a:r>
            <a:r>
              <a:rPr lang="en-US" sz="2200" i="1" dirty="0"/>
              <a:t>)</a:t>
            </a:r>
          </a:p>
          <a:p>
            <a:pPr lvl="1"/>
            <a:r>
              <a:rPr lang="en-US" sz="2600" dirty="0"/>
              <a:t>Credit Resident FTES: </a:t>
            </a:r>
            <a:r>
              <a:rPr lang="en-US" sz="2600" dirty="0">
                <a:solidFill>
                  <a:srgbClr val="FF0000"/>
                </a:solidFill>
              </a:rPr>
              <a:t>&lt;4.69%&gt; </a:t>
            </a:r>
            <a:r>
              <a:rPr lang="en-US" sz="2600" dirty="0"/>
              <a:t>or </a:t>
            </a:r>
            <a:r>
              <a:rPr lang="en-US" sz="2600" dirty="0">
                <a:solidFill>
                  <a:srgbClr val="FF0000"/>
                </a:solidFill>
              </a:rPr>
              <a:t>&lt;794.31&gt;</a:t>
            </a:r>
            <a:r>
              <a:rPr lang="en-US" sz="2600" dirty="0"/>
              <a:t> FTES Decline</a:t>
            </a:r>
          </a:p>
          <a:p>
            <a:pPr lvl="2"/>
            <a:r>
              <a:rPr lang="en-US" sz="2600" dirty="0"/>
              <a:t>Adopted Budget:  0.0% or 0 FTES Growth</a:t>
            </a:r>
          </a:p>
          <a:p>
            <a:pPr lvl="1"/>
            <a:r>
              <a:rPr lang="en-US" sz="2600" dirty="0"/>
              <a:t>Credit Resident FTES History</a:t>
            </a:r>
          </a:p>
          <a:p>
            <a:pPr lvl="2"/>
            <a:r>
              <a:rPr lang="en-US" sz="2600" dirty="0"/>
              <a:t>2021-22 = 17,013</a:t>
            </a:r>
          </a:p>
          <a:p>
            <a:pPr lvl="2"/>
            <a:r>
              <a:rPr lang="en-US" sz="2600" dirty="0"/>
              <a:t>2022-23 = 16,075</a:t>
            </a:r>
          </a:p>
          <a:p>
            <a:pPr lvl="2"/>
            <a:r>
              <a:rPr lang="en-US" sz="2600" dirty="0"/>
              <a:t>2023-24 = 16,641</a:t>
            </a:r>
          </a:p>
          <a:p>
            <a:pPr lvl="2"/>
            <a:r>
              <a:rPr lang="en-US" sz="2600" dirty="0"/>
              <a:t>2024-25 = 16,932</a:t>
            </a:r>
          </a:p>
          <a:p>
            <a:pPr lvl="2"/>
            <a:r>
              <a:rPr lang="en-US" sz="2600" dirty="0"/>
              <a:t>2025-26 = 16,137 projected</a:t>
            </a:r>
          </a:p>
          <a:p>
            <a:pPr lvl="2"/>
            <a:endParaRPr lang="en-US" sz="2000" dirty="0"/>
          </a:p>
          <a:p>
            <a:pPr lvl="1"/>
            <a:endParaRPr lang="en-US" sz="2000" dirty="0"/>
          </a:p>
          <a:p>
            <a:endParaRPr lang="en-US" sz="1600" dirty="0"/>
          </a:p>
        </p:txBody>
      </p:sp>
      <p:pic>
        <p:nvPicPr>
          <p:cNvPr id="4" name="Picture 3">
            <a:extLst>
              <a:ext uri="{FF2B5EF4-FFF2-40B4-BE49-F238E27FC236}">
                <a16:creationId xmlns:a16="http://schemas.microsoft.com/office/drawing/2014/main" id="{1B73504F-4BB4-453B-82EE-BC559D74907F}"/>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2734921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1452D6-C6EE-26AA-A25C-10448966FA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8580C1-5F68-952A-0966-7C7FCFF469F5}"/>
              </a:ext>
            </a:extLst>
          </p:cNvPr>
          <p:cNvSpPr>
            <a:spLocks noGrp="1"/>
          </p:cNvSpPr>
          <p:nvPr>
            <p:ph idx="1"/>
          </p:nvPr>
        </p:nvSpPr>
        <p:spPr>
          <a:xfrm>
            <a:off x="518160" y="775193"/>
            <a:ext cx="11155680" cy="4824483"/>
          </a:xfrm>
        </p:spPr>
        <p:txBody>
          <a:bodyPr>
            <a:normAutofit fontScale="92500"/>
          </a:bodyPr>
          <a:lstStyle/>
          <a:p>
            <a:pPr lvl="1"/>
            <a:r>
              <a:rPr lang="en-US" sz="3600" dirty="0"/>
              <a:t>Non-Resident FTES: </a:t>
            </a:r>
            <a:r>
              <a:rPr lang="en-US" sz="3600" dirty="0">
                <a:solidFill>
                  <a:srgbClr val="FF0000"/>
                </a:solidFill>
              </a:rPr>
              <a:t>&lt;9.91%&gt; </a:t>
            </a:r>
            <a:r>
              <a:rPr lang="en-US" sz="3600" dirty="0"/>
              <a:t>or </a:t>
            </a:r>
            <a:r>
              <a:rPr lang="en-US" sz="3600" dirty="0">
                <a:solidFill>
                  <a:srgbClr val="FF0000"/>
                </a:solidFill>
              </a:rPr>
              <a:t>&lt;298.39&gt;</a:t>
            </a:r>
            <a:r>
              <a:rPr lang="en-US" sz="3600" dirty="0"/>
              <a:t> FTES Decline</a:t>
            </a:r>
          </a:p>
          <a:p>
            <a:pPr lvl="2"/>
            <a:r>
              <a:rPr lang="en-US" sz="3200" dirty="0"/>
              <a:t>Adopted Budget:  </a:t>
            </a:r>
            <a:r>
              <a:rPr lang="en-US" sz="3200" dirty="0">
                <a:solidFill>
                  <a:srgbClr val="FF0000"/>
                </a:solidFill>
              </a:rPr>
              <a:t>&lt;7.03%&gt; </a:t>
            </a:r>
            <a:r>
              <a:rPr lang="en-US" sz="3200" dirty="0"/>
              <a:t>or </a:t>
            </a:r>
            <a:r>
              <a:rPr lang="en-US" sz="3200" dirty="0">
                <a:solidFill>
                  <a:srgbClr val="FF0000"/>
                </a:solidFill>
              </a:rPr>
              <a:t>&lt;214.92&gt;</a:t>
            </a:r>
            <a:r>
              <a:rPr lang="en-US" sz="3200" dirty="0"/>
              <a:t> FTES Decline</a:t>
            </a:r>
          </a:p>
          <a:p>
            <a:pPr lvl="1"/>
            <a:r>
              <a:rPr lang="en-US" sz="3600" dirty="0"/>
              <a:t>Credit Resident FTES History</a:t>
            </a:r>
          </a:p>
          <a:p>
            <a:pPr lvl="2"/>
            <a:r>
              <a:rPr lang="en-US" sz="3200" dirty="0"/>
              <a:t>2021-22 = 2,764</a:t>
            </a:r>
          </a:p>
          <a:p>
            <a:pPr lvl="2"/>
            <a:r>
              <a:rPr lang="en-US" sz="3200" dirty="0"/>
              <a:t>2022-23 = 2,844</a:t>
            </a:r>
          </a:p>
          <a:p>
            <a:pPr lvl="2"/>
            <a:r>
              <a:rPr lang="en-US" sz="3200" dirty="0"/>
              <a:t>2023-24 = 3,157</a:t>
            </a:r>
          </a:p>
          <a:p>
            <a:pPr lvl="2"/>
            <a:r>
              <a:rPr lang="en-US" sz="3200" dirty="0"/>
              <a:t>2024-25 = 3,011</a:t>
            </a:r>
          </a:p>
          <a:p>
            <a:pPr lvl="2"/>
            <a:r>
              <a:rPr lang="en-US" sz="3200" dirty="0"/>
              <a:t>2025-26 = 2,713 projected</a:t>
            </a:r>
          </a:p>
          <a:p>
            <a:pPr lvl="2"/>
            <a:endParaRPr lang="en-US" sz="2000" dirty="0"/>
          </a:p>
          <a:p>
            <a:pPr lvl="1"/>
            <a:endParaRPr lang="en-US" sz="2000" dirty="0"/>
          </a:p>
          <a:p>
            <a:endParaRPr lang="en-US" sz="1600" dirty="0"/>
          </a:p>
        </p:txBody>
      </p:sp>
      <p:pic>
        <p:nvPicPr>
          <p:cNvPr id="4" name="Picture 3">
            <a:extLst>
              <a:ext uri="{FF2B5EF4-FFF2-40B4-BE49-F238E27FC236}">
                <a16:creationId xmlns:a16="http://schemas.microsoft.com/office/drawing/2014/main" id="{540E878A-5FD2-916B-1010-B94DBC0FA28B}"/>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1394715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9AB560-81A7-7C9F-8F40-D44F354892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B2654F-E23D-2334-0053-A85D7D9B1A6B}"/>
              </a:ext>
            </a:extLst>
          </p:cNvPr>
          <p:cNvSpPr>
            <a:spLocks noGrp="1"/>
          </p:cNvSpPr>
          <p:nvPr>
            <p:ph idx="1"/>
          </p:nvPr>
        </p:nvSpPr>
        <p:spPr>
          <a:xfrm>
            <a:off x="521208" y="839337"/>
            <a:ext cx="11155680" cy="5506599"/>
          </a:xfrm>
        </p:spPr>
        <p:txBody>
          <a:bodyPr>
            <a:normAutofit/>
          </a:bodyPr>
          <a:lstStyle/>
          <a:p>
            <a:r>
              <a:rPr lang="en-US" sz="3200" dirty="0"/>
              <a:t>Non-Resident Tuition revenue </a:t>
            </a:r>
          </a:p>
          <a:p>
            <a:pPr marL="1200150" lvl="2" indent="-285750"/>
            <a:r>
              <a:rPr lang="en-US" sz="2800" dirty="0">
                <a:latin typeface="Calibri" panose="020F0502020204030204" pitchFamily="34" charset="0"/>
                <a:cs typeface="Calibri" panose="020F0502020204030204" pitchFamily="34" charset="0"/>
              </a:rPr>
              <a:t>2021-22 = $21,657,241</a:t>
            </a:r>
          </a:p>
          <a:p>
            <a:pPr marL="1200150" lvl="2" indent="-285750"/>
            <a:r>
              <a:rPr lang="en-US" sz="2800" dirty="0">
                <a:latin typeface="Calibri" panose="020F0502020204030204" pitchFamily="34" charset="0"/>
                <a:cs typeface="Calibri" panose="020F0502020204030204" pitchFamily="34" charset="0"/>
              </a:rPr>
              <a:t>2022-23 = $22,922,455</a:t>
            </a:r>
          </a:p>
          <a:p>
            <a:pPr marL="1200150" lvl="2" indent="-285750"/>
            <a:r>
              <a:rPr lang="en-US" sz="2800" dirty="0">
                <a:latin typeface="Calibri" panose="020F0502020204030204" pitchFamily="34" charset="0"/>
                <a:cs typeface="Calibri" panose="020F0502020204030204" pitchFamily="34" charset="0"/>
              </a:rPr>
              <a:t>2023-24 = $25,304,446</a:t>
            </a:r>
          </a:p>
          <a:p>
            <a:pPr marL="1200150" lvl="2" indent="-285750"/>
            <a:r>
              <a:rPr lang="en-US" sz="2800" dirty="0">
                <a:latin typeface="Calibri" panose="020F0502020204030204" pitchFamily="34" charset="0"/>
                <a:cs typeface="Calibri" panose="020F0502020204030204" pitchFamily="34" charset="0"/>
              </a:rPr>
              <a:t>2024-25 = $28,293,450</a:t>
            </a:r>
          </a:p>
          <a:p>
            <a:pPr marL="1200150" lvl="2" indent="-285750"/>
            <a:r>
              <a:rPr lang="en-US" sz="2800" dirty="0">
                <a:latin typeface="Calibri" panose="020F0502020204030204" pitchFamily="34" charset="0"/>
                <a:cs typeface="Calibri" panose="020F0502020204030204" pitchFamily="34" charset="0"/>
              </a:rPr>
              <a:t>2025-26 = $27,693,658 projected</a:t>
            </a:r>
          </a:p>
          <a:p>
            <a:pPr marL="742950" lvl="1" indent="-285750"/>
            <a:r>
              <a:rPr lang="en-US" sz="2800" i="1" dirty="0"/>
              <a:t>2025-26 reflects </a:t>
            </a:r>
            <a:r>
              <a:rPr lang="en-US" sz="2800" i="1" dirty="0">
                <a:solidFill>
                  <a:srgbClr val="FF0000"/>
                </a:solidFill>
              </a:rPr>
              <a:t>&lt;9.91%&gt; </a:t>
            </a:r>
            <a:r>
              <a:rPr lang="en-US" sz="2800" i="1" dirty="0"/>
              <a:t>decrease in FTES and 6.42% increase in fees</a:t>
            </a:r>
          </a:p>
          <a:p>
            <a:pPr marL="0" indent="0">
              <a:buNone/>
            </a:pPr>
            <a:endParaRPr lang="en-US" sz="2400" dirty="0"/>
          </a:p>
          <a:p>
            <a:pPr lvl="1"/>
            <a:endParaRPr lang="en-US" dirty="0"/>
          </a:p>
        </p:txBody>
      </p:sp>
      <p:pic>
        <p:nvPicPr>
          <p:cNvPr id="4" name="Picture 3">
            <a:extLst>
              <a:ext uri="{FF2B5EF4-FFF2-40B4-BE49-F238E27FC236}">
                <a16:creationId xmlns:a16="http://schemas.microsoft.com/office/drawing/2014/main" id="{CBE3A81A-0CF4-478A-2637-E581829032F0}"/>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1334559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3A6B6D-FCC8-D580-78CB-578AE200A67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DC54FF-0507-9E97-5DA2-ABB44EACAD17}"/>
              </a:ext>
            </a:extLst>
          </p:cNvPr>
          <p:cNvSpPr>
            <a:spLocks noGrp="1"/>
          </p:cNvSpPr>
          <p:nvPr>
            <p:ph idx="1"/>
          </p:nvPr>
        </p:nvSpPr>
        <p:spPr>
          <a:xfrm>
            <a:off x="521208" y="839337"/>
            <a:ext cx="11155680" cy="5506599"/>
          </a:xfrm>
        </p:spPr>
        <p:txBody>
          <a:bodyPr>
            <a:normAutofit fontScale="92500" lnSpcReduction="20000"/>
          </a:bodyPr>
          <a:lstStyle/>
          <a:p>
            <a:r>
              <a:rPr lang="en-US" sz="2600" dirty="0"/>
              <a:t>One-time SMC Foundation Support</a:t>
            </a:r>
          </a:p>
          <a:p>
            <a:pPr lvl="1"/>
            <a:r>
              <a:rPr lang="en-US" sz="2600" dirty="0"/>
              <a:t>To assist with adding additional sections in Winter and Spring</a:t>
            </a:r>
          </a:p>
          <a:p>
            <a:pPr lvl="1"/>
            <a:r>
              <a:rPr lang="en-US" sz="2600" dirty="0"/>
              <a:t>102 sections added to the schedule; 39 in Winter and 63 in Spring</a:t>
            </a:r>
          </a:p>
          <a:p>
            <a:pPr lvl="1"/>
            <a:r>
              <a:rPr lang="en-US" sz="2600" dirty="0"/>
              <a:t>Unrestricted General Fund: $1,000,000</a:t>
            </a:r>
          </a:p>
          <a:p>
            <a:r>
              <a:rPr lang="en-US" sz="2600" dirty="0"/>
              <a:t>One-time Auxiliary Transfer</a:t>
            </a:r>
          </a:p>
          <a:p>
            <a:pPr lvl="1"/>
            <a:r>
              <a:rPr lang="en-US" sz="2600" dirty="0"/>
              <a:t>Sweep of accounts</a:t>
            </a:r>
          </a:p>
          <a:p>
            <a:pPr lvl="1"/>
            <a:r>
              <a:rPr lang="en-US" sz="2600" dirty="0"/>
              <a:t>Unrestricted General Fund: $2,670,004</a:t>
            </a:r>
          </a:p>
          <a:p>
            <a:pPr lvl="1"/>
            <a:r>
              <a:rPr lang="en-US" sz="2600" dirty="0"/>
              <a:t>Restricted General Fund: $493,596</a:t>
            </a:r>
          </a:p>
          <a:p>
            <a:r>
              <a:rPr lang="en-US" sz="2600" dirty="0"/>
              <a:t>One-time Wildfire Funding</a:t>
            </a:r>
          </a:p>
          <a:p>
            <a:pPr lvl="1"/>
            <a:r>
              <a:rPr lang="en-US" sz="2600" dirty="0"/>
              <a:t>Fund 01.0: $2,026,000</a:t>
            </a:r>
          </a:p>
          <a:p>
            <a:pPr lvl="1"/>
            <a:r>
              <a:rPr lang="en-US" sz="2600" dirty="0"/>
              <a:t>Fund 01.3: $2,810,000</a:t>
            </a:r>
          </a:p>
          <a:p>
            <a:r>
              <a:rPr lang="en-US" sz="2600" dirty="0"/>
              <a:t>Total One-time Unrestricted General Fund: $5,696,004</a:t>
            </a:r>
          </a:p>
          <a:p>
            <a:r>
              <a:rPr lang="en-US" sz="2600" dirty="0"/>
              <a:t>Total One-time Restricted General Fund: $3,303,596</a:t>
            </a:r>
          </a:p>
          <a:p>
            <a:pPr lvl="1"/>
            <a:endParaRPr lang="en-US" dirty="0"/>
          </a:p>
        </p:txBody>
      </p:sp>
      <p:pic>
        <p:nvPicPr>
          <p:cNvPr id="4" name="Picture 3">
            <a:extLst>
              <a:ext uri="{FF2B5EF4-FFF2-40B4-BE49-F238E27FC236}">
                <a16:creationId xmlns:a16="http://schemas.microsoft.com/office/drawing/2014/main" id="{9DEB7C56-D96C-2DAF-6CA7-F10A428DA615}"/>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1082525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2451C2E-DCBD-63FF-2290-5BDC220B481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06D519B-E4C4-6CEF-EF50-B21CABD0E4C6}"/>
              </a:ext>
            </a:extLst>
          </p:cNvPr>
          <p:cNvPicPr>
            <a:picLocks noChangeAspect="1"/>
          </p:cNvPicPr>
          <p:nvPr/>
        </p:nvPicPr>
        <p:blipFill>
          <a:blip r:embed="rId2"/>
          <a:stretch>
            <a:fillRect/>
          </a:stretch>
        </p:blipFill>
        <p:spPr>
          <a:xfrm>
            <a:off x="87391" y="6345936"/>
            <a:ext cx="524301" cy="451143"/>
          </a:xfrm>
          <a:prstGeom prst="rect">
            <a:avLst/>
          </a:prstGeom>
        </p:spPr>
      </p:pic>
      <p:graphicFrame>
        <p:nvGraphicFramePr>
          <p:cNvPr id="7" name="Table 2">
            <a:extLst>
              <a:ext uri="{FF2B5EF4-FFF2-40B4-BE49-F238E27FC236}">
                <a16:creationId xmlns:a16="http://schemas.microsoft.com/office/drawing/2014/main" id="{EDB70CC5-ED0F-9157-0BFC-D09C3F6702FC}"/>
              </a:ext>
            </a:extLst>
          </p:cNvPr>
          <p:cNvGraphicFramePr>
            <a:graphicFrameLocks noGrp="1"/>
          </p:cNvGraphicFramePr>
          <p:nvPr>
            <p:extLst>
              <p:ext uri="{D42A27DB-BD31-4B8C-83A1-F6EECF244321}">
                <p14:modId xmlns:p14="http://schemas.microsoft.com/office/powerpoint/2010/main" val="853058165"/>
              </p:ext>
            </p:extLst>
          </p:nvPr>
        </p:nvGraphicFramePr>
        <p:xfrm>
          <a:off x="3175" y="60921"/>
          <a:ext cx="12188825" cy="5838661"/>
        </p:xfrm>
        <a:graphic>
          <a:graphicData uri="http://schemas.openxmlformats.org/drawingml/2006/table">
            <a:tbl>
              <a:tblPr firstRow="1" bandRow="1">
                <a:tableStyleId>{912C8C85-51F0-491E-9774-3900AFEF0FD7}</a:tableStyleId>
              </a:tblPr>
              <a:tblGrid>
                <a:gridCol w="8800389">
                  <a:extLst>
                    <a:ext uri="{9D8B030D-6E8A-4147-A177-3AD203B41FA5}">
                      <a16:colId xmlns:a16="http://schemas.microsoft.com/office/drawing/2014/main" val="1299578271"/>
                    </a:ext>
                  </a:extLst>
                </a:gridCol>
                <a:gridCol w="3388436">
                  <a:extLst>
                    <a:ext uri="{9D8B030D-6E8A-4147-A177-3AD203B41FA5}">
                      <a16:colId xmlns:a16="http://schemas.microsoft.com/office/drawing/2014/main" val="1751039277"/>
                    </a:ext>
                  </a:extLst>
                </a:gridCol>
              </a:tblGrid>
              <a:tr h="839581">
                <a:tc gridSpan="2">
                  <a:txBody>
                    <a:bodyPr/>
                    <a:lstStyle/>
                    <a:p>
                      <a:pPr algn="ctr"/>
                      <a:r>
                        <a:rPr lang="en-US" sz="2400" dirty="0"/>
                        <a:t>Projected Changes in Revenue</a:t>
                      </a:r>
                    </a:p>
                    <a:p>
                      <a:pPr algn="ctr"/>
                      <a:r>
                        <a:rPr lang="en-US" sz="2400" dirty="0"/>
                        <a:t>2025-26 Adopted Budget to Second Quarter Projections</a:t>
                      </a:r>
                      <a:endParaRPr lang="en-US" sz="2400" dirty="0">
                        <a:latin typeface="Calibri" panose="020F0502020204030204" pitchFamily="34" charset="0"/>
                        <a:cs typeface="Calibri" panose="020F0502020204030204" pitchFamily="34" charset="0"/>
                      </a:endParaRPr>
                    </a:p>
                  </a:txBody>
                  <a:tcPr/>
                </a:tc>
                <a:tc hMerge="1">
                  <a:txBody>
                    <a:bodyPr/>
                    <a:lstStyle/>
                    <a:p>
                      <a:endParaRPr lang="en-US" dirty="0"/>
                    </a:p>
                  </a:txBody>
                  <a:tcPr/>
                </a:tc>
                <a:extLst>
                  <a:ext uri="{0D108BD9-81ED-4DB2-BD59-A6C34878D82A}">
                    <a16:rowId xmlns:a16="http://schemas.microsoft.com/office/drawing/2014/main" val="2758238704"/>
                  </a:ext>
                </a:extLst>
              </a:tr>
              <a:tr h="381820">
                <a:tc>
                  <a:txBody>
                    <a:bodyPr/>
                    <a:lstStyle/>
                    <a:p>
                      <a:r>
                        <a:rPr lang="en-US" sz="2000" dirty="0"/>
                        <a:t>2025-2026 Adopted Budget</a:t>
                      </a:r>
                      <a:endParaRPr lang="en-US" sz="2000" dirty="0">
                        <a:latin typeface="Calibri" panose="020F0502020204030204" pitchFamily="34" charset="0"/>
                        <a:cs typeface="Calibri" panose="020F0502020204030204" pitchFamily="34" charset="0"/>
                      </a:endParaRPr>
                    </a:p>
                  </a:txBody>
                  <a:tcPr/>
                </a:tc>
                <a:tc>
                  <a:txBody>
                    <a:bodyPr/>
                    <a:lstStyle/>
                    <a:p>
                      <a:pPr algn="r"/>
                      <a:r>
                        <a:rPr lang="en-US" sz="2000" dirty="0"/>
                        <a:t>$224,968,862</a:t>
                      </a:r>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05007065"/>
                  </a:ext>
                </a:extLst>
              </a:tr>
              <a:tr h="381686">
                <a:tc>
                  <a:txBody>
                    <a:bodyPr/>
                    <a:lstStyle/>
                    <a:p>
                      <a:r>
                        <a:rPr lang="en-US" sz="2000" dirty="0"/>
                        <a:t>One-time Auxiliary Transfer</a:t>
                      </a:r>
                      <a:endParaRPr lang="en-US" sz="2000" dirty="0">
                        <a:latin typeface="Calibri" panose="020F0502020204030204" pitchFamily="34" charset="0"/>
                        <a:cs typeface="Calibri" panose="020F0502020204030204" pitchFamily="34" charset="0"/>
                      </a:endParaRPr>
                    </a:p>
                  </a:txBody>
                  <a:tcPr/>
                </a:tc>
                <a:tc>
                  <a:txBody>
                    <a:bodyPr/>
                    <a:lstStyle/>
                    <a:p>
                      <a:pPr algn="r"/>
                      <a:r>
                        <a:rPr lang="en-US" sz="2000" dirty="0">
                          <a:solidFill>
                            <a:schemeClr val="tx1"/>
                          </a:solidFill>
                        </a:rPr>
                        <a:t>2,670,004</a:t>
                      </a:r>
                      <a:endParaRPr lang="en-US" sz="20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631973293"/>
                  </a:ext>
                </a:extLst>
              </a:tr>
              <a:tr h="381686">
                <a:tc>
                  <a:txBody>
                    <a:bodyPr/>
                    <a:lstStyle/>
                    <a:p>
                      <a:r>
                        <a:rPr lang="en-US" sz="2000" dirty="0">
                          <a:latin typeface="Calibri" panose="020F0502020204030204" pitchFamily="34" charset="0"/>
                          <a:cs typeface="Calibri" panose="020F0502020204030204" pitchFamily="34" charset="0"/>
                        </a:rPr>
                        <a:t>One-time State Wildfire Assistance</a:t>
                      </a:r>
                    </a:p>
                  </a:txBody>
                  <a:tcPr/>
                </a:tc>
                <a:tc>
                  <a:txBody>
                    <a:bodyPr/>
                    <a:lstStyle/>
                    <a:p>
                      <a:pPr algn="r"/>
                      <a:r>
                        <a:rPr lang="en-US" sz="2000" dirty="0">
                          <a:solidFill>
                            <a:schemeClr val="tx1"/>
                          </a:solidFill>
                        </a:rPr>
                        <a:t>2,026,000</a:t>
                      </a:r>
                      <a:endParaRPr lang="en-US" sz="20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592150901"/>
                  </a:ext>
                </a:extLst>
              </a:tr>
              <a:tr h="381686">
                <a:tc>
                  <a:txBody>
                    <a:bodyPr/>
                    <a:lstStyle/>
                    <a:p>
                      <a:r>
                        <a:rPr lang="en-US" sz="2000" dirty="0"/>
                        <a:t>One-time SMCF Donation</a:t>
                      </a:r>
                      <a:endParaRPr lang="en-US" sz="2000" dirty="0">
                        <a:latin typeface="Calibri" panose="020F0502020204030204" pitchFamily="34" charset="0"/>
                        <a:cs typeface="Calibri" panose="020F0502020204030204" pitchFamily="34" charset="0"/>
                      </a:endParaRPr>
                    </a:p>
                  </a:txBody>
                  <a:tcPr/>
                </a:tc>
                <a:tc>
                  <a:txBody>
                    <a:bodyPr/>
                    <a:lstStyle/>
                    <a:p>
                      <a:pPr algn="r"/>
                      <a:r>
                        <a:rPr lang="en-US" sz="2000" dirty="0">
                          <a:solidFill>
                            <a:schemeClr val="tx1"/>
                          </a:solidFill>
                        </a:rPr>
                        <a:t>1,000,000</a:t>
                      </a:r>
                      <a:endParaRPr lang="en-US" sz="20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80842710"/>
                  </a:ext>
                </a:extLst>
              </a:tr>
              <a:tr h="381686">
                <a:tc>
                  <a:txBody>
                    <a:bodyPr/>
                    <a:lstStyle/>
                    <a:p>
                      <a:r>
                        <a:rPr lang="en-US" sz="2000" dirty="0">
                          <a:latin typeface="Calibri" panose="020F0502020204030204" pitchFamily="34" charset="0"/>
                          <a:cs typeface="Calibri" panose="020F0502020204030204" pitchFamily="34" charset="0"/>
                        </a:rPr>
                        <a:t>Fee Based Instruction</a:t>
                      </a:r>
                    </a:p>
                  </a:txBody>
                  <a:tcPr/>
                </a:tc>
                <a:tc>
                  <a:txBody>
                    <a:bodyPr/>
                    <a:lstStyle/>
                    <a:p>
                      <a:pPr algn="r"/>
                      <a:r>
                        <a:rPr lang="en-US" sz="2000" dirty="0">
                          <a:latin typeface="Calibri" panose="020F0502020204030204" pitchFamily="34" charset="0"/>
                          <a:cs typeface="Calibri" panose="020F0502020204030204" pitchFamily="34" charset="0"/>
                        </a:rPr>
                        <a:t>251,536</a:t>
                      </a:r>
                    </a:p>
                  </a:txBody>
                  <a:tcPr/>
                </a:tc>
                <a:extLst>
                  <a:ext uri="{0D108BD9-81ED-4DB2-BD59-A6C34878D82A}">
                    <a16:rowId xmlns:a16="http://schemas.microsoft.com/office/drawing/2014/main" val="697619511"/>
                  </a:ext>
                </a:extLst>
              </a:tr>
              <a:tr h="381686">
                <a:tc>
                  <a:txBody>
                    <a:bodyPr/>
                    <a:lstStyle/>
                    <a:p>
                      <a:r>
                        <a:rPr lang="en-US" sz="2000" dirty="0">
                          <a:latin typeface="Calibri" panose="020F0502020204030204" pitchFamily="34" charset="0"/>
                          <a:cs typeface="Calibri" panose="020F0502020204030204" pitchFamily="34" charset="0"/>
                        </a:rPr>
                        <a:t>Rental Income</a:t>
                      </a:r>
                    </a:p>
                  </a:txBody>
                  <a:tcPr/>
                </a:tc>
                <a:tc>
                  <a:txBody>
                    <a:bodyPr/>
                    <a:lstStyle/>
                    <a:p>
                      <a:pPr algn="r"/>
                      <a:r>
                        <a:rPr lang="en-US" sz="2000" dirty="0">
                          <a:latin typeface="Calibri" panose="020F0502020204030204" pitchFamily="34" charset="0"/>
                          <a:cs typeface="Calibri" panose="020F0502020204030204" pitchFamily="34" charset="0"/>
                        </a:rPr>
                        <a:t>25,900</a:t>
                      </a:r>
                    </a:p>
                  </a:txBody>
                  <a:tcPr/>
                </a:tc>
                <a:extLst>
                  <a:ext uri="{0D108BD9-81ED-4DB2-BD59-A6C34878D82A}">
                    <a16:rowId xmlns:a16="http://schemas.microsoft.com/office/drawing/2014/main" val="2534323272"/>
                  </a:ext>
                </a:extLst>
              </a:tr>
              <a:tr h="381686">
                <a:tc>
                  <a:txBody>
                    <a:bodyPr/>
                    <a:lstStyle/>
                    <a:p>
                      <a:r>
                        <a:rPr lang="en-US" sz="2000" dirty="0">
                          <a:latin typeface="Calibri" panose="020F0502020204030204" pitchFamily="34" charset="0"/>
                          <a:cs typeface="Calibri" panose="020F0502020204030204" pitchFamily="34" charset="0"/>
                        </a:rPr>
                        <a:t>Student Fees</a:t>
                      </a:r>
                    </a:p>
                  </a:txBody>
                  <a:tcPr/>
                </a:tc>
                <a:tc>
                  <a:txBody>
                    <a:bodyPr/>
                    <a:lstStyle/>
                    <a:p>
                      <a:pPr algn="r"/>
                      <a:r>
                        <a:rPr lang="en-US" sz="2000" dirty="0">
                          <a:solidFill>
                            <a:srgbClr val="FF0000"/>
                          </a:solidFill>
                          <a:latin typeface="Calibri" panose="020F0502020204030204" pitchFamily="34" charset="0"/>
                          <a:cs typeface="Calibri" panose="020F0502020204030204" pitchFamily="34" charset="0"/>
                        </a:rPr>
                        <a:t>&lt;66,781&gt;</a:t>
                      </a:r>
                    </a:p>
                  </a:txBody>
                  <a:tcPr/>
                </a:tc>
                <a:extLst>
                  <a:ext uri="{0D108BD9-81ED-4DB2-BD59-A6C34878D82A}">
                    <a16:rowId xmlns:a16="http://schemas.microsoft.com/office/drawing/2014/main" val="2462486096"/>
                  </a:ext>
                </a:extLst>
              </a:tr>
              <a:tr h="381686">
                <a:tc>
                  <a:txBody>
                    <a:bodyPr/>
                    <a:lstStyle/>
                    <a:p>
                      <a:r>
                        <a:rPr lang="en-US" sz="2000" dirty="0">
                          <a:latin typeface="Calibri" panose="020F0502020204030204" pitchFamily="34" charset="0"/>
                          <a:cs typeface="Calibri" panose="020F0502020204030204" pitchFamily="34" charset="0"/>
                        </a:rPr>
                        <a:t>Interest</a:t>
                      </a:r>
                    </a:p>
                  </a:txBody>
                  <a:tcPr/>
                </a:tc>
                <a:tc>
                  <a:txBody>
                    <a:bodyPr/>
                    <a:lstStyle/>
                    <a:p>
                      <a:pPr algn="r"/>
                      <a:r>
                        <a:rPr lang="en-US" sz="2000" dirty="0">
                          <a:solidFill>
                            <a:srgbClr val="FF0000"/>
                          </a:solidFill>
                          <a:latin typeface="Calibri" panose="020F0502020204030204" pitchFamily="34" charset="0"/>
                          <a:cs typeface="Calibri" panose="020F0502020204030204" pitchFamily="34" charset="0"/>
                        </a:rPr>
                        <a:t>&lt;267,700&gt;</a:t>
                      </a:r>
                    </a:p>
                  </a:txBody>
                  <a:tcPr/>
                </a:tc>
                <a:extLst>
                  <a:ext uri="{0D108BD9-81ED-4DB2-BD59-A6C34878D82A}">
                    <a16:rowId xmlns:a16="http://schemas.microsoft.com/office/drawing/2014/main" val="1636015483"/>
                  </a:ext>
                </a:extLst>
              </a:tr>
              <a:tr h="381686">
                <a:tc>
                  <a:txBody>
                    <a:bodyPr/>
                    <a:lstStyle/>
                    <a:p>
                      <a:r>
                        <a:rPr lang="en-US" sz="2000" dirty="0">
                          <a:latin typeface="Calibri" panose="020F0502020204030204" pitchFamily="34" charset="0"/>
                          <a:cs typeface="Calibri" panose="020F0502020204030204" pitchFamily="34" charset="0"/>
                        </a:rPr>
                        <a:t>Non-resident Tuition</a:t>
                      </a:r>
                    </a:p>
                  </a:txBody>
                  <a:tcPr/>
                </a:tc>
                <a:tc>
                  <a:txBody>
                    <a:bodyPr/>
                    <a:lstStyle/>
                    <a:p>
                      <a:pPr algn="r"/>
                      <a:r>
                        <a:rPr lang="en-US" sz="2000" dirty="0">
                          <a:solidFill>
                            <a:srgbClr val="FF0000"/>
                          </a:solidFill>
                          <a:latin typeface="Calibri" panose="020F0502020204030204" pitchFamily="34" charset="0"/>
                          <a:cs typeface="Calibri" panose="020F0502020204030204" pitchFamily="34" charset="0"/>
                        </a:rPr>
                        <a:t>&lt;288,126&gt;</a:t>
                      </a:r>
                    </a:p>
                  </a:txBody>
                  <a:tcPr/>
                </a:tc>
                <a:extLst>
                  <a:ext uri="{0D108BD9-81ED-4DB2-BD59-A6C34878D82A}">
                    <a16:rowId xmlns:a16="http://schemas.microsoft.com/office/drawing/2014/main" val="53942992"/>
                  </a:ext>
                </a:extLst>
              </a:tr>
              <a:tr h="381686">
                <a:tc>
                  <a:txBody>
                    <a:bodyPr/>
                    <a:lstStyle/>
                    <a:p>
                      <a:r>
                        <a:rPr lang="en-US" sz="2000" dirty="0">
                          <a:latin typeface="Calibri" panose="020F0502020204030204" pitchFamily="34" charset="0"/>
                          <a:cs typeface="Calibri" panose="020F0502020204030204" pitchFamily="34" charset="0"/>
                        </a:rPr>
                        <a:t>Lottery</a:t>
                      </a:r>
                    </a:p>
                  </a:txBody>
                  <a:tcPr/>
                </a:tc>
                <a:tc>
                  <a:txBody>
                    <a:bodyPr/>
                    <a:lstStyle/>
                    <a:p>
                      <a:pPr algn="r"/>
                      <a:r>
                        <a:rPr lang="en-US" sz="2000" dirty="0">
                          <a:solidFill>
                            <a:srgbClr val="FF0000"/>
                          </a:solidFill>
                          <a:latin typeface="Calibri" panose="020F0502020204030204" pitchFamily="34" charset="0"/>
                          <a:cs typeface="Calibri" panose="020F0502020204030204" pitchFamily="34" charset="0"/>
                        </a:rPr>
                        <a:t>&lt;377,876&gt;</a:t>
                      </a:r>
                    </a:p>
                  </a:txBody>
                  <a:tcPr/>
                </a:tc>
                <a:extLst>
                  <a:ext uri="{0D108BD9-81ED-4DB2-BD59-A6C34878D82A}">
                    <a16:rowId xmlns:a16="http://schemas.microsoft.com/office/drawing/2014/main" val="3567636740"/>
                  </a:ext>
                </a:extLst>
              </a:tr>
              <a:tr h="381686">
                <a:tc>
                  <a:txBody>
                    <a:bodyPr/>
                    <a:lstStyle/>
                    <a:p>
                      <a:r>
                        <a:rPr lang="en-US" sz="2000" dirty="0"/>
                        <a:t>Other</a:t>
                      </a:r>
                      <a:endParaRPr lang="en-US" sz="2000" dirty="0">
                        <a:latin typeface="Calibri" panose="020F0502020204030204" pitchFamily="34" charset="0"/>
                        <a:cs typeface="Calibri" panose="020F0502020204030204" pitchFamily="34" charset="0"/>
                      </a:endParaRPr>
                    </a:p>
                  </a:txBody>
                  <a:tcPr/>
                </a:tc>
                <a:tc>
                  <a:txBody>
                    <a:bodyPr/>
                    <a:lstStyle/>
                    <a:p>
                      <a:pPr algn="r"/>
                      <a:r>
                        <a:rPr lang="en-US" sz="2000" dirty="0">
                          <a:latin typeface="Calibri" panose="020F0502020204030204" pitchFamily="34" charset="0"/>
                          <a:cs typeface="Calibri" panose="020F0502020204030204" pitchFamily="34" charset="0"/>
                        </a:rPr>
                        <a:t>28,863</a:t>
                      </a:r>
                    </a:p>
                  </a:txBody>
                  <a:tcPr/>
                </a:tc>
                <a:extLst>
                  <a:ext uri="{0D108BD9-81ED-4DB2-BD59-A6C34878D82A}">
                    <a16:rowId xmlns:a16="http://schemas.microsoft.com/office/drawing/2014/main" val="1882489503"/>
                  </a:ext>
                </a:extLst>
              </a:tr>
              <a:tr h="640440">
                <a:tc>
                  <a:txBody>
                    <a:bodyPr/>
                    <a:lstStyle/>
                    <a:p>
                      <a:r>
                        <a:rPr lang="en-US" sz="2000" dirty="0"/>
                        <a:t>2025-2026 Second Quarter Revenue Projection</a:t>
                      </a:r>
                      <a:endParaRPr lang="en-US" sz="2000" dirty="0">
                        <a:latin typeface="Calibri" panose="020F0502020204030204" pitchFamily="34" charset="0"/>
                        <a:cs typeface="Calibri" panose="020F0502020204030204" pitchFamily="34" charset="0"/>
                      </a:endParaRPr>
                    </a:p>
                  </a:txBody>
                  <a:tcPr/>
                </a:tc>
                <a:tc>
                  <a:txBody>
                    <a:bodyPr/>
                    <a:lstStyle/>
                    <a:p>
                      <a:pPr algn="r"/>
                      <a:r>
                        <a:rPr lang="en-US" sz="2000" dirty="0"/>
                        <a:t>$229,970,682</a:t>
                      </a:r>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944017542"/>
                  </a:ext>
                </a:extLst>
              </a:tr>
            </a:tbl>
          </a:graphicData>
        </a:graphic>
      </p:graphicFrame>
      <p:sp>
        <p:nvSpPr>
          <p:cNvPr id="8" name="TextBox 7">
            <a:extLst>
              <a:ext uri="{FF2B5EF4-FFF2-40B4-BE49-F238E27FC236}">
                <a16:creationId xmlns:a16="http://schemas.microsoft.com/office/drawing/2014/main" id="{775B429D-3A78-08EE-6E9A-55A2513E26F9}"/>
              </a:ext>
            </a:extLst>
          </p:cNvPr>
          <p:cNvSpPr txBox="1"/>
          <p:nvPr/>
        </p:nvSpPr>
        <p:spPr>
          <a:xfrm>
            <a:off x="963635" y="6084326"/>
            <a:ext cx="10951699" cy="523220"/>
          </a:xfrm>
          <a:prstGeom prst="rect">
            <a:avLst/>
          </a:prstGeom>
          <a:noFill/>
        </p:spPr>
        <p:txBody>
          <a:bodyPr wrap="square" rtlCol="0">
            <a:spAutoFit/>
          </a:bodyPr>
          <a:lstStyle/>
          <a:p>
            <a:r>
              <a:rPr lang="en-US" sz="2800" dirty="0"/>
              <a:t>Increase of </a:t>
            </a:r>
            <a:r>
              <a:rPr lang="en-US" sz="2800" dirty="0">
                <a:solidFill>
                  <a:srgbClr val="00B050"/>
                </a:solidFill>
              </a:rPr>
              <a:t>$5,001,820 </a:t>
            </a:r>
            <a:r>
              <a:rPr lang="en-US" sz="2800" dirty="0"/>
              <a:t>or </a:t>
            </a:r>
            <a:r>
              <a:rPr lang="en-US" sz="2800" dirty="0">
                <a:solidFill>
                  <a:srgbClr val="00B050"/>
                </a:solidFill>
              </a:rPr>
              <a:t>2.22% </a:t>
            </a:r>
            <a:r>
              <a:rPr lang="en-US" sz="2800" dirty="0"/>
              <a:t>Driven by One-time Revenue Items</a:t>
            </a:r>
          </a:p>
        </p:txBody>
      </p:sp>
      <p:sp>
        <p:nvSpPr>
          <p:cNvPr id="9" name="Rectangle: Rounded Corners 8">
            <a:extLst>
              <a:ext uri="{FF2B5EF4-FFF2-40B4-BE49-F238E27FC236}">
                <a16:creationId xmlns:a16="http://schemas.microsoft.com/office/drawing/2014/main" id="{F28F276C-3B1C-7992-6063-8533511440CC}"/>
              </a:ext>
            </a:extLst>
          </p:cNvPr>
          <p:cNvSpPr/>
          <p:nvPr/>
        </p:nvSpPr>
        <p:spPr>
          <a:xfrm>
            <a:off x="0" y="1280160"/>
            <a:ext cx="12188825" cy="1202788"/>
          </a:xfrm>
          <a:prstGeom prst="round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94F95DFE-C192-948E-6F26-F8CFBBAF670E}"/>
              </a:ext>
            </a:extLst>
          </p:cNvPr>
          <p:cNvSpPr/>
          <p:nvPr/>
        </p:nvSpPr>
        <p:spPr>
          <a:xfrm>
            <a:off x="-1" y="3189904"/>
            <a:ext cx="12188825" cy="573204"/>
          </a:xfrm>
          <a:prstGeom prst="round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7F42CE2-930A-5831-63FC-CF65E7EE4A6A}"/>
              </a:ext>
            </a:extLst>
          </p:cNvPr>
          <p:cNvSpPr txBox="1"/>
          <p:nvPr/>
        </p:nvSpPr>
        <p:spPr>
          <a:xfrm>
            <a:off x="2862775" y="2820572"/>
            <a:ext cx="184731" cy="369332"/>
          </a:xfrm>
          <a:prstGeom prst="rect">
            <a:avLst/>
          </a:prstGeom>
          <a:noFill/>
        </p:spPr>
        <p:txBody>
          <a:bodyPr wrap="none" rtlCol="0">
            <a:spAutoFit/>
          </a:bodyPr>
          <a:lstStyle/>
          <a:p>
            <a:endParaRPr lang="en-US" dirty="0"/>
          </a:p>
        </p:txBody>
      </p:sp>
      <p:sp>
        <p:nvSpPr>
          <p:cNvPr id="12" name="Rectangle: Rounded Corners 11">
            <a:extLst>
              <a:ext uri="{FF2B5EF4-FFF2-40B4-BE49-F238E27FC236}">
                <a16:creationId xmlns:a16="http://schemas.microsoft.com/office/drawing/2014/main" id="{327E6A60-2AA1-E6DE-7B72-9E1233C669C4}"/>
              </a:ext>
            </a:extLst>
          </p:cNvPr>
          <p:cNvSpPr/>
          <p:nvPr/>
        </p:nvSpPr>
        <p:spPr>
          <a:xfrm>
            <a:off x="6350" y="4056967"/>
            <a:ext cx="12188825" cy="838590"/>
          </a:xfrm>
          <a:prstGeom prst="round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828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par>
                          <p:cTn id="16" fill="hold">
                            <p:stCondLst>
                              <p:cond delay="500"/>
                            </p:stCondLst>
                            <p:childTnLst>
                              <p:par>
                                <p:cTn id="17" presetID="31"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1000" fill="hold"/>
                                        <p:tgtEl>
                                          <p:spTgt spid="10"/>
                                        </p:tgtEl>
                                        <p:attrNameLst>
                                          <p:attrName>ppt_w</p:attrName>
                                        </p:attrNameLst>
                                      </p:cBhvr>
                                      <p:tavLst>
                                        <p:tav tm="0">
                                          <p:val>
                                            <p:fltVal val="0"/>
                                          </p:val>
                                        </p:tav>
                                        <p:tav tm="100000">
                                          <p:val>
                                            <p:strVal val="#ppt_w"/>
                                          </p:val>
                                        </p:tav>
                                      </p:tavLst>
                                    </p:anim>
                                    <p:anim calcmode="lin" valueType="num">
                                      <p:cBhvr>
                                        <p:cTn id="20" dur="1000" fill="hold"/>
                                        <p:tgtEl>
                                          <p:spTgt spid="10"/>
                                        </p:tgtEl>
                                        <p:attrNameLst>
                                          <p:attrName>ppt_h</p:attrName>
                                        </p:attrNameLst>
                                      </p:cBhvr>
                                      <p:tavLst>
                                        <p:tav tm="0">
                                          <p:val>
                                            <p:fltVal val="0"/>
                                          </p:val>
                                        </p:tav>
                                        <p:tav tm="100000">
                                          <p:val>
                                            <p:strVal val="#ppt_h"/>
                                          </p:val>
                                        </p:tav>
                                      </p:tavLst>
                                    </p:anim>
                                    <p:anim calcmode="lin" valueType="num">
                                      <p:cBhvr>
                                        <p:cTn id="21" dur="1000" fill="hold"/>
                                        <p:tgtEl>
                                          <p:spTgt spid="10"/>
                                        </p:tgtEl>
                                        <p:attrNameLst>
                                          <p:attrName>style.rotation</p:attrName>
                                        </p:attrNameLst>
                                      </p:cBhvr>
                                      <p:tavLst>
                                        <p:tav tm="0">
                                          <p:val>
                                            <p:fltVal val="90"/>
                                          </p:val>
                                        </p:tav>
                                        <p:tav tm="100000">
                                          <p:val>
                                            <p:fltVal val="0"/>
                                          </p:val>
                                        </p:tav>
                                      </p:tavLst>
                                    </p:anim>
                                    <p:animEffect transition="in" filter="fade">
                                      <p:cBhvr>
                                        <p:cTn id="22" dur="1000"/>
                                        <p:tgtEl>
                                          <p:spTgt spid="10"/>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p:cTn id="25" dur="1000" fill="hold"/>
                                        <p:tgtEl>
                                          <p:spTgt spid="12"/>
                                        </p:tgtEl>
                                        <p:attrNameLst>
                                          <p:attrName>ppt_w</p:attrName>
                                        </p:attrNameLst>
                                      </p:cBhvr>
                                      <p:tavLst>
                                        <p:tav tm="0">
                                          <p:val>
                                            <p:fltVal val="0"/>
                                          </p:val>
                                        </p:tav>
                                        <p:tav tm="100000">
                                          <p:val>
                                            <p:strVal val="#ppt_w"/>
                                          </p:val>
                                        </p:tav>
                                      </p:tavLst>
                                    </p:anim>
                                    <p:anim calcmode="lin" valueType="num">
                                      <p:cBhvr>
                                        <p:cTn id="26" dur="1000" fill="hold"/>
                                        <p:tgtEl>
                                          <p:spTgt spid="12"/>
                                        </p:tgtEl>
                                        <p:attrNameLst>
                                          <p:attrName>ppt_h</p:attrName>
                                        </p:attrNameLst>
                                      </p:cBhvr>
                                      <p:tavLst>
                                        <p:tav tm="0">
                                          <p:val>
                                            <p:fltVal val="0"/>
                                          </p:val>
                                        </p:tav>
                                        <p:tav tm="100000">
                                          <p:val>
                                            <p:strVal val="#ppt_h"/>
                                          </p:val>
                                        </p:tav>
                                      </p:tavLst>
                                    </p:anim>
                                    <p:anim calcmode="lin" valueType="num">
                                      <p:cBhvr>
                                        <p:cTn id="27" dur="1000" fill="hold"/>
                                        <p:tgtEl>
                                          <p:spTgt spid="12"/>
                                        </p:tgtEl>
                                        <p:attrNameLst>
                                          <p:attrName>style.rotation</p:attrName>
                                        </p:attrNameLst>
                                      </p:cBhvr>
                                      <p:tavLst>
                                        <p:tav tm="0">
                                          <p:val>
                                            <p:fltVal val="90"/>
                                          </p:val>
                                        </p:tav>
                                        <p:tav tm="100000">
                                          <p:val>
                                            <p:fltVal val="0"/>
                                          </p:val>
                                        </p:tav>
                                      </p:tavLst>
                                    </p:anim>
                                    <p:animEffect transition="in" filter="fade">
                                      <p:cBhvr>
                                        <p:cTn id="28" dur="10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10"/>
                                        </p:tgtEl>
                                      </p:cBhvr>
                                    </p:animEffect>
                                    <p:set>
                                      <p:cBhvr>
                                        <p:cTn id="33" dur="1" fill="hold">
                                          <p:stCondLst>
                                            <p:cond delay="499"/>
                                          </p:stCondLst>
                                        </p:cTn>
                                        <p:tgtEl>
                                          <p:spTgt spid="10"/>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12"/>
                                        </p:tgtEl>
                                      </p:cBhvr>
                                    </p:animEffect>
                                    <p:set>
                                      <p:cBhvr>
                                        <p:cTn id="36" dur="1" fill="hold">
                                          <p:stCondLst>
                                            <p:cond delay="499"/>
                                          </p:stCondLst>
                                        </p:cTn>
                                        <p:tgtEl>
                                          <p:spTgt spid="12"/>
                                        </p:tgtEl>
                                        <p:attrNameLst>
                                          <p:attrName>style.visibility</p:attrName>
                                        </p:attrNameLst>
                                      </p:cBhvr>
                                      <p:to>
                                        <p:strVal val="hidden"/>
                                      </p:to>
                                    </p:set>
                                  </p:childTnLst>
                                </p:cTn>
                              </p:par>
                            </p:childTnLst>
                          </p:cTn>
                        </p:par>
                        <p:par>
                          <p:cTn id="37" fill="hold">
                            <p:stCondLst>
                              <p:cond delay="500"/>
                            </p:stCondLst>
                            <p:childTnLst>
                              <p:par>
                                <p:cTn id="38" presetID="45" presetClass="entr" presetSubtype="0" fill="hold" grpId="0" nodeType="after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2000"/>
                                        <p:tgtEl>
                                          <p:spTgt spid="8"/>
                                        </p:tgtEl>
                                      </p:cBhvr>
                                    </p:animEffect>
                                    <p:anim calcmode="lin" valueType="num">
                                      <p:cBhvr>
                                        <p:cTn id="41" dur="2000" fill="hold"/>
                                        <p:tgtEl>
                                          <p:spTgt spid="8"/>
                                        </p:tgtEl>
                                        <p:attrNameLst>
                                          <p:attrName>ppt_w</p:attrName>
                                        </p:attrNameLst>
                                      </p:cBhvr>
                                      <p:tavLst>
                                        <p:tav tm="0" fmla="#ppt_w*sin(2.5*pi*$)">
                                          <p:val>
                                            <p:fltVal val="0"/>
                                          </p:val>
                                        </p:tav>
                                        <p:tav tm="100000">
                                          <p:val>
                                            <p:fltVal val="1"/>
                                          </p:val>
                                        </p:tav>
                                      </p:tavLst>
                                    </p:anim>
                                    <p:anim calcmode="lin" valueType="num">
                                      <p:cBhvr>
                                        <p:cTn id="42"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9" grpId="1" animBg="1"/>
      <p:bldP spid="10" grpId="0" animBg="1"/>
      <p:bldP spid="10" grpId="1" animBg="1"/>
      <p:bldP spid="12" grpId="0" animBg="1"/>
      <p:bldP spid="12"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C356E85-C964-08EA-1328-4B1480A97C5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BDA5FD0-1192-B883-B373-C2354908277D}"/>
              </a:ext>
            </a:extLst>
          </p:cNvPr>
          <p:cNvPicPr>
            <a:picLocks noChangeAspect="1"/>
          </p:cNvPicPr>
          <p:nvPr/>
        </p:nvPicPr>
        <p:blipFill>
          <a:blip r:embed="rId2"/>
          <a:stretch>
            <a:fillRect/>
          </a:stretch>
        </p:blipFill>
        <p:spPr>
          <a:xfrm>
            <a:off x="87391" y="6345936"/>
            <a:ext cx="524301" cy="451143"/>
          </a:xfrm>
          <a:prstGeom prst="rect">
            <a:avLst/>
          </a:prstGeom>
        </p:spPr>
      </p:pic>
      <p:graphicFrame>
        <p:nvGraphicFramePr>
          <p:cNvPr id="7" name="Table 2">
            <a:extLst>
              <a:ext uri="{FF2B5EF4-FFF2-40B4-BE49-F238E27FC236}">
                <a16:creationId xmlns:a16="http://schemas.microsoft.com/office/drawing/2014/main" id="{F52C9912-C185-538A-392F-5D4482435E1F}"/>
              </a:ext>
            </a:extLst>
          </p:cNvPr>
          <p:cNvGraphicFramePr>
            <a:graphicFrameLocks noGrp="1"/>
          </p:cNvGraphicFramePr>
          <p:nvPr>
            <p:extLst>
              <p:ext uri="{D42A27DB-BD31-4B8C-83A1-F6EECF244321}">
                <p14:modId xmlns:p14="http://schemas.microsoft.com/office/powerpoint/2010/main" val="2578273750"/>
              </p:ext>
            </p:extLst>
          </p:nvPr>
        </p:nvGraphicFramePr>
        <p:xfrm>
          <a:off x="3175" y="60921"/>
          <a:ext cx="12188825" cy="7254960"/>
        </p:xfrm>
        <a:graphic>
          <a:graphicData uri="http://schemas.openxmlformats.org/drawingml/2006/table">
            <a:tbl>
              <a:tblPr firstRow="1" bandRow="1">
                <a:tableStyleId>{F2DE63D5-997A-4646-A377-4702673A728D}</a:tableStyleId>
              </a:tblPr>
              <a:tblGrid>
                <a:gridCol w="8800389">
                  <a:extLst>
                    <a:ext uri="{9D8B030D-6E8A-4147-A177-3AD203B41FA5}">
                      <a16:colId xmlns:a16="http://schemas.microsoft.com/office/drawing/2014/main" val="1299578271"/>
                    </a:ext>
                  </a:extLst>
                </a:gridCol>
                <a:gridCol w="3388436">
                  <a:extLst>
                    <a:ext uri="{9D8B030D-6E8A-4147-A177-3AD203B41FA5}">
                      <a16:colId xmlns:a16="http://schemas.microsoft.com/office/drawing/2014/main" val="1751039277"/>
                    </a:ext>
                  </a:extLst>
                </a:gridCol>
              </a:tblGrid>
              <a:tr h="839581">
                <a:tc gridSpan="2">
                  <a:txBody>
                    <a:bodyPr/>
                    <a:lstStyle/>
                    <a:p>
                      <a:pPr algn="ctr"/>
                      <a:r>
                        <a:rPr lang="en-US" sz="2800" dirty="0"/>
                        <a:t>Projected Changes in Expenditure</a:t>
                      </a:r>
                    </a:p>
                    <a:p>
                      <a:pPr algn="ctr"/>
                      <a:r>
                        <a:rPr lang="en-US" sz="2800" dirty="0"/>
                        <a:t>2025-26 Adopted Budget to Second Quarter Projections</a:t>
                      </a:r>
                      <a:endParaRPr lang="en-US" sz="2800" dirty="0">
                        <a:latin typeface="Calibri" panose="020F0502020204030204" pitchFamily="34" charset="0"/>
                        <a:cs typeface="Calibri" panose="020F0502020204030204" pitchFamily="34" charset="0"/>
                      </a:endParaRPr>
                    </a:p>
                  </a:txBody>
                  <a:tcPr/>
                </a:tc>
                <a:tc hMerge="1">
                  <a:txBody>
                    <a:bodyPr/>
                    <a:lstStyle/>
                    <a:p>
                      <a:endParaRPr lang="en-US" dirty="0"/>
                    </a:p>
                  </a:txBody>
                  <a:tcPr/>
                </a:tc>
                <a:extLst>
                  <a:ext uri="{0D108BD9-81ED-4DB2-BD59-A6C34878D82A}">
                    <a16:rowId xmlns:a16="http://schemas.microsoft.com/office/drawing/2014/main" val="2758238704"/>
                  </a:ext>
                </a:extLst>
              </a:tr>
              <a:tr h="381820">
                <a:tc>
                  <a:txBody>
                    <a:bodyPr/>
                    <a:lstStyle/>
                    <a:p>
                      <a:r>
                        <a:rPr lang="en-US" sz="2400" dirty="0"/>
                        <a:t>2025-2026 Adopted Budget</a:t>
                      </a:r>
                      <a:endParaRPr lang="en-US" sz="2400" dirty="0">
                        <a:latin typeface="Calibri" panose="020F0502020204030204" pitchFamily="34" charset="0"/>
                        <a:cs typeface="Calibri" panose="020F0502020204030204" pitchFamily="34" charset="0"/>
                      </a:endParaRPr>
                    </a:p>
                  </a:txBody>
                  <a:tcPr/>
                </a:tc>
                <a:tc>
                  <a:txBody>
                    <a:bodyPr/>
                    <a:lstStyle/>
                    <a:p>
                      <a:pPr algn="r"/>
                      <a:r>
                        <a:rPr lang="en-US" sz="2400" dirty="0"/>
                        <a:t>$235,054,851</a:t>
                      </a:r>
                      <a:endParaRPr lang="en-US" sz="2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05007065"/>
                  </a:ext>
                </a:extLst>
              </a:tr>
              <a:tr h="381686">
                <a:tc>
                  <a:txBody>
                    <a:bodyPr/>
                    <a:lstStyle/>
                    <a:p>
                      <a:r>
                        <a:rPr lang="en-US" sz="2400" dirty="0">
                          <a:latin typeface="Calibri" panose="020F0502020204030204" pitchFamily="34" charset="0"/>
                          <a:cs typeface="Calibri" panose="020F0502020204030204" pitchFamily="34" charset="0"/>
                        </a:rPr>
                        <a:t>Expenditures Related to SMCF One-time Donation</a:t>
                      </a:r>
                    </a:p>
                  </a:txBody>
                  <a:tcPr/>
                </a:tc>
                <a:tc>
                  <a:txBody>
                    <a:bodyPr/>
                    <a:lstStyle/>
                    <a:p>
                      <a:pPr algn="r"/>
                      <a:r>
                        <a:rPr lang="en-US" sz="2400" dirty="0">
                          <a:solidFill>
                            <a:srgbClr val="FF0000"/>
                          </a:solidFill>
                        </a:rPr>
                        <a:t>1,000,000</a:t>
                      </a:r>
                      <a:endParaRPr lang="en-US" sz="2400" dirty="0">
                        <a:solidFill>
                          <a:srgbClr val="FF0000"/>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631973293"/>
                  </a:ext>
                </a:extLst>
              </a:tr>
              <a:tr h="381686">
                <a:tc>
                  <a:txBody>
                    <a:bodyPr/>
                    <a:lstStyle/>
                    <a:p>
                      <a:r>
                        <a:rPr lang="en-US" sz="2400" dirty="0"/>
                        <a:t>Health and Welfare – Current and Retiree</a:t>
                      </a:r>
                      <a:endParaRPr lang="en-US" sz="2400" dirty="0">
                        <a:latin typeface="Calibri" panose="020F0502020204030204" pitchFamily="34" charset="0"/>
                        <a:cs typeface="Calibri" panose="020F0502020204030204" pitchFamily="34" charset="0"/>
                      </a:endParaRPr>
                    </a:p>
                  </a:txBody>
                  <a:tcPr/>
                </a:tc>
                <a:tc>
                  <a:txBody>
                    <a:bodyPr/>
                    <a:lstStyle/>
                    <a:p>
                      <a:pPr algn="r"/>
                      <a:r>
                        <a:rPr lang="en-US" sz="2400" dirty="0">
                          <a:solidFill>
                            <a:srgbClr val="FF0000"/>
                          </a:solidFill>
                        </a:rPr>
                        <a:t>414,648</a:t>
                      </a:r>
                      <a:endParaRPr lang="en-US" sz="2400" dirty="0">
                        <a:solidFill>
                          <a:srgbClr val="FF0000"/>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592150901"/>
                  </a:ext>
                </a:extLst>
              </a:tr>
              <a:tr h="381686">
                <a:tc>
                  <a:txBody>
                    <a:bodyPr/>
                    <a:lstStyle/>
                    <a:p>
                      <a:r>
                        <a:rPr lang="en-US" sz="2400" dirty="0"/>
                        <a:t>Fee Based Instruction</a:t>
                      </a:r>
                      <a:endParaRPr lang="en-US" sz="2400" dirty="0">
                        <a:latin typeface="Calibri" panose="020F0502020204030204" pitchFamily="34" charset="0"/>
                        <a:cs typeface="Calibri" panose="020F0502020204030204" pitchFamily="34" charset="0"/>
                      </a:endParaRPr>
                    </a:p>
                  </a:txBody>
                  <a:tcPr/>
                </a:tc>
                <a:tc>
                  <a:txBody>
                    <a:bodyPr/>
                    <a:lstStyle/>
                    <a:p>
                      <a:pPr algn="r"/>
                      <a:r>
                        <a:rPr lang="en-US" sz="2400" dirty="0">
                          <a:solidFill>
                            <a:srgbClr val="FF0000"/>
                          </a:solidFill>
                        </a:rPr>
                        <a:t>240,343</a:t>
                      </a:r>
                      <a:endParaRPr lang="en-US" sz="2400" dirty="0">
                        <a:solidFill>
                          <a:srgbClr val="FF0000"/>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80842710"/>
                  </a:ext>
                </a:extLst>
              </a:tr>
              <a:tr h="381686">
                <a:tc>
                  <a:txBody>
                    <a:bodyPr/>
                    <a:lstStyle/>
                    <a:p>
                      <a:r>
                        <a:rPr lang="en-US" sz="2400" dirty="0"/>
                        <a:t>Supplies, Contracts and Equipment </a:t>
                      </a:r>
                      <a:endParaRPr lang="en-US" sz="2400" dirty="0">
                        <a:latin typeface="Calibri" panose="020F0502020204030204" pitchFamily="34" charset="0"/>
                        <a:cs typeface="Calibri" panose="020F0502020204030204" pitchFamily="34" charset="0"/>
                      </a:endParaRPr>
                    </a:p>
                  </a:txBody>
                  <a:tcPr/>
                </a:tc>
                <a:tc>
                  <a:txBody>
                    <a:bodyPr/>
                    <a:lstStyle/>
                    <a:p>
                      <a:pPr algn="r"/>
                      <a:r>
                        <a:rPr lang="en-US" sz="2400" dirty="0">
                          <a:solidFill>
                            <a:srgbClr val="FF0000"/>
                          </a:solidFill>
                        </a:rPr>
                        <a:t>212,553</a:t>
                      </a:r>
                      <a:endParaRPr lang="en-US" sz="2400" dirty="0">
                        <a:solidFill>
                          <a:srgbClr val="FF0000"/>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697619511"/>
                  </a:ext>
                </a:extLst>
              </a:tr>
              <a:tr h="3816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Hourly Instruction and Non-Instruction</a:t>
                      </a:r>
                      <a:endParaRPr lang="en-US" sz="2400" dirty="0">
                        <a:latin typeface="Calibri" panose="020F0502020204030204" pitchFamily="34" charset="0"/>
                        <a:cs typeface="Calibri" panose="020F0502020204030204" pitchFamily="34" charset="0"/>
                      </a:endParaRPr>
                    </a:p>
                  </a:txBody>
                  <a:tcPr/>
                </a:tc>
                <a:tc>
                  <a:txBody>
                    <a:bodyPr/>
                    <a:lstStyle/>
                    <a:p>
                      <a:pPr marL="0" algn="r" defTabSz="914400" rtl="0" eaLnBrk="1" latinLnBrk="0" hangingPunct="1"/>
                      <a:r>
                        <a:rPr lang="en-US" sz="2400" kern="1200" dirty="0">
                          <a:solidFill>
                            <a:srgbClr val="FF0000"/>
                          </a:solidFill>
                          <a:latin typeface="+mn-lt"/>
                          <a:ea typeface="+mn-ea"/>
                          <a:cs typeface="+mn-cs"/>
                        </a:rPr>
                        <a:t>183,887</a:t>
                      </a:r>
                    </a:p>
                  </a:txBody>
                  <a:tcPr/>
                </a:tc>
                <a:extLst>
                  <a:ext uri="{0D108BD9-81ED-4DB2-BD59-A6C34878D82A}">
                    <a16:rowId xmlns:a16="http://schemas.microsoft.com/office/drawing/2014/main" val="3983156002"/>
                  </a:ext>
                </a:extLst>
              </a:tr>
              <a:tr h="381686">
                <a:tc>
                  <a:txBody>
                    <a:bodyPr/>
                    <a:lstStyle/>
                    <a:p>
                      <a:r>
                        <a:rPr lang="en-US" sz="2400" dirty="0"/>
                        <a:t>Full Year Effect of Hiring and Termination</a:t>
                      </a:r>
                      <a:endParaRPr lang="en-US" sz="2400" dirty="0">
                        <a:latin typeface="Calibri" panose="020F0502020204030204" pitchFamily="34" charset="0"/>
                        <a:cs typeface="Calibri" panose="020F0502020204030204" pitchFamily="34" charset="0"/>
                      </a:endParaRPr>
                    </a:p>
                  </a:txBody>
                  <a:tcPr/>
                </a:tc>
                <a:tc>
                  <a:txBody>
                    <a:bodyPr/>
                    <a:lstStyle/>
                    <a:p>
                      <a:pPr algn="r"/>
                      <a:r>
                        <a:rPr lang="en-US" sz="2400" dirty="0">
                          <a:solidFill>
                            <a:schemeClr val="tx1"/>
                          </a:solidFill>
                        </a:rPr>
                        <a:t>&lt;179,455&gt;</a:t>
                      </a:r>
                      <a:endParaRPr lang="en-US" sz="24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462486096"/>
                  </a:ext>
                </a:extLst>
              </a:tr>
              <a:tr h="381686">
                <a:tc>
                  <a:txBody>
                    <a:bodyPr/>
                    <a:lstStyle/>
                    <a:p>
                      <a:r>
                        <a:rPr lang="en-US" sz="2400" dirty="0"/>
                        <a:t>Utilities</a:t>
                      </a:r>
                      <a:endParaRPr lang="en-US" sz="2400" dirty="0">
                        <a:latin typeface="Calibri" panose="020F0502020204030204" pitchFamily="34" charset="0"/>
                        <a:cs typeface="Calibri" panose="020F0502020204030204" pitchFamily="34" charset="0"/>
                      </a:endParaRPr>
                    </a:p>
                  </a:txBody>
                  <a:tcPr/>
                </a:tc>
                <a:tc>
                  <a:txBody>
                    <a:bodyPr/>
                    <a:lstStyle/>
                    <a:p>
                      <a:pPr algn="r"/>
                      <a:r>
                        <a:rPr lang="en-US" sz="2400" dirty="0">
                          <a:solidFill>
                            <a:schemeClr val="tx1"/>
                          </a:solidFill>
                        </a:rPr>
                        <a:t>&lt;345,000&gt;</a:t>
                      </a:r>
                      <a:endParaRPr lang="en-US" sz="24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636015483"/>
                  </a:ext>
                </a:extLst>
              </a:tr>
              <a:tr h="381686">
                <a:tc>
                  <a:txBody>
                    <a:bodyPr/>
                    <a:lstStyle/>
                    <a:p>
                      <a:r>
                        <a:rPr lang="en-US" sz="2400" dirty="0"/>
                        <a:t>Vacancy List</a:t>
                      </a:r>
                      <a:endParaRPr lang="en-US" sz="2400" dirty="0">
                        <a:latin typeface="Calibri" panose="020F0502020204030204" pitchFamily="34" charset="0"/>
                        <a:cs typeface="Calibri" panose="020F0502020204030204" pitchFamily="34" charset="0"/>
                      </a:endParaRPr>
                    </a:p>
                  </a:txBody>
                  <a:tcPr/>
                </a:tc>
                <a:tc>
                  <a:txBody>
                    <a:bodyPr/>
                    <a:lstStyle/>
                    <a:p>
                      <a:pPr algn="r"/>
                      <a:r>
                        <a:rPr lang="en-US" sz="2400" dirty="0">
                          <a:solidFill>
                            <a:schemeClr val="tx1"/>
                          </a:solidFill>
                        </a:rPr>
                        <a:t>&lt;346,820&gt;</a:t>
                      </a:r>
                      <a:endParaRPr lang="en-US" sz="24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3942992"/>
                  </a:ext>
                </a:extLst>
              </a:tr>
              <a:tr h="381686">
                <a:tc>
                  <a:txBody>
                    <a:bodyPr/>
                    <a:lstStyle/>
                    <a:p>
                      <a:r>
                        <a:rPr lang="en-US" sz="2400" dirty="0">
                          <a:latin typeface="Calibri" panose="020F0502020204030204" pitchFamily="34" charset="0"/>
                          <a:cs typeface="Calibri" panose="020F0502020204030204" pitchFamily="34" charset="0"/>
                        </a:rPr>
                        <a:t>Savings from Banking of Winter Intersession</a:t>
                      </a:r>
                    </a:p>
                  </a:txBody>
                  <a:tcPr/>
                </a:tc>
                <a:tc>
                  <a:txBody>
                    <a:bodyPr/>
                    <a:lstStyle/>
                    <a:p>
                      <a:pPr algn="r"/>
                      <a:r>
                        <a:rPr lang="en-US" sz="2400" dirty="0">
                          <a:solidFill>
                            <a:schemeClr val="tx1"/>
                          </a:solidFill>
                          <a:latin typeface="Calibri" panose="020F0502020204030204" pitchFamily="34" charset="0"/>
                          <a:cs typeface="Calibri" panose="020F0502020204030204" pitchFamily="34" charset="0"/>
                        </a:rPr>
                        <a:t>&lt;487,676&gt;</a:t>
                      </a:r>
                    </a:p>
                  </a:txBody>
                  <a:tcPr/>
                </a:tc>
                <a:extLst>
                  <a:ext uri="{0D108BD9-81ED-4DB2-BD59-A6C34878D82A}">
                    <a16:rowId xmlns:a16="http://schemas.microsoft.com/office/drawing/2014/main" val="4219405022"/>
                  </a:ext>
                </a:extLst>
              </a:tr>
              <a:tr h="381686">
                <a:tc>
                  <a:txBody>
                    <a:bodyPr/>
                    <a:lstStyle/>
                    <a:p>
                      <a:r>
                        <a:rPr lang="en-US" sz="2400" dirty="0">
                          <a:latin typeface="Calibri" panose="020F0502020204030204" pitchFamily="34" charset="0"/>
                          <a:cs typeface="Calibri" panose="020F0502020204030204" pitchFamily="34" charset="0"/>
                        </a:rPr>
                        <a:t>Other</a:t>
                      </a:r>
                    </a:p>
                  </a:txBody>
                  <a:tcPr/>
                </a:tc>
                <a:tc>
                  <a:txBody>
                    <a:bodyPr/>
                    <a:lstStyle/>
                    <a:p>
                      <a:pPr algn="r"/>
                      <a:r>
                        <a:rPr lang="en-US" sz="2400" dirty="0">
                          <a:solidFill>
                            <a:schemeClr val="tx1"/>
                          </a:solidFill>
                          <a:latin typeface="Calibri" panose="020F0502020204030204" pitchFamily="34" charset="0"/>
                          <a:cs typeface="Calibri" panose="020F0502020204030204" pitchFamily="34" charset="0"/>
                        </a:rPr>
                        <a:t>&lt;520&gt;</a:t>
                      </a:r>
                    </a:p>
                  </a:txBody>
                  <a:tcPr/>
                </a:tc>
                <a:extLst>
                  <a:ext uri="{0D108BD9-81ED-4DB2-BD59-A6C34878D82A}">
                    <a16:rowId xmlns:a16="http://schemas.microsoft.com/office/drawing/2014/main" val="1005248049"/>
                  </a:ext>
                </a:extLst>
              </a:tr>
              <a:tr h="640440">
                <a:tc>
                  <a:txBody>
                    <a:bodyPr/>
                    <a:lstStyle/>
                    <a:p>
                      <a:r>
                        <a:rPr lang="en-US" sz="2400" dirty="0"/>
                        <a:t>2025-2026 Second Quarter Expenditure Projection</a:t>
                      </a:r>
                      <a:endParaRPr lang="en-US" sz="2400" dirty="0">
                        <a:latin typeface="Calibri" panose="020F0502020204030204" pitchFamily="34" charset="0"/>
                        <a:cs typeface="Calibri" panose="020F0502020204030204" pitchFamily="34" charset="0"/>
                      </a:endParaRPr>
                    </a:p>
                  </a:txBody>
                  <a:tcPr/>
                </a:tc>
                <a:tc>
                  <a:txBody>
                    <a:bodyPr/>
                    <a:lstStyle/>
                    <a:p>
                      <a:pPr algn="r"/>
                      <a:r>
                        <a:rPr lang="en-US" sz="2400" dirty="0"/>
                        <a:t>$235,746,811</a:t>
                      </a:r>
                      <a:endParaRPr lang="en-US" sz="2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944017542"/>
                  </a:ext>
                </a:extLst>
              </a:tr>
              <a:tr h="640440">
                <a:tc>
                  <a:txBody>
                    <a:bodyPr/>
                    <a:lstStyle/>
                    <a:p>
                      <a:endParaRPr lang="en-US" sz="2400" dirty="0">
                        <a:latin typeface="Calibri" panose="020F0502020204030204" pitchFamily="34" charset="0"/>
                        <a:cs typeface="Calibri" panose="020F0502020204030204" pitchFamily="34" charset="0"/>
                      </a:endParaRPr>
                    </a:p>
                  </a:txBody>
                  <a:tcPr/>
                </a:tc>
                <a:tc>
                  <a:txBody>
                    <a:bodyPr/>
                    <a:lstStyle/>
                    <a:p>
                      <a:pPr algn="r"/>
                      <a:endParaRPr lang="en-US" sz="2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668467083"/>
                  </a:ext>
                </a:extLst>
              </a:tr>
            </a:tbl>
          </a:graphicData>
        </a:graphic>
      </p:graphicFrame>
      <p:sp>
        <p:nvSpPr>
          <p:cNvPr id="8" name="TextBox 7">
            <a:extLst>
              <a:ext uri="{FF2B5EF4-FFF2-40B4-BE49-F238E27FC236}">
                <a16:creationId xmlns:a16="http://schemas.microsoft.com/office/drawing/2014/main" id="{FDBD088A-FEFC-FE2C-2997-B108E7134311}"/>
              </a:ext>
            </a:extLst>
          </p:cNvPr>
          <p:cNvSpPr txBox="1"/>
          <p:nvPr/>
        </p:nvSpPr>
        <p:spPr>
          <a:xfrm>
            <a:off x="3812551" y="4136293"/>
            <a:ext cx="7749369" cy="646331"/>
          </a:xfrm>
          <a:prstGeom prst="rect">
            <a:avLst/>
          </a:prstGeom>
          <a:noFill/>
        </p:spPr>
        <p:txBody>
          <a:bodyPr wrap="square" rtlCol="0">
            <a:spAutoFit/>
          </a:bodyPr>
          <a:lstStyle/>
          <a:p>
            <a:r>
              <a:rPr lang="en-US" sz="3600" dirty="0"/>
              <a:t>Increase of </a:t>
            </a:r>
            <a:r>
              <a:rPr lang="en-US" sz="3600" dirty="0">
                <a:solidFill>
                  <a:srgbClr val="FF0000"/>
                </a:solidFill>
              </a:rPr>
              <a:t>$691,960 </a:t>
            </a:r>
            <a:r>
              <a:rPr lang="en-US" sz="3600" dirty="0"/>
              <a:t>or </a:t>
            </a:r>
            <a:r>
              <a:rPr lang="en-US" sz="3600" dirty="0">
                <a:solidFill>
                  <a:srgbClr val="FF0000"/>
                </a:solidFill>
              </a:rPr>
              <a:t>0.29%</a:t>
            </a:r>
            <a:endParaRPr lang="en-US" sz="3600" dirty="0"/>
          </a:p>
        </p:txBody>
      </p:sp>
      <p:sp>
        <p:nvSpPr>
          <p:cNvPr id="9" name="Rectangle: Rounded Corners 8">
            <a:extLst>
              <a:ext uri="{FF2B5EF4-FFF2-40B4-BE49-F238E27FC236}">
                <a16:creationId xmlns:a16="http://schemas.microsoft.com/office/drawing/2014/main" id="{0F6722E8-E220-C1DC-0A2F-A13A32F71B68}"/>
              </a:ext>
            </a:extLst>
          </p:cNvPr>
          <p:cNvSpPr/>
          <p:nvPr/>
        </p:nvSpPr>
        <p:spPr>
          <a:xfrm>
            <a:off x="0" y="1420836"/>
            <a:ext cx="12188825" cy="534252"/>
          </a:xfrm>
          <a:prstGeom prst="round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599FBFCB-73BC-B3BC-A3CB-38735097FDCE}"/>
              </a:ext>
            </a:extLst>
          </p:cNvPr>
          <p:cNvSpPr/>
          <p:nvPr/>
        </p:nvSpPr>
        <p:spPr>
          <a:xfrm>
            <a:off x="-3175" y="1928945"/>
            <a:ext cx="12188825" cy="469597"/>
          </a:xfrm>
          <a:prstGeom prst="round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FDB4BD89-21C0-B0D6-BE57-0BFD1682E48A}"/>
              </a:ext>
            </a:extLst>
          </p:cNvPr>
          <p:cNvSpPr txBox="1"/>
          <p:nvPr/>
        </p:nvSpPr>
        <p:spPr>
          <a:xfrm>
            <a:off x="2862775" y="2820572"/>
            <a:ext cx="184731" cy="369332"/>
          </a:xfrm>
          <a:prstGeom prst="rect">
            <a:avLst/>
          </a:prstGeom>
          <a:noFill/>
        </p:spPr>
        <p:txBody>
          <a:bodyPr wrap="none" rtlCol="0">
            <a:spAutoFit/>
          </a:bodyPr>
          <a:lstStyle/>
          <a:p>
            <a:endParaRPr lang="en-US" dirty="0"/>
          </a:p>
        </p:txBody>
      </p:sp>
      <p:sp>
        <p:nvSpPr>
          <p:cNvPr id="12" name="Rectangle: Rounded Corners 11">
            <a:extLst>
              <a:ext uri="{FF2B5EF4-FFF2-40B4-BE49-F238E27FC236}">
                <a16:creationId xmlns:a16="http://schemas.microsoft.com/office/drawing/2014/main" id="{95CC3E10-30DD-74FB-F8B9-41C80FC90E30}"/>
              </a:ext>
            </a:extLst>
          </p:cNvPr>
          <p:cNvSpPr/>
          <p:nvPr/>
        </p:nvSpPr>
        <p:spPr>
          <a:xfrm>
            <a:off x="-3176" y="4209619"/>
            <a:ext cx="12188825" cy="469597"/>
          </a:xfrm>
          <a:prstGeom prst="round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D2450B69-2013-FC77-EDD4-00DC0C2C969A}"/>
              </a:ext>
            </a:extLst>
          </p:cNvPr>
          <p:cNvSpPr/>
          <p:nvPr/>
        </p:nvSpPr>
        <p:spPr>
          <a:xfrm>
            <a:off x="-3177" y="5132268"/>
            <a:ext cx="12188825" cy="469597"/>
          </a:xfrm>
          <a:prstGeom prst="round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313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par>
                          <p:cTn id="16" fill="hold">
                            <p:stCondLst>
                              <p:cond delay="500"/>
                            </p:stCondLst>
                            <p:childTnLst>
                              <p:par>
                                <p:cTn id="17" presetID="31"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1000" fill="hold"/>
                                        <p:tgtEl>
                                          <p:spTgt spid="10"/>
                                        </p:tgtEl>
                                        <p:attrNameLst>
                                          <p:attrName>ppt_w</p:attrName>
                                        </p:attrNameLst>
                                      </p:cBhvr>
                                      <p:tavLst>
                                        <p:tav tm="0">
                                          <p:val>
                                            <p:fltVal val="0"/>
                                          </p:val>
                                        </p:tav>
                                        <p:tav tm="100000">
                                          <p:val>
                                            <p:strVal val="#ppt_w"/>
                                          </p:val>
                                        </p:tav>
                                      </p:tavLst>
                                    </p:anim>
                                    <p:anim calcmode="lin" valueType="num">
                                      <p:cBhvr>
                                        <p:cTn id="20" dur="1000" fill="hold"/>
                                        <p:tgtEl>
                                          <p:spTgt spid="10"/>
                                        </p:tgtEl>
                                        <p:attrNameLst>
                                          <p:attrName>ppt_h</p:attrName>
                                        </p:attrNameLst>
                                      </p:cBhvr>
                                      <p:tavLst>
                                        <p:tav tm="0">
                                          <p:val>
                                            <p:fltVal val="0"/>
                                          </p:val>
                                        </p:tav>
                                        <p:tav tm="100000">
                                          <p:val>
                                            <p:strVal val="#ppt_h"/>
                                          </p:val>
                                        </p:tav>
                                      </p:tavLst>
                                    </p:anim>
                                    <p:anim calcmode="lin" valueType="num">
                                      <p:cBhvr>
                                        <p:cTn id="21" dur="1000" fill="hold"/>
                                        <p:tgtEl>
                                          <p:spTgt spid="10"/>
                                        </p:tgtEl>
                                        <p:attrNameLst>
                                          <p:attrName>style.rotation</p:attrName>
                                        </p:attrNameLst>
                                      </p:cBhvr>
                                      <p:tavLst>
                                        <p:tav tm="0">
                                          <p:val>
                                            <p:fltVal val="90"/>
                                          </p:val>
                                        </p:tav>
                                        <p:tav tm="100000">
                                          <p:val>
                                            <p:fltVal val="0"/>
                                          </p:val>
                                        </p:tav>
                                      </p:tavLst>
                                    </p:anim>
                                    <p:animEffect transition="in" filter="fade">
                                      <p:cBhvr>
                                        <p:cTn id="22" dur="1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par>
                          <p:cTn id="28" fill="hold">
                            <p:stCondLst>
                              <p:cond delay="500"/>
                            </p:stCondLst>
                            <p:childTnLst>
                              <p:par>
                                <p:cTn id="29" presetID="31" presetClass="entr" presetSubtype="0" fill="hold" grpId="0" nodeType="after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1000" fill="hold"/>
                                        <p:tgtEl>
                                          <p:spTgt spid="12"/>
                                        </p:tgtEl>
                                        <p:attrNameLst>
                                          <p:attrName>ppt_w</p:attrName>
                                        </p:attrNameLst>
                                      </p:cBhvr>
                                      <p:tavLst>
                                        <p:tav tm="0">
                                          <p:val>
                                            <p:fltVal val="0"/>
                                          </p:val>
                                        </p:tav>
                                        <p:tav tm="100000">
                                          <p:val>
                                            <p:strVal val="#ppt_w"/>
                                          </p:val>
                                        </p:tav>
                                      </p:tavLst>
                                    </p:anim>
                                    <p:anim calcmode="lin" valueType="num">
                                      <p:cBhvr>
                                        <p:cTn id="32" dur="1000" fill="hold"/>
                                        <p:tgtEl>
                                          <p:spTgt spid="12"/>
                                        </p:tgtEl>
                                        <p:attrNameLst>
                                          <p:attrName>ppt_h</p:attrName>
                                        </p:attrNameLst>
                                      </p:cBhvr>
                                      <p:tavLst>
                                        <p:tav tm="0">
                                          <p:val>
                                            <p:fltVal val="0"/>
                                          </p:val>
                                        </p:tav>
                                        <p:tav tm="100000">
                                          <p:val>
                                            <p:strVal val="#ppt_h"/>
                                          </p:val>
                                        </p:tav>
                                      </p:tavLst>
                                    </p:anim>
                                    <p:anim calcmode="lin" valueType="num">
                                      <p:cBhvr>
                                        <p:cTn id="33" dur="1000" fill="hold"/>
                                        <p:tgtEl>
                                          <p:spTgt spid="12"/>
                                        </p:tgtEl>
                                        <p:attrNameLst>
                                          <p:attrName>style.rotation</p:attrName>
                                        </p:attrNameLst>
                                      </p:cBhvr>
                                      <p:tavLst>
                                        <p:tav tm="0">
                                          <p:val>
                                            <p:fltVal val="90"/>
                                          </p:val>
                                        </p:tav>
                                        <p:tav tm="100000">
                                          <p:val>
                                            <p:fltVal val="0"/>
                                          </p:val>
                                        </p:tav>
                                      </p:tavLst>
                                    </p:anim>
                                    <p:animEffect transition="in" filter="fade">
                                      <p:cBhvr>
                                        <p:cTn id="34" dur="10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12"/>
                                        </p:tgtEl>
                                      </p:cBhvr>
                                    </p:animEffect>
                                    <p:set>
                                      <p:cBhvr>
                                        <p:cTn id="39" dur="1" fill="hold">
                                          <p:stCondLst>
                                            <p:cond delay="499"/>
                                          </p:stCondLst>
                                        </p:cTn>
                                        <p:tgtEl>
                                          <p:spTgt spid="12"/>
                                        </p:tgtEl>
                                        <p:attrNameLst>
                                          <p:attrName>style.visibility</p:attrName>
                                        </p:attrNameLst>
                                      </p:cBhvr>
                                      <p:to>
                                        <p:strVal val="hidden"/>
                                      </p:to>
                                    </p:set>
                                  </p:childTnLst>
                                </p:cTn>
                              </p:par>
                            </p:childTnLst>
                          </p:cTn>
                        </p:par>
                        <p:par>
                          <p:cTn id="40" fill="hold">
                            <p:stCondLst>
                              <p:cond delay="500"/>
                            </p:stCondLst>
                            <p:childTnLst>
                              <p:par>
                                <p:cTn id="41" presetID="31" presetClass="entr" presetSubtype="0" fill="hold" grpId="1" nodeType="after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p:cTn id="43" dur="1000" fill="hold"/>
                                        <p:tgtEl>
                                          <p:spTgt spid="2"/>
                                        </p:tgtEl>
                                        <p:attrNameLst>
                                          <p:attrName>ppt_w</p:attrName>
                                        </p:attrNameLst>
                                      </p:cBhvr>
                                      <p:tavLst>
                                        <p:tav tm="0">
                                          <p:val>
                                            <p:fltVal val="0"/>
                                          </p:val>
                                        </p:tav>
                                        <p:tav tm="100000">
                                          <p:val>
                                            <p:strVal val="#ppt_w"/>
                                          </p:val>
                                        </p:tav>
                                      </p:tavLst>
                                    </p:anim>
                                    <p:anim calcmode="lin" valueType="num">
                                      <p:cBhvr>
                                        <p:cTn id="44" dur="1000" fill="hold"/>
                                        <p:tgtEl>
                                          <p:spTgt spid="2"/>
                                        </p:tgtEl>
                                        <p:attrNameLst>
                                          <p:attrName>ppt_h</p:attrName>
                                        </p:attrNameLst>
                                      </p:cBhvr>
                                      <p:tavLst>
                                        <p:tav tm="0">
                                          <p:val>
                                            <p:fltVal val="0"/>
                                          </p:val>
                                        </p:tav>
                                        <p:tav tm="100000">
                                          <p:val>
                                            <p:strVal val="#ppt_h"/>
                                          </p:val>
                                        </p:tav>
                                      </p:tavLst>
                                    </p:anim>
                                    <p:anim calcmode="lin" valueType="num">
                                      <p:cBhvr>
                                        <p:cTn id="45" dur="1000" fill="hold"/>
                                        <p:tgtEl>
                                          <p:spTgt spid="2"/>
                                        </p:tgtEl>
                                        <p:attrNameLst>
                                          <p:attrName>style.rotation</p:attrName>
                                        </p:attrNameLst>
                                      </p:cBhvr>
                                      <p:tavLst>
                                        <p:tav tm="0">
                                          <p:val>
                                            <p:fltVal val="90"/>
                                          </p:val>
                                        </p:tav>
                                        <p:tav tm="100000">
                                          <p:val>
                                            <p:fltVal val="0"/>
                                          </p:val>
                                        </p:tav>
                                      </p:tavLst>
                                    </p:anim>
                                    <p:animEffect transition="in" filter="fade">
                                      <p:cBhvr>
                                        <p:cTn id="46" dur="1000"/>
                                        <p:tgtEl>
                                          <p:spTgt spid="2"/>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0" nodeType="clickEffect">
                                  <p:stCondLst>
                                    <p:cond delay="0"/>
                                  </p:stCondLst>
                                  <p:childTnLst>
                                    <p:animEffect transition="out" filter="fade">
                                      <p:cBhvr>
                                        <p:cTn id="50" dur="500"/>
                                        <p:tgtEl>
                                          <p:spTgt spid="2"/>
                                        </p:tgtEl>
                                      </p:cBhvr>
                                    </p:animEffect>
                                    <p:set>
                                      <p:cBhvr>
                                        <p:cTn id="51" dur="1" fill="hold">
                                          <p:stCondLst>
                                            <p:cond delay="499"/>
                                          </p:stCondLst>
                                        </p:cTn>
                                        <p:tgtEl>
                                          <p:spTgt spid="2"/>
                                        </p:tgtEl>
                                        <p:attrNameLst>
                                          <p:attrName>style.visibility</p:attrName>
                                        </p:attrNameLst>
                                      </p:cBhvr>
                                      <p:to>
                                        <p:strVal val="hidden"/>
                                      </p:to>
                                    </p:set>
                                  </p:childTnLst>
                                </p:cTn>
                              </p:par>
                            </p:childTnLst>
                          </p:cTn>
                        </p:par>
                        <p:par>
                          <p:cTn id="52" fill="hold">
                            <p:stCondLst>
                              <p:cond delay="500"/>
                            </p:stCondLst>
                            <p:childTnLst>
                              <p:par>
                                <p:cTn id="53" presetID="31" presetClass="entr" presetSubtype="0" fill="hold" grpId="0" nodeType="after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p:cTn id="55" dur="1000" fill="hold"/>
                                        <p:tgtEl>
                                          <p:spTgt spid="8"/>
                                        </p:tgtEl>
                                        <p:attrNameLst>
                                          <p:attrName>ppt_w</p:attrName>
                                        </p:attrNameLst>
                                      </p:cBhvr>
                                      <p:tavLst>
                                        <p:tav tm="0">
                                          <p:val>
                                            <p:fltVal val="0"/>
                                          </p:val>
                                        </p:tav>
                                        <p:tav tm="100000">
                                          <p:val>
                                            <p:strVal val="#ppt_w"/>
                                          </p:val>
                                        </p:tav>
                                      </p:tavLst>
                                    </p:anim>
                                    <p:anim calcmode="lin" valueType="num">
                                      <p:cBhvr>
                                        <p:cTn id="56" dur="1000" fill="hold"/>
                                        <p:tgtEl>
                                          <p:spTgt spid="8"/>
                                        </p:tgtEl>
                                        <p:attrNameLst>
                                          <p:attrName>ppt_h</p:attrName>
                                        </p:attrNameLst>
                                      </p:cBhvr>
                                      <p:tavLst>
                                        <p:tav tm="0">
                                          <p:val>
                                            <p:fltVal val="0"/>
                                          </p:val>
                                        </p:tav>
                                        <p:tav tm="100000">
                                          <p:val>
                                            <p:strVal val="#ppt_h"/>
                                          </p:val>
                                        </p:tav>
                                      </p:tavLst>
                                    </p:anim>
                                    <p:anim calcmode="lin" valueType="num">
                                      <p:cBhvr>
                                        <p:cTn id="57" dur="1000" fill="hold"/>
                                        <p:tgtEl>
                                          <p:spTgt spid="8"/>
                                        </p:tgtEl>
                                        <p:attrNameLst>
                                          <p:attrName>style.rotation</p:attrName>
                                        </p:attrNameLst>
                                      </p:cBhvr>
                                      <p:tavLst>
                                        <p:tav tm="0">
                                          <p:val>
                                            <p:fltVal val="90"/>
                                          </p:val>
                                        </p:tav>
                                        <p:tav tm="100000">
                                          <p:val>
                                            <p:fltVal val="0"/>
                                          </p:val>
                                        </p:tav>
                                      </p:tavLst>
                                    </p:anim>
                                    <p:animEffect transition="in" filter="fade">
                                      <p:cBhvr>
                                        <p:cTn id="58"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9" grpId="1" animBg="1"/>
      <p:bldP spid="10" grpId="0" animBg="1"/>
      <p:bldP spid="10" grpId="1" animBg="1"/>
      <p:bldP spid="12" grpId="0" animBg="1"/>
      <p:bldP spid="12" grpId="1" animBg="1"/>
      <p:bldP spid="2" grpId="0" animBg="1"/>
      <p:bldP spid="2"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AE8E2E-BFCB-198A-A930-FB50FCB6EA8C}"/>
            </a:ext>
          </a:extLst>
        </p:cNvPr>
        <p:cNvGrpSpPr/>
        <p:nvPr/>
      </p:nvGrpSpPr>
      <p:grpSpPr>
        <a:xfrm>
          <a:off x="0" y="0"/>
          <a:ext cx="0" cy="0"/>
          <a:chOff x="0" y="0"/>
          <a:chExt cx="0" cy="0"/>
        </a:xfrm>
      </p:grpSpPr>
      <p:graphicFrame>
        <p:nvGraphicFramePr>
          <p:cNvPr id="7" name="Table 2">
            <a:extLst>
              <a:ext uri="{FF2B5EF4-FFF2-40B4-BE49-F238E27FC236}">
                <a16:creationId xmlns:a16="http://schemas.microsoft.com/office/drawing/2014/main" id="{DE82FCC4-8DE1-7EEF-0627-FB8752256212}"/>
              </a:ext>
            </a:extLst>
          </p:cNvPr>
          <p:cNvGraphicFramePr>
            <a:graphicFrameLocks noGrp="1"/>
          </p:cNvGraphicFramePr>
          <p:nvPr>
            <p:extLst>
              <p:ext uri="{D42A27DB-BD31-4B8C-83A1-F6EECF244321}">
                <p14:modId xmlns:p14="http://schemas.microsoft.com/office/powerpoint/2010/main" val="2862402754"/>
              </p:ext>
            </p:extLst>
          </p:nvPr>
        </p:nvGraphicFramePr>
        <p:xfrm>
          <a:off x="0" y="0"/>
          <a:ext cx="12188825" cy="7147342"/>
        </p:xfrm>
        <a:graphic>
          <a:graphicData uri="http://schemas.openxmlformats.org/drawingml/2006/table">
            <a:tbl>
              <a:tblPr firstRow="1" bandRow="1">
                <a:tableStyleId>{17292A2E-F333-43FB-9621-5CBBE7FDCDCB}</a:tableStyleId>
              </a:tblPr>
              <a:tblGrid>
                <a:gridCol w="4396154">
                  <a:extLst>
                    <a:ext uri="{9D8B030D-6E8A-4147-A177-3AD203B41FA5}">
                      <a16:colId xmlns:a16="http://schemas.microsoft.com/office/drawing/2014/main" val="1621768518"/>
                    </a:ext>
                  </a:extLst>
                </a:gridCol>
                <a:gridCol w="2579180">
                  <a:extLst>
                    <a:ext uri="{9D8B030D-6E8A-4147-A177-3AD203B41FA5}">
                      <a16:colId xmlns:a16="http://schemas.microsoft.com/office/drawing/2014/main" val="851110215"/>
                    </a:ext>
                  </a:extLst>
                </a:gridCol>
                <a:gridCol w="2815994">
                  <a:extLst>
                    <a:ext uri="{9D8B030D-6E8A-4147-A177-3AD203B41FA5}">
                      <a16:colId xmlns:a16="http://schemas.microsoft.com/office/drawing/2014/main" val="180872686"/>
                    </a:ext>
                  </a:extLst>
                </a:gridCol>
                <a:gridCol w="2397497">
                  <a:extLst>
                    <a:ext uri="{9D8B030D-6E8A-4147-A177-3AD203B41FA5}">
                      <a16:colId xmlns:a16="http://schemas.microsoft.com/office/drawing/2014/main" val="3509267631"/>
                    </a:ext>
                  </a:extLst>
                </a:gridCol>
              </a:tblGrid>
              <a:tr h="1361481">
                <a:tc>
                  <a:txBody>
                    <a:bodyPr/>
                    <a:lstStyle/>
                    <a:p>
                      <a:endParaRPr lang="en-US" sz="2400" b="1" kern="1200" dirty="0">
                        <a:solidFill>
                          <a:schemeClr val="lt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n-US" sz="2000" b="1" dirty="0"/>
                        <a:t>Q2 Projected </a:t>
                      </a:r>
                    </a:p>
                    <a:p>
                      <a:pPr algn="ctr"/>
                      <a:r>
                        <a:rPr lang="en-US" sz="2000" b="1" dirty="0"/>
                        <a:t>2025-2026</a:t>
                      </a:r>
                      <a:endParaRPr lang="en-US" sz="2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n-US" sz="2000" dirty="0"/>
                        <a:t>Projected </a:t>
                      </a:r>
                    </a:p>
                    <a:p>
                      <a:pPr algn="ctr"/>
                      <a:r>
                        <a:rPr lang="en-US" sz="2000" dirty="0"/>
                        <a:t>2026-2027</a:t>
                      </a:r>
                      <a:endParaRPr lang="en-US" sz="2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n-US" sz="2000" b="1" dirty="0"/>
                        <a:t> 2026-2027</a:t>
                      </a:r>
                    </a:p>
                    <a:p>
                      <a:pPr algn="ctr"/>
                      <a:r>
                        <a:rPr lang="en-US" sz="2000" b="1" dirty="0"/>
                        <a:t>Reduction Needed</a:t>
                      </a:r>
                      <a:endParaRPr lang="en-US" sz="2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642081221"/>
                  </a:ext>
                </a:extLst>
              </a:tr>
              <a:tr h="611972">
                <a:tc>
                  <a:txBody>
                    <a:bodyPr/>
                    <a:lstStyle/>
                    <a:p>
                      <a:r>
                        <a:rPr lang="en-US" sz="2400" dirty="0"/>
                        <a:t>Beg. Fund Balance:</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t>23,529,795</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t>17,753,666</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t>17,753,666</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079703562"/>
                  </a:ext>
                </a:extLst>
              </a:tr>
              <a:tr h="689892">
                <a:tc>
                  <a:txBody>
                    <a:bodyPr/>
                    <a:lstStyle/>
                    <a:p>
                      <a:r>
                        <a:rPr lang="en-US" sz="2400" dirty="0"/>
                        <a:t>Ongoing Revenue:</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kern="1200" dirty="0">
                          <a:solidFill>
                            <a:schemeClr val="tx1"/>
                          </a:solidFill>
                          <a:latin typeface="+mn-lt"/>
                          <a:ea typeface="+mn-ea"/>
                          <a:cs typeface="+mn-cs"/>
                        </a:rPr>
                        <a:t>222,476,573</a:t>
                      </a:r>
                    </a:p>
                  </a:txBody>
                  <a:tcPr/>
                </a:tc>
                <a:tc>
                  <a:txBody>
                    <a:bodyPr/>
                    <a:lstStyle/>
                    <a:p>
                      <a:pPr algn="r"/>
                      <a:r>
                        <a:rPr lang="en-US" sz="2400" kern="1200" dirty="0">
                          <a:solidFill>
                            <a:schemeClr val="tx1"/>
                          </a:solidFill>
                          <a:latin typeface="+mn-lt"/>
                          <a:ea typeface="+mn-ea"/>
                          <a:cs typeface="+mn-cs"/>
                        </a:rPr>
                        <a:t>223,209,327</a:t>
                      </a:r>
                    </a:p>
                  </a:txBody>
                  <a:tcPr/>
                </a:tc>
                <a:tc>
                  <a:txBody>
                    <a:bodyPr/>
                    <a:lstStyle/>
                    <a:p>
                      <a:pPr algn="r"/>
                      <a:r>
                        <a:rPr lang="en-US" sz="2400" dirty="0"/>
                        <a:t>223,209,327</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06111869"/>
                  </a:ext>
                </a:extLst>
              </a:tr>
              <a:tr h="689892">
                <a:tc>
                  <a:txBody>
                    <a:bodyPr/>
                    <a:lstStyle/>
                    <a:p>
                      <a:r>
                        <a:rPr lang="en-US" sz="2400" dirty="0"/>
                        <a:t>Ongoing Expenditure:</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latin typeface="Calibri" panose="020F0502020204030204" pitchFamily="34" charset="0"/>
                          <a:ea typeface="Calibri" panose="020F0502020204030204" pitchFamily="34" charset="0"/>
                          <a:cs typeface="Calibri" panose="020F0502020204030204" pitchFamily="34" charset="0"/>
                        </a:rPr>
                        <a:t>234,540,739</a:t>
                      </a:r>
                    </a:p>
                  </a:txBody>
                  <a:tcPr/>
                </a:tc>
                <a:tc>
                  <a:txBody>
                    <a:bodyPr/>
                    <a:lstStyle/>
                    <a:p>
                      <a:pPr algn="r"/>
                      <a:r>
                        <a:rPr lang="en-US" sz="2400" dirty="0"/>
                        <a:t>240,668,560</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t>240,668,560</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017293132"/>
                  </a:ext>
                </a:extLst>
              </a:tr>
              <a:tr h="670123">
                <a:tc>
                  <a:txBody>
                    <a:bodyPr/>
                    <a:lstStyle/>
                    <a:p>
                      <a:r>
                        <a:rPr lang="en-US" sz="2400" dirty="0"/>
                        <a:t>Structural Surplus/Deficit:</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solidFill>
                            <a:srgbClr val="FF0000"/>
                          </a:solidFill>
                        </a:rPr>
                        <a:t>&lt;12,064,166&gt;</a:t>
                      </a:r>
                      <a:endParaRPr lang="en-US" sz="2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dirty="0">
                          <a:solidFill>
                            <a:srgbClr val="FF0000"/>
                          </a:solidFill>
                        </a:rPr>
                        <a:t>&lt;17,459,233&gt;</a:t>
                      </a:r>
                      <a:endParaRPr lang="en-US" sz="2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dirty="0">
                          <a:solidFill>
                            <a:srgbClr val="FF0000"/>
                          </a:solidFill>
                        </a:rPr>
                        <a:t>&lt;17,459,233&gt;</a:t>
                      </a:r>
                      <a:endParaRPr lang="en-US" sz="2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542694748"/>
                  </a:ext>
                </a:extLst>
              </a:tr>
              <a:tr h="670179">
                <a:tc>
                  <a:txBody>
                    <a:bodyPr/>
                    <a:lstStyle/>
                    <a:p>
                      <a:r>
                        <a:rPr lang="en-US" sz="2400" dirty="0">
                          <a:latin typeface="Calibri" panose="020F0502020204030204" pitchFamily="34" charset="0"/>
                          <a:ea typeface="Calibri" panose="020F0502020204030204" pitchFamily="34" charset="0"/>
                          <a:cs typeface="Calibri" panose="020F0502020204030204" pitchFamily="34" charset="0"/>
                        </a:rPr>
                        <a:t>Net One-time Items:</a:t>
                      </a:r>
                    </a:p>
                  </a:txBody>
                  <a:tcPr/>
                </a:tc>
                <a:tc>
                  <a:txBody>
                    <a:bodyPr/>
                    <a:lstStyle/>
                    <a:p>
                      <a:pPr algn="r"/>
                      <a:r>
                        <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rPr>
                        <a:t>6,288,037</a:t>
                      </a:r>
                    </a:p>
                  </a:txBody>
                  <a:tcPr/>
                </a:tc>
                <a:tc>
                  <a:txBody>
                    <a:bodyPr/>
                    <a:lstStyle/>
                    <a:p>
                      <a:pPr algn="r"/>
                      <a:r>
                        <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rPr>
                        <a:t>-</a:t>
                      </a:r>
                    </a:p>
                  </a:txBody>
                  <a:tcPr/>
                </a:tc>
                <a:tc>
                  <a:txBody>
                    <a:bodyPr/>
                    <a:lstStyle/>
                    <a:p>
                      <a:pPr algn="r"/>
                      <a:r>
                        <a:rPr lang="en-US" sz="2400" dirty="0">
                          <a:latin typeface="Calibri" panose="020F0502020204030204" pitchFamily="34" charset="0"/>
                          <a:ea typeface="Calibri" panose="020F0502020204030204" pitchFamily="34" charset="0"/>
                          <a:cs typeface="Calibri" panose="020F0502020204030204" pitchFamily="34" charset="0"/>
                        </a:rPr>
                        <a:t>-</a:t>
                      </a:r>
                    </a:p>
                  </a:txBody>
                  <a:tcPr/>
                </a:tc>
                <a:extLst>
                  <a:ext uri="{0D108BD9-81ED-4DB2-BD59-A6C34878D82A}">
                    <a16:rowId xmlns:a16="http://schemas.microsoft.com/office/drawing/2014/main" val="2891402067"/>
                  </a:ext>
                </a:extLst>
              </a:tr>
              <a:tr h="455236">
                <a:tc>
                  <a:txBody>
                    <a:bodyPr/>
                    <a:lstStyle/>
                    <a:p>
                      <a:r>
                        <a:rPr lang="en-US" sz="2400" dirty="0">
                          <a:latin typeface="Calibri" panose="020F0502020204030204" pitchFamily="34" charset="0"/>
                          <a:ea typeface="Calibri" panose="020F0502020204030204" pitchFamily="34" charset="0"/>
                          <a:cs typeface="Calibri" panose="020F0502020204030204" pitchFamily="34" charset="0"/>
                        </a:rPr>
                        <a:t>Surplus/Deficit w/OT Items:</a:t>
                      </a:r>
                    </a:p>
                  </a:txBody>
                  <a:tcPr/>
                </a:tc>
                <a:tc>
                  <a:txBody>
                    <a:bodyPr/>
                    <a:lstStyle/>
                    <a:p>
                      <a:pPr algn="r"/>
                      <a:r>
                        <a:rPr lang="en-US" sz="2400" dirty="0">
                          <a:solidFill>
                            <a:srgbClr val="FF0000"/>
                          </a:solidFill>
                          <a:latin typeface="Calibri" panose="020F0502020204030204" pitchFamily="34" charset="0"/>
                          <a:ea typeface="Calibri" panose="020F0502020204030204" pitchFamily="34" charset="0"/>
                          <a:cs typeface="Calibri" panose="020F0502020204030204" pitchFamily="34" charset="0"/>
                        </a:rPr>
                        <a:t>&lt;5,776,129&gt;</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dirty="0">
                          <a:solidFill>
                            <a:srgbClr val="FF0000"/>
                          </a:solidFill>
                        </a:rPr>
                        <a:t>&lt;17,459,233&gt;</a:t>
                      </a:r>
                      <a:endParaRPr lang="en-US" sz="2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dirty="0">
                          <a:solidFill>
                            <a:srgbClr val="FF0000"/>
                          </a:solidFill>
                        </a:rPr>
                        <a:t>&lt;17,459,233&gt;</a:t>
                      </a:r>
                      <a:endParaRPr lang="en-US" sz="2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839378868"/>
                  </a:ext>
                </a:extLst>
              </a:tr>
              <a:tr h="439205">
                <a:tc>
                  <a:txBody>
                    <a:bodyPr/>
                    <a:lstStyle/>
                    <a:p>
                      <a:r>
                        <a:rPr lang="en-US" sz="2400" dirty="0"/>
                        <a:t>Deficit Reduction 5% Goal:</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solidFill>
                            <a:schemeClr val="tx1"/>
                          </a:solidFill>
                        </a:rPr>
                        <a:t>-</a:t>
                      </a:r>
                      <a:endPar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solidFill>
                            <a:schemeClr val="tx1"/>
                          </a:solidFill>
                        </a:rPr>
                        <a:t>-</a:t>
                      </a:r>
                      <a:endPar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t>17,459,233</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33821118"/>
                  </a:ext>
                </a:extLst>
              </a:tr>
              <a:tr h="404036">
                <a:tc>
                  <a:txBody>
                    <a:bodyPr/>
                    <a:lstStyle/>
                    <a:p>
                      <a:r>
                        <a:rPr lang="en-US" sz="2400" dirty="0"/>
                        <a:t>Ending Fund Balance:</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t>17,753,666</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solidFill>
                            <a:schemeClr val="tx1"/>
                          </a:solidFill>
                        </a:rPr>
                        <a:t>294,433</a:t>
                      </a:r>
                      <a:endPar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t>17,753,666</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164710858"/>
                  </a:ext>
                </a:extLst>
              </a:tr>
              <a:tr h="1082203">
                <a:tc>
                  <a:txBody>
                    <a:bodyPr/>
                    <a:lstStyle/>
                    <a:p>
                      <a:r>
                        <a:rPr lang="en-US" sz="2400" dirty="0"/>
                        <a:t>FB to Total Expenditure and </a:t>
                      </a:r>
                      <a:r>
                        <a:rPr lang="en-US" sz="2400" dirty="0" err="1"/>
                        <a:t>Trf</a:t>
                      </a:r>
                      <a:r>
                        <a:rPr lang="en-US" sz="2400" dirty="0"/>
                        <a:t>:</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t>7.53%</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solidFill>
                            <a:schemeClr val="tx1"/>
                          </a:solidFill>
                        </a:rPr>
                        <a:t>0.12%</a:t>
                      </a:r>
                      <a:endPar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r"/>
                      <a:r>
                        <a:rPr lang="en-US" sz="2400" dirty="0"/>
                        <a:t>7.95%</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205463276"/>
                  </a:ext>
                </a:extLst>
              </a:tr>
            </a:tbl>
          </a:graphicData>
        </a:graphic>
      </p:graphicFrame>
      <p:sp>
        <p:nvSpPr>
          <p:cNvPr id="3" name="Rectangle: Rounded Corners 2">
            <a:extLst>
              <a:ext uri="{FF2B5EF4-FFF2-40B4-BE49-F238E27FC236}">
                <a16:creationId xmlns:a16="http://schemas.microsoft.com/office/drawing/2014/main" id="{B63DB410-A59A-8B42-DC0C-3354E4B9A13B}"/>
              </a:ext>
            </a:extLst>
          </p:cNvPr>
          <p:cNvSpPr/>
          <p:nvPr/>
        </p:nvSpPr>
        <p:spPr>
          <a:xfrm>
            <a:off x="0" y="1958454"/>
            <a:ext cx="12192000" cy="2060812"/>
          </a:xfrm>
          <a:prstGeom prst="roundRect">
            <a:avLst/>
          </a:prstGeom>
          <a:noFill/>
          <a:ln w="571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18FE43CE-615A-613A-EC56-CA74B50D8E97}"/>
              </a:ext>
            </a:extLst>
          </p:cNvPr>
          <p:cNvSpPr/>
          <p:nvPr/>
        </p:nvSpPr>
        <p:spPr>
          <a:xfrm>
            <a:off x="-3175" y="4019266"/>
            <a:ext cx="12192000" cy="2497540"/>
          </a:xfrm>
          <a:prstGeom prst="roundRect">
            <a:avLst/>
          </a:prstGeom>
          <a:noFill/>
          <a:ln w="571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70905072-37B5-FDBE-5C68-40C6B273BB1A}"/>
              </a:ext>
            </a:extLst>
          </p:cNvPr>
          <p:cNvSpPr/>
          <p:nvPr/>
        </p:nvSpPr>
        <p:spPr>
          <a:xfrm>
            <a:off x="4763069" y="1378425"/>
            <a:ext cx="2613546" cy="5404512"/>
          </a:xfrm>
          <a:prstGeom prst="round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A6CD55A7-6389-6D89-F8A7-66181069FB9B}"/>
              </a:ext>
            </a:extLst>
          </p:cNvPr>
          <p:cNvSpPr/>
          <p:nvPr/>
        </p:nvSpPr>
        <p:spPr>
          <a:xfrm>
            <a:off x="7440305" y="1378425"/>
            <a:ext cx="2613546" cy="5404512"/>
          </a:xfrm>
          <a:prstGeom prst="round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8E89B126-A8BA-A3B7-D53A-A2A3B6C8108E}"/>
              </a:ext>
            </a:extLst>
          </p:cNvPr>
          <p:cNvSpPr/>
          <p:nvPr/>
        </p:nvSpPr>
        <p:spPr>
          <a:xfrm>
            <a:off x="10053851" y="5117910"/>
            <a:ext cx="2134974" cy="504968"/>
          </a:xfrm>
          <a:prstGeom prst="roundRect">
            <a:avLst/>
          </a:prstGeom>
          <a:noFill/>
          <a:ln w="571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FC77F301-C39A-DBC3-59BA-95FEAED85D0E}"/>
              </a:ext>
            </a:extLst>
          </p:cNvPr>
          <p:cNvCxnSpPr>
            <a:cxnSpLocks/>
          </p:cNvCxnSpPr>
          <p:nvPr/>
        </p:nvCxnSpPr>
        <p:spPr>
          <a:xfrm>
            <a:off x="6960358" y="1658203"/>
            <a:ext cx="1596788" cy="4073857"/>
          </a:xfrm>
          <a:prstGeom prst="straightConnector1">
            <a:avLst/>
          </a:prstGeom>
          <a:ln w="76200">
            <a:solidFill>
              <a:schemeClr val="accent4">
                <a:lumMod val="7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38B5E21B-3EB9-AA4B-5BBB-0567A27B30B1}"/>
              </a:ext>
            </a:extLst>
          </p:cNvPr>
          <p:cNvCxnSpPr>
            <a:cxnSpLocks/>
          </p:cNvCxnSpPr>
          <p:nvPr/>
        </p:nvCxnSpPr>
        <p:spPr>
          <a:xfrm>
            <a:off x="7024048" y="1549021"/>
            <a:ext cx="3298896" cy="4271749"/>
          </a:xfrm>
          <a:prstGeom prst="straightConnector1">
            <a:avLst/>
          </a:prstGeom>
          <a:ln w="76200">
            <a:solidFill>
              <a:schemeClr val="accent4">
                <a:lumMod val="75000"/>
              </a:schemeClr>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93749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2000"/>
                                        <p:tgtEl>
                                          <p:spTgt spid="6"/>
                                        </p:tgtEl>
                                      </p:cBhvr>
                                    </p:animEffect>
                                    <p:anim calcmode="lin" valueType="num">
                                      <p:cBhvr>
                                        <p:cTn id="15" dur="2000" fill="hold"/>
                                        <p:tgtEl>
                                          <p:spTgt spid="6"/>
                                        </p:tgtEl>
                                        <p:attrNameLst>
                                          <p:attrName>ppt_w</p:attrName>
                                        </p:attrNameLst>
                                      </p:cBhvr>
                                      <p:tavLst>
                                        <p:tav tm="0" fmla="#ppt_w*sin(2.5*pi*$)">
                                          <p:val>
                                            <p:fltVal val="0"/>
                                          </p:val>
                                        </p:tav>
                                        <p:tav tm="100000">
                                          <p:val>
                                            <p:fltVal val="1"/>
                                          </p:val>
                                        </p:tav>
                                      </p:tavLst>
                                    </p:anim>
                                    <p:anim calcmode="lin" valueType="num">
                                      <p:cBhvr>
                                        <p:cTn id="16"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2000"/>
                                        <p:tgtEl>
                                          <p:spTgt spid="3"/>
                                        </p:tgtEl>
                                      </p:cBhvr>
                                    </p:animEffect>
                                    <p:anim calcmode="lin" valueType="num">
                                      <p:cBhvr>
                                        <p:cTn id="22" dur="2000" fill="hold"/>
                                        <p:tgtEl>
                                          <p:spTgt spid="3"/>
                                        </p:tgtEl>
                                        <p:attrNameLst>
                                          <p:attrName>ppt_w</p:attrName>
                                        </p:attrNameLst>
                                      </p:cBhvr>
                                      <p:tavLst>
                                        <p:tav tm="0" fmla="#ppt_w*sin(2.5*pi*$)">
                                          <p:val>
                                            <p:fltVal val="0"/>
                                          </p:val>
                                        </p:tav>
                                        <p:tav tm="100000">
                                          <p:val>
                                            <p:fltVal val="1"/>
                                          </p:val>
                                        </p:tav>
                                      </p:tavLst>
                                    </p:anim>
                                    <p:anim calcmode="lin" valueType="num">
                                      <p:cBhvr>
                                        <p:cTn id="23"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par>
                          <p:cTn id="29" fill="hold">
                            <p:stCondLst>
                              <p:cond delay="500"/>
                            </p:stCondLst>
                            <p:childTnLst>
                              <p:par>
                                <p:cTn id="30" presetID="45" presetClass="entr" presetSubtype="0" fill="hold" grpId="0" nodeType="after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2000"/>
                                        <p:tgtEl>
                                          <p:spTgt spid="4"/>
                                        </p:tgtEl>
                                      </p:cBhvr>
                                    </p:animEffect>
                                    <p:anim calcmode="lin" valueType="num">
                                      <p:cBhvr>
                                        <p:cTn id="33" dur="2000" fill="hold"/>
                                        <p:tgtEl>
                                          <p:spTgt spid="4"/>
                                        </p:tgtEl>
                                        <p:attrNameLst>
                                          <p:attrName>ppt_w</p:attrName>
                                        </p:attrNameLst>
                                      </p:cBhvr>
                                      <p:tavLst>
                                        <p:tav tm="0" fmla="#ppt_w*sin(2.5*pi*$)">
                                          <p:val>
                                            <p:fltVal val="0"/>
                                          </p:val>
                                        </p:tav>
                                        <p:tav tm="100000">
                                          <p:val>
                                            <p:fltVal val="1"/>
                                          </p:val>
                                        </p:tav>
                                      </p:tavLst>
                                    </p:anim>
                                    <p:anim calcmode="lin" valueType="num">
                                      <p:cBhvr>
                                        <p:cTn id="34"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4"/>
                                        </p:tgtEl>
                                      </p:cBhvr>
                                    </p:animEffect>
                                    <p:set>
                                      <p:cBhvr>
                                        <p:cTn id="39" dur="1" fill="hold">
                                          <p:stCondLst>
                                            <p:cond delay="499"/>
                                          </p:stCondLst>
                                        </p:cTn>
                                        <p:tgtEl>
                                          <p:spTgt spid="4"/>
                                        </p:tgtEl>
                                        <p:attrNameLst>
                                          <p:attrName>style.visibility</p:attrName>
                                        </p:attrNameLst>
                                      </p:cBhvr>
                                      <p:to>
                                        <p:strVal val="hidden"/>
                                      </p:to>
                                    </p:set>
                                  </p:childTnLst>
                                </p:cTn>
                              </p:par>
                            </p:childTnLst>
                          </p:cTn>
                        </p:par>
                        <p:par>
                          <p:cTn id="40" fill="hold">
                            <p:stCondLst>
                              <p:cond delay="500"/>
                            </p:stCondLst>
                            <p:childTnLst>
                              <p:par>
                                <p:cTn id="41" presetID="45" presetClass="entr" presetSubtype="0" fill="hold" nodeType="after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2000"/>
                                        <p:tgtEl>
                                          <p:spTgt spid="10"/>
                                        </p:tgtEl>
                                      </p:cBhvr>
                                    </p:animEffect>
                                    <p:anim calcmode="lin" valueType="num">
                                      <p:cBhvr>
                                        <p:cTn id="44" dur="2000" fill="hold"/>
                                        <p:tgtEl>
                                          <p:spTgt spid="10"/>
                                        </p:tgtEl>
                                        <p:attrNameLst>
                                          <p:attrName>ppt_w</p:attrName>
                                        </p:attrNameLst>
                                      </p:cBhvr>
                                      <p:tavLst>
                                        <p:tav tm="0" fmla="#ppt_w*sin(2.5*pi*$)">
                                          <p:val>
                                            <p:fltVal val="0"/>
                                          </p:val>
                                        </p:tav>
                                        <p:tav tm="100000">
                                          <p:val>
                                            <p:fltVal val="1"/>
                                          </p:val>
                                        </p:tav>
                                      </p:tavLst>
                                    </p:anim>
                                    <p:anim calcmode="lin" valueType="num">
                                      <p:cBhvr>
                                        <p:cTn id="45" dur="20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45"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fade">
                                      <p:cBhvr>
                                        <p:cTn id="50" dur="2000"/>
                                        <p:tgtEl>
                                          <p:spTgt spid="8"/>
                                        </p:tgtEl>
                                      </p:cBhvr>
                                    </p:animEffect>
                                    <p:anim calcmode="lin" valueType="num">
                                      <p:cBhvr>
                                        <p:cTn id="51" dur="2000" fill="hold"/>
                                        <p:tgtEl>
                                          <p:spTgt spid="8"/>
                                        </p:tgtEl>
                                        <p:attrNameLst>
                                          <p:attrName>ppt_w</p:attrName>
                                        </p:attrNameLst>
                                      </p:cBhvr>
                                      <p:tavLst>
                                        <p:tav tm="0" fmla="#ppt_w*sin(2.5*pi*$)">
                                          <p:val>
                                            <p:fltVal val="0"/>
                                          </p:val>
                                        </p:tav>
                                        <p:tav tm="100000">
                                          <p:val>
                                            <p:fltVal val="1"/>
                                          </p:val>
                                        </p:tav>
                                      </p:tavLst>
                                    </p:anim>
                                    <p:anim calcmode="lin" valueType="num">
                                      <p:cBhvr>
                                        <p:cTn id="52" dur="2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45" presetClass="entr" presetSubtype="0" fill="hold"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2000"/>
                                        <p:tgtEl>
                                          <p:spTgt spid="12"/>
                                        </p:tgtEl>
                                      </p:cBhvr>
                                    </p:animEffect>
                                    <p:anim calcmode="lin" valueType="num">
                                      <p:cBhvr>
                                        <p:cTn id="58" dur="2000" fill="hold"/>
                                        <p:tgtEl>
                                          <p:spTgt spid="12"/>
                                        </p:tgtEl>
                                        <p:attrNameLst>
                                          <p:attrName>ppt_w</p:attrName>
                                        </p:attrNameLst>
                                      </p:cBhvr>
                                      <p:tavLst>
                                        <p:tav tm="0" fmla="#ppt_w*sin(2.5*pi*$)">
                                          <p:val>
                                            <p:fltVal val="0"/>
                                          </p:val>
                                        </p:tav>
                                        <p:tav tm="100000">
                                          <p:val>
                                            <p:fltVal val="1"/>
                                          </p:val>
                                        </p:tav>
                                      </p:tavLst>
                                    </p:anim>
                                    <p:anim calcmode="lin" valueType="num">
                                      <p:cBhvr>
                                        <p:cTn id="59" dur="20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4" grpId="1" animBg="1"/>
      <p:bldP spid="5" grpId="0" animBg="1"/>
      <p:bldP spid="6"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64153-E2F2-2B0C-C728-B5E6C1A8C582}"/>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E648B984-4673-DE20-944D-0011EA55D23F}"/>
              </a:ext>
            </a:extLst>
          </p:cNvPr>
          <p:cNvPicPr>
            <a:picLocks noChangeAspect="1"/>
          </p:cNvPicPr>
          <p:nvPr/>
        </p:nvPicPr>
        <p:blipFill>
          <a:blip r:embed="rId3"/>
          <a:stretch>
            <a:fillRect/>
          </a:stretch>
        </p:blipFill>
        <p:spPr>
          <a:xfrm>
            <a:off x="80749" y="6350488"/>
            <a:ext cx="524301" cy="451143"/>
          </a:xfrm>
          <a:prstGeom prst="rect">
            <a:avLst/>
          </a:prstGeom>
        </p:spPr>
      </p:pic>
      <p:graphicFrame>
        <p:nvGraphicFramePr>
          <p:cNvPr id="3" name="Content Placeholder 5">
            <a:extLst>
              <a:ext uri="{FF2B5EF4-FFF2-40B4-BE49-F238E27FC236}">
                <a16:creationId xmlns:a16="http://schemas.microsoft.com/office/drawing/2014/main" id="{5065728E-DBDE-AEFE-FD51-B48690A767A6}"/>
              </a:ext>
            </a:extLst>
          </p:cNvPr>
          <p:cNvGraphicFramePr>
            <a:graphicFrameLocks/>
          </p:cNvGraphicFramePr>
          <p:nvPr>
            <p:extLst>
              <p:ext uri="{D42A27DB-BD31-4B8C-83A1-F6EECF244321}">
                <p14:modId xmlns:p14="http://schemas.microsoft.com/office/powerpoint/2010/main" val="3998154135"/>
              </p:ext>
            </p:extLst>
          </p:nvPr>
        </p:nvGraphicFramePr>
        <p:xfrm>
          <a:off x="152400" y="76200"/>
          <a:ext cx="11867252" cy="6400800"/>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B4DDE3F1-42AF-4081-FB96-F55E2CD5BFC8}"/>
              </a:ext>
            </a:extLst>
          </p:cNvPr>
          <p:cNvSpPr txBox="1"/>
          <p:nvPr/>
        </p:nvSpPr>
        <p:spPr>
          <a:xfrm>
            <a:off x="3948418" y="4379053"/>
            <a:ext cx="5255991" cy="646331"/>
          </a:xfrm>
          <a:prstGeom prst="rect">
            <a:avLst/>
          </a:prstGeom>
          <a:noFill/>
        </p:spPr>
        <p:txBody>
          <a:bodyPr wrap="none" rtlCol="0">
            <a:spAutoFit/>
          </a:bodyPr>
          <a:lstStyle/>
          <a:p>
            <a:r>
              <a:rPr lang="en-US" b="1" dirty="0"/>
              <a:t>2026-27 Deficit projected to be </a:t>
            </a:r>
            <a:r>
              <a:rPr lang="en-US" b="1" dirty="0">
                <a:solidFill>
                  <a:srgbClr val="FF0000"/>
                </a:solidFill>
              </a:rPr>
              <a:t>&lt;$17,459,233&gt;</a:t>
            </a:r>
          </a:p>
          <a:p>
            <a:r>
              <a:rPr lang="en-US" b="1" dirty="0">
                <a:solidFill>
                  <a:srgbClr val="FF0000"/>
                </a:solidFill>
              </a:rPr>
              <a:t> </a:t>
            </a:r>
            <a:r>
              <a:rPr lang="en-US" b="1" dirty="0"/>
              <a:t>resulting in a minimal fund balance in 2026-27</a:t>
            </a:r>
            <a:r>
              <a:rPr lang="en-US" dirty="0"/>
              <a:t>.</a:t>
            </a:r>
          </a:p>
        </p:txBody>
      </p:sp>
      <p:sp>
        <p:nvSpPr>
          <p:cNvPr id="5" name="TextBox 4">
            <a:extLst>
              <a:ext uri="{FF2B5EF4-FFF2-40B4-BE49-F238E27FC236}">
                <a16:creationId xmlns:a16="http://schemas.microsoft.com/office/drawing/2014/main" id="{AC25AC62-9987-F96A-B12D-C4E1215F211B}"/>
              </a:ext>
            </a:extLst>
          </p:cNvPr>
          <p:cNvSpPr txBox="1"/>
          <p:nvPr/>
        </p:nvSpPr>
        <p:spPr>
          <a:xfrm>
            <a:off x="4674066" y="915974"/>
            <a:ext cx="614271" cy="261610"/>
          </a:xfrm>
          <a:prstGeom prst="rect">
            <a:avLst/>
          </a:prstGeom>
          <a:noFill/>
        </p:spPr>
        <p:txBody>
          <a:bodyPr wrap="none" rtlCol="0">
            <a:spAutoFit/>
          </a:bodyPr>
          <a:lstStyle/>
          <a:p>
            <a:r>
              <a:rPr lang="en-US" sz="1100" b="1" dirty="0">
                <a:latin typeface="Calibri" panose="020F0502020204030204" pitchFamily="34" charset="0"/>
                <a:ea typeface="Calibri" panose="020F0502020204030204" pitchFamily="34" charset="0"/>
                <a:cs typeface="Calibri" panose="020F0502020204030204" pitchFamily="34" charset="0"/>
              </a:rPr>
              <a:t>22.65%</a:t>
            </a:r>
          </a:p>
        </p:txBody>
      </p:sp>
      <p:sp>
        <p:nvSpPr>
          <p:cNvPr id="6" name="TextBox 5">
            <a:extLst>
              <a:ext uri="{FF2B5EF4-FFF2-40B4-BE49-F238E27FC236}">
                <a16:creationId xmlns:a16="http://schemas.microsoft.com/office/drawing/2014/main" id="{74829659-B924-8B72-C37D-B795A426841A}"/>
              </a:ext>
            </a:extLst>
          </p:cNvPr>
          <p:cNvSpPr txBox="1"/>
          <p:nvPr/>
        </p:nvSpPr>
        <p:spPr>
          <a:xfrm>
            <a:off x="6912829" y="2217337"/>
            <a:ext cx="614271" cy="261610"/>
          </a:xfrm>
          <a:prstGeom prst="rect">
            <a:avLst/>
          </a:prstGeom>
          <a:noFill/>
        </p:spPr>
        <p:txBody>
          <a:bodyPr wrap="none" rtlCol="0">
            <a:spAutoFit/>
          </a:bodyPr>
          <a:lstStyle/>
          <a:p>
            <a:r>
              <a:rPr lang="en-US" sz="1100" b="1" dirty="0">
                <a:latin typeface="Calibri" panose="020F0502020204030204" pitchFamily="34" charset="0"/>
                <a:ea typeface="Calibri" panose="020F0502020204030204" pitchFamily="34" charset="0"/>
                <a:cs typeface="Calibri" panose="020F0502020204030204" pitchFamily="34" charset="0"/>
              </a:rPr>
              <a:t>11.99%</a:t>
            </a:r>
          </a:p>
        </p:txBody>
      </p:sp>
      <p:sp>
        <p:nvSpPr>
          <p:cNvPr id="7" name="TextBox 6">
            <a:extLst>
              <a:ext uri="{FF2B5EF4-FFF2-40B4-BE49-F238E27FC236}">
                <a16:creationId xmlns:a16="http://schemas.microsoft.com/office/drawing/2014/main" id="{35033AAD-8277-A301-7EA9-D952DCBB790F}"/>
              </a:ext>
            </a:extLst>
          </p:cNvPr>
          <p:cNvSpPr txBox="1"/>
          <p:nvPr/>
        </p:nvSpPr>
        <p:spPr>
          <a:xfrm>
            <a:off x="8253217" y="2593443"/>
            <a:ext cx="614271" cy="261610"/>
          </a:xfrm>
          <a:prstGeom prst="rect">
            <a:avLst/>
          </a:prstGeom>
          <a:noFill/>
        </p:spPr>
        <p:txBody>
          <a:bodyPr wrap="none" rtlCol="0">
            <a:spAutoFit/>
          </a:bodyPr>
          <a:lstStyle/>
          <a:p>
            <a:r>
              <a:rPr lang="en-US" sz="1100" b="1" dirty="0">
                <a:latin typeface="Calibri" panose="020F0502020204030204" pitchFamily="34" charset="0"/>
                <a:ea typeface="Calibri" panose="020F0502020204030204" pitchFamily="34" charset="0"/>
                <a:cs typeface="Calibri" panose="020F0502020204030204" pitchFamily="34" charset="0"/>
              </a:rPr>
              <a:t>10.05%</a:t>
            </a:r>
          </a:p>
        </p:txBody>
      </p:sp>
      <p:sp>
        <p:nvSpPr>
          <p:cNvPr id="8" name="TextBox 7">
            <a:extLst>
              <a:ext uri="{FF2B5EF4-FFF2-40B4-BE49-F238E27FC236}">
                <a16:creationId xmlns:a16="http://schemas.microsoft.com/office/drawing/2014/main" id="{5B62D35E-478D-5AC1-5F4A-4F37C63F3583}"/>
              </a:ext>
            </a:extLst>
          </p:cNvPr>
          <p:cNvSpPr txBox="1"/>
          <p:nvPr/>
        </p:nvSpPr>
        <p:spPr>
          <a:xfrm>
            <a:off x="9380751" y="3381233"/>
            <a:ext cx="542136" cy="261610"/>
          </a:xfrm>
          <a:prstGeom prst="rect">
            <a:avLst/>
          </a:prstGeom>
          <a:noFill/>
        </p:spPr>
        <p:txBody>
          <a:bodyPr wrap="none" rtlCol="0">
            <a:spAutoFit/>
          </a:bodyPr>
          <a:lstStyle/>
          <a:p>
            <a:r>
              <a:rPr lang="en-US" sz="1100" b="1" dirty="0">
                <a:latin typeface="Calibri" panose="020F0502020204030204" pitchFamily="34" charset="0"/>
                <a:ea typeface="Calibri" panose="020F0502020204030204" pitchFamily="34" charset="0"/>
                <a:cs typeface="Calibri" panose="020F0502020204030204" pitchFamily="34" charset="0"/>
              </a:rPr>
              <a:t>7.53%</a:t>
            </a:r>
          </a:p>
        </p:txBody>
      </p:sp>
      <p:sp>
        <p:nvSpPr>
          <p:cNvPr id="9" name="TextBox 8">
            <a:extLst>
              <a:ext uri="{FF2B5EF4-FFF2-40B4-BE49-F238E27FC236}">
                <a16:creationId xmlns:a16="http://schemas.microsoft.com/office/drawing/2014/main" id="{B804E08F-1B98-C12C-C43E-2CBD63493B31}"/>
              </a:ext>
            </a:extLst>
          </p:cNvPr>
          <p:cNvSpPr txBox="1"/>
          <p:nvPr/>
        </p:nvSpPr>
        <p:spPr>
          <a:xfrm>
            <a:off x="1111735" y="6477000"/>
            <a:ext cx="10459915" cy="261610"/>
          </a:xfrm>
          <a:prstGeom prst="rect">
            <a:avLst/>
          </a:prstGeom>
          <a:noFill/>
        </p:spPr>
        <p:txBody>
          <a:bodyPr wrap="none" rtlCol="0">
            <a:spAutoFit/>
          </a:bodyPr>
          <a:lstStyle/>
          <a:p>
            <a:r>
              <a:rPr lang="en-US" sz="1100" i="1" dirty="0"/>
              <a:t>Percentages are the percentage of Fund Balance to Expenditures and Transfers. The CCCCO newest recommendation is 16.67%. The traditional recommendation is 5%.</a:t>
            </a:r>
          </a:p>
        </p:txBody>
      </p:sp>
    </p:spTree>
    <p:extLst>
      <p:ext uri="{BB962C8B-B14F-4D97-AF65-F5344CB8AC3E}">
        <p14:creationId xmlns:p14="http://schemas.microsoft.com/office/powerpoint/2010/main" val="479349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350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7115FD-1FC1-43D3-36B1-A0CB5FF1F6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CEB0CF-EC3B-C18A-028D-98CFACB05B5F}"/>
              </a:ext>
            </a:extLst>
          </p:cNvPr>
          <p:cNvSpPr>
            <a:spLocks noGrp="1"/>
          </p:cNvSpPr>
          <p:nvPr>
            <p:ph idx="1"/>
          </p:nvPr>
        </p:nvSpPr>
        <p:spPr>
          <a:xfrm>
            <a:off x="521208" y="839337"/>
            <a:ext cx="11155680" cy="5506599"/>
          </a:xfrm>
        </p:spPr>
        <p:txBody>
          <a:bodyPr>
            <a:normAutofit/>
          </a:bodyPr>
          <a:lstStyle/>
          <a:p>
            <a:pPr marL="457200" lvl="1" indent="0" algn="ctr">
              <a:buNone/>
            </a:pPr>
            <a:endParaRPr lang="en-US" sz="4400" dirty="0"/>
          </a:p>
          <a:p>
            <a:pPr marL="457200" lvl="1" indent="0" algn="ctr">
              <a:buNone/>
            </a:pPr>
            <a:endParaRPr lang="en-US" sz="4400" dirty="0"/>
          </a:p>
          <a:p>
            <a:pPr marL="457200" lvl="1" indent="0" algn="ctr">
              <a:buNone/>
            </a:pPr>
            <a:r>
              <a:rPr lang="en-US" sz="4400" dirty="0"/>
              <a:t>Question and Answer</a:t>
            </a:r>
          </a:p>
        </p:txBody>
      </p:sp>
      <p:pic>
        <p:nvPicPr>
          <p:cNvPr id="4" name="Picture 3">
            <a:extLst>
              <a:ext uri="{FF2B5EF4-FFF2-40B4-BE49-F238E27FC236}">
                <a16:creationId xmlns:a16="http://schemas.microsoft.com/office/drawing/2014/main" id="{5904C9DB-733E-843D-81D3-AD29C5E08C7B}"/>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2875270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077A57C-AB2D-D61D-89AC-FFF413A751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823B2-A8D5-EA96-781D-DA27EA38B535}"/>
              </a:ext>
            </a:extLst>
          </p:cNvPr>
          <p:cNvSpPr>
            <a:spLocks noGrp="1"/>
          </p:cNvSpPr>
          <p:nvPr>
            <p:ph type="title"/>
          </p:nvPr>
        </p:nvSpPr>
        <p:spPr/>
        <p:txBody>
          <a:bodyPr/>
          <a:lstStyle/>
          <a:p>
            <a:r>
              <a:rPr lang="en-US" dirty="0"/>
              <a:t>How can I keep up-to-date?</a:t>
            </a:r>
          </a:p>
        </p:txBody>
      </p:sp>
      <p:sp>
        <p:nvSpPr>
          <p:cNvPr id="3" name="Content Placeholder 2">
            <a:extLst>
              <a:ext uri="{FF2B5EF4-FFF2-40B4-BE49-F238E27FC236}">
                <a16:creationId xmlns:a16="http://schemas.microsoft.com/office/drawing/2014/main" id="{74185F0B-D7FF-AE0A-8F10-281A31B88C7F}"/>
              </a:ext>
            </a:extLst>
          </p:cNvPr>
          <p:cNvSpPr>
            <a:spLocks noGrp="1"/>
          </p:cNvSpPr>
          <p:nvPr>
            <p:ph idx="1"/>
          </p:nvPr>
        </p:nvSpPr>
        <p:spPr>
          <a:xfrm>
            <a:off x="521208" y="1965960"/>
            <a:ext cx="11155680" cy="4379976"/>
          </a:xfrm>
        </p:spPr>
        <p:txBody>
          <a:bodyPr>
            <a:normAutofit fontScale="92500"/>
          </a:bodyPr>
          <a:lstStyle/>
          <a:p>
            <a:r>
              <a:rPr lang="en-US" sz="2400" b="1" dirty="0"/>
              <a:t>DPAC</a:t>
            </a:r>
            <a:r>
              <a:rPr lang="en-US" sz="2400" dirty="0"/>
              <a:t>: Both in-person and online meetings: </a:t>
            </a:r>
            <a:r>
              <a:rPr lang="en-US" sz="2400" dirty="0">
                <a:hlinkClick r:id="rId2"/>
              </a:rPr>
              <a:t>https://admin.smc.edu/administration/governance/district-planning-policies/meetings.php</a:t>
            </a:r>
            <a:r>
              <a:rPr lang="en-US" sz="2400" dirty="0"/>
              <a:t> </a:t>
            </a:r>
          </a:p>
          <a:p>
            <a:r>
              <a:rPr lang="en-US" sz="2400" b="1" dirty="0"/>
              <a:t>Budget Committee</a:t>
            </a:r>
            <a:r>
              <a:rPr lang="en-US" sz="2400" dirty="0"/>
              <a:t>: Both in-person and online meetings: </a:t>
            </a:r>
            <a:r>
              <a:rPr lang="en-US" sz="2400" dirty="0">
                <a:hlinkClick r:id="rId3"/>
              </a:rPr>
              <a:t>https://admin.smc.edu/administration/governance/district-planning-policies/budget-planning-subcommittee.php</a:t>
            </a:r>
            <a:r>
              <a:rPr lang="en-US" sz="2400" dirty="0"/>
              <a:t> </a:t>
            </a:r>
          </a:p>
          <a:p>
            <a:r>
              <a:rPr lang="en-US" sz="2400" b="1" dirty="0"/>
              <a:t>SMC Budget Office</a:t>
            </a:r>
            <a:r>
              <a:rPr lang="en-US" sz="2400" dirty="0"/>
              <a:t>: Reports, presentations and guides to budget items. </a:t>
            </a:r>
            <a:r>
              <a:rPr lang="en-US" sz="2400" dirty="0">
                <a:hlinkClick r:id="rId4"/>
              </a:rPr>
              <a:t>https://admin.smc.edu/administration/business-services/budget/</a:t>
            </a:r>
            <a:r>
              <a:rPr lang="en-US" sz="2400" dirty="0"/>
              <a:t> </a:t>
            </a:r>
          </a:p>
          <a:p>
            <a:r>
              <a:rPr lang="en-US" sz="2400" b="1" dirty="0"/>
              <a:t>Board of Trustee Meetings</a:t>
            </a:r>
            <a:r>
              <a:rPr lang="en-US" sz="2400" dirty="0"/>
              <a:t>: Both in-person and online meetings. </a:t>
            </a:r>
            <a:r>
              <a:rPr lang="en-US" sz="2400" dirty="0">
                <a:hlinkClick r:id="rId5"/>
              </a:rPr>
              <a:t>https://admin.smc.edu/administration/governance/board-of-trustees/meetings.php</a:t>
            </a:r>
            <a:r>
              <a:rPr lang="en-US" sz="2400" dirty="0"/>
              <a:t> </a:t>
            </a:r>
          </a:p>
        </p:txBody>
      </p:sp>
      <p:pic>
        <p:nvPicPr>
          <p:cNvPr id="4" name="Picture 3">
            <a:extLst>
              <a:ext uri="{FF2B5EF4-FFF2-40B4-BE49-F238E27FC236}">
                <a16:creationId xmlns:a16="http://schemas.microsoft.com/office/drawing/2014/main" id="{40DC6874-10C3-A6D6-490F-1801D99CE263}"/>
              </a:ext>
            </a:extLst>
          </p:cNvPr>
          <p:cNvPicPr>
            <a:picLocks noChangeAspect="1"/>
          </p:cNvPicPr>
          <p:nvPr/>
        </p:nvPicPr>
        <p:blipFill>
          <a:blip r:embed="rId6"/>
          <a:stretch>
            <a:fillRect/>
          </a:stretch>
        </p:blipFill>
        <p:spPr>
          <a:xfrm>
            <a:off x="87391" y="6345936"/>
            <a:ext cx="524301" cy="451143"/>
          </a:xfrm>
          <a:prstGeom prst="rect">
            <a:avLst/>
          </a:prstGeom>
        </p:spPr>
      </p:pic>
    </p:spTree>
    <p:extLst>
      <p:ext uri="{BB962C8B-B14F-4D97-AF65-F5344CB8AC3E}">
        <p14:creationId xmlns:p14="http://schemas.microsoft.com/office/powerpoint/2010/main" val="3353403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DBBA8-5861-DC39-F5F5-E354229660AF}"/>
              </a:ext>
            </a:extLst>
          </p:cNvPr>
          <p:cNvSpPr>
            <a:spLocks noGrp="1"/>
          </p:cNvSpPr>
          <p:nvPr>
            <p:ph type="title"/>
          </p:nvPr>
        </p:nvSpPr>
        <p:spPr/>
        <p:txBody>
          <a:bodyPr/>
          <a:lstStyle/>
          <a:p>
            <a:r>
              <a:rPr lang="en-US" dirty="0"/>
              <a:t>Governor’s Proposed Budget Summary</a:t>
            </a:r>
          </a:p>
        </p:txBody>
      </p:sp>
      <p:sp>
        <p:nvSpPr>
          <p:cNvPr id="3" name="Content Placeholder 2">
            <a:extLst>
              <a:ext uri="{FF2B5EF4-FFF2-40B4-BE49-F238E27FC236}">
                <a16:creationId xmlns:a16="http://schemas.microsoft.com/office/drawing/2014/main" id="{8762A5FF-D7E1-BDD9-5569-FBAF023B78DA}"/>
              </a:ext>
            </a:extLst>
          </p:cNvPr>
          <p:cNvSpPr>
            <a:spLocks noGrp="1"/>
          </p:cNvSpPr>
          <p:nvPr>
            <p:ph idx="1"/>
          </p:nvPr>
        </p:nvSpPr>
        <p:spPr>
          <a:xfrm>
            <a:off x="515112" y="1702939"/>
            <a:ext cx="11155680" cy="5094140"/>
          </a:xfrm>
        </p:spPr>
        <p:txBody>
          <a:bodyPr>
            <a:normAutofit lnSpcReduction="10000"/>
          </a:bodyPr>
          <a:lstStyle/>
          <a:p>
            <a:r>
              <a:rPr lang="en-US" sz="2400" dirty="0"/>
              <a:t>Proposed 2026-27 Budget Act</a:t>
            </a:r>
          </a:p>
          <a:p>
            <a:pPr lvl="1"/>
            <a:r>
              <a:rPr lang="en-US" sz="2200" dirty="0"/>
              <a:t>Status quo budget. Minimal increases or reductions</a:t>
            </a:r>
          </a:p>
          <a:p>
            <a:pPr lvl="1"/>
            <a:r>
              <a:rPr lang="en-US" sz="2200" dirty="0"/>
              <a:t>Projects the State will receive $42.3 billion more revenue than projected in June 25 over three-year budget window</a:t>
            </a:r>
          </a:p>
          <a:p>
            <a:pPr lvl="1"/>
            <a:r>
              <a:rPr lang="en-US" sz="2200" dirty="0"/>
              <a:t>Revenue increases mandates increases to Proposition 98 and Proposition 2 funding</a:t>
            </a:r>
          </a:p>
          <a:p>
            <a:pPr lvl="1"/>
            <a:r>
              <a:rPr lang="en-US" sz="2200" dirty="0"/>
              <a:t>Projected &lt;$2.9&gt; billion deficit</a:t>
            </a:r>
          </a:p>
          <a:p>
            <a:pPr lvl="2"/>
            <a:r>
              <a:rPr lang="en-US" sz="2000" dirty="0"/>
              <a:t>2025-26 Budget Act projected 2026-27 deficit to be &lt;$13.0&gt; billion</a:t>
            </a:r>
          </a:p>
          <a:p>
            <a:pPr lvl="2"/>
            <a:r>
              <a:rPr lang="en-US" sz="2000" dirty="0"/>
              <a:t>Administration proposes delaying portions mandated Proposition 98 and Proposition 2 payments to balance the budget </a:t>
            </a:r>
          </a:p>
          <a:p>
            <a:pPr lvl="1"/>
            <a:r>
              <a:rPr lang="en-US" sz="2200" dirty="0"/>
              <a:t>Re-building Reserves</a:t>
            </a:r>
          </a:p>
          <a:p>
            <a:pPr lvl="2"/>
            <a:r>
              <a:rPr lang="en-US" sz="2000" dirty="0"/>
              <a:t>BSA (Rainy Day Fund): $14.4 billion </a:t>
            </a:r>
            <a:r>
              <a:rPr lang="en-US" sz="2000" i="1" dirty="0"/>
              <a:t>(2025-26 was $11.6 billion)</a:t>
            </a:r>
          </a:p>
          <a:p>
            <a:pPr lvl="2"/>
            <a:r>
              <a:rPr lang="en-US" sz="2000" dirty="0"/>
              <a:t>PSSSA  (Education Rainy Day Fund): $4.1 billion </a:t>
            </a:r>
            <a:r>
              <a:rPr lang="en-US" sz="2000" i="1" dirty="0"/>
              <a:t>(2025-26 was $0)</a:t>
            </a:r>
          </a:p>
          <a:p>
            <a:pPr lvl="2"/>
            <a:r>
              <a:rPr lang="en-US" sz="2000" dirty="0"/>
              <a:t>SFEU (Operational Reserve): $4.5 billion </a:t>
            </a:r>
            <a:r>
              <a:rPr lang="en-US" sz="2000" i="1" dirty="0"/>
              <a:t>(2025-26 was $4.5billion)</a:t>
            </a:r>
          </a:p>
          <a:p>
            <a:pPr marL="914400" lvl="2" indent="0">
              <a:buNone/>
            </a:pPr>
            <a:endParaRPr lang="en-US" sz="2000" i="1" dirty="0"/>
          </a:p>
          <a:p>
            <a:pPr lvl="2"/>
            <a:endParaRPr lang="en-US" sz="2000" i="1" dirty="0"/>
          </a:p>
          <a:p>
            <a:endParaRPr lang="en-US" dirty="0"/>
          </a:p>
        </p:txBody>
      </p:sp>
      <p:pic>
        <p:nvPicPr>
          <p:cNvPr id="4" name="Picture 3">
            <a:extLst>
              <a:ext uri="{FF2B5EF4-FFF2-40B4-BE49-F238E27FC236}">
                <a16:creationId xmlns:a16="http://schemas.microsoft.com/office/drawing/2014/main" id="{17C2235D-88AF-99F4-4BFE-D9B1C597FE12}"/>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2098578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8BC6B6-4B0A-D7D0-FCC6-BE483D23E4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13A673-C850-B636-F458-9BE2D0592F1A}"/>
              </a:ext>
            </a:extLst>
          </p:cNvPr>
          <p:cNvSpPr>
            <a:spLocks noGrp="1"/>
          </p:cNvSpPr>
          <p:nvPr>
            <p:ph type="title"/>
          </p:nvPr>
        </p:nvSpPr>
        <p:spPr/>
        <p:txBody>
          <a:bodyPr/>
          <a:lstStyle/>
          <a:p>
            <a:r>
              <a:rPr lang="en-US" dirty="0"/>
              <a:t>Proposition 98</a:t>
            </a:r>
          </a:p>
        </p:txBody>
      </p:sp>
      <p:sp>
        <p:nvSpPr>
          <p:cNvPr id="3" name="Content Placeholder 2">
            <a:extLst>
              <a:ext uri="{FF2B5EF4-FFF2-40B4-BE49-F238E27FC236}">
                <a16:creationId xmlns:a16="http://schemas.microsoft.com/office/drawing/2014/main" id="{8F06AD5C-DD56-5428-25C6-D2B3DF563F9B}"/>
              </a:ext>
            </a:extLst>
          </p:cNvPr>
          <p:cNvSpPr>
            <a:spLocks noGrp="1"/>
          </p:cNvSpPr>
          <p:nvPr>
            <p:ph idx="1"/>
          </p:nvPr>
        </p:nvSpPr>
        <p:spPr>
          <a:xfrm>
            <a:off x="466617" y="1781033"/>
            <a:ext cx="11155680" cy="5076967"/>
          </a:xfrm>
        </p:spPr>
        <p:txBody>
          <a:bodyPr>
            <a:normAutofit lnSpcReduction="10000"/>
          </a:bodyPr>
          <a:lstStyle/>
          <a:p>
            <a:r>
              <a:rPr lang="en-US" sz="2400" dirty="0"/>
              <a:t>Proposal recognizes substantial increases in calculated Proposition 98 minimum guarantee from the 2025-26 State Budget Act</a:t>
            </a:r>
          </a:p>
          <a:p>
            <a:pPr lvl="1"/>
            <a:r>
              <a:rPr lang="en-US" sz="2200" dirty="0"/>
              <a:t>2024–25: increased from $119.9 billion to $123.8 billion</a:t>
            </a:r>
          </a:p>
          <a:p>
            <a:pPr lvl="1"/>
            <a:r>
              <a:rPr lang="en-US" sz="2200" dirty="0"/>
              <a:t>2025–26: increased from $114.6 billion to $121.4 billion</a:t>
            </a:r>
          </a:p>
          <a:p>
            <a:pPr lvl="1"/>
            <a:r>
              <a:rPr lang="en-US" sz="2200" dirty="0"/>
              <a:t>2026–27: projected at $125.5 billion</a:t>
            </a:r>
          </a:p>
          <a:p>
            <a:pPr lvl="1"/>
            <a:r>
              <a:rPr lang="en-US" sz="2200" dirty="0"/>
              <a:t>Total increase of $10.7 billion </a:t>
            </a:r>
            <a:r>
              <a:rPr lang="en-US" sz="1800" i="1" dirty="0"/>
              <a:t>(Community Colleges traditional portion is 10.87% or $1.16 billion)</a:t>
            </a:r>
            <a:r>
              <a:rPr lang="en-US" sz="2200" dirty="0"/>
              <a:t> </a:t>
            </a:r>
          </a:p>
          <a:p>
            <a:r>
              <a:rPr lang="en-US" sz="2400" dirty="0"/>
              <a:t>While the Administration projects a $121.4 billion minimum guarantee for 2025–26, the proposal funds only $115.9 billion to mitigate the risk of overpayment due to economic uncertainty. This creates approximately $5.6 billion in “settle-up” funding that would be paid in future years if the minimum guarantee ultimately exceeds the amount funded.</a:t>
            </a:r>
          </a:p>
          <a:p>
            <a:r>
              <a:rPr lang="en-US" sz="2400" dirty="0"/>
              <a:t>Adjustments will be made at May Revision</a:t>
            </a:r>
          </a:p>
          <a:p>
            <a:pPr lvl="1"/>
            <a:endParaRPr lang="en-US" sz="1400" dirty="0"/>
          </a:p>
        </p:txBody>
      </p:sp>
      <p:pic>
        <p:nvPicPr>
          <p:cNvPr id="4" name="Picture 3">
            <a:extLst>
              <a:ext uri="{FF2B5EF4-FFF2-40B4-BE49-F238E27FC236}">
                <a16:creationId xmlns:a16="http://schemas.microsoft.com/office/drawing/2014/main" id="{984B3659-B77E-2157-F4DC-652AF01F68D2}"/>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1254537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60304D-FB8C-6848-50BD-680F2D2FDD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4D40D7-ED43-BCB5-7DEA-509346FB0E17}"/>
              </a:ext>
            </a:extLst>
          </p:cNvPr>
          <p:cNvSpPr>
            <a:spLocks noGrp="1"/>
          </p:cNvSpPr>
          <p:nvPr>
            <p:ph type="title"/>
          </p:nvPr>
        </p:nvSpPr>
        <p:spPr/>
        <p:txBody>
          <a:bodyPr/>
          <a:lstStyle/>
          <a:p>
            <a:r>
              <a:rPr lang="en-US" dirty="0"/>
              <a:t>Community College Proposals </a:t>
            </a:r>
          </a:p>
        </p:txBody>
      </p:sp>
      <p:sp>
        <p:nvSpPr>
          <p:cNvPr id="3" name="Content Placeholder 2">
            <a:extLst>
              <a:ext uri="{FF2B5EF4-FFF2-40B4-BE49-F238E27FC236}">
                <a16:creationId xmlns:a16="http://schemas.microsoft.com/office/drawing/2014/main" id="{1F94CB17-42B0-0176-02C1-45032503F843}"/>
              </a:ext>
            </a:extLst>
          </p:cNvPr>
          <p:cNvSpPr>
            <a:spLocks noGrp="1"/>
          </p:cNvSpPr>
          <p:nvPr>
            <p:ph idx="1"/>
          </p:nvPr>
        </p:nvSpPr>
        <p:spPr>
          <a:xfrm>
            <a:off x="466617" y="1781033"/>
            <a:ext cx="11155680" cy="4824483"/>
          </a:xfrm>
        </p:spPr>
        <p:txBody>
          <a:bodyPr>
            <a:normAutofit/>
          </a:bodyPr>
          <a:lstStyle/>
          <a:p>
            <a:r>
              <a:rPr lang="en-US" sz="2400" dirty="0"/>
              <a:t>No changes to the Student-Centered Funding Formula (SCFF)</a:t>
            </a:r>
          </a:p>
          <a:p>
            <a:pPr lvl="1"/>
            <a:r>
              <a:rPr lang="en-US" sz="2200" dirty="0"/>
              <a:t>Change in metric calculation from three-year average to the greater of three-year average or the current year. Projected change in funding would have been $1.5 million annually</a:t>
            </a:r>
          </a:p>
          <a:p>
            <a:r>
              <a:rPr lang="en-US" sz="2400" dirty="0"/>
              <a:t>Repayment of 2025-26 Deferrals</a:t>
            </a:r>
          </a:p>
          <a:p>
            <a:pPr lvl="1"/>
            <a:r>
              <a:rPr lang="en-US" sz="2200" dirty="0"/>
              <a:t>In the 2025-26 State Budget Act a total of $408.3 million of payments was deferred from May and June 26 to be paid in 2026-27</a:t>
            </a:r>
          </a:p>
          <a:p>
            <a:pPr lvl="1"/>
            <a:r>
              <a:rPr lang="en-US" sz="2200" dirty="0"/>
              <a:t>January proposal includes funding for the repayment. No budget effect </a:t>
            </a:r>
          </a:p>
          <a:p>
            <a:pPr lvl="1"/>
            <a:endParaRPr lang="en-US" sz="2000" dirty="0"/>
          </a:p>
          <a:p>
            <a:endParaRPr lang="en-US" sz="1600" dirty="0"/>
          </a:p>
        </p:txBody>
      </p:sp>
      <p:pic>
        <p:nvPicPr>
          <p:cNvPr id="4" name="Picture 3">
            <a:extLst>
              <a:ext uri="{FF2B5EF4-FFF2-40B4-BE49-F238E27FC236}">
                <a16:creationId xmlns:a16="http://schemas.microsoft.com/office/drawing/2014/main" id="{649D17ED-05DA-72C4-0450-867AB3AFF0DC}"/>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2657742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0E82558-3149-5608-549C-F2590B4798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562C3E-9370-33A2-F4EC-6413C60473A7}"/>
              </a:ext>
            </a:extLst>
          </p:cNvPr>
          <p:cNvSpPr>
            <a:spLocks noGrp="1"/>
          </p:cNvSpPr>
          <p:nvPr>
            <p:ph type="title"/>
          </p:nvPr>
        </p:nvSpPr>
        <p:spPr/>
        <p:txBody>
          <a:bodyPr/>
          <a:lstStyle/>
          <a:p>
            <a:r>
              <a:rPr lang="en-US" dirty="0"/>
              <a:t>Community College Program Proposals </a:t>
            </a:r>
          </a:p>
        </p:txBody>
      </p:sp>
      <p:sp>
        <p:nvSpPr>
          <p:cNvPr id="3" name="Content Placeholder 2">
            <a:extLst>
              <a:ext uri="{FF2B5EF4-FFF2-40B4-BE49-F238E27FC236}">
                <a16:creationId xmlns:a16="http://schemas.microsoft.com/office/drawing/2014/main" id="{DBB8E06E-D954-FD66-12E0-A7DC5DAA99B9}"/>
              </a:ext>
            </a:extLst>
          </p:cNvPr>
          <p:cNvSpPr>
            <a:spLocks noGrp="1"/>
          </p:cNvSpPr>
          <p:nvPr>
            <p:ph idx="1"/>
          </p:nvPr>
        </p:nvSpPr>
        <p:spPr>
          <a:xfrm>
            <a:off x="466617" y="1781033"/>
            <a:ext cx="11155680" cy="4824483"/>
          </a:xfrm>
        </p:spPr>
        <p:txBody>
          <a:bodyPr>
            <a:normAutofit/>
          </a:bodyPr>
          <a:lstStyle/>
          <a:p>
            <a:pPr lvl="0"/>
            <a:r>
              <a:rPr lang="en-US" sz="2400" b="1" dirty="0"/>
              <a:t>2.41% COLA ($240.6 million) for SCFF statewide:</a:t>
            </a:r>
            <a:r>
              <a:rPr lang="en-US" sz="2400" dirty="0"/>
              <a:t> Due to the lower-than-expected COLA and declining enrollment, the District is projected to remain in Hold Harmless and therefore would not receive COLA funding in 2026–27</a:t>
            </a:r>
          </a:p>
          <a:p>
            <a:pPr lvl="0"/>
            <a:r>
              <a:rPr lang="en-US" sz="2400" b="1" dirty="0"/>
              <a:t>1.5% growth funding, plus an additional 1% retroactive to 2025–26:</a:t>
            </a:r>
            <a:r>
              <a:rPr lang="en-US" sz="2400" dirty="0"/>
              <a:t> As the District remains in Hold Harmless, it would not receive growth funding</a:t>
            </a:r>
          </a:p>
          <a:p>
            <a:r>
              <a:rPr lang="en-US" sz="2400" b="1" dirty="0"/>
              <a:t>$100 million Student Success Block Grant:</a:t>
            </a:r>
            <a:r>
              <a:rPr lang="en-US" sz="2400" dirty="0"/>
              <a:t> These funds </a:t>
            </a:r>
            <a:r>
              <a:rPr lang="en-US" sz="2400" b="1" u="sng" dirty="0"/>
              <a:t>may</a:t>
            </a:r>
            <a:r>
              <a:rPr lang="en-US" sz="2400" dirty="0"/>
              <a:t> be unrestricted depending on the final legislative language. By contrast, the Governor proposed a $2.8 billion unrestricted/discretionary block grant for K–12 education to assist them with general cost increases. If included in the State Budget, the District is projected to receive $1,539,000</a:t>
            </a:r>
          </a:p>
          <a:p>
            <a:pPr lvl="0"/>
            <a:endParaRPr lang="en-US" sz="2400" dirty="0"/>
          </a:p>
          <a:p>
            <a:pPr lvl="1"/>
            <a:endParaRPr lang="en-US" sz="2000" dirty="0"/>
          </a:p>
          <a:p>
            <a:endParaRPr lang="en-US" sz="1600" dirty="0"/>
          </a:p>
        </p:txBody>
      </p:sp>
      <p:pic>
        <p:nvPicPr>
          <p:cNvPr id="4" name="Picture 3">
            <a:extLst>
              <a:ext uri="{FF2B5EF4-FFF2-40B4-BE49-F238E27FC236}">
                <a16:creationId xmlns:a16="http://schemas.microsoft.com/office/drawing/2014/main" id="{E3532E58-3C73-23FA-085A-15F48590D4AD}"/>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1983441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91170E6-0BE3-6DAE-666B-119B5F80A5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47537A-0214-D995-3D15-DE7E1E094646}"/>
              </a:ext>
            </a:extLst>
          </p:cNvPr>
          <p:cNvSpPr>
            <a:spLocks noGrp="1"/>
          </p:cNvSpPr>
          <p:nvPr>
            <p:ph idx="1"/>
          </p:nvPr>
        </p:nvSpPr>
        <p:spPr>
          <a:xfrm>
            <a:off x="521208" y="839337"/>
            <a:ext cx="11155680" cy="5506599"/>
          </a:xfrm>
        </p:spPr>
        <p:txBody>
          <a:bodyPr>
            <a:normAutofit/>
          </a:bodyPr>
          <a:lstStyle/>
          <a:p>
            <a:pPr lvl="0"/>
            <a:r>
              <a:rPr lang="en-US" sz="2400" b="1" dirty="0"/>
              <a:t>$36 million one-time and $5 million ongoing</a:t>
            </a:r>
            <a:r>
              <a:rPr lang="en-US" sz="2400" dirty="0"/>
              <a:t> to establish a systemwide Common Cloud Data Platform (including e-Transcripts, articulation mapping, and program pathway tools). This is a Chancellor’s Office allocation and will not be distributed directly to colleges</a:t>
            </a:r>
          </a:p>
          <a:p>
            <a:pPr lvl="0"/>
            <a:r>
              <a:rPr lang="en-US" sz="2400" b="1" dirty="0"/>
              <a:t>$120.7 million Physical Plant and Instructional Equipment Block Grant:</a:t>
            </a:r>
            <a:r>
              <a:rPr lang="en-US" sz="2400" dirty="0"/>
              <a:t> Restricted to facility improvements and instructional equipment</a:t>
            </a:r>
          </a:p>
          <a:p>
            <a:pPr lvl="0"/>
            <a:r>
              <a:rPr lang="en-US" sz="2400" b="1" dirty="0"/>
              <a:t>$38.1 million for </a:t>
            </a:r>
            <a:r>
              <a:rPr lang="en-US" sz="2400" b="1" dirty="0" err="1"/>
              <a:t>CalBright</a:t>
            </a:r>
            <a:r>
              <a:rPr lang="en-US" sz="2400" b="1" dirty="0"/>
              <a:t> College</a:t>
            </a:r>
            <a:r>
              <a:rPr lang="en-US" sz="2400" dirty="0"/>
              <a:t> to establish an ongoing operational base as they move from implementation stage to permanency</a:t>
            </a:r>
          </a:p>
          <a:p>
            <a:pPr marL="0" indent="0">
              <a:buNone/>
            </a:pPr>
            <a:endParaRPr lang="en-US" sz="2400" dirty="0"/>
          </a:p>
          <a:p>
            <a:pPr lvl="1"/>
            <a:endParaRPr lang="en-US" dirty="0"/>
          </a:p>
        </p:txBody>
      </p:sp>
      <p:pic>
        <p:nvPicPr>
          <p:cNvPr id="4" name="Picture 3">
            <a:extLst>
              <a:ext uri="{FF2B5EF4-FFF2-40B4-BE49-F238E27FC236}">
                <a16:creationId xmlns:a16="http://schemas.microsoft.com/office/drawing/2014/main" id="{4DD41FF2-C921-D176-655A-85355F0190E4}"/>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1115811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779365-F4E9-A9D0-EE1C-43CB22096A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D48A41-4E15-CDAC-734A-9C7955045BF0}"/>
              </a:ext>
            </a:extLst>
          </p:cNvPr>
          <p:cNvSpPr>
            <a:spLocks noGrp="1"/>
          </p:cNvSpPr>
          <p:nvPr>
            <p:ph idx="1"/>
          </p:nvPr>
        </p:nvSpPr>
        <p:spPr>
          <a:xfrm>
            <a:off x="521208" y="839337"/>
            <a:ext cx="11155680" cy="5506599"/>
          </a:xfrm>
        </p:spPr>
        <p:txBody>
          <a:bodyPr>
            <a:normAutofit/>
          </a:bodyPr>
          <a:lstStyle/>
          <a:p>
            <a:pPr lvl="0"/>
            <a:r>
              <a:rPr lang="en-US" sz="2400" b="1" dirty="0"/>
              <a:t>$35 million one-time and $2 million ongoing</a:t>
            </a:r>
            <a:r>
              <a:rPr lang="en-US" sz="2400" dirty="0"/>
              <a:t> to build and scale a statewide credit for prior learning system </a:t>
            </a:r>
            <a:r>
              <a:rPr lang="en-US" i="1" dirty="0"/>
              <a:t>(Chancellor’s Office allocation)</a:t>
            </a:r>
          </a:p>
          <a:p>
            <a:pPr lvl="0"/>
            <a:r>
              <a:rPr lang="en-US" sz="2400" b="1" dirty="0"/>
              <a:t>$30.6 million</a:t>
            </a:r>
            <a:r>
              <a:rPr lang="en-US" sz="2400" dirty="0"/>
              <a:t> to support a 2.41% COLA for selected categorical programs, including Adult Education, EOPS, DSPS, Mandates, Apprenticeship, and CARE</a:t>
            </a:r>
          </a:p>
          <a:p>
            <a:pPr lvl="0"/>
            <a:r>
              <a:rPr lang="en-US" sz="2400" b="1" dirty="0"/>
              <a:t>$13.4 million</a:t>
            </a:r>
            <a:r>
              <a:rPr lang="en-US" sz="2400" dirty="0"/>
              <a:t> to backfill RSI Apprenticeship funding shortages</a:t>
            </a:r>
          </a:p>
          <a:p>
            <a:pPr lvl="0"/>
            <a:r>
              <a:rPr lang="en-US" sz="2400" b="1" dirty="0"/>
              <a:t>Temporary shift of $8 million</a:t>
            </a:r>
            <a:r>
              <a:rPr lang="en-US" sz="2400" dirty="0"/>
              <a:t> from the Classified Employee Summer Assistance Program to Basic Needs Centers to provide classified staff access to food pantry services</a:t>
            </a:r>
          </a:p>
          <a:p>
            <a:pPr marL="0" indent="0">
              <a:buNone/>
            </a:pPr>
            <a:endParaRPr lang="en-US" sz="2400" dirty="0"/>
          </a:p>
          <a:p>
            <a:pPr lvl="1"/>
            <a:endParaRPr lang="en-US" dirty="0"/>
          </a:p>
        </p:txBody>
      </p:sp>
      <p:pic>
        <p:nvPicPr>
          <p:cNvPr id="4" name="Picture 3">
            <a:extLst>
              <a:ext uri="{FF2B5EF4-FFF2-40B4-BE49-F238E27FC236}">
                <a16:creationId xmlns:a16="http://schemas.microsoft.com/office/drawing/2014/main" id="{91AE8EDC-8B1E-606D-88BF-21819BC066AD}"/>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2747839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BD1898-6440-85AE-8E51-E2A6332907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286FB-07C1-90AA-7B3B-392198F83844}"/>
              </a:ext>
            </a:extLst>
          </p:cNvPr>
          <p:cNvSpPr>
            <a:spLocks noGrp="1"/>
          </p:cNvSpPr>
          <p:nvPr>
            <p:ph type="title"/>
          </p:nvPr>
        </p:nvSpPr>
        <p:spPr/>
        <p:txBody>
          <a:bodyPr/>
          <a:lstStyle/>
          <a:p>
            <a:r>
              <a:rPr lang="en-US" dirty="0"/>
              <a:t>No New Ongoing Unrestricted Funding</a:t>
            </a:r>
          </a:p>
        </p:txBody>
      </p:sp>
      <p:sp>
        <p:nvSpPr>
          <p:cNvPr id="3" name="Content Placeholder 2">
            <a:extLst>
              <a:ext uri="{FF2B5EF4-FFF2-40B4-BE49-F238E27FC236}">
                <a16:creationId xmlns:a16="http://schemas.microsoft.com/office/drawing/2014/main" id="{2025DC7E-B5E6-A804-0DC1-5EC3C1D0FC04}"/>
              </a:ext>
            </a:extLst>
          </p:cNvPr>
          <p:cNvSpPr>
            <a:spLocks noGrp="1"/>
          </p:cNvSpPr>
          <p:nvPr>
            <p:ph idx="1"/>
          </p:nvPr>
        </p:nvSpPr>
        <p:spPr>
          <a:xfrm>
            <a:off x="466617" y="1781033"/>
            <a:ext cx="11155680" cy="4824483"/>
          </a:xfrm>
        </p:spPr>
        <p:txBody>
          <a:bodyPr>
            <a:normAutofit fontScale="92500"/>
          </a:bodyPr>
          <a:lstStyle/>
          <a:p>
            <a:r>
              <a:rPr lang="en-US" sz="2400" dirty="0"/>
              <a:t>The Governor’s 2026–27 Budget Proposal provides </a:t>
            </a:r>
            <a:r>
              <a:rPr lang="en-US" sz="2400" b="1" dirty="0"/>
              <a:t>no additional ongoing unrestricted funding</a:t>
            </a:r>
            <a:r>
              <a:rPr lang="en-US" sz="2400" dirty="0"/>
              <a:t> for the District. This is due to the lack of changes to the SCFF and a current year decline in enrollment</a:t>
            </a:r>
          </a:p>
          <a:p>
            <a:r>
              <a:rPr lang="en-US" sz="2400" dirty="0"/>
              <a:t>Depending on the final legislative language, the Governors proposal may provide unrestricted one-time funding in the form of a Student Success Block Grant. If the State uses 2024-25 methodology to allocate this Block Grant, the projected amount the District would receive is $1,539,000 </a:t>
            </a:r>
          </a:p>
          <a:p>
            <a:r>
              <a:rPr lang="en-US" sz="2400" dirty="0"/>
              <a:t>It is important to emphasize that this proposal represents the first step in the 2026–27 budget process. Advocacy on behalf of community colleges will continue throughout the spring. The next major update will occur with the May Revision</a:t>
            </a:r>
          </a:p>
          <a:p>
            <a:r>
              <a:rPr lang="en-US" sz="2400" dirty="0"/>
              <a:t>Continued District fiscal action needed to ensure fiscal stability in 2026-27 and beyond</a:t>
            </a:r>
          </a:p>
          <a:p>
            <a:pPr lvl="1"/>
            <a:endParaRPr lang="en-US" sz="2000" dirty="0"/>
          </a:p>
          <a:p>
            <a:endParaRPr lang="en-US" sz="1600" dirty="0"/>
          </a:p>
        </p:txBody>
      </p:sp>
      <p:pic>
        <p:nvPicPr>
          <p:cNvPr id="4" name="Picture 3">
            <a:extLst>
              <a:ext uri="{FF2B5EF4-FFF2-40B4-BE49-F238E27FC236}">
                <a16:creationId xmlns:a16="http://schemas.microsoft.com/office/drawing/2014/main" id="{C9FD791A-28EA-2C8E-D3B3-A8C3C623DA03}"/>
              </a:ext>
            </a:extLst>
          </p:cNvPr>
          <p:cNvPicPr>
            <a:picLocks noChangeAspect="1"/>
          </p:cNvPicPr>
          <p:nvPr/>
        </p:nvPicPr>
        <p:blipFill>
          <a:blip r:embed="rId2"/>
          <a:stretch>
            <a:fillRect/>
          </a:stretch>
        </p:blipFill>
        <p:spPr>
          <a:xfrm>
            <a:off x="87391" y="6345936"/>
            <a:ext cx="524301" cy="451143"/>
          </a:xfrm>
          <a:prstGeom prst="rect">
            <a:avLst/>
          </a:prstGeom>
        </p:spPr>
      </p:pic>
    </p:spTree>
    <p:extLst>
      <p:ext uri="{BB962C8B-B14F-4D97-AF65-F5344CB8AC3E}">
        <p14:creationId xmlns:p14="http://schemas.microsoft.com/office/powerpoint/2010/main" val="1738619872"/>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12145</TotalTime>
  <Words>1483</Words>
  <Application>Microsoft Office PowerPoint</Application>
  <PresentationFormat>Widescreen</PresentationFormat>
  <Paragraphs>211</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Arial</vt:lpstr>
      <vt:lpstr>Bierstadt</vt:lpstr>
      <vt:lpstr>Calibri</vt:lpstr>
      <vt:lpstr>GestaltVTI</vt:lpstr>
      <vt:lpstr>Santa Monica College</vt:lpstr>
      <vt:lpstr>How can I keep up-to-date?</vt:lpstr>
      <vt:lpstr>Governor’s Proposed Budget Summary</vt:lpstr>
      <vt:lpstr>Proposition 98</vt:lpstr>
      <vt:lpstr>Community College Proposals </vt:lpstr>
      <vt:lpstr>Community College Program Proposals </vt:lpstr>
      <vt:lpstr>PowerPoint Presentation</vt:lpstr>
      <vt:lpstr>PowerPoint Presentation</vt:lpstr>
      <vt:lpstr>No New Ongoing Unrestricted Funding</vt:lpstr>
      <vt:lpstr>PowerPoint Presentation</vt:lpstr>
      <vt:lpstr>FTES and Other Major Items of Note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BONVENUTO_CHRIS</dc:creator>
  <cp:lastModifiedBy>BONVENUTO_CHRIS</cp:lastModifiedBy>
  <cp:revision>1</cp:revision>
  <dcterms:created xsi:type="dcterms:W3CDTF">2025-11-14T21:10:32Z</dcterms:created>
  <dcterms:modified xsi:type="dcterms:W3CDTF">2026-02-03T00:51:00Z</dcterms:modified>
</cp:coreProperties>
</file>