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384" r:id="rId3"/>
    <p:sldId id="415" r:id="rId4"/>
    <p:sldId id="416" r:id="rId5"/>
    <p:sldId id="287" r:id="rId6"/>
    <p:sldId id="403" r:id="rId7"/>
    <p:sldId id="347" r:id="rId8"/>
    <p:sldId id="331" r:id="rId9"/>
    <p:sldId id="400" r:id="rId10"/>
    <p:sldId id="422" r:id="rId11"/>
    <p:sldId id="423" r:id="rId12"/>
    <p:sldId id="270" r:id="rId13"/>
    <p:sldId id="290" r:id="rId14"/>
    <p:sldId id="273" r:id="rId15"/>
    <p:sldId id="381" r:id="rId16"/>
    <p:sldId id="424" r:id="rId17"/>
    <p:sldId id="425" r:id="rId18"/>
    <p:sldId id="288" r:id="rId19"/>
    <p:sldId id="409" r:id="rId20"/>
    <p:sldId id="286" r:id="rId21"/>
    <p:sldId id="410" r:id="rId22"/>
    <p:sldId id="383" r:id="rId23"/>
    <p:sldId id="411" r:id="rId24"/>
    <p:sldId id="418" r:id="rId25"/>
    <p:sldId id="417" r:id="rId26"/>
    <p:sldId id="404" r:id="rId27"/>
    <p:sldId id="426" r:id="rId28"/>
    <p:sldId id="275" r:id="rId29"/>
    <p:sldId id="276" r:id="rId30"/>
    <p:sldId id="277" r:id="rId31"/>
    <p:sldId id="278" r:id="rId32"/>
    <p:sldId id="279" r:id="rId33"/>
    <p:sldId id="280" r:id="rId34"/>
    <p:sldId id="281" r:id="rId35"/>
    <p:sldId id="414" r:id="rId36"/>
    <p:sldId id="427" r:id="rId37"/>
    <p:sldId id="28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AD6"/>
    <a:srgbClr val="9966FF"/>
    <a:srgbClr val="E0D4E6"/>
    <a:srgbClr val="DBC7F3"/>
    <a:srgbClr val="A8A0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507DEC-72D8-4091-9CE7-032F677BEDFB}" v="140" dt="2025-09-02T04:12:43.6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8" autoAdjust="0"/>
    <p:restoredTop sz="94353" autoAdjust="0"/>
  </p:normalViewPr>
  <p:slideViewPr>
    <p:cSldViewPr snapToGrid="0">
      <p:cViewPr varScale="1">
        <p:scale>
          <a:sx n="75" d="100"/>
          <a:sy n="75" d="100"/>
        </p:scale>
        <p:origin x="264"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VENUTO_CHRIS" userId="42c684f0-14f6-44ce-8ce8-249eaa9c464b" providerId="ADAL" clId="{5614E6CA-F768-4E87-9D9C-E746323EE12C}"/>
    <pc:docChg chg="undo custSel addSld delSld modSld sldOrd">
      <pc:chgData name="BONVENUTO_CHRIS" userId="42c684f0-14f6-44ce-8ce8-249eaa9c464b" providerId="ADAL" clId="{5614E6CA-F768-4E87-9D9C-E746323EE12C}" dt="2025-09-10T02:34:48.901" v="5771" actId="20577"/>
      <pc:docMkLst>
        <pc:docMk/>
      </pc:docMkLst>
      <pc:sldChg chg="modSp mod">
        <pc:chgData name="BONVENUTO_CHRIS" userId="42c684f0-14f6-44ce-8ce8-249eaa9c464b" providerId="ADAL" clId="{5614E6CA-F768-4E87-9D9C-E746323EE12C}" dt="2025-09-10T02:34:48.901" v="5771" actId="20577"/>
        <pc:sldMkLst>
          <pc:docMk/>
          <pc:sldMk cId="921302282" sldId="256"/>
        </pc:sldMkLst>
        <pc:spChg chg="mod">
          <ac:chgData name="BONVENUTO_CHRIS" userId="42c684f0-14f6-44ce-8ce8-249eaa9c464b" providerId="ADAL" clId="{5614E6CA-F768-4E87-9D9C-E746323EE12C}" dt="2025-09-10T02:34:48.901" v="5771" actId="20577"/>
          <ac:spMkLst>
            <pc:docMk/>
            <pc:sldMk cId="921302282" sldId="256"/>
            <ac:spMk id="3" creationId="{7EB5BB08-2F99-4DC8-9D2E-AE9021D8D467}"/>
          </ac:spMkLst>
        </pc:spChg>
      </pc:sldChg>
      <pc:sldChg chg="modSp mod">
        <pc:chgData name="BONVENUTO_CHRIS" userId="42c684f0-14f6-44ce-8ce8-249eaa9c464b" providerId="ADAL" clId="{5614E6CA-F768-4E87-9D9C-E746323EE12C}" dt="2025-09-02T00:32:36.333" v="2454" actId="20577"/>
        <pc:sldMkLst>
          <pc:docMk/>
          <pc:sldMk cId="3785335204" sldId="270"/>
        </pc:sldMkLst>
        <pc:spChg chg="mod">
          <ac:chgData name="BONVENUTO_CHRIS" userId="42c684f0-14f6-44ce-8ce8-249eaa9c464b" providerId="ADAL" clId="{5614E6CA-F768-4E87-9D9C-E746323EE12C}" dt="2025-09-02T00:32:36.333" v="2454" actId="20577"/>
          <ac:spMkLst>
            <pc:docMk/>
            <pc:sldMk cId="3785335204" sldId="270"/>
            <ac:spMk id="2" creationId="{690F0877-7A59-4EF3-B468-4378349DD419}"/>
          </ac:spMkLst>
        </pc:spChg>
      </pc:sldChg>
      <pc:sldChg chg="modSp mod">
        <pc:chgData name="BONVENUTO_CHRIS" userId="42c684f0-14f6-44ce-8ce8-249eaa9c464b" providerId="ADAL" clId="{5614E6CA-F768-4E87-9D9C-E746323EE12C}" dt="2025-09-02T23:55:22.210" v="5481" actId="20577"/>
        <pc:sldMkLst>
          <pc:docMk/>
          <pc:sldMk cId="3292056259" sldId="273"/>
        </pc:sldMkLst>
        <pc:spChg chg="mod">
          <ac:chgData name="BONVENUTO_CHRIS" userId="42c684f0-14f6-44ce-8ce8-249eaa9c464b" providerId="ADAL" clId="{5614E6CA-F768-4E87-9D9C-E746323EE12C}" dt="2025-09-02T23:55:22.210" v="5481" actId="20577"/>
          <ac:spMkLst>
            <pc:docMk/>
            <pc:sldMk cId="3292056259" sldId="273"/>
            <ac:spMk id="2" creationId="{E56C8748-67C8-48EB-9A65-566487AE9F3B}"/>
          </ac:spMkLst>
        </pc:spChg>
      </pc:sldChg>
      <pc:sldChg chg="modSp mod">
        <pc:chgData name="BONVENUTO_CHRIS" userId="42c684f0-14f6-44ce-8ce8-249eaa9c464b" providerId="ADAL" clId="{5614E6CA-F768-4E87-9D9C-E746323EE12C}" dt="2025-09-03T20:28:24.469" v="5750" actId="20577"/>
        <pc:sldMkLst>
          <pc:docMk/>
          <pc:sldMk cId="3386323875" sldId="276"/>
        </pc:sldMkLst>
        <pc:spChg chg="mod">
          <ac:chgData name="BONVENUTO_CHRIS" userId="42c684f0-14f6-44ce-8ce8-249eaa9c464b" providerId="ADAL" clId="{5614E6CA-F768-4E87-9D9C-E746323EE12C}" dt="2025-09-02T21:39:42.883" v="4435" actId="1076"/>
          <ac:spMkLst>
            <pc:docMk/>
            <pc:sldMk cId="3386323875" sldId="276"/>
            <ac:spMk id="2" creationId="{306A1C59-9CA2-4B57-8D82-1541151A1F44}"/>
          </ac:spMkLst>
        </pc:spChg>
        <pc:spChg chg="mod">
          <ac:chgData name="BONVENUTO_CHRIS" userId="42c684f0-14f6-44ce-8ce8-249eaa9c464b" providerId="ADAL" clId="{5614E6CA-F768-4E87-9D9C-E746323EE12C}" dt="2025-09-02T21:28:46.572" v="4043" actId="20577"/>
          <ac:spMkLst>
            <pc:docMk/>
            <pc:sldMk cId="3386323875" sldId="276"/>
            <ac:spMk id="4" creationId="{A28D2C21-59DD-4209-A605-86430AA64AFB}"/>
          </ac:spMkLst>
        </pc:spChg>
        <pc:spChg chg="mod">
          <ac:chgData name="BONVENUTO_CHRIS" userId="42c684f0-14f6-44ce-8ce8-249eaa9c464b" providerId="ADAL" clId="{5614E6CA-F768-4E87-9D9C-E746323EE12C}" dt="2025-09-02T21:47:17.831" v="4507" actId="20577"/>
          <ac:spMkLst>
            <pc:docMk/>
            <pc:sldMk cId="3386323875" sldId="276"/>
            <ac:spMk id="5" creationId="{802A7466-82B0-4E53-AB3D-0D15A889BCF6}"/>
          </ac:spMkLst>
        </pc:spChg>
        <pc:spChg chg="mod">
          <ac:chgData name="BONVENUTO_CHRIS" userId="42c684f0-14f6-44ce-8ce8-249eaa9c464b" providerId="ADAL" clId="{5614E6CA-F768-4E87-9D9C-E746323EE12C}" dt="2025-09-02T21:40:07.942" v="4439" actId="1076"/>
          <ac:spMkLst>
            <pc:docMk/>
            <pc:sldMk cId="3386323875" sldId="276"/>
            <ac:spMk id="8" creationId="{AD795735-3002-4B7C-81E7-0D033ACFA846}"/>
          </ac:spMkLst>
        </pc:spChg>
        <pc:spChg chg="mod">
          <ac:chgData name="BONVENUTO_CHRIS" userId="42c684f0-14f6-44ce-8ce8-249eaa9c464b" providerId="ADAL" clId="{5614E6CA-F768-4E87-9D9C-E746323EE12C}" dt="2025-09-02T21:39:51.731" v="4436" actId="1076"/>
          <ac:spMkLst>
            <pc:docMk/>
            <pc:sldMk cId="3386323875" sldId="276"/>
            <ac:spMk id="9" creationId="{64E9A75C-8848-4B32-9AE6-F882ECAEBFC5}"/>
          </ac:spMkLst>
        </pc:spChg>
        <pc:spChg chg="mod">
          <ac:chgData name="BONVENUTO_CHRIS" userId="42c684f0-14f6-44ce-8ce8-249eaa9c464b" providerId="ADAL" clId="{5614E6CA-F768-4E87-9D9C-E746323EE12C}" dt="2025-09-02T21:40:13.890" v="4440" actId="1076"/>
          <ac:spMkLst>
            <pc:docMk/>
            <pc:sldMk cId="3386323875" sldId="276"/>
            <ac:spMk id="10" creationId="{D9BA6A50-6606-A43D-4723-B088D0165F43}"/>
          </ac:spMkLst>
        </pc:spChg>
        <pc:graphicFrameChg chg="mod modGraphic">
          <ac:chgData name="BONVENUTO_CHRIS" userId="42c684f0-14f6-44ce-8ce8-249eaa9c464b" providerId="ADAL" clId="{5614E6CA-F768-4E87-9D9C-E746323EE12C}" dt="2025-09-03T20:28:24.469" v="5750" actId="20577"/>
          <ac:graphicFrameMkLst>
            <pc:docMk/>
            <pc:sldMk cId="3386323875" sldId="276"/>
            <ac:graphicFrameMk id="3" creationId="{29283B2D-7C17-4268-A05B-5FADF62BA160}"/>
          </ac:graphicFrameMkLst>
        </pc:graphicFrameChg>
      </pc:sldChg>
      <pc:sldChg chg="delSp modSp mod delAnim">
        <pc:chgData name="BONVENUTO_CHRIS" userId="42c684f0-14f6-44ce-8ce8-249eaa9c464b" providerId="ADAL" clId="{5614E6CA-F768-4E87-9D9C-E746323EE12C}" dt="2025-09-03T00:01:46.003" v="5483" actId="478"/>
        <pc:sldMkLst>
          <pc:docMk/>
          <pc:sldMk cId="969415532" sldId="278"/>
        </pc:sldMkLst>
        <pc:spChg chg="mod">
          <ac:chgData name="BONVENUTO_CHRIS" userId="42c684f0-14f6-44ce-8ce8-249eaa9c464b" providerId="ADAL" clId="{5614E6CA-F768-4E87-9D9C-E746323EE12C}" dt="2025-09-02T21:49:20.416" v="4515" actId="20577"/>
          <ac:spMkLst>
            <pc:docMk/>
            <pc:sldMk cId="969415532" sldId="278"/>
            <ac:spMk id="4" creationId="{A28D2C21-59DD-4209-A605-86430AA64AFB}"/>
          </ac:spMkLst>
        </pc:spChg>
        <pc:spChg chg="mod">
          <ac:chgData name="BONVENUTO_CHRIS" userId="42c684f0-14f6-44ce-8ce8-249eaa9c464b" providerId="ADAL" clId="{5614E6CA-F768-4E87-9D9C-E746323EE12C}" dt="2025-09-02T22:16:05.264" v="4900" actId="20577"/>
          <ac:spMkLst>
            <pc:docMk/>
            <pc:sldMk cId="969415532" sldId="278"/>
            <ac:spMk id="5" creationId="{802A7466-82B0-4E53-AB3D-0D15A889BCF6}"/>
          </ac:spMkLst>
        </pc:spChg>
        <pc:graphicFrameChg chg="mod modGraphic">
          <ac:chgData name="BONVENUTO_CHRIS" userId="42c684f0-14f6-44ce-8ce8-249eaa9c464b" providerId="ADAL" clId="{5614E6CA-F768-4E87-9D9C-E746323EE12C}" dt="2025-09-02T22:20:14.564" v="4915" actId="20577"/>
          <ac:graphicFrameMkLst>
            <pc:docMk/>
            <pc:sldMk cId="969415532" sldId="278"/>
            <ac:graphicFrameMk id="3" creationId="{29283B2D-7C17-4268-A05B-5FADF62BA160}"/>
          </ac:graphicFrameMkLst>
        </pc:graphicFrameChg>
      </pc:sldChg>
      <pc:sldChg chg="modSp mod">
        <pc:chgData name="BONVENUTO_CHRIS" userId="42c684f0-14f6-44ce-8ce8-249eaa9c464b" providerId="ADAL" clId="{5614E6CA-F768-4E87-9D9C-E746323EE12C}" dt="2025-09-02T22:52:43.605" v="5154" actId="12385"/>
        <pc:sldMkLst>
          <pc:docMk/>
          <pc:sldMk cId="4037735181" sldId="280"/>
        </pc:sldMkLst>
        <pc:graphicFrameChg chg="mod modGraphic">
          <ac:chgData name="BONVENUTO_CHRIS" userId="42c684f0-14f6-44ce-8ce8-249eaa9c464b" providerId="ADAL" clId="{5614E6CA-F768-4E87-9D9C-E746323EE12C}" dt="2025-09-02T22:52:43.605" v="5154" actId="12385"/>
          <ac:graphicFrameMkLst>
            <pc:docMk/>
            <pc:sldMk cId="4037735181" sldId="280"/>
            <ac:graphicFrameMk id="6" creationId="{41CCBCFB-14E2-443C-BA0D-E6B79935240D}"/>
          </ac:graphicFrameMkLst>
        </pc:graphicFrameChg>
      </pc:sldChg>
      <pc:sldChg chg="modSp mod">
        <pc:chgData name="BONVENUTO_CHRIS" userId="42c684f0-14f6-44ce-8ce8-249eaa9c464b" providerId="ADAL" clId="{5614E6CA-F768-4E87-9D9C-E746323EE12C}" dt="2025-09-03T18:46:55.581" v="5748" actId="20577"/>
        <pc:sldMkLst>
          <pc:docMk/>
          <pc:sldMk cId="1425522986" sldId="283"/>
        </pc:sldMkLst>
        <pc:spChg chg="mod">
          <ac:chgData name="BONVENUTO_CHRIS" userId="42c684f0-14f6-44ce-8ce8-249eaa9c464b" providerId="ADAL" clId="{5614E6CA-F768-4E87-9D9C-E746323EE12C}" dt="2025-09-03T18:46:55.581" v="5748" actId="20577"/>
          <ac:spMkLst>
            <pc:docMk/>
            <pc:sldMk cId="1425522986" sldId="283"/>
            <ac:spMk id="4" creationId="{A33A1245-8FB6-4224-A3F1-B274E98C0D63}"/>
          </ac:spMkLst>
        </pc:spChg>
      </pc:sldChg>
      <pc:sldChg chg="modSp mod">
        <pc:chgData name="BONVENUTO_CHRIS" userId="42c684f0-14f6-44ce-8ce8-249eaa9c464b" providerId="ADAL" clId="{5614E6CA-F768-4E87-9D9C-E746323EE12C}" dt="2025-09-02T01:00:38.770" v="2837" actId="207"/>
        <pc:sldMkLst>
          <pc:docMk/>
          <pc:sldMk cId="3678005108" sldId="286"/>
        </pc:sldMkLst>
        <pc:spChg chg="mod">
          <ac:chgData name="BONVENUTO_CHRIS" userId="42c684f0-14f6-44ce-8ce8-249eaa9c464b" providerId="ADAL" clId="{5614E6CA-F768-4E87-9D9C-E746323EE12C}" dt="2025-09-02T00:57:56.783" v="2804" actId="207"/>
          <ac:spMkLst>
            <pc:docMk/>
            <pc:sldMk cId="3678005108" sldId="286"/>
            <ac:spMk id="2" creationId="{E56C8748-67C8-48EB-9A65-566487AE9F3B}"/>
          </ac:spMkLst>
        </pc:spChg>
        <pc:spChg chg="mod">
          <ac:chgData name="BONVENUTO_CHRIS" userId="42c684f0-14f6-44ce-8ce8-249eaa9c464b" providerId="ADAL" clId="{5614E6CA-F768-4E87-9D9C-E746323EE12C}" dt="2025-09-02T01:00:38.770" v="2837" actId="207"/>
          <ac:spMkLst>
            <pc:docMk/>
            <pc:sldMk cId="3678005108" sldId="286"/>
            <ac:spMk id="5" creationId="{AC9FD77B-D842-B922-F89E-3778E7BD8CF9}"/>
          </ac:spMkLst>
        </pc:spChg>
        <pc:graphicFrameChg chg="mod">
          <ac:chgData name="BONVENUTO_CHRIS" userId="42c684f0-14f6-44ce-8ce8-249eaa9c464b" providerId="ADAL" clId="{5614E6CA-F768-4E87-9D9C-E746323EE12C}" dt="2025-09-02T00:58:07.956" v="2805" actId="1076"/>
          <ac:graphicFrameMkLst>
            <pc:docMk/>
            <pc:sldMk cId="3678005108" sldId="286"/>
            <ac:graphicFrameMk id="4" creationId="{530858C8-FE32-AFF3-796F-A331C294C142}"/>
          </ac:graphicFrameMkLst>
        </pc:graphicFrameChg>
        <pc:cxnChg chg="mod">
          <ac:chgData name="BONVENUTO_CHRIS" userId="42c684f0-14f6-44ce-8ce8-249eaa9c464b" providerId="ADAL" clId="{5614E6CA-F768-4E87-9D9C-E746323EE12C}" dt="2025-09-02T00:59:40.547" v="2817" actId="14100"/>
          <ac:cxnSpMkLst>
            <pc:docMk/>
            <pc:sldMk cId="3678005108" sldId="286"/>
            <ac:cxnSpMk id="6" creationId="{7E44C87C-F206-322A-0F09-67AB251C499D}"/>
          </ac:cxnSpMkLst>
        </pc:cxnChg>
      </pc:sldChg>
      <pc:sldChg chg="modSp mod">
        <pc:chgData name="BONVENUTO_CHRIS" userId="42c684f0-14f6-44ce-8ce8-249eaa9c464b" providerId="ADAL" clId="{5614E6CA-F768-4E87-9D9C-E746323EE12C}" dt="2025-09-02T00:51:15.986" v="2732" actId="20577"/>
        <pc:sldMkLst>
          <pc:docMk/>
          <pc:sldMk cId="2506330025" sldId="288"/>
        </pc:sldMkLst>
        <pc:spChg chg="mod">
          <ac:chgData name="BONVENUTO_CHRIS" userId="42c684f0-14f6-44ce-8ce8-249eaa9c464b" providerId="ADAL" clId="{5614E6CA-F768-4E87-9D9C-E746323EE12C}" dt="2025-09-02T00:51:15.986" v="2732" actId="20577"/>
          <ac:spMkLst>
            <pc:docMk/>
            <pc:sldMk cId="2506330025" sldId="288"/>
            <ac:spMk id="2" creationId="{E56C8748-67C8-48EB-9A65-566487AE9F3B}"/>
          </ac:spMkLst>
        </pc:spChg>
      </pc:sldChg>
      <pc:sldChg chg="modSp mod">
        <pc:chgData name="BONVENUTO_CHRIS" userId="42c684f0-14f6-44ce-8ce8-249eaa9c464b" providerId="ADAL" clId="{5614E6CA-F768-4E87-9D9C-E746323EE12C}" dt="2025-09-02T00:32:45.394" v="2460" actId="20577"/>
        <pc:sldMkLst>
          <pc:docMk/>
          <pc:sldMk cId="2402579253" sldId="290"/>
        </pc:sldMkLst>
        <pc:spChg chg="mod">
          <ac:chgData name="BONVENUTO_CHRIS" userId="42c684f0-14f6-44ce-8ce8-249eaa9c464b" providerId="ADAL" clId="{5614E6CA-F768-4E87-9D9C-E746323EE12C}" dt="2025-09-02T00:32:45.394" v="2460" actId="20577"/>
          <ac:spMkLst>
            <pc:docMk/>
            <pc:sldMk cId="2402579253" sldId="290"/>
            <ac:spMk id="2" creationId="{690F0877-7A59-4EF3-B468-4378349DD419}"/>
          </ac:spMkLst>
        </pc:spChg>
      </pc:sldChg>
      <pc:sldChg chg="modSp mod">
        <pc:chgData name="BONVENUTO_CHRIS" userId="42c684f0-14f6-44ce-8ce8-249eaa9c464b" providerId="ADAL" clId="{5614E6CA-F768-4E87-9D9C-E746323EE12C}" dt="2025-09-01T23:27:50.281" v="1470" actId="20577"/>
        <pc:sldMkLst>
          <pc:docMk/>
          <pc:sldMk cId="2932751306" sldId="331"/>
        </pc:sldMkLst>
        <pc:spChg chg="mod">
          <ac:chgData name="BONVENUTO_CHRIS" userId="42c684f0-14f6-44ce-8ce8-249eaa9c464b" providerId="ADAL" clId="{5614E6CA-F768-4E87-9D9C-E746323EE12C}" dt="2025-09-01T23:27:50.281" v="1470" actId="20577"/>
          <ac:spMkLst>
            <pc:docMk/>
            <pc:sldMk cId="2932751306" sldId="331"/>
            <ac:spMk id="14" creationId="{00000000-0000-0000-0000-000000000000}"/>
          </ac:spMkLst>
        </pc:spChg>
      </pc:sldChg>
      <pc:sldChg chg="modSp mod">
        <pc:chgData name="BONVENUTO_CHRIS" userId="42c684f0-14f6-44ce-8ce8-249eaa9c464b" providerId="ADAL" clId="{5614E6CA-F768-4E87-9D9C-E746323EE12C}" dt="2025-09-03T18:45:47.731" v="5732" actId="20577"/>
        <pc:sldMkLst>
          <pc:docMk/>
          <pc:sldMk cId="3508022100" sldId="347"/>
        </pc:sldMkLst>
        <pc:spChg chg="mod">
          <ac:chgData name="BONVENUTO_CHRIS" userId="42c684f0-14f6-44ce-8ce8-249eaa9c464b" providerId="ADAL" clId="{5614E6CA-F768-4E87-9D9C-E746323EE12C}" dt="2025-09-03T18:45:47.731" v="5732" actId="20577"/>
          <ac:spMkLst>
            <pc:docMk/>
            <pc:sldMk cId="3508022100" sldId="347"/>
            <ac:spMk id="14" creationId="{00000000-0000-0000-0000-000000000000}"/>
          </ac:spMkLst>
        </pc:spChg>
      </pc:sldChg>
      <pc:sldChg chg="del">
        <pc:chgData name="BONVENUTO_CHRIS" userId="42c684f0-14f6-44ce-8ce8-249eaa9c464b" providerId="ADAL" clId="{5614E6CA-F768-4E87-9D9C-E746323EE12C}" dt="2025-09-02T00:32:29.456" v="2450" actId="2696"/>
        <pc:sldMkLst>
          <pc:docMk/>
          <pc:sldMk cId="1427656773" sldId="353"/>
        </pc:sldMkLst>
      </pc:sldChg>
      <pc:sldChg chg="modSp mod">
        <pc:chgData name="BONVENUTO_CHRIS" userId="42c684f0-14f6-44ce-8ce8-249eaa9c464b" providerId="ADAL" clId="{5614E6CA-F768-4E87-9D9C-E746323EE12C}" dt="2025-09-02T00:34:18.187" v="2483" actId="114"/>
        <pc:sldMkLst>
          <pc:docMk/>
          <pc:sldMk cId="227257629" sldId="381"/>
        </pc:sldMkLst>
        <pc:spChg chg="mod">
          <ac:chgData name="BONVENUTO_CHRIS" userId="42c684f0-14f6-44ce-8ce8-249eaa9c464b" providerId="ADAL" clId="{5614E6CA-F768-4E87-9D9C-E746323EE12C}" dt="2025-09-02T00:34:18.187" v="2483" actId="114"/>
          <ac:spMkLst>
            <pc:docMk/>
            <pc:sldMk cId="227257629" sldId="381"/>
            <ac:spMk id="5" creationId="{A155E1D7-9C01-46A9-AC96-FEB1F4097A45}"/>
          </ac:spMkLst>
        </pc:spChg>
      </pc:sldChg>
      <pc:sldChg chg="modSp mod">
        <pc:chgData name="BONVENUTO_CHRIS" userId="42c684f0-14f6-44ce-8ce8-249eaa9c464b" providerId="ADAL" clId="{5614E6CA-F768-4E87-9D9C-E746323EE12C}" dt="2025-09-03T18:46:24.339" v="5742" actId="20577"/>
        <pc:sldMkLst>
          <pc:docMk/>
          <pc:sldMk cId="1968285836" sldId="383"/>
        </pc:sldMkLst>
        <pc:spChg chg="mod">
          <ac:chgData name="BONVENUTO_CHRIS" userId="42c684f0-14f6-44ce-8ce8-249eaa9c464b" providerId="ADAL" clId="{5614E6CA-F768-4E87-9D9C-E746323EE12C}" dt="2025-09-03T18:46:24.339" v="5742" actId="20577"/>
          <ac:spMkLst>
            <pc:docMk/>
            <pc:sldMk cId="1968285836" sldId="383"/>
            <ac:spMk id="2" creationId="{C04290A3-D684-40D8-8697-0CCE1DF94F5A}"/>
          </ac:spMkLst>
        </pc:spChg>
      </pc:sldChg>
      <pc:sldChg chg="modSp mod">
        <pc:chgData name="BONVENUTO_CHRIS" userId="42c684f0-14f6-44ce-8ce8-249eaa9c464b" providerId="ADAL" clId="{5614E6CA-F768-4E87-9D9C-E746323EE12C}" dt="2025-09-01T20:37:19.001" v="14" actId="20577"/>
        <pc:sldMkLst>
          <pc:docMk/>
          <pc:sldMk cId="1958878201" sldId="384"/>
        </pc:sldMkLst>
        <pc:spChg chg="mod">
          <ac:chgData name="BONVENUTO_CHRIS" userId="42c684f0-14f6-44ce-8ce8-249eaa9c464b" providerId="ADAL" clId="{5614E6CA-F768-4E87-9D9C-E746323EE12C}" dt="2025-09-01T20:37:19.001" v="14" actId="20577"/>
          <ac:spMkLst>
            <pc:docMk/>
            <pc:sldMk cId="1958878201" sldId="384"/>
            <ac:spMk id="2" creationId="{690F0877-7A59-4EF3-B468-4378349DD419}"/>
          </ac:spMkLst>
        </pc:spChg>
      </pc:sldChg>
      <pc:sldChg chg="del">
        <pc:chgData name="BONVENUTO_CHRIS" userId="42c684f0-14f6-44ce-8ce8-249eaa9c464b" providerId="ADAL" clId="{5614E6CA-F768-4E87-9D9C-E746323EE12C}" dt="2025-09-02T00:12:04.690" v="2030" actId="2696"/>
        <pc:sldMkLst>
          <pc:docMk/>
          <pc:sldMk cId="143067230" sldId="390"/>
        </pc:sldMkLst>
      </pc:sldChg>
      <pc:sldChg chg="modSp mod ord">
        <pc:chgData name="BONVENUTO_CHRIS" userId="42c684f0-14f6-44ce-8ce8-249eaa9c464b" providerId="ADAL" clId="{5614E6CA-F768-4E87-9D9C-E746323EE12C}" dt="2025-09-02T00:09:41.277" v="2004" actId="20577"/>
        <pc:sldMkLst>
          <pc:docMk/>
          <pc:sldMk cId="4014293388" sldId="400"/>
        </pc:sldMkLst>
        <pc:spChg chg="mod">
          <ac:chgData name="BONVENUTO_CHRIS" userId="42c684f0-14f6-44ce-8ce8-249eaa9c464b" providerId="ADAL" clId="{5614E6CA-F768-4E87-9D9C-E746323EE12C}" dt="2025-09-02T00:09:41.277" v="2004" actId="20577"/>
          <ac:spMkLst>
            <pc:docMk/>
            <pc:sldMk cId="4014293388" sldId="400"/>
            <ac:spMk id="14" creationId="{00000000-0000-0000-0000-000000000000}"/>
          </ac:spMkLst>
        </pc:spChg>
      </pc:sldChg>
      <pc:sldChg chg="modSp">
        <pc:chgData name="BONVENUTO_CHRIS" userId="42c684f0-14f6-44ce-8ce8-249eaa9c464b" providerId="ADAL" clId="{5614E6CA-F768-4E87-9D9C-E746323EE12C}" dt="2025-09-01T21:52:52.834" v="941" actId="20577"/>
        <pc:sldMkLst>
          <pc:docMk/>
          <pc:sldMk cId="1326897152" sldId="403"/>
        </pc:sldMkLst>
        <pc:spChg chg="mod">
          <ac:chgData name="BONVENUTO_CHRIS" userId="42c684f0-14f6-44ce-8ce8-249eaa9c464b" providerId="ADAL" clId="{5614E6CA-F768-4E87-9D9C-E746323EE12C}" dt="2025-09-01T21:52:52.834" v="941" actId="20577"/>
          <ac:spMkLst>
            <pc:docMk/>
            <pc:sldMk cId="1326897152" sldId="403"/>
            <ac:spMk id="2" creationId="{690F0877-7A59-4EF3-B468-4378349DD419}"/>
          </ac:spMkLst>
        </pc:spChg>
      </pc:sldChg>
      <pc:sldChg chg="modSp mod">
        <pc:chgData name="BONVENUTO_CHRIS" userId="42c684f0-14f6-44ce-8ce8-249eaa9c464b" providerId="ADAL" clId="{5614E6CA-F768-4E87-9D9C-E746323EE12C}" dt="2025-09-02T04:12:08.243" v="3997" actId="20577"/>
        <pc:sldMkLst>
          <pc:docMk/>
          <pc:sldMk cId="2482800852" sldId="404"/>
        </pc:sldMkLst>
        <pc:spChg chg="mod">
          <ac:chgData name="BONVENUTO_CHRIS" userId="42c684f0-14f6-44ce-8ce8-249eaa9c464b" providerId="ADAL" clId="{5614E6CA-F768-4E87-9D9C-E746323EE12C}" dt="2025-09-02T04:12:08.243" v="3997" actId="20577"/>
          <ac:spMkLst>
            <pc:docMk/>
            <pc:sldMk cId="2482800852" sldId="404"/>
            <ac:spMk id="2" creationId="{E56C8748-67C8-48EB-9A65-566487AE9F3B}"/>
          </ac:spMkLst>
        </pc:spChg>
      </pc:sldChg>
      <pc:sldChg chg="modSp mod">
        <pc:chgData name="BONVENUTO_CHRIS" userId="42c684f0-14f6-44ce-8ce8-249eaa9c464b" providerId="ADAL" clId="{5614E6CA-F768-4E87-9D9C-E746323EE12C}" dt="2025-09-02T00:56:05.683" v="2773" actId="1076"/>
        <pc:sldMkLst>
          <pc:docMk/>
          <pc:sldMk cId="3414242386" sldId="409"/>
        </pc:sldMkLst>
        <pc:spChg chg="mod">
          <ac:chgData name="BONVENUTO_CHRIS" userId="42c684f0-14f6-44ce-8ce8-249eaa9c464b" providerId="ADAL" clId="{5614E6CA-F768-4E87-9D9C-E746323EE12C}" dt="2025-09-02T00:54:26.586" v="2749" actId="20577"/>
          <ac:spMkLst>
            <pc:docMk/>
            <pc:sldMk cId="3414242386" sldId="409"/>
            <ac:spMk id="2" creationId="{E56C8748-67C8-48EB-9A65-566487AE9F3B}"/>
          </ac:spMkLst>
        </pc:spChg>
        <pc:spChg chg="mod">
          <ac:chgData name="BONVENUTO_CHRIS" userId="42c684f0-14f6-44ce-8ce8-249eaa9c464b" providerId="ADAL" clId="{5614E6CA-F768-4E87-9D9C-E746323EE12C}" dt="2025-09-02T00:56:05.683" v="2773" actId="1076"/>
          <ac:spMkLst>
            <pc:docMk/>
            <pc:sldMk cId="3414242386" sldId="409"/>
            <ac:spMk id="11" creationId="{B8D8D5E4-9EBE-7C81-29E0-5F14295B010A}"/>
          </ac:spMkLst>
        </pc:spChg>
        <pc:graphicFrameChg chg="mod">
          <ac:chgData name="BONVENUTO_CHRIS" userId="42c684f0-14f6-44ce-8ce8-249eaa9c464b" providerId="ADAL" clId="{5614E6CA-F768-4E87-9D9C-E746323EE12C}" dt="2025-09-02T00:54:33.106" v="2750" actId="1076"/>
          <ac:graphicFrameMkLst>
            <pc:docMk/>
            <pc:sldMk cId="3414242386" sldId="409"/>
            <ac:graphicFrameMk id="7" creationId="{B1CCA0F6-6DE4-81C5-B06A-FB3A7FF9E3E5}"/>
          </ac:graphicFrameMkLst>
        </pc:graphicFrameChg>
        <pc:cxnChg chg="mod">
          <ac:chgData name="BONVENUTO_CHRIS" userId="42c684f0-14f6-44ce-8ce8-249eaa9c464b" providerId="ADAL" clId="{5614E6CA-F768-4E87-9D9C-E746323EE12C}" dt="2025-09-02T00:54:42.356" v="2752" actId="14100"/>
          <ac:cxnSpMkLst>
            <pc:docMk/>
            <pc:sldMk cId="3414242386" sldId="409"/>
            <ac:cxnSpMk id="9" creationId="{BC24B59A-E152-7FE2-13F4-C81354F16F80}"/>
          </ac:cxnSpMkLst>
        </pc:cxnChg>
      </pc:sldChg>
      <pc:sldChg chg="modSp mod">
        <pc:chgData name="BONVENUTO_CHRIS" userId="42c684f0-14f6-44ce-8ce8-249eaa9c464b" providerId="ADAL" clId="{5614E6CA-F768-4E87-9D9C-E746323EE12C}" dt="2025-09-02T01:08:22.656" v="2935" actId="207"/>
        <pc:sldMkLst>
          <pc:docMk/>
          <pc:sldMk cId="1786315526" sldId="410"/>
        </pc:sldMkLst>
        <pc:spChg chg="mod">
          <ac:chgData name="BONVENUTO_CHRIS" userId="42c684f0-14f6-44ce-8ce8-249eaa9c464b" providerId="ADAL" clId="{5614E6CA-F768-4E87-9D9C-E746323EE12C}" dt="2025-09-02T01:08:22.656" v="2935" actId="207"/>
          <ac:spMkLst>
            <pc:docMk/>
            <pc:sldMk cId="1786315526" sldId="410"/>
            <ac:spMk id="2" creationId="{E56C8748-67C8-48EB-9A65-566487AE9F3B}"/>
          </ac:spMkLst>
        </pc:spChg>
      </pc:sldChg>
      <pc:sldChg chg="delSp modSp mod">
        <pc:chgData name="BONVENUTO_CHRIS" userId="42c684f0-14f6-44ce-8ce8-249eaa9c464b" providerId="ADAL" clId="{5614E6CA-F768-4E87-9D9C-E746323EE12C}" dt="2025-09-02T03:31:10.569" v="3331" actId="1076"/>
        <pc:sldMkLst>
          <pc:docMk/>
          <pc:sldMk cId="3976193896" sldId="411"/>
        </pc:sldMkLst>
        <pc:spChg chg="mod">
          <ac:chgData name="BONVENUTO_CHRIS" userId="42c684f0-14f6-44ce-8ce8-249eaa9c464b" providerId="ADAL" clId="{5614E6CA-F768-4E87-9D9C-E746323EE12C}" dt="2025-09-02T03:31:10.569" v="3331" actId="1076"/>
          <ac:spMkLst>
            <pc:docMk/>
            <pc:sldMk cId="3976193896" sldId="411"/>
            <ac:spMk id="2" creationId="{E56C8748-67C8-48EB-9A65-566487AE9F3B}"/>
          </ac:spMkLst>
        </pc:spChg>
      </pc:sldChg>
      <pc:sldChg chg="modSp add mod">
        <pc:chgData name="BONVENUTO_CHRIS" userId="42c684f0-14f6-44ce-8ce8-249eaa9c464b" providerId="ADAL" clId="{5614E6CA-F768-4E87-9D9C-E746323EE12C}" dt="2025-09-02T23:00:15.115" v="5336" actId="20577"/>
        <pc:sldMkLst>
          <pc:docMk/>
          <pc:sldMk cId="3493337593" sldId="414"/>
        </pc:sldMkLst>
        <pc:graphicFrameChg chg="mod modGraphic">
          <ac:chgData name="BONVENUTO_CHRIS" userId="42c684f0-14f6-44ce-8ce8-249eaa9c464b" providerId="ADAL" clId="{5614E6CA-F768-4E87-9D9C-E746323EE12C}" dt="2025-09-02T23:00:15.115" v="5336" actId="20577"/>
          <ac:graphicFrameMkLst>
            <pc:docMk/>
            <pc:sldMk cId="3493337593" sldId="414"/>
            <ac:graphicFrameMk id="2" creationId="{24ACB85B-BBC6-4300-91AD-19A0694CF865}"/>
          </ac:graphicFrameMkLst>
        </pc:graphicFrameChg>
      </pc:sldChg>
      <pc:sldChg chg="modSp mod">
        <pc:chgData name="BONVENUTO_CHRIS" userId="42c684f0-14f6-44ce-8ce8-249eaa9c464b" providerId="ADAL" clId="{5614E6CA-F768-4E87-9D9C-E746323EE12C}" dt="2025-09-03T18:44:09.112" v="5690" actId="20577"/>
        <pc:sldMkLst>
          <pc:docMk/>
          <pc:sldMk cId="900970744" sldId="415"/>
        </pc:sldMkLst>
        <pc:spChg chg="mod">
          <ac:chgData name="BONVENUTO_CHRIS" userId="42c684f0-14f6-44ce-8ce8-249eaa9c464b" providerId="ADAL" clId="{5614E6CA-F768-4E87-9D9C-E746323EE12C}" dt="2025-09-01T21:38:05.135" v="890" actId="208"/>
          <ac:spMkLst>
            <pc:docMk/>
            <pc:sldMk cId="900970744" sldId="415"/>
            <ac:spMk id="3" creationId="{5C6820CA-0581-56DA-E2CC-E61243D5DEE1}"/>
          </ac:spMkLst>
        </pc:spChg>
        <pc:spChg chg="mod">
          <ac:chgData name="BONVENUTO_CHRIS" userId="42c684f0-14f6-44ce-8ce8-249eaa9c464b" providerId="ADAL" clId="{5614E6CA-F768-4E87-9D9C-E746323EE12C}" dt="2025-09-01T21:38:39.850" v="892" actId="208"/>
          <ac:spMkLst>
            <pc:docMk/>
            <pc:sldMk cId="900970744" sldId="415"/>
            <ac:spMk id="9" creationId="{B23C6149-D4FF-4CAA-AAFD-5D32FA512495}"/>
          </ac:spMkLst>
        </pc:spChg>
        <pc:spChg chg="mod">
          <ac:chgData name="BONVENUTO_CHRIS" userId="42c684f0-14f6-44ce-8ce8-249eaa9c464b" providerId="ADAL" clId="{5614E6CA-F768-4E87-9D9C-E746323EE12C}" dt="2025-09-01T21:37:04.645" v="887" actId="208"/>
          <ac:spMkLst>
            <pc:docMk/>
            <pc:sldMk cId="900970744" sldId="415"/>
            <ac:spMk id="10" creationId="{063FB917-0C59-1B8B-9A2A-5C6497FF1912}"/>
          </ac:spMkLst>
        </pc:spChg>
        <pc:spChg chg="mod">
          <ac:chgData name="BONVENUTO_CHRIS" userId="42c684f0-14f6-44ce-8ce8-249eaa9c464b" providerId="ADAL" clId="{5614E6CA-F768-4E87-9D9C-E746323EE12C}" dt="2025-09-01T21:36:56.692" v="886" actId="208"/>
          <ac:spMkLst>
            <pc:docMk/>
            <pc:sldMk cId="900970744" sldId="415"/>
            <ac:spMk id="11" creationId="{17C7FC12-A583-9BB6-EA4C-1AF55A87174C}"/>
          </ac:spMkLst>
        </pc:spChg>
        <pc:spChg chg="mod">
          <ac:chgData name="BONVENUTO_CHRIS" userId="42c684f0-14f6-44ce-8ce8-249eaa9c464b" providerId="ADAL" clId="{5614E6CA-F768-4E87-9D9C-E746323EE12C}" dt="2025-09-01T21:37:14.727" v="888" actId="208"/>
          <ac:spMkLst>
            <pc:docMk/>
            <pc:sldMk cId="900970744" sldId="415"/>
            <ac:spMk id="12" creationId="{92E0C5C4-B88C-5C19-1CAB-3DC624098DD4}"/>
          </ac:spMkLst>
        </pc:spChg>
        <pc:spChg chg="mod">
          <ac:chgData name="BONVENUTO_CHRIS" userId="42c684f0-14f6-44ce-8ce8-249eaa9c464b" providerId="ADAL" clId="{5614E6CA-F768-4E87-9D9C-E746323EE12C}" dt="2025-09-01T21:38:16.361" v="891" actId="208"/>
          <ac:spMkLst>
            <pc:docMk/>
            <pc:sldMk cId="900970744" sldId="415"/>
            <ac:spMk id="13" creationId="{F232C012-4F62-B629-9453-F3E3B7EFF9B9}"/>
          </ac:spMkLst>
        </pc:spChg>
        <pc:spChg chg="mod">
          <ac:chgData name="BONVENUTO_CHRIS" userId="42c684f0-14f6-44ce-8ce8-249eaa9c464b" providerId="ADAL" clId="{5614E6CA-F768-4E87-9D9C-E746323EE12C}" dt="2025-09-01T21:37:29.166" v="889" actId="208"/>
          <ac:spMkLst>
            <pc:docMk/>
            <pc:sldMk cId="900970744" sldId="415"/>
            <ac:spMk id="14" creationId="{5B452FA6-8693-3D24-8144-537BC669A497}"/>
          </ac:spMkLst>
        </pc:spChg>
        <pc:graphicFrameChg chg="mod modGraphic">
          <ac:chgData name="BONVENUTO_CHRIS" userId="42c684f0-14f6-44ce-8ce8-249eaa9c464b" providerId="ADAL" clId="{5614E6CA-F768-4E87-9D9C-E746323EE12C}" dt="2025-09-03T18:44:09.112" v="5690" actId="20577"/>
          <ac:graphicFrameMkLst>
            <pc:docMk/>
            <pc:sldMk cId="900970744" sldId="415"/>
            <ac:graphicFrameMk id="5" creationId="{3AFC7A0A-0CED-A55B-1DFB-5FBF97A8BCF3}"/>
          </ac:graphicFrameMkLst>
        </pc:graphicFrameChg>
      </pc:sldChg>
      <pc:sldChg chg="modSp mod">
        <pc:chgData name="BONVENUTO_CHRIS" userId="42c684f0-14f6-44ce-8ce8-249eaa9c464b" providerId="ADAL" clId="{5614E6CA-F768-4E87-9D9C-E746323EE12C}" dt="2025-09-03T18:44:47.052" v="5711" actId="115"/>
        <pc:sldMkLst>
          <pc:docMk/>
          <pc:sldMk cId="720660702" sldId="416"/>
        </pc:sldMkLst>
        <pc:spChg chg="mod">
          <ac:chgData name="BONVENUTO_CHRIS" userId="42c684f0-14f6-44ce-8ce8-249eaa9c464b" providerId="ADAL" clId="{5614E6CA-F768-4E87-9D9C-E746323EE12C}" dt="2025-09-01T21:46:13.476" v="932" actId="20577"/>
          <ac:spMkLst>
            <pc:docMk/>
            <pc:sldMk cId="720660702" sldId="416"/>
            <ac:spMk id="18" creationId="{A1E412E6-6895-A3D6-D670-543CD5349C52}"/>
          </ac:spMkLst>
        </pc:spChg>
        <pc:spChg chg="mod">
          <ac:chgData name="BONVENUTO_CHRIS" userId="42c684f0-14f6-44ce-8ce8-249eaa9c464b" providerId="ADAL" clId="{5614E6CA-F768-4E87-9D9C-E746323EE12C}" dt="2025-09-01T21:46:40.257" v="939" actId="20577"/>
          <ac:spMkLst>
            <pc:docMk/>
            <pc:sldMk cId="720660702" sldId="416"/>
            <ac:spMk id="19" creationId="{B630B586-2426-08EF-7B49-2A654D35331B}"/>
          </ac:spMkLst>
        </pc:spChg>
        <pc:graphicFrameChg chg="mod">
          <ac:chgData name="BONVENUTO_CHRIS" userId="42c684f0-14f6-44ce-8ce8-249eaa9c464b" providerId="ADAL" clId="{5614E6CA-F768-4E87-9D9C-E746323EE12C}" dt="2025-09-03T18:44:47.052" v="5711" actId="115"/>
          <ac:graphicFrameMkLst>
            <pc:docMk/>
            <pc:sldMk cId="720660702" sldId="416"/>
            <ac:graphicFrameMk id="6" creationId="{96FFEC41-8ECD-F44F-6639-B0D1676EE621}"/>
          </ac:graphicFrameMkLst>
        </pc:graphicFrameChg>
        <pc:cxnChg chg="mod">
          <ac:chgData name="BONVENUTO_CHRIS" userId="42c684f0-14f6-44ce-8ce8-249eaa9c464b" providerId="ADAL" clId="{5614E6CA-F768-4E87-9D9C-E746323EE12C}" dt="2025-09-01T21:44:59.359" v="914" actId="14100"/>
          <ac:cxnSpMkLst>
            <pc:docMk/>
            <pc:sldMk cId="720660702" sldId="416"/>
            <ac:cxnSpMk id="12" creationId="{0567E479-AD98-DD7C-A6CB-69BB95C3239A}"/>
          </ac:cxnSpMkLst>
        </pc:cxnChg>
      </pc:sldChg>
      <pc:sldChg chg="modSp mod">
        <pc:chgData name="BONVENUTO_CHRIS" userId="42c684f0-14f6-44ce-8ce8-249eaa9c464b" providerId="ADAL" clId="{5614E6CA-F768-4E87-9D9C-E746323EE12C}" dt="2025-09-02T21:40:34.783" v="4442" actId="5793"/>
        <pc:sldMkLst>
          <pc:docMk/>
          <pc:sldMk cId="75324724" sldId="417"/>
        </pc:sldMkLst>
        <pc:spChg chg="mod">
          <ac:chgData name="BONVENUTO_CHRIS" userId="42c684f0-14f6-44ce-8ce8-249eaa9c464b" providerId="ADAL" clId="{5614E6CA-F768-4E87-9D9C-E746323EE12C}" dt="2025-09-02T21:40:34.783" v="4442" actId="5793"/>
          <ac:spMkLst>
            <pc:docMk/>
            <pc:sldMk cId="75324724" sldId="417"/>
            <ac:spMk id="2" creationId="{E56C8748-67C8-48EB-9A65-566487AE9F3B}"/>
          </ac:spMkLst>
        </pc:spChg>
      </pc:sldChg>
      <pc:sldChg chg="modSp mod">
        <pc:chgData name="BONVENUTO_CHRIS" userId="42c684f0-14f6-44ce-8ce8-249eaa9c464b" providerId="ADAL" clId="{5614E6CA-F768-4E87-9D9C-E746323EE12C}" dt="2025-09-02T23:57:31.766" v="5482" actId="1076"/>
        <pc:sldMkLst>
          <pc:docMk/>
          <pc:sldMk cId="2973851715" sldId="418"/>
        </pc:sldMkLst>
        <pc:spChg chg="mod">
          <ac:chgData name="BONVENUTO_CHRIS" userId="42c684f0-14f6-44ce-8ce8-249eaa9c464b" providerId="ADAL" clId="{5614E6CA-F768-4E87-9D9C-E746323EE12C}" dt="2025-09-02T23:57:31.766" v="5482" actId="1076"/>
          <ac:spMkLst>
            <pc:docMk/>
            <pc:sldMk cId="2973851715" sldId="418"/>
            <ac:spMk id="2" creationId="{E56C8748-67C8-48EB-9A65-566487AE9F3B}"/>
          </ac:spMkLst>
        </pc:spChg>
      </pc:sldChg>
      <pc:sldChg chg="add del">
        <pc:chgData name="BONVENUTO_CHRIS" userId="42c684f0-14f6-44ce-8ce8-249eaa9c464b" providerId="ADAL" clId="{5614E6CA-F768-4E87-9D9C-E746323EE12C}" dt="2025-09-02T22:49:16.854" v="5139"/>
        <pc:sldMkLst>
          <pc:docMk/>
          <pc:sldMk cId="529610850" sldId="421"/>
        </pc:sldMkLst>
      </pc:sldChg>
      <pc:sldChg chg="modSp del mod">
        <pc:chgData name="BONVENUTO_CHRIS" userId="42c684f0-14f6-44ce-8ce8-249eaa9c464b" providerId="ADAL" clId="{5614E6CA-F768-4E87-9D9C-E746323EE12C}" dt="2025-09-02T22:48:22.939" v="5135" actId="2696"/>
        <pc:sldMkLst>
          <pc:docMk/>
          <pc:sldMk cId="1391609492" sldId="421"/>
        </pc:sldMkLst>
      </pc:sldChg>
      <pc:sldChg chg="modSp add mod">
        <pc:chgData name="BONVENUTO_CHRIS" userId="42c684f0-14f6-44ce-8ce8-249eaa9c464b" providerId="ADAL" clId="{5614E6CA-F768-4E87-9D9C-E746323EE12C}" dt="2025-09-02T00:19:54.060" v="2159"/>
        <pc:sldMkLst>
          <pc:docMk/>
          <pc:sldMk cId="3841992966" sldId="422"/>
        </pc:sldMkLst>
        <pc:spChg chg="mod">
          <ac:chgData name="BONVENUTO_CHRIS" userId="42c684f0-14f6-44ce-8ce8-249eaa9c464b" providerId="ADAL" clId="{5614E6CA-F768-4E87-9D9C-E746323EE12C}" dt="2025-09-02T00:19:54.060" v="2159"/>
          <ac:spMkLst>
            <pc:docMk/>
            <pc:sldMk cId="3841992966" sldId="422"/>
            <ac:spMk id="14" creationId="{CA878D68-7AF8-17A4-1353-5BB5E24E9966}"/>
          </ac:spMkLst>
        </pc:spChg>
      </pc:sldChg>
      <pc:sldChg chg="modSp add mod">
        <pc:chgData name="BONVENUTO_CHRIS" userId="42c684f0-14f6-44ce-8ce8-249eaa9c464b" providerId="ADAL" clId="{5614E6CA-F768-4E87-9D9C-E746323EE12C}" dt="2025-09-02T00:30:56.811" v="2449" actId="20577"/>
        <pc:sldMkLst>
          <pc:docMk/>
          <pc:sldMk cId="3078774681" sldId="423"/>
        </pc:sldMkLst>
        <pc:spChg chg="mod">
          <ac:chgData name="BONVENUTO_CHRIS" userId="42c684f0-14f6-44ce-8ce8-249eaa9c464b" providerId="ADAL" clId="{5614E6CA-F768-4E87-9D9C-E746323EE12C}" dt="2025-09-02T00:30:56.811" v="2449" actId="20577"/>
          <ac:spMkLst>
            <pc:docMk/>
            <pc:sldMk cId="3078774681" sldId="423"/>
            <ac:spMk id="14" creationId="{75677541-0C45-69B0-230F-B9B0184E4B23}"/>
          </ac:spMkLst>
        </pc:spChg>
      </pc:sldChg>
      <pc:sldChg chg="modSp add mod">
        <pc:chgData name="BONVENUTO_CHRIS" userId="42c684f0-14f6-44ce-8ce8-249eaa9c464b" providerId="ADAL" clId="{5614E6CA-F768-4E87-9D9C-E746323EE12C}" dt="2025-09-02T00:44:50.519" v="2499" actId="20577"/>
        <pc:sldMkLst>
          <pc:docMk/>
          <pc:sldMk cId="1832249873" sldId="424"/>
        </pc:sldMkLst>
        <pc:spChg chg="mod">
          <ac:chgData name="BONVENUTO_CHRIS" userId="42c684f0-14f6-44ce-8ce8-249eaa9c464b" providerId="ADAL" clId="{5614E6CA-F768-4E87-9D9C-E746323EE12C}" dt="2025-09-02T00:44:50.519" v="2499" actId="20577"/>
          <ac:spMkLst>
            <pc:docMk/>
            <pc:sldMk cId="1832249873" sldId="424"/>
            <ac:spMk id="5" creationId="{02AC3FC4-5395-55BB-6475-DACF20E0E3C4}"/>
          </ac:spMkLst>
        </pc:spChg>
      </pc:sldChg>
      <pc:sldChg chg="modSp add mod">
        <pc:chgData name="BONVENUTO_CHRIS" userId="42c684f0-14f6-44ce-8ce8-249eaa9c464b" providerId="ADAL" clId="{5614E6CA-F768-4E87-9D9C-E746323EE12C}" dt="2025-09-02T00:36:04.865" v="2486" actId="20577"/>
        <pc:sldMkLst>
          <pc:docMk/>
          <pc:sldMk cId="2010183447" sldId="425"/>
        </pc:sldMkLst>
        <pc:spChg chg="mod">
          <ac:chgData name="BONVENUTO_CHRIS" userId="42c684f0-14f6-44ce-8ce8-249eaa9c464b" providerId="ADAL" clId="{5614E6CA-F768-4E87-9D9C-E746323EE12C}" dt="2025-09-02T00:36:04.865" v="2486" actId="20577"/>
          <ac:spMkLst>
            <pc:docMk/>
            <pc:sldMk cId="2010183447" sldId="425"/>
            <ac:spMk id="5" creationId="{F2A18C99-9669-8428-504F-FAB1BC288461}"/>
          </ac:spMkLst>
        </pc:spChg>
      </pc:sldChg>
      <pc:sldChg chg="addSp delSp modSp add mod">
        <pc:chgData name="BONVENUTO_CHRIS" userId="42c684f0-14f6-44ce-8ce8-249eaa9c464b" providerId="ADAL" clId="{5614E6CA-F768-4E87-9D9C-E746323EE12C}" dt="2025-09-02T21:42:53.492" v="4453" actId="14100"/>
        <pc:sldMkLst>
          <pc:docMk/>
          <pc:sldMk cId="332367143" sldId="426"/>
        </pc:sldMkLst>
        <pc:spChg chg="mod">
          <ac:chgData name="BONVENUTO_CHRIS" userId="42c684f0-14f6-44ce-8ce8-249eaa9c464b" providerId="ADAL" clId="{5614E6CA-F768-4E87-9D9C-E746323EE12C}" dt="2025-09-02T04:12:19.861" v="4000" actId="5793"/>
          <ac:spMkLst>
            <pc:docMk/>
            <pc:sldMk cId="332367143" sldId="426"/>
            <ac:spMk id="2" creationId="{C27CDE3C-2DB5-0C81-5FD5-A2DB01CB2978}"/>
          </ac:spMkLst>
        </pc:spChg>
        <pc:spChg chg="add mod">
          <ac:chgData name="BONVENUTO_CHRIS" userId="42c684f0-14f6-44ce-8ce8-249eaa9c464b" providerId="ADAL" clId="{5614E6CA-F768-4E87-9D9C-E746323EE12C}" dt="2025-09-02T04:13:45.887" v="4031" actId="1076"/>
          <ac:spMkLst>
            <pc:docMk/>
            <pc:sldMk cId="332367143" sldId="426"/>
            <ac:spMk id="8" creationId="{4C24839F-1021-2967-B8CC-F2CB0CF9C986}"/>
          </ac:spMkLst>
        </pc:spChg>
        <pc:graphicFrameChg chg="add mod modGraphic">
          <ac:chgData name="BONVENUTO_CHRIS" userId="42c684f0-14f6-44ce-8ce8-249eaa9c464b" providerId="ADAL" clId="{5614E6CA-F768-4E87-9D9C-E746323EE12C}" dt="2025-09-02T21:42:53.492" v="4453" actId="14100"/>
          <ac:graphicFrameMkLst>
            <pc:docMk/>
            <pc:sldMk cId="332367143" sldId="426"/>
            <ac:graphicFrameMk id="4" creationId="{CAE36D5A-6D1E-61AE-A146-2452A84B7BC4}"/>
          </ac:graphicFrameMkLst>
        </pc:graphicFrameChg>
      </pc:sldChg>
      <pc:sldChg chg="modSp add mod ord">
        <pc:chgData name="BONVENUTO_CHRIS" userId="42c684f0-14f6-44ce-8ce8-249eaa9c464b" providerId="ADAL" clId="{5614E6CA-F768-4E87-9D9C-E746323EE12C}" dt="2025-09-03T00:03:59.714" v="5589" actId="5793"/>
        <pc:sldMkLst>
          <pc:docMk/>
          <pc:sldMk cId="369260715" sldId="427"/>
        </pc:sldMkLst>
        <pc:spChg chg="mod">
          <ac:chgData name="BONVENUTO_CHRIS" userId="42c684f0-14f6-44ce-8ce8-249eaa9c464b" providerId="ADAL" clId="{5614E6CA-F768-4E87-9D9C-E746323EE12C}" dt="2025-09-03T00:03:59.714" v="5589" actId="5793"/>
          <ac:spMkLst>
            <pc:docMk/>
            <pc:sldMk cId="369260715" sldId="427"/>
            <ac:spMk id="14" creationId="{E832FEC2-2CA4-53CA-CF45-639BD9814AE7}"/>
          </ac:spMkLst>
        </pc:spChg>
      </pc:sldChg>
      <pc:sldChg chg="add del ord">
        <pc:chgData name="BONVENUTO_CHRIS" userId="42c684f0-14f6-44ce-8ce8-249eaa9c464b" providerId="ADAL" clId="{5614E6CA-F768-4E87-9D9C-E746323EE12C}" dt="2025-09-02T23:45:31.693" v="5341" actId="2696"/>
        <pc:sldMkLst>
          <pc:docMk/>
          <pc:sldMk cId="2238449071" sldId="427"/>
        </pc:sldMkLst>
      </pc:sldChg>
      <pc:sldChg chg="delSp modSp add del mod delAnim">
        <pc:chgData name="BONVENUTO_CHRIS" userId="42c684f0-14f6-44ce-8ce8-249eaa9c464b" providerId="ADAL" clId="{5614E6CA-F768-4E87-9D9C-E746323EE12C}" dt="2025-09-02T23:00:35.221" v="5337" actId="2696"/>
        <pc:sldMkLst>
          <pc:docMk/>
          <pc:sldMk cId="3028114606" sldId="42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sz="2400" b="1" dirty="0">
                <a:latin typeface="Calibri" panose="020F0502020204030204" pitchFamily="34" charset="0"/>
                <a:cs typeface="Calibri" panose="020F0502020204030204" pitchFamily="34" charset="0"/>
              </a:rPr>
              <a:t>Fund Balance</a:t>
            </a:r>
          </a:p>
          <a:p>
            <a:pPr>
              <a:defRPr>
                <a:latin typeface="Calibri" panose="020F0502020204030204" pitchFamily="34" charset="0"/>
                <a:cs typeface="Calibri" panose="020F0502020204030204" pitchFamily="34" charset="0"/>
              </a:defRPr>
            </a:pPr>
            <a:r>
              <a:rPr lang="en-US" sz="2400" b="1" dirty="0">
                <a:latin typeface="Calibri" panose="020F0502020204030204" pitchFamily="34" charset="0"/>
                <a:cs typeface="Calibri" panose="020F0502020204030204" pitchFamily="34" charset="0"/>
              </a:rPr>
              <a:t>2019-2020 Through 2024-2025 </a:t>
            </a:r>
            <a:r>
              <a:rPr lang="en-US" sz="2400" b="1" u="none" dirty="0">
                <a:latin typeface="Calibri" panose="020F0502020204030204" pitchFamily="34" charset="0"/>
                <a:cs typeface="Calibri" panose="020F0502020204030204" pitchFamily="34" charset="0"/>
              </a:rPr>
              <a:t>Unaudited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manualLayout>
          <c:layoutTarget val="inner"/>
          <c:xMode val="edge"/>
          <c:yMode val="edge"/>
          <c:x val="8.1622610650287433E-2"/>
          <c:y val="0.15653777652793402"/>
          <c:w val="0.85096258893830978"/>
          <c:h val="0.73551431071116113"/>
        </c:manualLayout>
      </c:layout>
      <c:lineChart>
        <c:grouping val="standard"/>
        <c:varyColors val="0"/>
        <c:ser>
          <c:idx val="0"/>
          <c:order val="0"/>
          <c:tx>
            <c:strRef>
              <c:f>Sheet1!$B$1</c:f>
              <c:strCache>
                <c:ptCount val="1"/>
                <c:pt idx="0">
                  <c:v>Fund Balance</c:v>
                </c:pt>
              </c:strCache>
            </c:strRef>
          </c:tx>
          <c:spPr>
            <a:ln w="28575" cap="rnd">
              <a:solidFill>
                <a:schemeClr val="accent4">
                  <a:lumMod val="60000"/>
                  <a:lumOff val="40000"/>
                </a:schemeClr>
              </a:solidFill>
              <a:round/>
            </a:ln>
            <a:effectLst/>
          </c:spPr>
          <c:marker>
            <c:symbol val="none"/>
          </c:marker>
          <c:dLbls>
            <c:dLbl>
              <c:idx val="0"/>
              <c:layout>
                <c:manualLayout>
                  <c:x val="-0.1246643283550396"/>
                  <c:y val="-2.88590488688913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EE-4E70-B1D5-F182A418A7C4}"/>
                </c:ext>
              </c:extLst>
            </c:dLbl>
            <c:dLbl>
              <c:idx val="1"/>
              <c:layout>
                <c:manualLayout>
                  <c:x val="-7.6506591416445863E-2"/>
                  <c:y val="-5.6636826646669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8A6-4D3F-AFF1-AC48479FF558}"/>
                </c:ext>
              </c:extLst>
            </c:dLbl>
            <c:dLbl>
              <c:idx val="2"/>
              <c:layout>
                <c:manualLayout>
                  <c:x val="1.5528194732866547E-2"/>
                  <c:y val="-1.10019060117485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8A6-4D3F-AFF1-AC48479FF558}"/>
                </c:ext>
              </c:extLst>
            </c:dLbl>
            <c:dLbl>
              <c:idx val="3"/>
              <c:layout>
                <c:manualLayout>
                  <c:x val="2.5159742120585287E-2"/>
                  <c:y val="4.871109861267341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A6-4D3F-AFF1-AC48479FF558}"/>
                </c:ext>
              </c:extLst>
            </c:dLbl>
            <c:dLbl>
              <c:idx val="4"/>
              <c:layout>
                <c:manualLayout>
                  <c:x val="-1.1226103566352176E-2"/>
                  <c:y val="-4.67161917260342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8A6-4D3F-AFF1-AC48479FF558}"/>
                </c:ext>
              </c:extLst>
            </c:dLbl>
            <c:dLbl>
              <c:idx val="5"/>
              <c:layout>
                <c:manualLayout>
                  <c:x val="-1.594556178633436E-3"/>
                  <c:y val="-7.05257155355580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8A6-4D3F-AFF1-AC48479FF558}"/>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2019-2020</c:v>
                </c:pt>
                <c:pt idx="1">
                  <c:v>2020-2021</c:v>
                </c:pt>
                <c:pt idx="2">
                  <c:v>2021-2022</c:v>
                </c:pt>
                <c:pt idx="3">
                  <c:v>2022-2023</c:v>
                </c:pt>
                <c:pt idx="4">
                  <c:v>2023-2024 </c:v>
                </c:pt>
                <c:pt idx="5">
                  <c:v>2024-2025 Unaudited</c:v>
                </c:pt>
              </c:strCache>
            </c:strRef>
          </c:cat>
          <c:val>
            <c:numRef>
              <c:f>Sheet1!$B$2:$B$7</c:f>
              <c:numCache>
                <c:formatCode>#,##0</c:formatCode>
                <c:ptCount val="6"/>
                <c:pt idx="0">
                  <c:v>21040755</c:v>
                </c:pt>
                <c:pt idx="1">
                  <c:v>35483750</c:v>
                </c:pt>
                <c:pt idx="2">
                  <c:v>43914608</c:v>
                </c:pt>
                <c:pt idx="3">
                  <c:v>34022513</c:v>
                </c:pt>
                <c:pt idx="4">
                  <c:v>27153961</c:v>
                </c:pt>
                <c:pt idx="5">
                  <c:v>23529795</c:v>
                </c:pt>
              </c:numCache>
            </c:numRef>
          </c:val>
          <c:smooth val="0"/>
          <c:extLst>
            <c:ext xmlns:c16="http://schemas.microsoft.com/office/drawing/2014/chart" uri="{C3380CC4-5D6E-409C-BE32-E72D297353CC}">
              <c16:uniqueId val="{00000000-18A6-4D3F-AFF1-AC48479FF558}"/>
            </c:ext>
          </c:extLst>
        </c:ser>
        <c:dLbls>
          <c:dLblPos val="t"/>
          <c:showLegendKey val="0"/>
          <c:showVal val="1"/>
          <c:showCatName val="0"/>
          <c:showSerName val="0"/>
          <c:showPercent val="0"/>
          <c:showBubbleSize val="0"/>
        </c:dLbls>
        <c:smooth val="0"/>
        <c:axId val="850007600"/>
        <c:axId val="328355584"/>
      </c:lineChart>
      <c:catAx>
        <c:axId val="8500076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latin typeface="Calibri" panose="020F0502020204030204" pitchFamily="34" charset="0"/>
                    <a:cs typeface="Calibri" panose="020F0502020204030204" pitchFamily="34" charset="0"/>
                  </a:rPr>
                  <a:t>Fiscal Year</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328355584"/>
        <c:crosses val="autoZero"/>
        <c:auto val="1"/>
        <c:lblAlgn val="ctr"/>
        <c:lblOffset val="100"/>
        <c:noMultiLvlLbl val="0"/>
      </c:catAx>
      <c:valAx>
        <c:axId val="328355584"/>
        <c:scaling>
          <c:orientation val="minMax"/>
          <c:max val="45000000"/>
          <c:min val="200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850007600"/>
        <c:crosses val="autoZero"/>
        <c:crossBetween val="between"/>
      </c:valAx>
      <c:spPr>
        <a:noFill/>
        <a:ln>
          <a:noFill/>
        </a:ln>
        <a:effectLst/>
      </c:spPr>
    </c:plotArea>
    <c:legend>
      <c:legendPos val="b"/>
      <c:layout>
        <c:manualLayout>
          <c:xMode val="edge"/>
          <c:yMode val="edge"/>
          <c:x val="0.54726981888516757"/>
          <c:y val="0.95146044244469441"/>
          <c:w val="0.11442943994110852"/>
          <c:h val="4.060304961879764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u="sng" dirty="0"/>
              <a:t>Resident Credit FTES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Credit FTES</c:v>
                </c:pt>
              </c:strCache>
            </c:strRef>
          </c:tx>
          <c:spPr>
            <a:ln w="571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2018-2019</c:v>
                </c:pt>
                <c:pt idx="1">
                  <c:v>2019-2020</c:v>
                </c:pt>
                <c:pt idx="2">
                  <c:v>2020-2021</c:v>
                </c:pt>
                <c:pt idx="3">
                  <c:v>2021-2022</c:v>
                </c:pt>
                <c:pt idx="4">
                  <c:v>2022-2023</c:v>
                </c:pt>
                <c:pt idx="5">
                  <c:v>2023-2024</c:v>
                </c:pt>
                <c:pt idx="6">
                  <c:v>2024-2025 </c:v>
                </c:pt>
                <c:pt idx="7">
                  <c:v>2025-2026</c:v>
                </c:pt>
              </c:strCache>
            </c:strRef>
          </c:cat>
          <c:val>
            <c:numRef>
              <c:f>Sheet1!$B$2:$B$9</c:f>
              <c:numCache>
                <c:formatCode>#,##0</c:formatCode>
                <c:ptCount val="8"/>
                <c:pt idx="0">
                  <c:v>19501</c:v>
                </c:pt>
                <c:pt idx="1">
                  <c:v>17551</c:v>
                </c:pt>
                <c:pt idx="2">
                  <c:v>19101</c:v>
                </c:pt>
                <c:pt idx="3">
                  <c:v>17013</c:v>
                </c:pt>
                <c:pt idx="4">
                  <c:v>16075</c:v>
                </c:pt>
                <c:pt idx="5">
                  <c:v>16641</c:v>
                </c:pt>
                <c:pt idx="6">
                  <c:v>17089</c:v>
                </c:pt>
                <c:pt idx="7">
                  <c:v>17089</c:v>
                </c:pt>
              </c:numCache>
            </c:numRef>
          </c:val>
          <c:smooth val="0"/>
          <c:extLst>
            <c:ext xmlns:c16="http://schemas.microsoft.com/office/drawing/2014/chart" uri="{C3380CC4-5D6E-409C-BE32-E72D297353CC}">
              <c16:uniqueId val="{00000000-6FA5-4CF7-AAE0-3DD57C09C68E}"/>
            </c:ext>
          </c:extLst>
        </c:ser>
        <c:dLbls>
          <c:showLegendKey val="0"/>
          <c:showVal val="0"/>
          <c:showCatName val="0"/>
          <c:showSerName val="0"/>
          <c:showPercent val="0"/>
          <c:showBubbleSize val="0"/>
        </c:dLbls>
        <c:smooth val="0"/>
        <c:axId val="1702047040"/>
        <c:axId val="131182175"/>
      </c:lineChart>
      <c:catAx>
        <c:axId val="17020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182175"/>
        <c:crosses val="autoZero"/>
        <c:auto val="1"/>
        <c:lblAlgn val="ctr"/>
        <c:lblOffset val="100"/>
        <c:noMultiLvlLbl val="0"/>
      </c:catAx>
      <c:valAx>
        <c:axId val="131182175"/>
        <c:scaling>
          <c:orientation val="minMax"/>
          <c:min val="155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2047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u="sng" dirty="0"/>
              <a:t>Non-Resident FTES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Non-Resident FTES</c:v>
                </c:pt>
              </c:strCache>
            </c:strRef>
          </c:tx>
          <c:spPr>
            <a:ln w="5715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2018-2019</c:v>
                </c:pt>
                <c:pt idx="1">
                  <c:v>2019-2020</c:v>
                </c:pt>
                <c:pt idx="2">
                  <c:v>2020-2021</c:v>
                </c:pt>
                <c:pt idx="3">
                  <c:v>2021-2022</c:v>
                </c:pt>
                <c:pt idx="4">
                  <c:v>2022-2023</c:v>
                </c:pt>
                <c:pt idx="5">
                  <c:v>2023-2024 </c:v>
                </c:pt>
                <c:pt idx="6">
                  <c:v>2024-2025 </c:v>
                </c:pt>
                <c:pt idx="7">
                  <c:v>2025-2026 Proj.</c:v>
                </c:pt>
              </c:strCache>
            </c:strRef>
          </c:cat>
          <c:val>
            <c:numRef>
              <c:f>Sheet1!$B$2:$B$9</c:f>
              <c:numCache>
                <c:formatCode>#,##0</c:formatCode>
                <c:ptCount val="8"/>
                <c:pt idx="0">
                  <c:v>4259</c:v>
                </c:pt>
                <c:pt idx="1">
                  <c:v>3703</c:v>
                </c:pt>
                <c:pt idx="2">
                  <c:v>3088</c:v>
                </c:pt>
                <c:pt idx="3">
                  <c:v>2764</c:v>
                </c:pt>
                <c:pt idx="4">
                  <c:v>2844</c:v>
                </c:pt>
                <c:pt idx="5">
                  <c:v>3157</c:v>
                </c:pt>
                <c:pt idx="6">
                  <c:v>3056</c:v>
                </c:pt>
                <c:pt idx="7">
                  <c:v>2841</c:v>
                </c:pt>
              </c:numCache>
            </c:numRef>
          </c:val>
          <c:smooth val="0"/>
          <c:extLst>
            <c:ext xmlns:c16="http://schemas.microsoft.com/office/drawing/2014/chart" uri="{C3380CC4-5D6E-409C-BE32-E72D297353CC}">
              <c16:uniqueId val="{00000000-4506-4C24-9A5C-ED40A5CAFB12}"/>
            </c:ext>
          </c:extLst>
        </c:ser>
        <c:dLbls>
          <c:showLegendKey val="0"/>
          <c:showVal val="0"/>
          <c:showCatName val="0"/>
          <c:showSerName val="0"/>
          <c:showPercent val="0"/>
          <c:showBubbleSize val="0"/>
        </c:dLbls>
        <c:smooth val="0"/>
        <c:axId val="1702047040"/>
        <c:axId val="131182175"/>
      </c:lineChart>
      <c:catAx>
        <c:axId val="17020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182175"/>
        <c:crosses val="autoZero"/>
        <c:auto val="1"/>
        <c:lblAlgn val="ctr"/>
        <c:lblOffset val="100"/>
        <c:noMultiLvlLbl val="0"/>
      </c:catAx>
      <c:valAx>
        <c:axId val="131182175"/>
        <c:scaling>
          <c:orientation val="minMax"/>
          <c:max val="5500"/>
          <c:min val="22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02047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6B066-A0C1-4299-AC75-C4D27ED2FDAF}" type="datetimeFigureOut">
              <a:rPr lang="en-US" smtClean="0"/>
              <a:t>9/9/2025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66726-77F2-4D41-BA1B-92AFEA6BB3B4}" type="slidenum">
              <a:rPr lang="en-US" smtClean="0"/>
              <a:t>‹#›</a:t>
            </a:fld>
            <a:endParaRPr lang="en-US" dirty="0"/>
          </a:p>
        </p:txBody>
      </p:sp>
    </p:spTree>
    <p:extLst>
      <p:ext uri="{BB962C8B-B14F-4D97-AF65-F5344CB8AC3E}">
        <p14:creationId xmlns:p14="http://schemas.microsoft.com/office/powerpoint/2010/main" val="142817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3</a:t>
            </a:fld>
            <a:endParaRPr lang="en-US"/>
          </a:p>
        </p:txBody>
      </p:sp>
    </p:spTree>
    <p:extLst>
      <p:ext uri="{BB962C8B-B14F-4D97-AF65-F5344CB8AC3E}">
        <p14:creationId xmlns:p14="http://schemas.microsoft.com/office/powerpoint/2010/main" val="1596502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4</a:t>
            </a:fld>
            <a:endParaRPr lang="en-US"/>
          </a:p>
        </p:txBody>
      </p:sp>
    </p:spTree>
    <p:extLst>
      <p:ext uri="{BB962C8B-B14F-4D97-AF65-F5344CB8AC3E}">
        <p14:creationId xmlns:p14="http://schemas.microsoft.com/office/powerpoint/2010/main" val="3568356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20</a:t>
            </a:fld>
            <a:endParaRPr lang="en-US" dirty="0"/>
          </a:p>
        </p:txBody>
      </p:sp>
    </p:spTree>
    <p:extLst>
      <p:ext uri="{BB962C8B-B14F-4D97-AF65-F5344CB8AC3E}">
        <p14:creationId xmlns:p14="http://schemas.microsoft.com/office/powerpoint/2010/main" val="12217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21</a:t>
            </a:fld>
            <a:endParaRPr lang="en-US" dirty="0"/>
          </a:p>
        </p:txBody>
      </p:sp>
    </p:spTree>
    <p:extLst>
      <p:ext uri="{BB962C8B-B14F-4D97-AF65-F5344CB8AC3E}">
        <p14:creationId xmlns:p14="http://schemas.microsoft.com/office/powerpoint/2010/main" val="473743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66726-77F2-4D41-BA1B-92AFEA6BB3B4}" type="slidenum">
              <a:rPr lang="en-US" smtClean="0"/>
              <a:t>26</a:t>
            </a:fld>
            <a:endParaRPr lang="en-US" dirty="0"/>
          </a:p>
        </p:txBody>
      </p:sp>
    </p:spTree>
    <p:extLst>
      <p:ext uri="{BB962C8B-B14F-4D97-AF65-F5344CB8AC3E}">
        <p14:creationId xmlns:p14="http://schemas.microsoft.com/office/powerpoint/2010/main" val="198005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C85CA-234E-A51A-08AA-7FC59B1D4D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61898B-7493-85FB-D61D-6DA97E4B4E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3BB265-DA08-2826-2055-1205120F4AD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4099FCB-0661-72E9-4378-66642E645BD8}"/>
              </a:ext>
            </a:extLst>
          </p:cNvPr>
          <p:cNvSpPr>
            <a:spLocks noGrp="1"/>
          </p:cNvSpPr>
          <p:nvPr>
            <p:ph type="sldNum" sz="quarter" idx="5"/>
          </p:nvPr>
        </p:nvSpPr>
        <p:spPr/>
        <p:txBody>
          <a:bodyPr/>
          <a:lstStyle/>
          <a:p>
            <a:fld id="{34F66726-77F2-4D41-BA1B-92AFEA6BB3B4}" type="slidenum">
              <a:rPr lang="en-US" smtClean="0"/>
              <a:t>27</a:t>
            </a:fld>
            <a:endParaRPr lang="en-US" dirty="0"/>
          </a:p>
        </p:txBody>
      </p:sp>
    </p:spTree>
    <p:extLst>
      <p:ext uri="{BB962C8B-B14F-4D97-AF65-F5344CB8AC3E}">
        <p14:creationId xmlns:p14="http://schemas.microsoft.com/office/powerpoint/2010/main" val="1693492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154ADF5-8B11-4AB6-A32C-C25D4FF1EE41}" type="datetimeFigureOut">
              <a:rPr lang="en-US" smtClean="0"/>
              <a:t>9/9/2025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426809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24990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101551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3003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873023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640403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940593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354411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3154ADF5-8B11-4AB6-A32C-C25D4FF1EE41}" type="datetimeFigureOut">
              <a:rPr lang="en-US" smtClean="0"/>
              <a:t>9/9/2025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274090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372229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3154ADF5-8B11-4AB6-A32C-C25D4FF1EE41}" type="datetimeFigureOut">
              <a:rPr lang="en-US" smtClean="0"/>
              <a:t>9/9/2025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77593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77245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44313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71404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190758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731119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4ADF5-8B11-4AB6-A32C-C25D4FF1EE41}" type="datetimeFigureOut">
              <a:rPr lang="en-US" smtClean="0"/>
              <a:t>9/9/2025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844094-406D-4A90-A229-5DD933F07D1C}" type="slidenum">
              <a:rPr lang="en-US" smtClean="0"/>
              <a:t>‹#›</a:t>
            </a:fld>
            <a:endParaRPr lang="en-US" dirty="0"/>
          </a:p>
        </p:txBody>
      </p:sp>
    </p:spTree>
    <p:extLst>
      <p:ext uri="{BB962C8B-B14F-4D97-AF65-F5344CB8AC3E}">
        <p14:creationId xmlns:p14="http://schemas.microsoft.com/office/powerpoint/2010/main" val="361185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54ADF5-8B11-4AB6-A32C-C25D4FF1EE41}" type="datetimeFigureOut">
              <a:rPr lang="en-US" smtClean="0"/>
              <a:t>9/9/2025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844094-406D-4A90-A229-5DD933F07D1C}" type="slidenum">
              <a:rPr lang="en-US" smtClean="0"/>
              <a:t>‹#›</a:t>
            </a:fld>
            <a:endParaRPr lang="en-US" dirty="0"/>
          </a:p>
        </p:txBody>
      </p:sp>
    </p:spTree>
    <p:extLst>
      <p:ext uri="{BB962C8B-B14F-4D97-AF65-F5344CB8AC3E}">
        <p14:creationId xmlns:p14="http://schemas.microsoft.com/office/powerpoint/2010/main" val="19193347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dmin.smc.edu/administration/governance/district-planning-policies/dpac-members-reports.php"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C94A-0ADD-4476-B433-C9A59F90E921}"/>
              </a:ext>
            </a:extLst>
          </p:cNvPr>
          <p:cNvSpPr>
            <a:spLocks noGrp="1"/>
          </p:cNvSpPr>
          <p:nvPr>
            <p:ph type="ctrTitle"/>
          </p:nvPr>
        </p:nvSpPr>
        <p:spPr>
          <a:xfrm>
            <a:off x="1371600" y="1803405"/>
            <a:ext cx="10820400" cy="1825096"/>
          </a:xfrm>
        </p:spPr>
        <p:txBody>
          <a:bodyPr>
            <a:normAutofit/>
          </a:bodyPr>
          <a:lstStyle/>
          <a:p>
            <a:r>
              <a:rPr lang="en-US" dirty="0"/>
              <a:t>Santa </a:t>
            </a:r>
            <a:r>
              <a:rPr lang="en-US" dirty="0" err="1"/>
              <a:t>monica</a:t>
            </a:r>
            <a:r>
              <a:rPr lang="en-US" dirty="0"/>
              <a:t> college</a:t>
            </a:r>
          </a:p>
        </p:txBody>
      </p:sp>
      <p:sp>
        <p:nvSpPr>
          <p:cNvPr id="3" name="Subtitle 2">
            <a:extLst>
              <a:ext uri="{FF2B5EF4-FFF2-40B4-BE49-F238E27FC236}">
                <a16:creationId xmlns:a16="http://schemas.microsoft.com/office/drawing/2014/main" id="{7EB5BB08-2F99-4DC8-9D2E-AE9021D8D467}"/>
              </a:ext>
            </a:extLst>
          </p:cNvPr>
          <p:cNvSpPr>
            <a:spLocks noGrp="1"/>
          </p:cNvSpPr>
          <p:nvPr>
            <p:ph type="subTitle" idx="1"/>
          </p:nvPr>
        </p:nvSpPr>
        <p:spPr>
          <a:xfrm>
            <a:off x="1371600" y="3632201"/>
            <a:ext cx="9448800" cy="1383936"/>
          </a:xfrm>
        </p:spPr>
        <p:txBody>
          <a:bodyPr>
            <a:normAutofit/>
          </a:bodyPr>
          <a:lstStyle/>
          <a:p>
            <a:r>
              <a:rPr lang="en-US" dirty="0"/>
              <a:t>Presentation of the 2025 - 2026 Proposed Adopted Budget</a:t>
            </a:r>
          </a:p>
          <a:p>
            <a:r>
              <a:rPr lang="en-US" dirty="0"/>
              <a:t>Board of Trustees</a:t>
            </a:r>
          </a:p>
          <a:p>
            <a:r>
              <a:rPr lang="en-US" dirty="0"/>
              <a:t>September 9, 2025</a:t>
            </a:r>
          </a:p>
        </p:txBody>
      </p:sp>
    </p:spTree>
    <p:extLst>
      <p:ext uri="{BB962C8B-B14F-4D97-AF65-F5344CB8AC3E}">
        <p14:creationId xmlns:p14="http://schemas.microsoft.com/office/powerpoint/2010/main" val="921302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B18E3-0D3E-301A-0A87-97843631BE02}"/>
            </a:ext>
          </a:extLst>
        </p:cNvPr>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CA878D68-7AF8-17A4-1353-5BB5E24E9966}"/>
              </a:ext>
            </a:extLst>
          </p:cNvPr>
          <p:cNvSpPr>
            <a:spLocks noGrp="1"/>
          </p:cNvSpPr>
          <p:nvPr>
            <p:ph idx="1"/>
          </p:nvPr>
        </p:nvSpPr>
        <p:spPr>
          <a:xfrm>
            <a:off x="135272" y="38100"/>
            <a:ext cx="11861821" cy="6781800"/>
          </a:xfrm>
        </p:spPr>
        <p:txBody>
          <a:bodyPr>
            <a:normAutofit/>
          </a:bodyPr>
          <a:lstStyle/>
          <a:p>
            <a:pPr marL="463550" lvl="2" indent="0" algn="ctr">
              <a:buNone/>
            </a:pPr>
            <a:r>
              <a:rPr lang="en-US" sz="5400" b="1" u="sng" dirty="0">
                <a:latin typeface="Calibri" panose="020F0502020204030204" pitchFamily="34" charset="0"/>
                <a:cs typeface="Calibri" panose="020F0502020204030204" pitchFamily="34" charset="0"/>
              </a:rPr>
              <a:t>Apportionment</a:t>
            </a:r>
          </a:p>
          <a:p>
            <a:pPr lvl="2"/>
            <a:endParaRPr lang="en-US" sz="3600" dirty="0">
              <a:latin typeface="Calibri" panose="020F0502020204030204" pitchFamily="34" charset="0"/>
              <a:cs typeface="Calibri" panose="020F0502020204030204" pitchFamily="34" charset="0"/>
            </a:endParaRPr>
          </a:p>
          <a:p>
            <a:pPr lvl="2"/>
            <a:r>
              <a:rPr lang="en-US" sz="3200" dirty="0">
                <a:latin typeface="Calibri" panose="020F0502020204030204" pitchFamily="34" charset="0"/>
                <a:cs typeface="Calibri" panose="020F0502020204030204" pitchFamily="34" charset="0"/>
              </a:rPr>
              <a:t>Major Ongoing changes include:</a:t>
            </a:r>
          </a:p>
          <a:p>
            <a:pPr lvl="3"/>
            <a:r>
              <a:rPr lang="en-US" sz="2800" dirty="0">
                <a:latin typeface="Calibri" panose="020F0502020204030204" pitchFamily="34" charset="0"/>
                <a:cs typeface="Calibri" panose="020F0502020204030204" pitchFamily="34" charset="0"/>
              </a:rPr>
              <a:t>COLA for SCFF of 2.30% </a:t>
            </a:r>
          </a:p>
          <a:p>
            <a:pPr lvl="4"/>
            <a:r>
              <a:rPr lang="en-US" sz="2800" dirty="0">
                <a:latin typeface="Calibri" panose="020F0502020204030204" pitchFamily="34" charset="0"/>
                <a:cs typeface="Calibri" panose="020F0502020204030204" pitchFamily="34" charset="0"/>
              </a:rPr>
              <a:t>2025-26 Hold Harmless Ends – No COLA for SMC</a:t>
            </a:r>
          </a:p>
          <a:p>
            <a:pPr lvl="3"/>
            <a:r>
              <a:rPr lang="en-US" sz="2800" dirty="0">
                <a:latin typeface="Calibri" panose="020F0502020204030204" pitchFamily="34" charset="0"/>
                <a:cs typeface="Calibri" panose="020F0502020204030204" pitchFamily="34" charset="0"/>
              </a:rPr>
              <a:t>Enrollment growth of 2.35% </a:t>
            </a:r>
          </a:p>
          <a:p>
            <a:pPr lvl="4"/>
            <a:r>
              <a:rPr lang="en-US" sz="2800" dirty="0">
                <a:latin typeface="Calibri" panose="020F0502020204030204" pitchFamily="34" charset="0"/>
                <a:cs typeface="Calibri" panose="020F0502020204030204" pitchFamily="34" charset="0"/>
              </a:rPr>
              <a:t>SMC not eligible for Growth</a:t>
            </a:r>
          </a:p>
          <a:p>
            <a:pPr lvl="3"/>
            <a:r>
              <a:rPr lang="en-US" sz="2800" dirty="0">
                <a:latin typeface="Calibri" panose="020F0502020204030204" pitchFamily="34" charset="0"/>
                <a:cs typeface="Calibri" panose="020F0502020204030204" pitchFamily="34" charset="0"/>
              </a:rPr>
              <a:t>COLA for Adult Ed, Apprenticeships, EOPS, CARE, MCBG, DSPS and </a:t>
            </a:r>
            <a:r>
              <a:rPr lang="en-US" sz="2800" dirty="0" err="1">
                <a:latin typeface="Calibri" panose="020F0502020204030204" pitchFamily="34" charset="0"/>
                <a:cs typeface="Calibri" panose="020F0502020204030204" pitchFamily="34" charset="0"/>
              </a:rPr>
              <a:t>CalWORKS</a:t>
            </a:r>
            <a:r>
              <a:rPr lang="en-US" sz="2800" dirty="0">
                <a:latin typeface="Calibri" panose="020F0502020204030204" pitchFamily="34" charset="0"/>
                <a:cs typeface="Calibri" panose="020F0502020204030204" pitchFamily="34" charset="0"/>
              </a:rPr>
              <a:t> of 2.30%</a:t>
            </a:r>
          </a:p>
          <a:p>
            <a:pPr lvl="3"/>
            <a:r>
              <a:rPr lang="en-US" sz="2800" dirty="0">
                <a:latin typeface="Calibri" panose="020F0502020204030204" pitchFamily="34" charset="0"/>
                <a:cs typeface="Calibri" panose="020F0502020204030204" pitchFamily="34" charset="0"/>
              </a:rPr>
              <a:t>Rising Scholars Network increase of $10m to $35m systemwide</a:t>
            </a:r>
          </a:p>
          <a:p>
            <a:pPr lvl="3"/>
            <a:r>
              <a:rPr lang="en-US" sz="2800" dirty="0">
                <a:latin typeface="Calibri" panose="020F0502020204030204" pitchFamily="34" charset="0"/>
                <a:cs typeface="Calibri" panose="020F0502020204030204" pitchFamily="34" charset="0"/>
              </a:rPr>
              <a:t>Credit for Prior Learning program established with $5m systemwide</a:t>
            </a:r>
          </a:p>
          <a:p>
            <a:pPr marL="914400" lvl="2" indent="0">
              <a:buNone/>
            </a:pPr>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74D7320C-6BC5-9DFB-7A79-092A779355CE}"/>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841992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5D26C-7B10-E0C1-7325-34D3721040B8}"/>
            </a:ext>
          </a:extLst>
        </p:cNvPr>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75677541-0C45-69B0-230F-B9B0184E4B23}"/>
              </a:ext>
            </a:extLst>
          </p:cNvPr>
          <p:cNvSpPr>
            <a:spLocks noGrp="1"/>
          </p:cNvSpPr>
          <p:nvPr>
            <p:ph idx="1"/>
          </p:nvPr>
        </p:nvSpPr>
        <p:spPr>
          <a:xfrm>
            <a:off x="135272" y="38100"/>
            <a:ext cx="11861821" cy="6781800"/>
          </a:xfrm>
        </p:spPr>
        <p:txBody>
          <a:bodyPr>
            <a:normAutofit/>
          </a:bodyPr>
          <a:lstStyle/>
          <a:p>
            <a:pPr marL="463550" lvl="2" indent="0" algn="ctr">
              <a:buNone/>
            </a:pPr>
            <a:r>
              <a:rPr lang="en-US" sz="5400" b="1" u="sng" dirty="0">
                <a:latin typeface="Calibri" panose="020F0502020204030204" pitchFamily="34" charset="0"/>
                <a:cs typeface="Calibri" panose="020F0502020204030204" pitchFamily="34" charset="0"/>
              </a:rPr>
              <a:t>Apportionment</a:t>
            </a:r>
            <a:endParaRPr lang="en-US" sz="3600" dirty="0">
              <a:latin typeface="Calibri" panose="020F0502020204030204" pitchFamily="34" charset="0"/>
              <a:cs typeface="Calibri" panose="020F0502020204030204" pitchFamily="34" charset="0"/>
            </a:endParaRPr>
          </a:p>
          <a:p>
            <a:pPr lvl="2"/>
            <a:r>
              <a:rPr lang="en-US" sz="3200" dirty="0">
                <a:latin typeface="Calibri" panose="020F0502020204030204" pitchFamily="34" charset="0"/>
                <a:cs typeface="Calibri" panose="020F0502020204030204" pitchFamily="34" charset="0"/>
              </a:rPr>
              <a:t>Major One-time changes include:</a:t>
            </a:r>
          </a:p>
          <a:p>
            <a:pPr lvl="3"/>
            <a:r>
              <a:rPr lang="en-US" sz="2800" dirty="0">
                <a:latin typeface="Calibri" panose="020F0502020204030204" pitchFamily="34" charset="0"/>
                <a:cs typeface="Calibri" panose="020F0502020204030204" pitchFamily="34" charset="0"/>
              </a:rPr>
              <a:t>Student Support Block Grant of $60 million systemwide.</a:t>
            </a:r>
          </a:p>
          <a:p>
            <a:pPr lvl="4"/>
            <a:r>
              <a:rPr lang="en-US" sz="2800" dirty="0">
                <a:latin typeface="Calibri" panose="020F0502020204030204" pitchFamily="34" charset="0"/>
                <a:cs typeface="Calibri" panose="020F0502020204030204" pitchFamily="34" charset="0"/>
              </a:rPr>
              <a:t>Per Budget Act can be used for Basic needs, financial aid advising, mental health services, legal services and job placement services</a:t>
            </a:r>
          </a:p>
          <a:p>
            <a:pPr lvl="3"/>
            <a:r>
              <a:rPr lang="en-US" sz="2800" dirty="0">
                <a:latin typeface="Calibri" panose="020F0502020204030204" pitchFamily="34" charset="0"/>
                <a:cs typeface="Calibri" panose="020F0502020204030204" pitchFamily="34" charset="0"/>
              </a:rPr>
              <a:t>$25m systemwide to implement a Career Passport program</a:t>
            </a:r>
          </a:p>
          <a:p>
            <a:pPr lvl="3"/>
            <a:r>
              <a:rPr lang="en-US" sz="2800" dirty="0">
                <a:latin typeface="Calibri" panose="020F0502020204030204" pitchFamily="34" charset="0"/>
                <a:cs typeface="Calibri" panose="020F0502020204030204" pitchFamily="34" charset="0"/>
              </a:rPr>
              <a:t>$20m systemwide for Emergency Financial Aid assistance</a:t>
            </a:r>
          </a:p>
          <a:p>
            <a:pPr lvl="3"/>
            <a:r>
              <a:rPr lang="en-US" sz="2800" dirty="0">
                <a:latin typeface="Calibri" panose="020F0502020204030204" pitchFamily="34" charset="0"/>
                <a:cs typeface="Calibri" panose="020F0502020204030204" pitchFamily="34" charset="0"/>
              </a:rPr>
              <a:t>$15m systemwide to support Dreamer Resource Liaisons</a:t>
            </a:r>
          </a:p>
          <a:p>
            <a:pPr lvl="3"/>
            <a:r>
              <a:rPr lang="en-US" sz="2800" dirty="0">
                <a:latin typeface="Calibri" panose="020F0502020204030204" pitchFamily="34" charset="0"/>
                <a:cs typeface="Calibri" panose="020F0502020204030204" pitchFamily="34" charset="0"/>
              </a:rPr>
              <a:t>$15m systemwide Credit for Prior Learning</a:t>
            </a:r>
          </a:p>
          <a:p>
            <a:pPr lvl="3"/>
            <a:r>
              <a:rPr lang="en-US" sz="2800" dirty="0">
                <a:latin typeface="Calibri" panose="020F0502020204030204" pitchFamily="34" charset="0"/>
                <a:cs typeface="Calibri" panose="020F0502020204030204" pitchFamily="34" charset="0"/>
              </a:rPr>
              <a:t>$12m systemwide for Common Cloud Data Platform</a:t>
            </a:r>
          </a:p>
          <a:p>
            <a:pPr lvl="3"/>
            <a:r>
              <a:rPr lang="en-US" sz="2800" dirty="0">
                <a:latin typeface="Calibri" panose="020F0502020204030204" pitchFamily="34" charset="0"/>
                <a:cs typeface="Calibri" panose="020F0502020204030204" pitchFamily="34" charset="0"/>
              </a:rPr>
              <a:t>$10m systemwide for Ca Healthy School Food Pathways</a:t>
            </a:r>
          </a:p>
          <a:p>
            <a:pPr lvl="3"/>
            <a:r>
              <a:rPr lang="en-US" sz="2800" dirty="0">
                <a:latin typeface="Calibri" panose="020F0502020204030204" pitchFamily="34" charset="0"/>
                <a:cs typeface="Calibri" panose="020F0502020204030204" pitchFamily="34" charset="0"/>
              </a:rPr>
              <a:t>$10m systemwide for First Responder Academies</a:t>
            </a:r>
          </a:p>
          <a:p>
            <a:pPr lvl="3"/>
            <a:r>
              <a:rPr lang="en-US" sz="2800" dirty="0">
                <a:latin typeface="Calibri" panose="020F0502020204030204" pitchFamily="34" charset="0"/>
                <a:cs typeface="Calibri" panose="020F0502020204030204" pitchFamily="34" charset="0"/>
              </a:rPr>
              <a:t>$5.1m systemwide for Financial Aid Outreach</a:t>
            </a:r>
          </a:p>
          <a:p>
            <a:pPr lvl="3"/>
            <a:r>
              <a:rPr lang="en-US" sz="2800" dirty="0">
                <a:latin typeface="Calibri" panose="020F0502020204030204" pitchFamily="34" charset="0"/>
                <a:cs typeface="Calibri" panose="020F0502020204030204" pitchFamily="34" charset="0"/>
              </a:rPr>
              <a:t>$5m Los Angeles Workforce Recovery – SMC $1.4m</a:t>
            </a:r>
          </a:p>
          <a:p>
            <a:pPr lvl="3"/>
            <a:endParaRPr lang="en-US" sz="2800" dirty="0">
              <a:latin typeface="Calibri" panose="020F0502020204030204" pitchFamily="34" charset="0"/>
              <a:cs typeface="Calibri" panose="020F0502020204030204" pitchFamily="34" charset="0"/>
            </a:endParaRPr>
          </a:p>
          <a:p>
            <a:pPr lvl="3"/>
            <a:endParaRPr lang="en-US" sz="2800" dirty="0">
              <a:latin typeface="Calibri" panose="020F0502020204030204" pitchFamily="34" charset="0"/>
              <a:cs typeface="Calibri" panose="020F0502020204030204" pitchFamily="34" charset="0"/>
            </a:endParaRPr>
          </a:p>
          <a:p>
            <a:pPr lvl="3"/>
            <a:endParaRPr lang="en-US" sz="2800" dirty="0">
              <a:latin typeface="Calibri" panose="020F0502020204030204" pitchFamily="34" charset="0"/>
              <a:cs typeface="Calibri" panose="020F0502020204030204" pitchFamily="34" charset="0"/>
            </a:endParaRPr>
          </a:p>
          <a:p>
            <a:pPr lvl="3"/>
            <a:endParaRPr lang="en-US" sz="2800" dirty="0">
              <a:latin typeface="Calibri" panose="020F0502020204030204" pitchFamily="34" charset="0"/>
              <a:cs typeface="Calibri" panose="020F0502020204030204" pitchFamily="34" charset="0"/>
            </a:endParaRPr>
          </a:p>
          <a:p>
            <a:pPr marL="914400" lvl="2" indent="0">
              <a:buNone/>
            </a:pPr>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DD3024E1-5FC8-EC0B-E580-D00F34404136}"/>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078774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359229" y="2243644"/>
            <a:ext cx="11081656" cy="2370712"/>
          </a:xfrm>
        </p:spPr>
        <p:txBody>
          <a:bodyPr>
            <a:normAutofit/>
          </a:bodyPr>
          <a:lstStyle/>
          <a:p>
            <a:r>
              <a:rPr lang="en-US" sz="5400" dirty="0">
                <a:solidFill>
                  <a:schemeClr val="accent6">
                    <a:lumMod val="60000"/>
                    <a:lumOff val="40000"/>
                  </a:schemeClr>
                </a:solidFill>
              </a:rPr>
              <a:t>2025-2026 PROPOSED ADOPTED</a:t>
            </a:r>
          </a:p>
        </p:txBody>
      </p:sp>
      <p:pic>
        <p:nvPicPr>
          <p:cNvPr id="3" name="Picture 2">
            <a:extLst>
              <a:ext uri="{FF2B5EF4-FFF2-40B4-BE49-F238E27FC236}">
                <a16:creationId xmlns:a16="http://schemas.microsoft.com/office/drawing/2014/main" id="{F5048653-9893-6506-ABCD-508BCEF4AB7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7853352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359229" y="2243644"/>
            <a:ext cx="11081656" cy="2370712"/>
          </a:xfrm>
        </p:spPr>
        <p:txBody>
          <a:bodyPr>
            <a:normAutofit/>
          </a:bodyPr>
          <a:lstStyle/>
          <a:p>
            <a:r>
              <a:rPr lang="en-US" sz="5400" dirty="0">
                <a:solidFill>
                  <a:schemeClr val="accent6">
                    <a:lumMod val="60000"/>
                    <a:lumOff val="40000"/>
                  </a:schemeClr>
                </a:solidFill>
              </a:rPr>
              <a:t>2025-2026 major assumptions</a:t>
            </a:r>
          </a:p>
        </p:txBody>
      </p:sp>
      <p:pic>
        <p:nvPicPr>
          <p:cNvPr id="3" name="Picture 2">
            <a:extLst>
              <a:ext uri="{FF2B5EF4-FFF2-40B4-BE49-F238E27FC236}">
                <a16:creationId xmlns:a16="http://schemas.microsoft.com/office/drawing/2014/main" id="{C3682499-3AAD-07C0-9A45-33081FEDE641}"/>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4025792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741044" y="1715965"/>
            <a:ext cx="11795760" cy="49515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District Planning and Advisory Council (DPAC)</a:t>
            </a:r>
          </a:p>
          <a:p>
            <a:pPr lvl="1"/>
            <a:r>
              <a:rPr lang="en-US" sz="3600" dirty="0"/>
              <a:t>Primary planning body</a:t>
            </a:r>
          </a:p>
          <a:p>
            <a:r>
              <a:rPr lang="en-US" sz="3600" dirty="0"/>
              <a:t>Two new Annual Action Plan Recommendations</a:t>
            </a:r>
          </a:p>
          <a:p>
            <a:r>
              <a:rPr lang="en-US" sz="3600" dirty="0"/>
              <a:t>Cost: $23,000</a:t>
            </a:r>
            <a:endParaRPr lang="en-US" sz="3400" dirty="0"/>
          </a:p>
          <a:p>
            <a:pPr lvl="1"/>
            <a:endParaRPr lang="en-US" sz="3400" dirty="0"/>
          </a:p>
          <a:p>
            <a:pPr marL="457200" lvl="1" indent="0">
              <a:buNone/>
            </a:pPr>
            <a:endParaRPr lang="en-US" sz="3400" dirty="0"/>
          </a:p>
          <a:p>
            <a:endParaRPr lang="en-US" sz="3600" dirty="0"/>
          </a:p>
        </p:txBody>
      </p:sp>
      <p:sp>
        <p:nvSpPr>
          <p:cNvPr id="3" name="Title 1">
            <a:extLst>
              <a:ext uri="{FF2B5EF4-FFF2-40B4-BE49-F238E27FC236}">
                <a16:creationId xmlns:a16="http://schemas.microsoft.com/office/drawing/2014/main" id="{F39C6787-FC93-481A-8751-D8E661BE93A8}"/>
              </a:ext>
            </a:extLst>
          </p:cNvPr>
          <p:cNvSpPr txBox="1">
            <a:spLocks/>
          </p:cNvSpPr>
          <p:nvPr/>
        </p:nvSpPr>
        <p:spPr>
          <a:xfrm>
            <a:off x="-531478" y="470421"/>
            <a:ext cx="12104482" cy="770513"/>
          </a:xfrm>
          <a:prstGeom prst="rect">
            <a:avLst/>
          </a:prstGeom>
        </p:spPr>
        <p:txBody>
          <a:bodyPr>
            <a:no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4400" u="sng" dirty="0">
                <a:solidFill>
                  <a:schemeClr val="accent6">
                    <a:lumMod val="60000"/>
                    <a:lumOff val="40000"/>
                  </a:schemeClr>
                </a:solidFill>
              </a:rPr>
              <a:t>Linking planning to budgeting</a:t>
            </a:r>
          </a:p>
        </p:txBody>
      </p:sp>
      <p:pic>
        <p:nvPicPr>
          <p:cNvPr id="4" name="Picture 3">
            <a:extLst>
              <a:ext uri="{FF2B5EF4-FFF2-40B4-BE49-F238E27FC236}">
                <a16:creationId xmlns:a16="http://schemas.microsoft.com/office/drawing/2014/main" id="{3E437EFD-A2F4-55B8-BDB3-81A0036B2020}"/>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2920562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55E1D7-9C01-46A9-AC96-FEB1F4097A45}"/>
              </a:ext>
            </a:extLst>
          </p:cNvPr>
          <p:cNvSpPr/>
          <p:nvPr/>
        </p:nvSpPr>
        <p:spPr>
          <a:xfrm>
            <a:off x="80682" y="1462868"/>
            <a:ext cx="12030635" cy="4247317"/>
          </a:xfrm>
          <a:prstGeom prst="rect">
            <a:avLst/>
          </a:prstGeom>
        </p:spPr>
        <p:txBody>
          <a:bodyPr wrap="square">
            <a:spAutoFit/>
          </a:bodyPr>
          <a:lstStyle/>
          <a:p>
            <a:r>
              <a:rPr lang="en-US" b="1" i="1" u="sng" dirty="0"/>
              <a:t>Develop a Climate Action Plan</a:t>
            </a:r>
            <a:endParaRPr lang="en-US" i="1" dirty="0"/>
          </a:p>
          <a:p>
            <a:r>
              <a:rPr lang="en-US" b="1" i="1" dirty="0"/>
              <a:t> </a:t>
            </a:r>
            <a:endParaRPr lang="en-US" dirty="0"/>
          </a:p>
          <a:p>
            <a:r>
              <a:rPr lang="en-US" b="1" dirty="0"/>
              <a:t>Budget: $13,000</a:t>
            </a:r>
            <a:endParaRPr lang="en-US" dirty="0"/>
          </a:p>
          <a:p>
            <a:r>
              <a:rPr lang="en-US" b="1" dirty="0"/>
              <a:t> </a:t>
            </a:r>
            <a:endParaRPr lang="en-US" dirty="0"/>
          </a:p>
          <a:p>
            <a:r>
              <a:rPr lang="en-US" b="1" dirty="0"/>
              <a:t>Purpose/Goal of Action Plan:</a:t>
            </a:r>
            <a:endParaRPr lang="en-US" dirty="0"/>
          </a:p>
          <a:p>
            <a:r>
              <a:rPr lang="en-US" b="1" dirty="0"/>
              <a:t> </a:t>
            </a:r>
            <a:endParaRPr lang="en-US" dirty="0"/>
          </a:p>
          <a:p>
            <a:r>
              <a:rPr lang="en-US" dirty="0"/>
              <a:t>The Climate Action Plan shall establish a framework for achieving the climate and sustainability goals that the college and Chancellor’s office have committed to, and that state and local laws require. The plan will also help the District to reduce costs, improve building occupant comfort, reduce liabilities, decrease equity gaps, address student’s basic needs, provide environmental literacy, and drive enrollment. Flexibility within the plan will allow departments to choose the pace and actions they will take to meet goals and laws, and will provide for unforeseen changes, while maintaining integrity of the proposal’s vision and goals. The plan will include the need for an Integrated Energy Master Plan and staff to achieve goals. </a:t>
            </a:r>
          </a:p>
          <a:p>
            <a:endParaRPr lang="en-US" dirty="0">
              <a:latin typeface="Gill Sans MT" panose="020B0502020104020203" pitchFamily="34" charset="0"/>
              <a:ea typeface="Times New Roman" panose="02020603050405020304" pitchFamily="18" charset="0"/>
            </a:endParaRPr>
          </a:p>
          <a:p>
            <a:r>
              <a:rPr lang="en-US" dirty="0">
                <a:latin typeface="Gill Sans MT" panose="020B0502020104020203" pitchFamily="34"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9FD0AF3A-F244-691A-51BC-4557C0227909}"/>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27257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8112D-89D4-C438-4C71-44C44F42993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02AC3FC4-5395-55BB-6475-DACF20E0E3C4}"/>
              </a:ext>
            </a:extLst>
          </p:cNvPr>
          <p:cNvSpPr/>
          <p:nvPr/>
        </p:nvSpPr>
        <p:spPr>
          <a:xfrm>
            <a:off x="161365" y="1492695"/>
            <a:ext cx="12030635" cy="3693319"/>
          </a:xfrm>
          <a:prstGeom prst="rect">
            <a:avLst/>
          </a:prstGeom>
        </p:spPr>
        <p:txBody>
          <a:bodyPr wrap="square">
            <a:spAutoFit/>
          </a:bodyPr>
          <a:lstStyle/>
          <a:p>
            <a:r>
              <a:rPr lang="en-US" b="1" i="1" u="sng" dirty="0"/>
              <a:t>Campus Safety - Conduct a comprehensive college-wide safety audit to create a strong campus safety culture. An audit will include: Conducting a safety training survey; Identifying a new emergency communication system; Developing a college-wide safety plan to include organizational structure, tabletop exercises, and trainings </a:t>
            </a:r>
            <a:r>
              <a:rPr lang="en-US" b="1" i="1" dirty="0"/>
              <a:t> </a:t>
            </a:r>
          </a:p>
          <a:p>
            <a:endParaRPr lang="en-US" dirty="0"/>
          </a:p>
          <a:p>
            <a:r>
              <a:rPr lang="en-US" b="1" dirty="0"/>
              <a:t>Budget:</a:t>
            </a:r>
            <a:r>
              <a:rPr lang="en-US" dirty="0"/>
              <a:t> $10,000 Unrestricted General Fund and $25,000 Capital Outlay Fund</a:t>
            </a:r>
          </a:p>
          <a:p>
            <a:r>
              <a:rPr lang="en-US" dirty="0"/>
              <a:t> </a:t>
            </a:r>
          </a:p>
          <a:p>
            <a:r>
              <a:rPr lang="en-US" b="1" dirty="0"/>
              <a:t>Purpose/Goal of Action Plan:</a:t>
            </a:r>
            <a:endParaRPr lang="en-US" dirty="0"/>
          </a:p>
          <a:p>
            <a:r>
              <a:rPr lang="en-US" b="1" dirty="0"/>
              <a:t> </a:t>
            </a:r>
            <a:endParaRPr lang="en-US" dirty="0"/>
          </a:p>
          <a:p>
            <a:r>
              <a:rPr lang="en-US" dirty="0"/>
              <a:t>The audit is essential for enhancing campus safety and will foster a proactive safety culture which include key initiatives on target safety target training, improved emergency communications, clear safety framework, tabletop exercises, continuous training, safety culture and date driven improvement.</a:t>
            </a:r>
          </a:p>
          <a:p>
            <a:r>
              <a:rPr lang="en-US" dirty="0"/>
              <a:t> </a:t>
            </a:r>
            <a:endParaRPr lang="en-US" sz="2000" dirty="0">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E5193594-FCD8-50FC-BEB7-123504480334}"/>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832249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60E76-127A-B8A2-74B2-47DDCAD2F43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2A18C99-9669-8428-504F-FAB1BC288461}"/>
              </a:ext>
            </a:extLst>
          </p:cNvPr>
          <p:cNvSpPr/>
          <p:nvPr/>
        </p:nvSpPr>
        <p:spPr>
          <a:xfrm>
            <a:off x="80682" y="1462868"/>
            <a:ext cx="12030635" cy="2031325"/>
          </a:xfrm>
          <a:prstGeom prst="rect">
            <a:avLst/>
          </a:prstGeom>
        </p:spPr>
        <p:txBody>
          <a:bodyPr wrap="square">
            <a:spAutoFit/>
          </a:bodyPr>
          <a:lstStyle/>
          <a:p>
            <a:r>
              <a:rPr lang="en-US" dirty="0"/>
              <a:t> </a:t>
            </a:r>
          </a:p>
          <a:p>
            <a:r>
              <a:rPr lang="en-US" dirty="0"/>
              <a:t>Additional information regarding the District Planning and Advisory Council and the Annual Action Plans for 2025-2026 can be found at: </a:t>
            </a:r>
          </a:p>
          <a:p>
            <a:r>
              <a:rPr lang="en-US" dirty="0"/>
              <a:t> </a:t>
            </a:r>
          </a:p>
          <a:p>
            <a:r>
              <a:rPr lang="en-US" u="sng" dirty="0">
                <a:hlinkClick r:id="rId2"/>
              </a:rPr>
              <a:t>https://admin.smc.edu/administration/governance/district-planning-policies/dpac-members-reports.php</a:t>
            </a:r>
            <a:endParaRPr lang="en-US" dirty="0"/>
          </a:p>
          <a:p>
            <a:endParaRPr lang="en-US" dirty="0">
              <a:latin typeface="Gill Sans MT" panose="020B0502020104020203" pitchFamily="34" charset="0"/>
              <a:ea typeface="Times New Roman" panose="02020603050405020304" pitchFamily="18" charset="0"/>
            </a:endParaRPr>
          </a:p>
          <a:p>
            <a:r>
              <a:rPr lang="en-US" dirty="0">
                <a:latin typeface="Gill Sans MT" panose="020B0502020104020203" pitchFamily="34"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A319016F-CBAC-07C5-C889-2E1651B08358}"/>
              </a:ext>
            </a:extLst>
          </p:cNvPr>
          <p:cNvPicPr>
            <a:picLocks noChangeAspect="1"/>
          </p:cNvPicPr>
          <p:nvPr/>
        </p:nvPicPr>
        <p:blipFill>
          <a:blip r:embed="rId3"/>
          <a:stretch>
            <a:fillRect/>
          </a:stretch>
        </p:blipFill>
        <p:spPr>
          <a:xfrm>
            <a:off x="135272" y="77380"/>
            <a:ext cx="909472" cy="778298"/>
          </a:xfrm>
          <a:prstGeom prst="rect">
            <a:avLst/>
          </a:prstGeom>
        </p:spPr>
      </p:pic>
    </p:spTree>
    <p:extLst>
      <p:ext uri="{BB962C8B-B14F-4D97-AF65-F5344CB8AC3E}">
        <p14:creationId xmlns:p14="http://schemas.microsoft.com/office/powerpoint/2010/main" val="2010183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1" y="1803531"/>
            <a:ext cx="12191999" cy="540608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4000" dirty="0"/>
              <a:t>Apportionment</a:t>
            </a:r>
          </a:p>
          <a:p>
            <a:pPr lvl="1"/>
            <a:r>
              <a:rPr lang="en-US" sz="3600" dirty="0"/>
              <a:t>District will not reach SCFF funding for 25-26 and will receive neither COLA or Growth.  </a:t>
            </a:r>
          </a:p>
          <a:p>
            <a:pPr lvl="2"/>
            <a:r>
              <a:rPr lang="en-US" sz="3400" dirty="0"/>
              <a:t>State Budget COLA: 2.3%</a:t>
            </a:r>
          </a:p>
          <a:p>
            <a:pPr lvl="2"/>
            <a:r>
              <a:rPr lang="en-US" sz="3400" dirty="0"/>
              <a:t>State Budget Growth 2.35%</a:t>
            </a:r>
          </a:p>
          <a:p>
            <a:pPr lvl="1"/>
            <a:r>
              <a:rPr lang="en-US" sz="3600" dirty="0"/>
              <a:t>Deficit Factor: </a:t>
            </a:r>
            <a:r>
              <a:rPr lang="en-US" sz="3600" dirty="0">
                <a:solidFill>
                  <a:schemeClr val="tx1">
                    <a:lumMod val="95000"/>
                  </a:schemeClr>
                </a:solidFill>
              </a:rPr>
              <a:t>0.0% </a:t>
            </a:r>
            <a:r>
              <a:rPr lang="en-US" sz="2800" i="1" dirty="0">
                <a:solidFill>
                  <a:schemeClr val="tx1">
                    <a:lumMod val="95000"/>
                  </a:schemeClr>
                </a:solidFill>
              </a:rPr>
              <a:t>(State Deficit Factor is 0.1799%)</a:t>
            </a:r>
            <a:r>
              <a:rPr lang="en-US" sz="3600" dirty="0">
                <a:solidFill>
                  <a:schemeClr val="tx1">
                    <a:lumMod val="95000"/>
                  </a:schemeClr>
                </a:solidFill>
              </a:rPr>
              <a:t> </a:t>
            </a:r>
          </a:p>
          <a:p>
            <a:pPr marL="457200" lvl="1" indent="0">
              <a:buNone/>
            </a:pPr>
            <a:endParaRPr lang="en-US" sz="2600" dirty="0"/>
          </a:p>
        </p:txBody>
      </p:sp>
      <p:sp>
        <p:nvSpPr>
          <p:cNvPr id="3" name="Title 1">
            <a:extLst>
              <a:ext uri="{FF2B5EF4-FFF2-40B4-BE49-F238E27FC236}">
                <a16:creationId xmlns:a16="http://schemas.microsoft.com/office/drawing/2014/main" id="{F39C6787-FC93-481A-8751-D8E661BE93A8}"/>
              </a:ext>
            </a:extLst>
          </p:cNvPr>
          <p:cNvSpPr txBox="1">
            <a:spLocks/>
          </p:cNvSpPr>
          <p:nvPr/>
        </p:nvSpPr>
        <p:spPr>
          <a:xfrm>
            <a:off x="597625" y="287578"/>
            <a:ext cx="10996749" cy="770513"/>
          </a:xfrm>
          <a:prstGeom prst="rect">
            <a:avLst/>
          </a:prstGeom>
        </p:spPr>
        <p:txBody>
          <a:bodyPr>
            <a:no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sz="5400" u="sng" dirty="0">
                <a:solidFill>
                  <a:schemeClr val="accent6">
                    <a:lumMod val="60000"/>
                    <a:lumOff val="40000"/>
                  </a:schemeClr>
                </a:solidFill>
              </a:rPr>
              <a:t>Major assumptions</a:t>
            </a:r>
          </a:p>
        </p:txBody>
      </p:sp>
      <p:pic>
        <p:nvPicPr>
          <p:cNvPr id="4" name="Picture 3">
            <a:extLst>
              <a:ext uri="{FF2B5EF4-FFF2-40B4-BE49-F238E27FC236}">
                <a16:creationId xmlns:a16="http://schemas.microsoft.com/office/drawing/2014/main" id="{2F6D91D8-4CA0-FF4A-358F-460D2796F10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5063300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696540" y="1374537"/>
            <a:ext cx="12191999" cy="5252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200" dirty="0"/>
              <a:t>Resident </a:t>
            </a:r>
            <a:r>
              <a:rPr lang="en-US" sz="3200" dirty="0" err="1"/>
              <a:t>CrFTES</a:t>
            </a:r>
            <a:r>
              <a:rPr lang="en-US" sz="3200" dirty="0"/>
              <a:t> growth of 0.0% or 0.00 FTES</a:t>
            </a:r>
          </a:p>
          <a:p>
            <a:pPr marL="457200" lvl="1" indent="0">
              <a:buNone/>
            </a:pPr>
            <a:endParaRPr lang="en-US" sz="2600" dirty="0"/>
          </a:p>
        </p:txBody>
      </p:sp>
      <p:pic>
        <p:nvPicPr>
          <p:cNvPr id="4" name="Picture 3">
            <a:extLst>
              <a:ext uri="{FF2B5EF4-FFF2-40B4-BE49-F238E27FC236}">
                <a16:creationId xmlns:a16="http://schemas.microsoft.com/office/drawing/2014/main" id="{2F6D91D8-4CA0-FF4A-358F-460D2796F10D}"/>
              </a:ext>
            </a:extLst>
          </p:cNvPr>
          <p:cNvPicPr>
            <a:picLocks noChangeAspect="1"/>
          </p:cNvPicPr>
          <p:nvPr/>
        </p:nvPicPr>
        <p:blipFill>
          <a:blip r:embed="rId2"/>
          <a:stretch>
            <a:fillRect/>
          </a:stretch>
        </p:blipFill>
        <p:spPr>
          <a:xfrm>
            <a:off x="135272" y="77380"/>
            <a:ext cx="909472" cy="778298"/>
          </a:xfrm>
          <a:prstGeom prst="rect">
            <a:avLst/>
          </a:prstGeom>
        </p:spPr>
      </p:pic>
      <p:graphicFrame>
        <p:nvGraphicFramePr>
          <p:cNvPr id="7" name="Chart 6">
            <a:extLst>
              <a:ext uri="{FF2B5EF4-FFF2-40B4-BE49-F238E27FC236}">
                <a16:creationId xmlns:a16="http://schemas.microsoft.com/office/drawing/2014/main" id="{B1CCA0F6-6DE4-81C5-B06A-FB3A7FF9E3E5}"/>
              </a:ext>
            </a:extLst>
          </p:cNvPr>
          <p:cNvGraphicFramePr/>
          <p:nvPr>
            <p:extLst>
              <p:ext uri="{D42A27DB-BD31-4B8C-83A1-F6EECF244321}">
                <p14:modId xmlns:p14="http://schemas.microsoft.com/office/powerpoint/2010/main" val="2567098346"/>
              </p:ext>
            </p:extLst>
          </p:nvPr>
        </p:nvGraphicFramePr>
        <p:xfrm>
          <a:off x="437608" y="566632"/>
          <a:ext cx="10842455" cy="600082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a:extLst>
              <a:ext uri="{FF2B5EF4-FFF2-40B4-BE49-F238E27FC236}">
                <a16:creationId xmlns:a16="http://schemas.microsoft.com/office/drawing/2014/main" id="{BC24B59A-E152-7FE2-13F4-C81354F16F80}"/>
              </a:ext>
            </a:extLst>
          </p:cNvPr>
          <p:cNvCxnSpPr>
            <a:cxnSpLocks/>
          </p:cNvCxnSpPr>
          <p:nvPr/>
        </p:nvCxnSpPr>
        <p:spPr>
          <a:xfrm>
            <a:off x="2065831" y="1500804"/>
            <a:ext cx="8078708" cy="2448344"/>
          </a:xfrm>
          <a:prstGeom prst="straightConnector1">
            <a:avLst/>
          </a:prstGeom>
          <a:ln w="47625">
            <a:headEnd type="triangle"/>
            <a:tailEnd type="triangle"/>
          </a:ln>
        </p:spPr>
        <p:style>
          <a:lnRef idx="1">
            <a:schemeClr val="accent6"/>
          </a:lnRef>
          <a:fillRef idx="0">
            <a:schemeClr val="accent6"/>
          </a:fillRef>
          <a:effectRef idx="0">
            <a:schemeClr val="accent6"/>
          </a:effectRef>
          <a:fontRef idx="minor">
            <a:schemeClr val="tx1"/>
          </a:fontRef>
        </p:style>
      </p:cxnSp>
      <p:sp>
        <p:nvSpPr>
          <p:cNvPr id="11" name="TextBox 10">
            <a:extLst>
              <a:ext uri="{FF2B5EF4-FFF2-40B4-BE49-F238E27FC236}">
                <a16:creationId xmlns:a16="http://schemas.microsoft.com/office/drawing/2014/main" id="{B8D8D5E4-9EBE-7C81-29E0-5F14295B010A}"/>
              </a:ext>
            </a:extLst>
          </p:cNvPr>
          <p:cNvSpPr txBox="1"/>
          <p:nvPr/>
        </p:nvSpPr>
        <p:spPr>
          <a:xfrm>
            <a:off x="6682329" y="2263311"/>
            <a:ext cx="4597734" cy="461665"/>
          </a:xfrm>
          <a:prstGeom prst="rect">
            <a:avLst/>
          </a:prstGeom>
          <a:noFill/>
        </p:spPr>
        <p:txBody>
          <a:bodyPr wrap="none" rtlCol="0">
            <a:spAutoFit/>
          </a:bodyPr>
          <a:lstStyle/>
          <a:p>
            <a:r>
              <a:rPr lang="en-US" sz="2400" dirty="0">
                <a:solidFill>
                  <a:srgbClr val="00B0F0"/>
                </a:solidFill>
              </a:rPr>
              <a:t>Decline of </a:t>
            </a:r>
            <a:r>
              <a:rPr lang="en-US" sz="2400" dirty="0">
                <a:solidFill>
                  <a:srgbClr val="FF0000"/>
                </a:solidFill>
              </a:rPr>
              <a:t>&lt;2,412&gt; </a:t>
            </a:r>
            <a:r>
              <a:rPr lang="en-US" sz="2400" dirty="0">
                <a:solidFill>
                  <a:srgbClr val="00B0F0"/>
                </a:solidFill>
              </a:rPr>
              <a:t>or </a:t>
            </a:r>
            <a:r>
              <a:rPr lang="en-US" sz="2400" dirty="0">
                <a:solidFill>
                  <a:srgbClr val="FF0000"/>
                </a:solidFill>
              </a:rPr>
              <a:t>&lt;12.4%&gt;</a:t>
            </a:r>
          </a:p>
        </p:txBody>
      </p:sp>
    </p:spTree>
    <p:extLst>
      <p:ext uri="{BB962C8B-B14F-4D97-AF65-F5344CB8AC3E}">
        <p14:creationId xmlns:p14="http://schemas.microsoft.com/office/powerpoint/2010/main" val="34142423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fontScale="90000"/>
          </a:bodyPr>
          <a:lstStyle/>
          <a:p>
            <a:pPr algn="ctr"/>
            <a:r>
              <a:rPr lang="en-US" sz="5400" dirty="0">
                <a:solidFill>
                  <a:schemeClr val="accent6">
                    <a:lumMod val="60000"/>
                    <a:lumOff val="40000"/>
                  </a:schemeClr>
                </a:solidFill>
              </a:rPr>
              <a:t>2024 - 2025 recap</a:t>
            </a:r>
            <a:br>
              <a:rPr lang="en-US" sz="5400" dirty="0">
                <a:solidFill>
                  <a:schemeClr val="accent6">
                    <a:lumMod val="60000"/>
                    <a:lumOff val="40000"/>
                  </a:schemeClr>
                </a:solidFill>
              </a:rPr>
            </a:br>
            <a:r>
              <a:rPr lang="en-US" sz="5400" dirty="0">
                <a:solidFill>
                  <a:schemeClr val="accent6">
                    <a:lumMod val="60000"/>
                    <a:lumOff val="40000"/>
                  </a:schemeClr>
                </a:solidFill>
              </a:rPr>
              <a:t>Summary of Changes from</a:t>
            </a:r>
            <a:br>
              <a:rPr lang="en-US" sz="5400" dirty="0">
                <a:solidFill>
                  <a:schemeClr val="accent6">
                    <a:lumMod val="60000"/>
                    <a:lumOff val="40000"/>
                  </a:schemeClr>
                </a:solidFill>
              </a:rPr>
            </a:br>
            <a:r>
              <a:rPr lang="en-US" sz="5400" dirty="0">
                <a:solidFill>
                  <a:schemeClr val="accent6">
                    <a:lumMod val="60000"/>
                    <a:lumOff val="40000"/>
                  </a:schemeClr>
                </a:solidFill>
              </a:rPr>
              <a:t>Adopted to final</a:t>
            </a:r>
            <a:br>
              <a:rPr lang="en-US" sz="5400" dirty="0">
                <a:solidFill>
                  <a:schemeClr val="accent6">
                    <a:lumMod val="60000"/>
                    <a:lumOff val="40000"/>
                  </a:schemeClr>
                </a:solidFill>
              </a:rPr>
            </a:br>
            <a:endParaRPr lang="en-US" sz="5400" dirty="0">
              <a:solidFill>
                <a:schemeClr val="accent6">
                  <a:lumMod val="60000"/>
                  <a:lumOff val="40000"/>
                </a:schemeClr>
              </a:solidFill>
            </a:endParaRPr>
          </a:p>
        </p:txBody>
      </p:sp>
      <p:pic>
        <p:nvPicPr>
          <p:cNvPr id="4" name="Picture 3">
            <a:extLst>
              <a:ext uri="{FF2B5EF4-FFF2-40B4-BE49-F238E27FC236}">
                <a16:creationId xmlns:a16="http://schemas.microsoft.com/office/drawing/2014/main" id="{659C8C6D-8169-F21F-D534-1A1D44A9B404}"/>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9588782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304801" y="1484880"/>
            <a:ext cx="12005952" cy="5398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Non-resident FTES: </a:t>
            </a:r>
            <a:r>
              <a:rPr lang="en-US" sz="3600" dirty="0">
                <a:solidFill>
                  <a:srgbClr val="FF0000"/>
                </a:solidFill>
              </a:rPr>
              <a:t>&lt;7.03%&gt; </a:t>
            </a:r>
            <a:r>
              <a:rPr lang="en-US" sz="3600" dirty="0"/>
              <a:t>or </a:t>
            </a:r>
            <a:r>
              <a:rPr lang="en-US" sz="3600" dirty="0">
                <a:solidFill>
                  <a:srgbClr val="FF0000"/>
                </a:solidFill>
              </a:rPr>
              <a:t>&lt;214.9&gt; </a:t>
            </a:r>
            <a:r>
              <a:rPr lang="en-US" sz="3600" dirty="0"/>
              <a:t>FTES</a:t>
            </a:r>
            <a:r>
              <a:rPr lang="en-US" sz="3600" dirty="0">
                <a:solidFill>
                  <a:srgbClr val="FF0000"/>
                </a:solidFill>
              </a:rPr>
              <a:t> </a:t>
            </a:r>
          </a:p>
          <a:p>
            <a:pPr marL="457200" lvl="1" indent="0">
              <a:buNone/>
            </a:pPr>
            <a:endParaRPr lang="en-US" sz="26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3"/>
          <a:stretch>
            <a:fillRect/>
          </a:stretch>
        </p:blipFill>
        <p:spPr>
          <a:xfrm>
            <a:off x="135272" y="77380"/>
            <a:ext cx="909472" cy="778298"/>
          </a:xfrm>
          <a:prstGeom prst="rect">
            <a:avLst/>
          </a:prstGeom>
        </p:spPr>
      </p:pic>
      <p:graphicFrame>
        <p:nvGraphicFramePr>
          <p:cNvPr id="4" name="Chart 3">
            <a:extLst>
              <a:ext uri="{FF2B5EF4-FFF2-40B4-BE49-F238E27FC236}">
                <a16:creationId xmlns:a16="http://schemas.microsoft.com/office/drawing/2014/main" id="{530858C8-FE32-AFF3-796F-A331C294C142}"/>
              </a:ext>
            </a:extLst>
          </p:cNvPr>
          <p:cNvGraphicFramePr/>
          <p:nvPr>
            <p:extLst>
              <p:ext uri="{D42A27DB-BD31-4B8C-83A1-F6EECF244321}">
                <p14:modId xmlns:p14="http://schemas.microsoft.com/office/powerpoint/2010/main" val="1355763370"/>
              </p:ext>
            </p:extLst>
          </p:nvPr>
        </p:nvGraphicFramePr>
        <p:xfrm>
          <a:off x="674772" y="600896"/>
          <a:ext cx="10842455" cy="600082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AC9FD77B-D842-B922-F89E-3778E7BD8CF9}"/>
              </a:ext>
            </a:extLst>
          </p:cNvPr>
          <p:cNvSpPr txBox="1"/>
          <p:nvPr/>
        </p:nvSpPr>
        <p:spPr>
          <a:xfrm>
            <a:off x="6992162" y="3252285"/>
            <a:ext cx="4597734" cy="461665"/>
          </a:xfrm>
          <a:prstGeom prst="rect">
            <a:avLst/>
          </a:prstGeom>
          <a:noFill/>
        </p:spPr>
        <p:txBody>
          <a:bodyPr wrap="none" rtlCol="0">
            <a:spAutoFit/>
          </a:bodyPr>
          <a:lstStyle/>
          <a:p>
            <a:r>
              <a:rPr lang="en-US" sz="2400" dirty="0">
                <a:solidFill>
                  <a:srgbClr val="00B0F0"/>
                </a:solidFill>
              </a:rPr>
              <a:t>Decline of </a:t>
            </a:r>
            <a:r>
              <a:rPr lang="en-US" sz="2400" dirty="0">
                <a:solidFill>
                  <a:srgbClr val="FF0000"/>
                </a:solidFill>
              </a:rPr>
              <a:t>&lt;1,418&gt; </a:t>
            </a:r>
            <a:r>
              <a:rPr lang="en-US" sz="2400" dirty="0">
                <a:solidFill>
                  <a:srgbClr val="00B0F0"/>
                </a:solidFill>
              </a:rPr>
              <a:t>or </a:t>
            </a:r>
            <a:r>
              <a:rPr lang="en-US" sz="2400" dirty="0">
                <a:solidFill>
                  <a:srgbClr val="FF0000"/>
                </a:solidFill>
              </a:rPr>
              <a:t>&lt;33.3%&gt;</a:t>
            </a:r>
          </a:p>
        </p:txBody>
      </p:sp>
      <p:cxnSp>
        <p:nvCxnSpPr>
          <p:cNvPr id="6" name="Straight Arrow Connector 5">
            <a:extLst>
              <a:ext uri="{FF2B5EF4-FFF2-40B4-BE49-F238E27FC236}">
                <a16:creationId xmlns:a16="http://schemas.microsoft.com/office/drawing/2014/main" id="{7E44C87C-F206-322A-0F09-67AB251C499D}"/>
              </a:ext>
            </a:extLst>
          </p:cNvPr>
          <p:cNvCxnSpPr>
            <a:cxnSpLocks/>
          </p:cNvCxnSpPr>
          <p:nvPr/>
        </p:nvCxnSpPr>
        <p:spPr>
          <a:xfrm>
            <a:off x="2199861" y="2849217"/>
            <a:ext cx="8249478" cy="1881809"/>
          </a:xfrm>
          <a:prstGeom prst="straightConnector1">
            <a:avLst/>
          </a:prstGeom>
          <a:ln w="47625">
            <a:headEnd type="triangle"/>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6780051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par>
                                <p:cTn id="17" presetID="14" presetClass="entr" presetSubtype="1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135272" y="1120309"/>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lvl="1"/>
            <a:r>
              <a:rPr lang="en-US" sz="3600" dirty="0"/>
              <a:t>NR Tuition revenue decrease of </a:t>
            </a:r>
            <a:r>
              <a:rPr lang="en-US" sz="3600" dirty="0">
                <a:solidFill>
                  <a:srgbClr val="FF0000"/>
                </a:solidFill>
              </a:rPr>
              <a:t>~$311,666 </a:t>
            </a:r>
            <a:r>
              <a:rPr lang="en-US" sz="3600" dirty="0"/>
              <a:t>from PY</a:t>
            </a:r>
          </a:p>
          <a:p>
            <a:pPr lvl="2"/>
            <a:r>
              <a:rPr lang="en-US" sz="3200" dirty="0"/>
              <a:t>2018-2019 = $33,029,528</a:t>
            </a:r>
          </a:p>
          <a:p>
            <a:pPr lvl="2"/>
            <a:r>
              <a:rPr lang="en-US" sz="3200" dirty="0"/>
              <a:t>2019-2020 = $28,384,549</a:t>
            </a:r>
          </a:p>
          <a:p>
            <a:pPr lvl="2"/>
            <a:r>
              <a:rPr lang="en-US" sz="3200" dirty="0"/>
              <a:t>2020-2021 = $23,987,221</a:t>
            </a:r>
          </a:p>
          <a:p>
            <a:pPr lvl="2"/>
            <a:r>
              <a:rPr lang="en-US" sz="3200" dirty="0"/>
              <a:t>2021-2022 = $21,657,241</a:t>
            </a:r>
          </a:p>
          <a:p>
            <a:pPr lvl="2"/>
            <a:r>
              <a:rPr lang="en-US" sz="3200" dirty="0"/>
              <a:t>2022-2023 = $22,922,455</a:t>
            </a:r>
          </a:p>
          <a:p>
            <a:pPr lvl="2"/>
            <a:r>
              <a:rPr lang="en-US" sz="3200" dirty="0"/>
              <a:t>2023-2024 = $25,304,446</a:t>
            </a:r>
          </a:p>
          <a:p>
            <a:pPr lvl="2"/>
            <a:r>
              <a:rPr lang="en-US" sz="3200" dirty="0"/>
              <a:t>2024-2025 = $28,293,450</a:t>
            </a:r>
          </a:p>
          <a:p>
            <a:pPr lvl="2"/>
            <a:r>
              <a:rPr lang="en-US" sz="3200" dirty="0"/>
              <a:t>2025-2026 = $27,981,784 projected</a:t>
            </a:r>
          </a:p>
          <a:p>
            <a:pPr lvl="3"/>
            <a:r>
              <a:rPr lang="en-US" sz="2800" dirty="0"/>
              <a:t>2025-26 reflects </a:t>
            </a:r>
            <a:r>
              <a:rPr lang="en-US" sz="2800" dirty="0">
                <a:solidFill>
                  <a:srgbClr val="FF0000"/>
                </a:solidFill>
              </a:rPr>
              <a:t>&lt;7.03%&gt; </a:t>
            </a:r>
            <a:r>
              <a:rPr lang="en-US" sz="2800" dirty="0"/>
              <a:t>decrease in FTES and 6.42% increase in fees</a:t>
            </a:r>
            <a:endParaRPr lang="en-US" sz="26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3"/>
          <a:stretch>
            <a:fillRect/>
          </a:stretch>
        </p:blipFill>
        <p:spPr>
          <a:xfrm>
            <a:off x="135272" y="77380"/>
            <a:ext cx="909472" cy="778298"/>
          </a:xfrm>
          <a:prstGeom prst="rect">
            <a:avLst/>
          </a:prstGeom>
        </p:spPr>
      </p:pic>
    </p:spTree>
    <p:extLst>
      <p:ext uri="{BB962C8B-B14F-4D97-AF65-F5344CB8AC3E}">
        <p14:creationId xmlns:p14="http://schemas.microsoft.com/office/powerpoint/2010/main" val="17863155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4290A3-D684-40D8-8697-0CCE1DF94F5A}"/>
              </a:ext>
            </a:extLst>
          </p:cNvPr>
          <p:cNvSpPr txBox="1"/>
          <p:nvPr/>
        </p:nvSpPr>
        <p:spPr>
          <a:xfrm>
            <a:off x="0" y="2459504"/>
            <a:ext cx="12192000" cy="2554545"/>
          </a:xfrm>
          <a:prstGeom prst="rect">
            <a:avLst/>
          </a:prstGeom>
          <a:noFill/>
        </p:spPr>
        <p:txBody>
          <a:bodyPr wrap="square" rtlCol="0">
            <a:spAutoFit/>
          </a:bodyPr>
          <a:lstStyle/>
          <a:p>
            <a:pPr algn="ctr"/>
            <a:r>
              <a:rPr lang="en-US" sz="4000" b="1" dirty="0"/>
              <a:t>Since 2018-2019, total Credit/NR FTES served is projected to have declined by </a:t>
            </a:r>
            <a:r>
              <a:rPr lang="en-US" sz="4000" b="1" dirty="0">
                <a:solidFill>
                  <a:srgbClr val="FF0000"/>
                </a:solidFill>
              </a:rPr>
              <a:t>~&lt;16.1%&gt; </a:t>
            </a:r>
            <a:r>
              <a:rPr lang="en-US" sz="4000" b="1" dirty="0"/>
              <a:t>or </a:t>
            </a:r>
            <a:r>
              <a:rPr lang="en-US" sz="4000" b="1" dirty="0">
                <a:solidFill>
                  <a:srgbClr val="FF0000"/>
                </a:solidFill>
              </a:rPr>
              <a:t>&lt;3,830&gt; </a:t>
            </a:r>
            <a:r>
              <a:rPr lang="en-US" sz="4000" b="1" dirty="0"/>
              <a:t>FTES</a:t>
            </a:r>
          </a:p>
          <a:p>
            <a:pPr algn="ctr"/>
            <a:endParaRPr lang="en-US" sz="4000" b="1" dirty="0"/>
          </a:p>
        </p:txBody>
      </p:sp>
      <p:pic>
        <p:nvPicPr>
          <p:cNvPr id="3" name="Picture 2">
            <a:extLst>
              <a:ext uri="{FF2B5EF4-FFF2-40B4-BE49-F238E27FC236}">
                <a16:creationId xmlns:a16="http://schemas.microsoft.com/office/drawing/2014/main" id="{48EFD108-F4A9-FC9E-CDAB-784372975A85}"/>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968285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225573" y="247868"/>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Part-time Faculty Office Hour Reimbursement</a:t>
            </a:r>
          </a:p>
          <a:p>
            <a:pPr lvl="1"/>
            <a:r>
              <a:rPr lang="en-US" sz="2600" dirty="0"/>
              <a:t>Reimburses Districts a portion of what is spent on adjunct office hours</a:t>
            </a:r>
          </a:p>
          <a:p>
            <a:pPr lvl="1"/>
            <a:r>
              <a:rPr lang="en-US" sz="2600" dirty="0"/>
              <a:t>Reimbursement is prorated to available funding</a:t>
            </a:r>
          </a:p>
          <a:p>
            <a:pPr lvl="1"/>
            <a:r>
              <a:rPr lang="en-US" sz="2600" dirty="0"/>
              <a:t>In 2021-2022 State provided $90m in one-time augmentation to encourage participation in the program</a:t>
            </a:r>
          </a:p>
          <a:p>
            <a:pPr lvl="1"/>
            <a:r>
              <a:rPr lang="en-US" sz="2600" dirty="0"/>
              <a:t>In 2023-2024:</a:t>
            </a:r>
          </a:p>
          <a:p>
            <a:pPr lvl="2"/>
            <a:r>
              <a:rPr lang="en-US" sz="2400" dirty="0"/>
              <a:t>23-24 Total Program funding in 23-24 was $104.99 million </a:t>
            </a:r>
            <a:r>
              <a:rPr lang="en-US" sz="2400" i="1" dirty="0"/>
              <a:t>(Incl. One-time</a:t>
            </a:r>
            <a:r>
              <a:rPr lang="en-US" sz="2400" dirty="0"/>
              <a:t>)</a:t>
            </a:r>
          </a:p>
          <a:p>
            <a:pPr lvl="2"/>
            <a:r>
              <a:rPr lang="en-US" sz="2400" dirty="0"/>
              <a:t>Total claims in 23-24 were $34.1 million</a:t>
            </a:r>
          </a:p>
          <a:p>
            <a:pPr lvl="2"/>
            <a:r>
              <a:rPr lang="en-US" sz="2400" dirty="0"/>
              <a:t>23-24 District Claimed $4,469,188 and received $2,234,594 (50%)</a:t>
            </a:r>
          </a:p>
          <a:p>
            <a:pPr lvl="1"/>
            <a:r>
              <a:rPr lang="en-US" sz="2600" dirty="0"/>
              <a:t> To further encourage participation in 2024-25 the reimbursement cap increased from 50% to 90% of incurred cost</a:t>
            </a:r>
          </a:p>
          <a:p>
            <a:pPr lvl="1"/>
            <a:r>
              <a:rPr lang="en-US" sz="2600" dirty="0"/>
              <a:t>In 2024-2025:</a:t>
            </a:r>
          </a:p>
          <a:p>
            <a:pPr lvl="2"/>
            <a:r>
              <a:rPr lang="en-US" sz="2400" dirty="0"/>
              <a:t>Total 2024-25 program funding was $70.8m</a:t>
            </a:r>
          </a:p>
          <a:p>
            <a:pPr lvl="2"/>
            <a:r>
              <a:rPr lang="en-US" sz="2400" dirty="0"/>
              <a:t>Total Claims are trending to be $73.9m</a:t>
            </a:r>
          </a:p>
          <a:p>
            <a:pPr lvl="2"/>
            <a:r>
              <a:rPr lang="en-US" sz="2400" dirty="0"/>
              <a:t>Will return to $23.6 million in 2025-26</a:t>
            </a:r>
          </a:p>
          <a:p>
            <a:pPr lvl="2"/>
            <a:endParaRPr lang="en-US" sz="2400" dirty="0"/>
          </a:p>
          <a:p>
            <a:pPr lvl="1"/>
            <a:endParaRPr lang="en-US" sz="2600" dirty="0"/>
          </a:p>
          <a:p>
            <a:pPr lvl="1"/>
            <a:endParaRPr lang="en-US" sz="2400" dirty="0"/>
          </a:p>
          <a:p>
            <a:pPr lvl="1"/>
            <a:endParaRPr lang="en-US" sz="2600" dirty="0"/>
          </a:p>
        </p:txBody>
      </p:sp>
    </p:spTree>
    <p:extLst>
      <p:ext uri="{BB962C8B-B14F-4D97-AF65-F5344CB8AC3E}">
        <p14:creationId xmlns:p14="http://schemas.microsoft.com/office/powerpoint/2010/main" val="39761938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0" y="1124311"/>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3600" dirty="0"/>
              <a:t>Fee Based Instruction Program – N</a:t>
            </a:r>
            <a:r>
              <a:rPr lang="en-US" sz="3600" i="1" dirty="0"/>
              <a:t>ovel Prep and new program </a:t>
            </a:r>
            <a:r>
              <a:rPr lang="en-US" sz="3600" i="1" dirty="0" err="1"/>
              <a:t>Edvance</a:t>
            </a:r>
            <a:endParaRPr lang="en-US" sz="2800" i="1" dirty="0"/>
          </a:p>
          <a:p>
            <a:pPr lvl="1"/>
            <a:r>
              <a:rPr lang="en-US" sz="3200" dirty="0"/>
              <a:t>Structured program offering oversees students an online pathway to transfer to premier US Universities</a:t>
            </a:r>
          </a:p>
          <a:p>
            <a:pPr lvl="1"/>
            <a:r>
              <a:rPr lang="en-US" sz="3400" dirty="0"/>
              <a:t>Sections are in addition to normal section allocation</a:t>
            </a:r>
          </a:p>
          <a:p>
            <a:pPr lvl="1"/>
            <a:r>
              <a:rPr lang="en-US" sz="3200" dirty="0"/>
              <a:t>2025-2026 projected gross revenue is $1,976,866 and projected net revenue is $1,203,290</a:t>
            </a:r>
          </a:p>
          <a:p>
            <a:pPr lvl="2"/>
            <a:r>
              <a:rPr lang="en-US" sz="2400" dirty="0"/>
              <a:t>2024-2025 was gross revenue of $1,885,441 and net revenue of $950,634</a:t>
            </a:r>
          </a:p>
          <a:p>
            <a:pPr lvl="1"/>
            <a:r>
              <a:rPr lang="en-US" sz="3200" dirty="0"/>
              <a:t>Special appreciation to VP’s Rodriguez and Beardsley, and Department Chairs</a:t>
            </a:r>
          </a:p>
          <a:p>
            <a:pPr marL="457200" lvl="1" indent="0">
              <a:buNone/>
            </a:pPr>
            <a:endParaRPr lang="en-US" sz="3200" dirty="0"/>
          </a:p>
          <a:p>
            <a:pPr lvl="1"/>
            <a:endParaRPr lang="en-US" sz="3200" dirty="0"/>
          </a:p>
          <a:p>
            <a:pPr marL="457200" lvl="1" indent="0">
              <a:buNone/>
            </a:pPr>
            <a:endParaRPr lang="en-US" sz="3200"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9738517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0" y="1369924"/>
            <a:ext cx="12215630" cy="53064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800" dirty="0"/>
              <a:t>Recovery Block Grant Student Fee Project</a:t>
            </a:r>
            <a:endParaRPr lang="en-US" sz="2000" i="1" dirty="0"/>
          </a:p>
          <a:p>
            <a:pPr lvl="1"/>
            <a:r>
              <a:rPr lang="en-US" sz="2400" dirty="0"/>
              <a:t>Student Fee Project uses </a:t>
            </a:r>
            <a:r>
              <a:rPr lang="en-US" sz="2400" b="1" u="sng" dirty="0"/>
              <a:t>one-time</a:t>
            </a:r>
            <a:r>
              <a:rPr lang="en-US" sz="2400" dirty="0"/>
              <a:t> Recovery Block Grant funding to pay owed student fees for 2024-2025 eliminating hurdles to enrollment.</a:t>
            </a:r>
          </a:p>
          <a:p>
            <a:pPr lvl="2"/>
            <a:r>
              <a:rPr lang="en-US" sz="2000" dirty="0"/>
              <a:t>Total amount of fees to be paid by the </a:t>
            </a:r>
            <a:r>
              <a:rPr lang="en-US" sz="2000" b="1" u="sng" dirty="0"/>
              <a:t>one-time</a:t>
            </a:r>
            <a:r>
              <a:rPr lang="en-US" sz="2000" dirty="0"/>
              <a:t> Recovery Block Grant is $896,324</a:t>
            </a:r>
          </a:p>
          <a:p>
            <a:pPr marL="914400" lvl="2" indent="0">
              <a:buNone/>
            </a:pPr>
            <a:endParaRPr lang="en-US" sz="2000" dirty="0"/>
          </a:p>
          <a:p>
            <a:r>
              <a:rPr lang="en-US" sz="2400" dirty="0"/>
              <a:t>Assumes reimbursement of custodial and maintenance costs from KCRW</a:t>
            </a:r>
          </a:p>
          <a:p>
            <a:pPr lvl="1"/>
            <a:r>
              <a:rPr lang="en-US" dirty="0"/>
              <a:t>Article 3.2.7 of agreement states “SMC and Foundation anticipate that Foundation shall reimburse SMC for certain utility, custodial and maintenance costs for the KCRW Building as determined by SMC.”</a:t>
            </a:r>
            <a:r>
              <a:rPr lang="en-US" sz="2200" dirty="0"/>
              <a:t> </a:t>
            </a:r>
          </a:p>
          <a:p>
            <a:pPr lvl="1"/>
            <a:r>
              <a:rPr lang="en-US" sz="2200" dirty="0"/>
              <a:t>Past years owed is $992,473 and 2025-2026 is $202,410</a:t>
            </a:r>
          </a:p>
          <a:p>
            <a:pPr marL="457200" lvl="1" indent="0">
              <a:buNone/>
            </a:pPr>
            <a:endParaRPr lang="en-US" sz="2200" dirty="0"/>
          </a:p>
          <a:p>
            <a:r>
              <a:rPr lang="en-US" sz="3000" dirty="0"/>
              <a:t>All other revenue represents changes in FTES or usage</a:t>
            </a:r>
            <a:endParaRPr lang="en-US" dirty="0"/>
          </a:p>
        </p:txBody>
      </p:sp>
      <p:pic>
        <p:nvPicPr>
          <p:cNvPr id="3" name="Picture 2">
            <a:extLst>
              <a:ext uri="{FF2B5EF4-FFF2-40B4-BE49-F238E27FC236}">
                <a16:creationId xmlns:a16="http://schemas.microsoft.com/office/drawing/2014/main" id="{D6F11B9F-B062-103A-7851-55B0B40FA0C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753247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6C8748-67C8-48EB-9A65-566487AE9F3B}"/>
              </a:ext>
            </a:extLst>
          </p:cNvPr>
          <p:cNvSpPr txBox="1">
            <a:spLocks/>
          </p:cNvSpPr>
          <p:nvPr/>
        </p:nvSpPr>
        <p:spPr>
          <a:xfrm>
            <a:off x="341626" y="1056398"/>
            <a:ext cx="11768598" cy="54294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800" dirty="0"/>
              <a:t>Salaries: Step, column, longevity and negotiated adjustments</a:t>
            </a:r>
          </a:p>
          <a:p>
            <a:r>
              <a:rPr lang="en-US" sz="2800" dirty="0"/>
              <a:t>Health and Welfare </a:t>
            </a:r>
            <a:endParaRPr lang="en-US" sz="1600" i="1" dirty="0"/>
          </a:p>
          <a:p>
            <a:pPr lvl="1"/>
            <a:r>
              <a:rPr lang="en-US" sz="2800" dirty="0"/>
              <a:t>Current employees: 9.00%</a:t>
            </a:r>
          </a:p>
          <a:p>
            <a:pPr lvl="1"/>
            <a:r>
              <a:rPr lang="en-US" sz="2800" dirty="0"/>
              <a:t>Retirees: 6.29%</a:t>
            </a:r>
          </a:p>
          <a:p>
            <a:r>
              <a:rPr lang="en-US" sz="2800" dirty="0"/>
              <a:t>Utilities: Adjusted for 4.74% price inflation and increased usage</a:t>
            </a:r>
          </a:p>
          <a:p>
            <a:pPr lvl="1"/>
            <a:r>
              <a:rPr lang="en-US" sz="2800" dirty="0"/>
              <a:t> Full year of Math and Science included</a:t>
            </a:r>
          </a:p>
          <a:p>
            <a:r>
              <a:rPr lang="en-US" sz="2800" dirty="0"/>
              <a:t>Insurance: 24.09%</a:t>
            </a:r>
          </a:p>
          <a:p>
            <a:pPr lvl="1"/>
            <a:r>
              <a:rPr lang="en-US" sz="2600" dirty="0"/>
              <a:t>Total increase of $475,897</a:t>
            </a:r>
          </a:p>
          <a:p>
            <a:pPr lvl="1"/>
            <a:r>
              <a:rPr lang="en-US" sz="2600" dirty="0"/>
              <a:t>$300,000 of the increase is for AB 218 claims funding</a:t>
            </a:r>
          </a:p>
          <a:p>
            <a:r>
              <a:rPr lang="en-US" sz="2800" dirty="0"/>
              <a:t>2024-2025 was last year of SRP Payments: $1,339,524</a:t>
            </a:r>
          </a:p>
          <a:p>
            <a:r>
              <a:rPr lang="en-US" sz="2800" dirty="0"/>
              <a:t>Implementation of Budget Actions</a:t>
            </a:r>
          </a:p>
          <a:p>
            <a:endParaRPr lang="en-US" sz="3400" dirty="0"/>
          </a:p>
        </p:txBody>
      </p:sp>
      <p:pic>
        <p:nvPicPr>
          <p:cNvPr id="3" name="Picture 2">
            <a:extLst>
              <a:ext uri="{FF2B5EF4-FFF2-40B4-BE49-F238E27FC236}">
                <a16:creationId xmlns:a16="http://schemas.microsoft.com/office/drawing/2014/main" id="{3327005F-D1D7-91EF-CE7D-FDE7722FC536}"/>
              </a:ext>
            </a:extLst>
          </p:cNvPr>
          <p:cNvPicPr>
            <a:picLocks noChangeAspect="1"/>
          </p:cNvPicPr>
          <p:nvPr/>
        </p:nvPicPr>
        <p:blipFill>
          <a:blip r:embed="rId3"/>
          <a:stretch>
            <a:fillRect/>
          </a:stretch>
        </p:blipFill>
        <p:spPr>
          <a:xfrm>
            <a:off x="135272" y="77380"/>
            <a:ext cx="909472" cy="778298"/>
          </a:xfrm>
          <a:prstGeom prst="rect">
            <a:avLst/>
          </a:prstGeom>
        </p:spPr>
      </p:pic>
    </p:spTree>
    <p:extLst>
      <p:ext uri="{BB962C8B-B14F-4D97-AF65-F5344CB8AC3E}">
        <p14:creationId xmlns:p14="http://schemas.microsoft.com/office/powerpoint/2010/main" val="2482800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59EB0-5760-F900-A5B4-1C36D9D6FDEC}"/>
            </a:ext>
          </a:extLst>
        </p:cNvPr>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27CDE3C-2DB5-0C81-5FD5-A2DB01CB2978}"/>
              </a:ext>
            </a:extLst>
          </p:cNvPr>
          <p:cNvSpPr txBox="1">
            <a:spLocks/>
          </p:cNvSpPr>
          <p:nvPr/>
        </p:nvSpPr>
        <p:spPr>
          <a:xfrm>
            <a:off x="341626" y="1056398"/>
            <a:ext cx="11768598" cy="54294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endParaRPr lang="en-US" sz="3400" dirty="0"/>
          </a:p>
        </p:txBody>
      </p:sp>
      <p:pic>
        <p:nvPicPr>
          <p:cNvPr id="3" name="Picture 2">
            <a:extLst>
              <a:ext uri="{FF2B5EF4-FFF2-40B4-BE49-F238E27FC236}">
                <a16:creationId xmlns:a16="http://schemas.microsoft.com/office/drawing/2014/main" id="{F138936B-AF5B-807A-2FD5-29B89D916FBE}"/>
              </a:ext>
            </a:extLst>
          </p:cNvPr>
          <p:cNvPicPr>
            <a:picLocks noChangeAspect="1"/>
          </p:cNvPicPr>
          <p:nvPr/>
        </p:nvPicPr>
        <p:blipFill>
          <a:blip r:embed="rId3"/>
          <a:stretch>
            <a:fillRect/>
          </a:stretch>
        </p:blipFill>
        <p:spPr>
          <a:xfrm>
            <a:off x="135272" y="77380"/>
            <a:ext cx="909472" cy="778298"/>
          </a:xfrm>
          <a:prstGeom prst="rect">
            <a:avLst/>
          </a:prstGeom>
        </p:spPr>
      </p:pic>
      <p:graphicFrame>
        <p:nvGraphicFramePr>
          <p:cNvPr id="4" name="Table 3">
            <a:extLst>
              <a:ext uri="{FF2B5EF4-FFF2-40B4-BE49-F238E27FC236}">
                <a16:creationId xmlns:a16="http://schemas.microsoft.com/office/drawing/2014/main" id="{CAE36D5A-6D1E-61AE-A146-2452A84B7BC4}"/>
              </a:ext>
            </a:extLst>
          </p:cNvPr>
          <p:cNvGraphicFramePr>
            <a:graphicFrameLocks noGrp="1"/>
          </p:cNvGraphicFramePr>
          <p:nvPr>
            <p:extLst>
              <p:ext uri="{D42A27DB-BD31-4B8C-83A1-F6EECF244321}">
                <p14:modId xmlns:p14="http://schemas.microsoft.com/office/powerpoint/2010/main" val="439249707"/>
              </p:ext>
            </p:extLst>
          </p:nvPr>
        </p:nvGraphicFramePr>
        <p:xfrm>
          <a:off x="81776" y="1075689"/>
          <a:ext cx="12028448" cy="5410200"/>
        </p:xfrm>
        <a:graphic>
          <a:graphicData uri="http://schemas.openxmlformats.org/drawingml/2006/table">
            <a:tbl>
              <a:tblPr firstRow="1" bandRow="1">
                <a:tableStyleId>{5C22544A-7EE6-4342-B048-85BDC9FD1C3A}</a:tableStyleId>
              </a:tblPr>
              <a:tblGrid>
                <a:gridCol w="856182">
                  <a:extLst>
                    <a:ext uri="{9D8B030D-6E8A-4147-A177-3AD203B41FA5}">
                      <a16:colId xmlns:a16="http://schemas.microsoft.com/office/drawing/2014/main" val="1625687122"/>
                    </a:ext>
                  </a:extLst>
                </a:gridCol>
                <a:gridCol w="5586133">
                  <a:extLst>
                    <a:ext uri="{9D8B030D-6E8A-4147-A177-3AD203B41FA5}">
                      <a16:colId xmlns:a16="http://schemas.microsoft.com/office/drawing/2014/main" val="2650718418"/>
                    </a:ext>
                  </a:extLst>
                </a:gridCol>
                <a:gridCol w="5586133">
                  <a:extLst>
                    <a:ext uri="{9D8B030D-6E8A-4147-A177-3AD203B41FA5}">
                      <a16:colId xmlns:a16="http://schemas.microsoft.com/office/drawing/2014/main" val="385744095"/>
                    </a:ext>
                  </a:extLst>
                </a:gridCol>
              </a:tblGrid>
              <a:tr h="683530">
                <a:tc>
                  <a:txBody>
                    <a:bodyPr/>
                    <a:lstStyle/>
                    <a:p>
                      <a:pPr algn="ctr"/>
                      <a:endParaRPr lang="en-US" sz="2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Budget Actions</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Savings Included in Adopted</a:t>
                      </a:r>
                    </a:p>
                  </a:txBody>
                  <a:tcPr/>
                </a:tc>
                <a:extLst>
                  <a:ext uri="{0D108BD9-81ED-4DB2-BD59-A6C34878D82A}">
                    <a16:rowId xmlns:a16="http://schemas.microsoft.com/office/drawing/2014/main" val="3053762221"/>
                  </a:ext>
                </a:extLst>
              </a:tr>
              <a:tr h="683530">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1</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5% Reduction in Class Schedule</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1,991,113</a:t>
                      </a:r>
                    </a:p>
                  </a:txBody>
                  <a:tcPr/>
                </a:tc>
                <a:extLst>
                  <a:ext uri="{0D108BD9-81ED-4DB2-BD59-A6C34878D82A}">
                    <a16:rowId xmlns:a16="http://schemas.microsoft.com/office/drawing/2014/main" val="1503740494"/>
                  </a:ext>
                </a:extLst>
              </a:tr>
              <a:tr h="614809">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2</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5% Reduction in Counseling Schedule</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206,961</a:t>
                      </a:r>
                    </a:p>
                  </a:txBody>
                  <a:tcPr/>
                </a:tc>
                <a:extLst>
                  <a:ext uri="{0D108BD9-81ED-4DB2-BD59-A6C34878D82A}">
                    <a16:rowId xmlns:a16="http://schemas.microsoft.com/office/drawing/2014/main" val="1536966138"/>
                  </a:ext>
                </a:extLst>
              </a:tr>
              <a:tr h="683530">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3</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Attrition/Consolidation</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2,786,906</a:t>
                      </a:r>
                    </a:p>
                  </a:txBody>
                  <a:tcPr/>
                </a:tc>
                <a:extLst>
                  <a:ext uri="{0D108BD9-81ED-4DB2-BD59-A6C34878D82A}">
                    <a16:rowId xmlns:a16="http://schemas.microsoft.com/office/drawing/2014/main" val="1876763834"/>
                  </a:ext>
                </a:extLst>
              </a:tr>
              <a:tr h="683530">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4</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Funding Shifts</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1,848,206</a:t>
                      </a:r>
                    </a:p>
                  </a:txBody>
                  <a:tcPr/>
                </a:tc>
                <a:extLst>
                  <a:ext uri="{0D108BD9-81ED-4DB2-BD59-A6C34878D82A}">
                    <a16:rowId xmlns:a16="http://schemas.microsoft.com/office/drawing/2014/main" val="33953343"/>
                  </a:ext>
                </a:extLst>
              </a:tr>
              <a:tr h="694211">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5</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Discretionary Budget Reduction</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620,200</a:t>
                      </a:r>
                    </a:p>
                  </a:txBody>
                  <a:tcPr/>
                </a:tc>
                <a:extLst>
                  <a:ext uri="{0D108BD9-81ED-4DB2-BD59-A6C34878D82A}">
                    <a16:rowId xmlns:a16="http://schemas.microsoft.com/office/drawing/2014/main" val="3631768452"/>
                  </a:ext>
                </a:extLst>
              </a:tr>
              <a:tr h="683530">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6</a:t>
                      </a:r>
                    </a:p>
                  </a:txBody>
                  <a:tcPr/>
                </a:tc>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Foundation Reimbursements</a:t>
                      </a:r>
                    </a:p>
                  </a:txBody>
                  <a:tcPr/>
                </a:tc>
                <a:tc>
                  <a:txBody>
                    <a:bodyPr/>
                    <a:lstStyle/>
                    <a:p>
                      <a:pPr algn="ctr"/>
                      <a:r>
                        <a:rPr lang="en-US" sz="2800" dirty="0">
                          <a:latin typeface="Calibri" panose="020F0502020204030204" pitchFamily="34" charset="0"/>
                          <a:ea typeface="Calibri" panose="020F0502020204030204" pitchFamily="34" charset="0"/>
                          <a:cs typeface="Calibri" panose="020F0502020204030204" pitchFamily="34" charset="0"/>
                        </a:rPr>
                        <a:t>1,194,883 </a:t>
                      </a:r>
                      <a:r>
                        <a:rPr lang="en-US" sz="1800" dirty="0">
                          <a:latin typeface="Calibri" panose="020F0502020204030204" pitchFamily="34" charset="0"/>
                          <a:ea typeface="Calibri" panose="020F0502020204030204" pitchFamily="34" charset="0"/>
                          <a:cs typeface="Calibri" panose="020F0502020204030204" pitchFamily="34" charset="0"/>
                        </a:rPr>
                        <a:t>(202,410 ongoing)</a:t>
                      </a:r>
                      <a:endParaRPr lang="en-US" sz="28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36083166"/>
                  </a:ext>
                </a:extLst>
              </a:tr>
              <a:tr h="683530">
                <a:tc>
                  <a:txBody>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7</a:t>
                      </a:r>
                    </a:p>
                  </a:txBody>
                  <a:tcPr/>
                </a:tc>
                <a:tc>
                  <a:txBody>
                    <a:bodyPr/>
                    <a:lstStyle/>
                    <a:p>
                      <a:r>
                        <a:rPr lang="en-US" sz="2800" b="1" dirty="0">
                          <a:latin typeface="Calibri" panose="020F0502020204030204" pitchFamily="34" charset="0"/>
                          <a:ea typeface="Calibri" panose="020F0502020204030204" pitchFamily="34" charset="0"/>
                          <a:cs typeface="Calibri" panose="020F0502020204030204" pitchFamily="34" charset="0"/>
                        </a:rPr>
                        <a:t>Total Actions</a:t>
                      </a:r>
                    </a:p>
                  </a:txBody>
                  <a:tcPr/>
                </a:tc>
                <a:tc>
                  <a:txBody>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8,648,269</a:t>
                      </a:r>
                    </a:p>
                  </a:txBody>
                  <a:tcPr/>
                </a:tc>
                <a:extLst>
                  <a:ext uri="{0D108BD9-81ED-4DB2-BD59-A6C34878D82A}">
                    <a16:rowId xmlns:a16="http://schemas.microsoft.com/office/drawing/2014/main" val="3245968362"/>
                  </a:ext>
                </a:extLst>
              </a:tr>
            </a:tbl>
          </a:graphicData>
        </a:graphic>
      </p:graphicFrame>
      <p:sp>
        <p:nvSpPr>
          <p:cNvPr id="8" name="TextBox 7">
            <a:extLst>
              <a:ext uri="{FF2B5EF4-FFF2-40B4-BE49-F238E27FC236}">
                <a16:creationId xmlns:a16="http://schemas.microsoft.com/office/drawing/2014/main" id="{4C24839F-1021-2967-B8CC-F2CB0CF9C986}"/>
              </a:ext>
            </a:extLst>
          </p:cNvPr>
          <p:cNvSpPr txBox="1"/>
          <p:nvPr/>
        </p:nvSpPr>
        <p:spPr>
          <a:xfrm>
            <a:off x="2935357" y="372111"/>
            <a:ext cx="6096000" cy="584775"/>
          </a:xfrm>
          <a:prstGeom prst="rect">
            <a:avLst/>
          </a:prstGeom>
          <a:noFill/>
        </p:spPr>
        <p:txBody>
          <a:bodyPr wrap="square">
            <a:spAutoFit/>
          </a:bodyPr>
          <a:lstStyle/>
          <a:p>
            <a:pPr marL="463550" lvl="2" indent="0" algn="ctr">
              <a:buNone/>
            </a:pPr>
            <a:r>
              <a:rPr lang="en-US" sz="3200" b="1" u="sng" dirty="0">
                <a:latin typeface="Calibri" panose="020F0502020204030204" pitchFamily="34" charset="0"/>
                <a:cs typeface="Calibri" panose="020F0502020204030204" pitchFamily="34" charset="0"/>
              </a:rPr>
              <a:t>Budget Actions To Date</a:t>
            </a:r>
          </a:p>
        </p:txBody>
      </p:sp>
    </p:spTree>
    <p:extLst>
      <p:ext uri="{BB962C8B-B14F-4D97-AF65-F5344CB8AC3E}">
        <p14:creationId xmlns:p14="http://schemas.microsoft.com/office/powerpoint/2010/main" val="332367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4">
                    <a:lumMod val="60000"/>
                    <a:lumOff val="40000"/>
                  </a:schemeClr>
                </a:solidFill>
              </a:rPr>
              <a:t>Changes in Revenue</a:t>
            </a:r>
          </a:p>
        </p:txBody>
      </p:sp>
      <p:pic>
        <p:nvPicPr>
          <p:cNvPr id="3" name="Picture 2">
            <a:extLst>
              <a:ext uri="{FF2B5EF4-FFF2-40B4-BE49-F238E27FC236}">
                <a16:creationId xmlns:a16="http://schemas.microsoft.com/office/drawing/2014/main" id="{7C4BA8A4-9A0F-43D7-581B-D51E6DA8AED8}"/>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2828350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D15F89D-9CAD-4D47-B929-9BA6A2DC8494}"/>
              </a:ext>
            </a:extLst>
          </p:cNvPr>
          <p:cNvSpPr>
            <a:spLocks noGrp="1"/>
          </p:cNvSpPr>
          <p:nvPr>
            <p:ph type="title"/>
          </p:nvPr>
        </p:nvSpPr>
        <p:spPr/>
        <p:txBody>
          <a:bodyPr/>
          <a:lstStyle/>
          <a:p>
            <a:endParaRPr lang="en-US"/>
          </a:p>
        </p:txBody>
      </p:sp>
      <p:sp>
        <p:nvSpPr>
          <p:cNvPr id="7" name="Text Placeholder 6">
            <a:extLst>
              <a:ext uri="{FF2B5EF4-FFF2-40B4-BE49-F238E27FC236}">
                <a16:creationId xmlns:a16="http://schemas.microsoft.com/office/drawing/2014/main" id="{9B5C4858-F1B8-4B63-8752-8250DEBE60E0}"/>
              </a:ext>
            </a:extLst>
          </p:cNvPr>
          <p:cNvSpPr>
            <a:spLocks noGrp="1"/>
          </p:cNvSpPr>
          <p:nvPr>
            <p:ph type="body" sz="half" idx="2"/>
          </p:nvPr>
        </p:nvSpPr>
        <p:spPr/>
        <p:txBody>
          <a:bodyPr/>
          <a:lstStyle/>
          <a:p>
            <a:endParaRPr lang="en-US"/>
          </a:p>
        </p:txBody>
      </p:sp>
      <p:graphicFrame>
        <p:nvGraphicFramePr>
          <p:cNvPr id="3" name="Table 2">
            <a:extLst>
              <a:ext uri="{FF2B5EF4-FFF2-40B4-BE49-F238E27FC236}">
                <a16:creationId xmlns:a16="http://schemas.microsoft.com/office/drawing/2014/main" id="{29283B2D-7C17-4268-A05B-5FADF62BA160}"/>
              </a:ext>
            </a:extLst>
          </p:cNvPr>
          <p:cNvGraphicFramePr>
            <a:graphicFrameLocks noGrp="1"/>
          </p:cNvGraphicFramePr>
          <p:nvPr>
            <p:extLst>
              <p:ext uri="{D42A27DB-BD31-4B8C-83A1-F6EECF244321}">
                <p14:modId xmlns:p14="http://schemas.microsoft.com/office/powerpoint/2010/main" val="4226099993"/>
              </p:ext>
            </p:extLst>
          </p:nvPr>
        </p:nvGraphicFramePr>
        <p:xfrm>
          <a:off x="0" y="1223386"/>
          <a:ext cx="12192000" cy="5634618"/>
        </p:xfrm>
        <a:graphic>
          <a:graphicData uri="http://schemas.openxmlformats.org/drawingml/2006/table">
            <a:tbl>
              <a:tblPr firstRow="1" bandRow="1">
                <a:tableStyleId>{00A15C55-8517-42AA-B614-E9B94910E393}</a:tableStyleId>
              </a:tblPr>
              <a:tblGrid>
                <a:gridCol w="9730570">
                  <a:extLst>
                    <a:ext uri="{9D8B030D-6E8A-4147-A177-3AD203B41FA5}">
                      <a16:colId xmlns:a16="http://schemas.microsoft.com/office/drawing/2014/main" val="4004712024"/>
                    </a:ext>
                  </a:extLst>
                </a:gridCol>
                <a:gridCol w="2461430">
                  <a:extLst>
                    <a:ext uri="{9D8B030D-6E8A-4147-A177-3AD203B41FA5}">
                      <a16:colId xmlns:a16="http://schemas.microsoft.com/office/drawing/2014/main" val="2697419741"/>
                    </a:ext>
                  </a:extLst>
                </a:gridCol>
              </a:tblGrid>
              <a:tr h="407658">
                <a:tc>
                  <a:txBody>
                    <a:bodyPr/>
                    <a:lstStyle/>
                    <a:p>
                      <a:endParaRPr lang="en-US" dirty="0">
                        <a:latin typeface="Calibri" panose="020F0502020204030204" pitchFamily="34" charset="0"/>
                        <a:cs typeface="Calibri" panose="020F0502020204030204" pitchFamily="34" charset="0"/>
                      </a:endParaRPr>
                    </a:p>
                  </a:txBody>
                  <a:tcPr/>
                </a:tc>
                <a:tc>
                  <a:txBody>
                    <a:bodyPr/>
                    <a:lstStyle/>
                    <a:p>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57117696"/>
                  </a:ext>
                </a:extLst>
              </a:tr>
              <a:tr h="435580">
                <a:tc>
                  <a:txBody>
                    <a:bodyPr/>
                    <a:lstStyle/>
                    <a:p>
                      <a:r>
                        <a:rPr lang="en-US" sz="2000" dirty="0">
                          <a:latin typeface="Calibri" panose="020F0502020204030204" pitchFamily="34" charset="0"/>
                          <a:cs typeface="Calibri" panose="020F0502020204030204" pitchFamily="34" charset="0"/>
                        </a:rPr>
                        <a:t>2024-2025 Unaudited Revenue</a:t>
                      </a:r>
                    </a:p>
                  </a:txBody>
                  <a:tcPr/>
                </a:tc>
                <a:tc>
                  <a:txBody>
                    <a:bodyPr/>
                    <a:lstStyle/>
                    <a:p>
                      <a:pPr algn="r"/>
                      <a:r>
                        <a:rPr lang="en-US" sz="2000" dirty="0">
                          <a:latin typeface="Calibri" panose="020F0502020204030204" pitchFamily="34" charset="0"/>
                          <a:cs typeface="Calibri" panose="020F0502020204030204" pitchFamily="34" charset="0"/>
                        </a:rPr>
                        <a:t>$230,414,095</a:t>
                      </a:r>
                    </a:p>
                  </a:txBody>
                  <a:tcPr/>
                </a:tc>
                <a:extLst>
                  <a:ext uri="{0D108BD9-81ED-4DB2-BD59-A6C34878D82A}">
                    <a16:rowId xmlns:a16="http://schemas.microsoft.com/office/drawing/2014/main" val="232107610"/>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Other Local Revenue – </a:t>
                      </a:r>
                      <a:r>
                        <a:rPr lang="en-US" sz="2000" i="1" dirty="0">
                          <a:solidFill>
                            <a:schemeClr val="bg1"/>
                          </a:solidFill>
                          <a:latin typeface="Calibri" panose="020F0502020204030204" pitchFamily="34" charset="0"/>
                          <a:cs typeface="Calibri" panose="020F0502020204030204" pitchFamily="34" charset="0"/>
                        </a:rPr>
                        <a:t>KCRW Reimbursement</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1,195,141</a:t>
                      </a:r>
                    </a:p>
                  </a:txBody>
                  <a:tcPr/>
                </a:tc>
                <a:extLst>
                  <a:ext uri="{0D108BD9-81ED-4DB2-BD59-A6C34878D82A}">
                    <a16:rowId xmlns:a16="http://schemas.microsoft.com/office/drawing/2014/main" val="87996497"/>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CalSTRS On-behalf</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495,371</a:t>
                      </a:r>
                    </a:p>
                  </a:txBody>
                  <a:tcPr/>
                </a:tc>
                <a:extLst>
                  <a:ext uri="{0D108BD9-81ED-4DB2-BD59-A6C34878D82A}">
                    <a16:rowId xmlns:a16="http://schemas.microsoft.com/office/drawing/2014/main" val="2073233794"/>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Fee Based Instruction Program – </a:t>
                      </a:r>
                      <a:r>
                        <a:rPr lang="en-US" sz="2000" i="1" dirty="0">
                          <a:solidFill>
                            <a:schemeClr val="bg1"/>
                          </a:solidFill>
                          <a:latin typeface="Calibri" panose="020F0502020204030204" pitchFamily="34" charset="0"/>
                          <a:cs typeface="Calibri" panose="020F0502020204030204" pitchFamily="34" charset="0"/>
                        </a:rPr>
                        <a:t>Novel Prep and </a:t>
                      </a:r>
                      <a:r>
                        <a:rPr lang="en-US" sz="2000" i="1" dirty="0" err="1">
                          <a:solidFill>
                            <a:schemeClr val="bg1"/>
                          </a:solidFill>
                          <a:latin typeface="Calibri" panose="020F0502020204030204" pitchFamily="34" charset="0"/>
                          <a:cs typeface="Calibri" panose="020F0502020204030204" pitchFamily="34" charset="0"/>
                        </a:rPr>
                        <a:t>Edvance</a:t>
                      </a:r>
                      <a:endParaRPr lang="en-US" sz="2000" i="1"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91,425</a:t>
                      </a:r>
                    </a:p>
                  </a:txBody>
                  <a:tcPr/>
                </a:tc>
                <a:extLst>
                  <a:ext uri="{0D108BD9-81ED-4DB2-BD59-A6C34878D82A}">
                    <a16:rowId xmlns:a16="http://schemas.microsoft.com/office/drawing/2014/main" val="1153743586"/>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Lottery</a:t>
                      </a:r>
                      <a:endParaRPr lang="en-US" sz="2000" i="1"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&lt;182,913&gt;</a:t>
                      </a:r>
                    </a:p>
                  </a:txBody>
                  <a:tcPr/>
                </a:tc>
                <a:extLst>
                  <a:ext uri="{0D108BD9-81ED-4DB2-BD59-A6C34878D82A}">
                    <a16:rowId xmlns:a16="http://schemas.microsoft.com/office/drawing/2014/main" val="330580740"/>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Non-Resident Tuition/ESL</a:t>
                      </a:r>
                      <a:endParaRPr lang="en-US" sz="2000" i="1"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&lt;311,666&gt;</a:t>
                      </a:r>
                    </a:p>
                  </a:txBody>
                  <a:tcPr/>
                </a:tc>
                <a:extLst>
                  <a:ext uri="{0D108BD9-81ED-4DB2-BD59-A6C34878D82A}">
                    <a16:rowId xmlns:a16="http://schemas.microsoft.com/office/drawing/2014/main" val="1360570559"/>
                  </a:ext>
                </a:extLst>
              </a:tr>
              <a:tr h="435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latin typeface="Calibri" panose="020F0502020204030204" pitchFamily="34" charset="0"/>
                          <a:cs typeface="Calibri" panose="020F0502020204030204" pitchFamily="34" charset="0"/>
                        </a:rPr>
                        <a:t>Interest – </a:t>
                      </a:r>
                      <a:r>
                        <a:rPr lang="en-US" sz="2000" i="1" dirty="0">
                          <a:solidFill>
                            <a:schemeClr val="bg1"/>
                          </a:solidFill>
                          <a:latin typeface="Calibri" panose="020F0502020204030204" pitchFamily="34" charset="0"/>
                          <a:cs typeface="Calibri" panose="020F0502020204030204" pitchFamily="34" charset="0"/>
                        </a:rPr>
                        <a:t>Reduced Fund Balance</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&lt;491,040&gt;</a:t>
                      </a:r>
                    </a:p>
                  </a:txBody>
                  <a:tcPr/>
                </a:tc>
                <a:extLst>
                  <a:ext uri="{0D108BD9-81ED-4DB2-BD59-A6C34878D82A}">
                    <a16:rowId xmlns:a16="http://schemas.microsoft.com/office/drawing/2014/main" val="1487459048"/>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Other State Revenue – </a:t>
                      </a:r>
                      <a:r>
                        <a:rPr lang="en-US" sz="2000" i="1" dirty="0">
                          <a:solidFill>
                            <a:schemeClr val="bg1"/>
                          </a:solidFill>
                          <a:latin typeface="Calibri" panose="020F0502020204030204" pitchFamily="34" charset="0"/>
                          <a:cs typeface="Calibri" panose="020F0502020204030204" pitchFamily="34" charset="0"/>
                        </a:rPr>
                        <a:t>PTOH Reimbursement Rate 90% to 32%</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&lt;2,802,100&gt;</a:t>
                      </a:r>
                    </a:p>
                  </a:txBody>
                  <a:tcPr/>
                </a:tc>
                <a:extLst>
                  <a:ext uri="{0D108BD9-81ED-4DB2-BD59-A6C34878D82A}">
                    <a16:rowId xmlns:a16="http://schemas.microsoft.com/office/drawing/2014/main" val="3016406559"/>
                  </a:ext>
                </a:extLst>
              </a:tr>
              <a:tr h="435580">
                <a:tc>
                  <a:txBody>
                    <a:bodyPr/>
                    <a:lstStyle/>
                    <a:p>
                      <a:r>
                        <a:rPr lang="en-US" sz="2000" dirty="0">
                          <a:latin typeface="Calibri" panose="020F0502020204030204" pitchFamily="34" charset="0"/>
                          <a:cs typeface="Calibri" panose="020F0502020204030204" pitchFamily="34" charset="0"/>
                        </a:rPr>
                        <a:t>Recovery Block Grant Student Fee Project Net</a:t>
                      </a:r>
                      <a:endParaRPr lang="en-US" sz="2000" dirty="0">
                        <a:solidFill>
                          <a:srgbClr val="FF0000"/>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&lt;3,393,130&gt;</a:t>
                      </a:r>
                    </a:p>
                  </a:txBody>
                  <a:tcPr/>
                </a:tc>
                <a:extLst>
                  <a:ext uri="{0D108BD9-81ED-4DB2-BD59-A6C34878D82A}">
                    <a16:rowId xmlns:a16="http://schemas.microsoft.com/office/drawing/2014/main" val="4023954173"/>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Other</a:t>
                      </a:r>
                    </a:p>
                  </a:txBody>
                  <a:tcPr/>
                </a:tc>
                <a:tc>
                  <a:txBody>
                    <a:bodyPr/>
                    <a:lstStyle/>
                    <a:p>
                      <a:pPr algn="r"/>
                      <a:r>
                        <a:rPr lang="en-US" sz="2000" dirty="0">
                          <a:solidFill>
                            <a:srgbClr val="FF0000"/>
                          </a:solidFill>
                          <a:latin typeface="Calibri" panose="020F0502020204030204" pitchFamily="34" charset="0"/>
                          <a:cs typeface="Calibri" panose="020F0502020204030204" pitchFamily="34" charset="0"/>
                        </a:rPr>
                        <a:t>&lt;46,321&gt;</a:t>
                      </a:r>
                    </a:p>
                  </a:txBody>
                  <a:tcPr/>
                </a:tc>
                <a:extLst>
                  <a:ext uri="{0D108BD9-81ED-4DB2-BD59-A6C34878D82A}">
                    <a16:rowId xmlns:a16="http://schemas.microsoft.com/office/drawing/2014/main" val="3196703616"/>
                  </a:ext>
                </a:extLst>
              </a:tr>
              <a:tr h="435580">
                <a:tc>
                  <a:txBody>
                    <a:bodyPr/>
                    <a:lstStyle/>
                    <a:p>
                      <a:r>
                        <a:rPr lang="en-US" sz="2000" dirty="0">
                          <a:solidFill>
                            <a:schemeClr val="bg1"/>
                          </a:solidFill>
                          <a:latin typeface="Calibri" panose="020F0502020204030204" pitchFamily="34" charset="0"/>
                          <a:cs typeface="Calibri" panose="020F0502020204030204" pitchFamily="34" charset="0"/>
                        </a:rPr>
                        <a:t>Proposed Adopted Budget Projection:</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$224,968,862</a:t>
                      </a:r>
                    </a:p>
                  </a:txBody>
                  <a:tcPr/>
                </a:tc>
                <a:extLst>
                  <a:ext uri="{0D108BD9-81ED-4DB2-BD59-A6C34878D82A}">
                    <a16:rowId xmlns:a16="http://schemas.microsoft.com/office/drawing/2014/main" val="1671750053"/>
                  </a:ext>
                </a:extLst>
              </a:tr>
              <a:tr h="435580">
                <a:tc>
                  <a:txBody>
                    <a:bodyPr/>
                    <a:lstStyle/>
                    <a:p>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endParaRPr lang="en-US" sz="2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800390"/>
                  </a:ext>
                </a:extLst>
              </a:tr>
            </a:tbl>
          </a:graphicData>
        </a:graphic>
      </p:graphicFrame>
      <p:sp>
        <p:nvSpPr>
          <p:cNvPr id="4" name="TextBox 3">
            <a:extLst>
              <a:ext uri="{FF2B5EF4-FFF2-40B4-BE49-F238E27FC236}">
                <a16:creationId xmlns:a16="http://schemas.microsoft.com/office/drawing/2014/main" id="{A28D2C21-59DD-4209-A605-86430AA64AFB}"/>
              </a:ext>
            </a:extLst>
          </p:cNvPr>
          <p:cNvSpPr txBox="1"/>
          <p:nvPr/>
        </p:nvSpPr>
        <p:spPr>
          <a:xfrm>
            <a:off x="199175" y="75177"/>
            <a:ext cx="11914361" cy="954107"/>
          </a:xfrm>
          <a:prstGeom prst="rect">
            <a:avLst/>
          </a:prstGeom>
          <a:noFill/>
        </p:spPr>
        <p:txBody>
          <a:bodyPr wrap="square" rtlCol="0">
            <a:spAutoFit/>
          </a:bodyPr>
          <a:lstStyle/>
          <a:p>
            <a:pPr algn="ctr"/>
            <a:r>
              <a:rPr lang="en-US" sz="2800" b="1" dirty="0">
                <a:solidFill>
                  <a:schemeClr val="accent4">
                    <a:lumMod val="60000"/>
                    <a:lumOff val="40000"/>
                  </a:schemeClr>
                </a:solidFill>
              </a:rPr>
              <a:t>Projected Changes in Revenue</a:t>
            </a:r>
          </a:p>
          <a:p>
            <a:pPr algn="ctr"/>
            <a:r>
              <a:rPr lang="en-US" sz="2800" b="1" dirty="0">
                <a:solidFill>
                  <a:schemeClr val="accent4">
                    <a:lumMod val="60000"/>
                    <a:lumOff val="40000"/>
                  </a:schemeClr>
                </a:solidFill>
              </a:rPr>
              <a:t>2024-2025 Unaudited to 2025-2026 Proposed Adopted Budget</a:t>
            </a:r>
          </a:p>
        </p:txBody>
      </p:sp>
      <p:sp>
        <p:nvSpPr>
          <p:cNvPr id="5" name="TextBox 4">
            <a:extLst>
              <a:ext uri="{FF2B5EF4-FFF2-40B4-BE49-F238E27FC236}">
                <a16:creationId xmlns:a16="http://schemas.microsoft.com/office/drawing/2014/main" id="{802A7466-82B0-4E53-AB3D-0D15A889BCF6}"/>
              </a:ext>
            </a:extLst>
          </p:cNvPr>
          <p:cNvSpPr txBox="1"/>
          <p:nvPr/>
        </p:nvSpPr>
        <p:spPr>
          <a:xfrm>
            <a:off x="2025463" y="6427918"/>
            <a:ext cx="9569513" cy="523220"/>
          </a:xfrm>
          <a:prstGeom prst="rect">
            <a:avLst/>
          </a:prstGeom>
          <a:noFill/>
        </p:spPr>
        <p:txBody>
          <a:bodyPr wrap="square" rtlCol="0">
            <a:spAutoFit/>
          </a:bodyPr>
          <a:lstStyle/>
          <a:p>
            <a:r>
              <a:rPr lang="en-US" sz="2800" b="1" dirty="0">
                <a:solidFill>
                  <a:schemeClr val="bg1"/>
                </a:solidFill>
                <a:latin typeface="Calibri" panose="020F0502020204030204" pitchFamily="34" charset="0"/>
                <a:cs typeface="Calibri" panose="020F0502020204030204" pitchFamily="34" charset="0"/>
              </a:rPr>
              <a:t>Total Decrease in Revenue is </a:t>
            </a:r>
            <a:r>
              <a:rPr lang="en-US" sz="2800" b="1" dirty="0">
                <a:solidFill>
                  <a:srgbClr val="FF0000"/>
                </a:solidFill>
                <a:latin typeface="Calibri" panose="020F0502020204030204" pitchFamily="34" charset="0"/>
                <a:cs typeface="Calibri" panose="020F0502020204030204" pitchFamily="34" charset="0"/>
              </a:rPr>
              <a:t>&lt;$5,445,233&gt; </a:t>
            </a:r>
            <a:r>
              <a:rPr lang="en-US" sz="2800" b="1" dirty="0">
                <a:solidFill>
                  <a:schemeClr val="bg1"/>
                </a:solidFill>
                <a:latin typeface="Calibri" panose="020F0502020204030204" pitchFamily="34" charset="0"/>
                <a:cs typeface="Calibri" panose="020F0502020204030204" pitchFamily="34" charset="0"/>
              </a:rPr>
              <a:t>or</a:t>
            </a:r>
            <a:r>
              <a:rPr lang="en-US" sz="2800" b="1" dirty="0">
                <a:latin typeface="Calibri" panose="020F0502020204030204" pitchFamily="34" charset="0"/>
                <a:cs typeface="Calibri" panose="020F0502020204030204" pitchFamily="34" charset="0"/>
              </a:rPr>
              <a:t> </a:t>
            </a:r>
            <a:r>
              <a:rPr lang="en-US" sz="2800" b="1" dirty="0">
                <a:solidFill>
                  <a:srgbClr val="FF0000"/>
                </a:solidFill>
                <a:latin typeface="Calibri" panose="020F0502020204030204" pitchFamily="34" charset="0"/>
                <a:cs typeface="Calibri" panose="020F0502020204030204" pitchFamily="34" charset="0"/>
              </a:rPr>
              <a:t>&lt;2.36%&gt;</a:t>
            </a:r>
          </a:p>
        </p:txBody>
      </p:sp>
      <p:sp>
        <p:nvSpPr>
          <p:cNvPr id="2" name="Rectangle: Rounded Corners 1">
            <a:extLst>
              <a:ext uri="{FF2B5EF4-FFF2-40B4-BE49-F238E27FC236}">
                <a16:creationId xmlns:a16="http://schemas.microsoft.com/office/drawing/2014/main" id="{306A1C59-9CA2-4B57-8D82-1541151A1F44}"/>
              </a:ext>
            </a:extLst>
          </p:cNvPr>
          <p:cNvSpPr/>
          <p:nvPr/>
        </p:nvSpPr>
        <p:spPr>
          <a:xfrm>
            <a:off x="12550" y="2063292"/>
            <a:ext cx="12179450" cy="405301"/>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AD795735-3002-4B7C-81E7-0D033ACFA846}"/>
              </a:ext>
            </a:extLst>
          </p:cNvPr>
          <p:cNvSpPr/>
          <p:nvPr/>
        </p:nvSpPr>
        <p:spPr>
          <a:xfrm>
            <a:off x="-3138" y="4741334"/>
            <a:ext cx="12179450" cy="40530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4E9A75C-8848-4B32-9AE6-F882ECAEBFC5}"/>
              </a:ext>
            </a:extLst>
          </p:cNvPr>
          <p:cNvSpPr/>
          <p:nvPr/>
        </p:nvSpPr>
        <p:spPr>
          <a:xfrm>
            <a:off x="-3138" y="2543585"/>
            <a:ext cx="12185725" cy="343915"/>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D9BA6A50-6606-A43D-4723-B088D0165F43}"/>
              </a:ext>
            </a:extLst>
          </p:cNvPr>
          <p:cNvSpPr/>
          <p:nvPr/>
        </p:nvSpPr>
        <p:spPr>
          <a:xfrm>
            <a:off x="12550" y="5179324"/>
            <a:ext cx="12179450" cy="40530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63238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xit" presetSubtype="1" fill="hold" grpId="1" nodeType="clickEffect">
                                  <p:stCondLst>
                                    <p:cond delay="0"/>
                                  </p:stCondLst>
                                  <p:childTnLst>
                                    <p:animEffect transition="out" filter="wheel(1)">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par>
                                <p:cTn id="13" presetID="21" presetClass="entr" presetSubtype="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xit" presetSubtype="1" fill="hold" grpId="1" nodeType="clickEffect">
                                  <p:stCondLst>
                                    <p:cond delay="0"/>
                                  </p:stCondLst>
                                  <p:childTnLst>
                                    <p:animEffect transition="out" filter="wheel(1)">
                                      <p:cBhvr>
                                        <p:cTn id="19" dur="2000"/>
                                        <p:tgtEl>
                                          <p:spTgt spid="9"/>
                                        </p:tgtEl>
                                      </p:cBhvr>
                                    </p:animEffect>
                                    <p:set>
                                      <p:cBhvr>
                                        <p:cTn id="20" dur="1" fill="hold">
                                          <p:stCondLst>
                                            <p:cond delay="1999"/>
                                          </p:stCondLst>
                                        </p:cTn>
                                        <p:tgtEl>
                                          <p:spTgt spid="9"/>
                                        </p:tgtEl>
                                        <p:attrNameLst>
                                          <p:attrName>style.visibility</p:attrName>
                                        </p:attrNameLst>
                                      </p:cBhvr>
                                      <p:to>
                                        <p:strVal val="hidden"/>
                                      </p:to>
                                    </p:set>
                                  </p:childTnLst>
                                </p:cTn>
                              </p:par>
                              <p:par>
                                <p:cTn id="21" presetID="21" presetClass="entr" presetSubtype="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xit" presetSubtype="1" fill="hold" grpId="1" nodeType="clickEffect">
                                  <p:stCondLst>
                                    <p:cond delay="0"/>
                                  </p:stCondLst>
                                  <p:childTnLst>
                                    <p:animEffect transition="out" filter="wheel(1)">
                                      <p:cBhvr>
                                        <p:cTn id="27" dur="2000"/>
                                        <p:tgtEl>
                                          <p:spTgt spid="8"/>
                                        </p:tgtEl>
                                      </p:cBhvr>
                                    </p:animEffect>
                                    <p:set>
                                      <p:cBhvr>
                                        <p:cTn id="28" dur="1" fill="hold">
                                          <p:stCondLst>
                                            <p:cond delay="1999"/>
                                          </p:stCondLst>
                                        </p:cTn>
                                        <p:tgtEl>
                                          <p:spTgt spid="8"/>
                                        </p:tgtEl>
                                        <p:attrNameLst>
                                          <p:attrName>style.visibility</p:attrName>
                                        </p:attrNameLst>
                                      </p:cBhvr>
                                      <p:to>
                                        <p:strVal val="hidden"/>
                                      </p:to>
                                    </p:set>
                                  </p:childTnLst>
                                </p:cTn>
                              </p:par>
                              <p:par>
                                <p:cTn id="29" presetID="21" presetClass="entr" presetSubtype="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2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xit" presetSubtype="1" fill="hold" grpId="1" nodeType="clickEffect">
                                  <p:stCondLst>
                                    <p:cond delay="0"/>
                                  </p:stCondLst>
                                  <p:childTnLst>
                                    <p:animEffect transition="out" filter="wheel(1)">
                                      <p:cBhvr>
                                        <p:cTn id="35" dur="2000"/>
                                        <p:tgtEl>
                                          <p:spTgt spid="10"/>
                                        </p:tgtEl>
                                      </p:cBhvr>
                                    </p:animEffect>
                                    <p:set>
                                      <p:cBhvr>
                                        <p:cTn id="36" dur="1" fill="hold">
                                          <p:stCondLst>
                                            <p:cond delay="1999"/>
                                          </p:stCondLst>
                                        </p:cTn>
                                        <p:tgtEl>
                                          <p:spTgt spid="10"/>
                                        </p:tgtEl>
                                        <p:attrNameLst>
                                          <p:attrName>style.visibility</p:attrName>
                                        </p:attrNameLst>
                                      </p:cBhvr>
                                      <p:to>
                                        <p:strVal val="hidden"/>
                                      </p:to>
                                    </p:set>
                                  </p:childTnLst>
                                </p:cTn>
                              </p:par>
                              <p:par>
                                <p:cTn id="37" presetID="26"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870">
                                          <p:stCondLst>
                                            <p:cond delay="0"/>
                                          </p:stCondLst>
                                        </p:cTn>
                                        <p:tgtEl>
                                          <p:spTgt spid="5"/>
                                        </p:tgtEl>
                                      </p:cBhvr>
                                    </p:animEffect>
                                    <p:anim calcmode="lin" valueType="num">
                                      <p:cBhvr>
                                        <p:cTn id="40" dur="2733"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996"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996" tmFilter="0, 0; 0.125,0.2665; 0.25,0.4; 0.375,0.465; 0.5,0.5;  0.625,0.535; 0.75,0.6; 0.875,0.7335; 1,1">
                                          <p:stCondLst>
                                            <p:cond delay="996"/>
                                          </p:stCondLst>
                                        </p:cTn>
                                        <p:tgtEl>
                                          <p:spTgt spid="5"/>
                                        </p:tgtEl>
                                        <p:attrNameLst>
                                          <p:attrName>ppt_y</p:attrName>
                                        </p:attrNameLst>
                                      </p:cBhvr>
                                      <p:tavLst>
                                        <p:tav tm="0" fmla="#ppt_y-sin(pi*$)/9">
                                          <p:val>
                                            <p:fltVal val="0"/>
                                          </p:val>
                                        </p:tav>
                                        <p:tav tm="100000">
                                          <p:val>
                                            <p:fltVal val="1"/>
                                          </p:val>
                                        </p:tav>
                                      </p:tavLst>
                                    </p:anim>
                                    <p:anim calcmode="lin" valueType="num">
                                      <p:cBhvr>
                                        <p:cTn id="43" dur="498" tmFilter="0, 0; 0.125,0.2665; 0.25,0.4; 0.375,0.465; 0.5,0.5;  0.625,0.535; 0.75,0.6; 0.875,0.7335; 1,1">
                                          <p:stCondLst>
                                            <p:cond delay="1986"/>
                                          </p:stCondLst>
                                        </p:cTn>
                                        <p:tgtEl>
                                          <p:spTgt spid="5"/>
                                        </p:tgtEl>
                                        <p:attrNameLst>
                                          <p:attrName>ppt_y</p:attrName>
                                        </p:attrNameLst>
                                      </p:cBhvr>
                                      <p:tavLst>
                                        <p:tav tm="0" fmla="#ppt_y-sin(pi*$)/27">
                                          <p:val>
                                            <p:fltVal val="0"/>
                                          </p:val>
                                        </p:tav>
                                        <p:tav tm="100000">
                                          <p:val>
                                            <p:fltVal val="1"/>
                                          </p:val>
                                        </p:tav>
                                      </p:tavLst>
                                    </p:anim>
                                    <p:anim calcmode="lin" valueType="num">
                                      <p:cBhvr>
                                        <p:cTn id="44" dur="246" tmFilter="0, 0; 0.125,0.2665; 0.25,0.4; 0.375,0.465; 0.5,0.5;  0.625,0.535; 0.75,0.6; 0.875,0.7335; 1,1">
                                          <p:stCondLst>
                                            <p:cond delay="2484"/>
                                          </p:stCondLst>
                                        </p:cTn>
                                        <p:tgtEl>
                                          <p:spTgt spid="5"/>
                                        </p:tgtEl>
                                        <p:attrNameLst>
                                          <p:attrName>ppt_y</p:attrName>
                                        </p:attrNameLst>
                                      </p:cBhvr>
                                      <p:tavLst>
                                        <p:tav tm="0" fmla="#ppt_y-sin(pi*$)/81">
                                          <p:val>
                                            <p:fltVal val="0"/>
                                          </p:val>
                                        </p:tav>
                                        <p:tav tm="100000">
                                          <p:val>
                                            <p:fltVal val="1"/>
                                          </p:val>
                                        </p:tav>
                                      </p:tavLst>
                                    </p:anim>
                                    <p:animScale>
                                      <p:cBhvr>
                                        <p:cTn id="45" dur="39">
                                          <p:stCondLst>
                                            <p:cond delay="975"/>
                                          </p:stCondLst>
                                        </p:cTn>
                                        <p:tgtEl>
                                          <p:spTgt spid="5"/>
                                        </p:tgtEl>
                                      </p:cBhvr>
                                      <p:to x="100000" y="60000"/>
                                    </p:animScale>
                                    <p:animScale>
                                      <p:cBhvr>
                                        <p:cTn id="46" dur="249" decel="50000">
                                          <p:stCondLst>
                                            <p:cond delay="1014"/>
                                          </p:stCondLst>
                                        </p:cTn>
                                        <p:tgtEl>
                                          <p:spTgt spid="5"/>
                                        </p:tgtEl>
                                      </p:cBhvr>
                                      <p:to x="100000" y="100000"/>
                                    </p:animScale>
                                    <p:animScale>
                                      <p:cBhvr>
                                        <p:cTn id="47" dur="39">
                                          <p:stCondLst>
                                            <p:cond delay="1968"/>
                                          </p:stCondLst>
                                        </p:cTn>
                                        <p:tgtEl>
                                          <p:spTgt spid="5"/>
                                        </p:tgtEl>
                                      </p:cBhvr>
                                      <p:to x="100000" y="80000"/>
                                    </p:animScale>
                                    <p:animScale>
                                      <p:cBhvr>
                                        <p:cTn id="48" dur="249" decel="50000">
                                          <p:stCondLst>
                                            <p:cond delay="2007"/>
                                          </p:stCondLst>
                                        </p:cTn>
                                        <p:tgtEl>
                                          <p:spTgt spid="5"/>
                                        </p:tgtEl>
                                      </p:cBhvr>
                                      <p:to x="100000" y="100000"/>
                                    </p:animScale>
                                    <p:animScale>
                                      <p:cBhvr>
                                        <p:cTn id="49" dur="39">
                                          <p:stCondLst>
                                            <p:cond delay="2463"/>
                                          </p:stCondLst>
                                        </p:cTn>
                                        <p:tgtEl>
                                          <p:spTgt spid="5"/>
                                        </p:tgtEl>
                                      </p:cBhvr>
                                      <p:to x="100000" y="90000"/>
                                    </p:animScale>
                                    <p:animScale>
                                      <p:cBhvr>
                                        <p:cTn id="50" dur="249" decel="50000">
                                          <p:stCondLst>
                                            <p:cond delay="2502"/>
                                          </p:stCondLst>
                                        </p:cTn>
                                        <p:tgtEl>
                                          <p:spTgt spid="5"/>
                                        </p:tgtEl>
                                      </p:cBhvr>
                                      <p:to x="100000" y="100000"/>
                                    </p:animScale>
                                    <p:animScale>
                                      <p:cBhvr>
                                        <p:cTn id="51" dur="39">
                                          <p:stCondLst>
                                            <p:cond delay="2712"/>
                                          </p:stCondLst>
                                        </p:cTn>
                                        <p:tgtEl>
                                          <p:spTgt spid="5"/>
                                        </p:tgtEl>
                                      </p:cBhvr>
                                      <p:to x="100000" y="95000"/>
                                    </p:animScale>
                                    <p:animScale>
                                      <p:cBhvr>
                                        <p:cTn id="52" dur="249" decel="50000">
                                          <p:stCondLst>
                                            <p:cond delay="2751"/>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2" grpId="1" animBg="1"/>
      <p:bldP spid="8" grpId="0" animBg="1"/>
      <p:bldP spid="8" grpId="1" animBg="1"/>
      <p:bldP spid="9" grpId="0" animBg="1"/>
      <p:bldP spid="9" grpId="1" animBg="1"/>
      <p:bldP spid="10" grpId="0" animBg="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3AFC7A0A-0CED-A55B-1DFB-5FBF97A8BCF3}"/>
              </a:ext>
            </a:extLst>
          </p:cNvPr>
          <p:cNvGraphicFramePr>
            <a:graphicFrameLocks noGrp="1"/>
          </p:cNvGraphicFramePr>
          <p:nvPr>
            <p:extLst>
              <p:ext uri="{D42A27DB-BD31-4B8C-83A1-F6EECF244321}">
                <p14:modId xmlns:p14="http://schemas.microsoft.com/office/powerpoint/2010/main" val="346770147"/>
              </p:ext>
            </p:extLst>
          </p:nvPr>
        </p:nvGraphicFramePr>
        <p:xfrm>
          <a:off x="0" y="1"/>
          <a:ext cx="12192000" cy="6890948"/>
        </p:xfrm>
        <a:graphic>
          <a:graphicData uri="http://schemas.openxmlformats.org/drawingml/2006/table">
            <a:tbl>
              <a:tblPr firstRow="1" bandRow="1">
                <a:tableStyleId>{93296810-A885-4BE3-A3E7-6D5BEEA58F35}</a:tableStyleId>
              </a:tblPr>
              <a:tblGrid>
                <a:gridCol w="2438400">
                  <a:extLst>
                    <a:ext uri="{9D8B030D-6E8A-4147-A177-3AD203B41FA5}">
                      <a16:colId xmlns:a16="http://schemas.microsoft.com/office/drawing/2014/main" val="2717071227"/>
                    </a:ext>
                  </a:extLst>
                </a:gridCol>
                <a:gridCol w="2438400">
                  <a:extLst>
                    <a:ext uri="{9D8B030D-6E8A-4147-A177-3AD203B41FA5}">
                      <a16:colId xmlns:a16="http://schemas.microsoft.com/office/drawing/2014/main" val="2128225259"/>
                    </a:ext>
                  </a:extLst>
                </a:gridCol>
                <a:gridCol w="2438400">
                  <a:extLst>
                    <a:ext uri="{9D8B030D-6E8A-4147-A177-3AD203B41FA5}">
                      <a16:colId xmlns:a16="http://schemas.microsoft.com/office/drawing/2014/main" val="3028043945"/>
                    </a:ext>
                  </a:extLst>
                </a:gridCol>
                <a:gridCol w="2438400">
                  <a:extLst>
                    <a:ext uri="{9D8B030D-6E8A-4147-A177-3AD203B41FA5}">
                      <a16:colId xmlns:a16="http://schemas.microsoft.com/office/drawing/2014/main" val="1960635048"/>
                    </a:ext>
                  </a:extLst>
                </a:gridCol>
                <a:gridCol w="2438400">
                  <a:extLst>
                    <a:ext uri="{9D8B030D-6E8A-4147-A177-3AD203B41FA5}">
                      <a16:colId xmlns:a16="http://schemas.microsoft.com/office/drawing/2014/main" val="619352696"/>
                    </a:ext>
                  </a:extLst>
                </a:gridCol>
              </a:tblGrid>
              <a:tr h="602278">
                <a:tc>
                  <a:txBody>
                    <a:bodyPr/>
                    <a:lstStyle/>
                    <a:p>
                      <a:pPr algn="ctr" fontAlgn="b"/>
                      <a:r>
                        <a:rPr lang="en-US" sz="2000" b="1" i="0" u="none" strike="noStrike" dirty="0">
                          <a:solidFill>
                            <a:srgbClr val="000000"/>
                          </a:solidFill>
                          <a:effectLst/>
                          <a:latin typeface="Calibri" panose="020F0502020204030204" pitchFamily="34" charset="0"/>
                        </a:rPr>
                        <a:t> </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2024-2025 Adopted</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2024-2025           Unaudited Final</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Major Change</a:t>
                      </a:r>
                    </a:p>
                  </a:txBody>
                  <a:tcPr marL="0" marR="0" marT="0" marB="0" anchor="b"/>
                </a:tc>
                <a:tc>
                  <a:txBody>
                    <a:bodyPr/>
                    <a:lstStyle/>
                    <a:p>
                      <a:pPr algn="ctr" fontAlgn="b"/>
                      <a:r>
                        <a:rPr lang="en-US" sz="2000" b="1" i="0" u="sng" strike="noStrike" dirty="0">
                          <a:solidFill>
                            <a:srgbClr val="000000"/>
                          </a:solidFill>
                          <a:effectLst/>
                          <a:latin typeface="Calibri" panose="020F0502020204030204" pitchFamily="34" charset="0"/>
                        </a:rPr>
                        <a:t>Change Amount</a:t>
                      </a:r>
                    </a:p>
                  </a:txBody>
                  <a:tcPr marL="0" marR="0" marT="0" marB="0" anchor="b"/>
                </a:tc>
                <a:extLst>
                  <a:ext uri="{0D108BD9-81ED-4DB2-BD59-A6C34878D82A}">
                    <a16:rowId xmlns:a16="http://schemas.microsoft.com/office/drawing/2014/main" val="860564760"/>
                  </a:ext>
                </a:extLst>
              </a:tr>
              <a:tr h="301139">
                <a:tc>
                  <a:txBody>
                    <a:bodyPr/>
                    <a:lstStyle/>
                    <a:p>
                      <a:pPr algn="l" fontAlgn="b"/>
                      <a:r>
                        <a:rPr lang="en-US" sz="2000" b="1" i="0" u="none" strike="noStrike" dirty="0">
                          <a:solidFill>
                            <a:srgbClr val="366092"/>
                          </a:solidFill>
                          <a:effectLst/>
                          <a:latin typeface="Calibri" panose="020F0502020204030204" pitchFamily="34" charset="0"/>
                        </a:rPr>
                        <a:t>Beginning FB</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27,153,961 </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27,153,961 </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No Change</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 </a:t>
                      </a:r>
                    </a:p>
                  </a:txBody>
                  <a:tcPr marL="0" marR="0" marT="0" marB="0" anchor="b"/>
                </a:tc>
                <a:extLst>
                  <a:ext uri="{0D108BD9-81ED-4DB2-BD59-A6C34878D82A}">
                    <a16:rowId xmlns:a16="http://schemas.microsoft.com/office/drawing/2014/main" val="3398208287"/>
                  </a:ext>
                </a:extLst>
              </a:tr>
              <a:tr h="360228">
                <a:tc>
                  <a:txBody>
                    <a:bodyPr/>
                    <a:lstStyle/>
                    <a:p>
                      <a:pPr algn="l" fontAlgn="b"/>
                      <a:r>
                        <a:rPr lang="en-US" sz="2000" b="1" i="0" u="none" strike="noStrike" dirty="0">
                          <a:solidFill>
                            <a:srgbClr val="4F6228"/>
                          </a:solidFill>
                          <a:effectLst/>
                          <a:latin typeface="Calibri" panose="020F0502020204030204" pitchFamily="34" charset="0"/>
                        </a:rPr>
                        <a:t>Apportionment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$ 168,740,327 </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168,740,327</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No Change</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 </a:t>
                      </a:r>
                    </a:p>
                  </a:txBody>
                  <a:tcPr marL="0" marR="0" marT="0" marB="0" anchor="b"/>
                </a:tc>
                <a:extLst>
                  <a:ext uri="{0D108BD9-81ED-4DB2-BD59-A6C34878D82A}">
                    <a16:rowId xmlns:a16="http://schemas.microsoft.com/office/drawing/2014/main" val="331257196"/>
                  </a:ext>
                </a:extLst>
              </a:tr>
              <a:tr h="813076">
                <a:tc>
                  <a:txBody>
                    <a:bodyPr/>
                    <a:lstStyle/>
                    <a:p>
                      <a:pPr algn="l" fontAlgn="b"/>
                      <a:r>
                        <a:rPr lang="en-US" sz="2000" b="1" i="0" u="none" strike="noStrike" dirty="0">
                          <a:solidFill>
                            <a:srgbClr val="4F6228"/>
                          </a:solidFill>
                          <a:effectLst/>
                          <a:latin typeface="Calibri" panose="020F0502020204030204" pitchFamily="34" charset="0"/>
                        </a:rPr>
                        <a:t>Non-Apportionment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26,995,665</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27,070,498</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 Minor net effect – 0.28%</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74,833</a:t>
                      </a:r>
                    </a:p>
                  </a:txBody>
                  <a:tcPr marL="0" marR="0" marT="0" marB="0" anchor="b"/>
                </a:tc>
                <a:extLst>
                  <a:ext uri="{0D108BD9-81ED-4DB2-BD59-A6C34878D82A}">
                    <a16:rowId xmlns:a16="http://schemas.microsoft.com/office/drawing/2014/main" val="2664906358"/>
                  </a:ext>
                </a:extLst>
              </a:tr>
              <a:tr h="602278">
                <a:tc>
                  <a:txBody>
                    <a:bodyPr/>
                    <a:lstStyle/>
                    <a:p>
                      <a:pPr algn="l" fontAlgn="b"/>
                      <a:r>
                        <a:rPr lang="en-US" sz="2000" b="1" i="0" u="none" strike="noStrike" dirty="0">
                          <a:solidFill>
                            <a:srgbClr val="4F6228"/>
                          </a:solidFill>
                          <a:effectLst/>
                          <a:latin typeface="Calibri" panose="020F0502020204030204" pitchFamily="34" charset="0"/>
                        </a:rPr>
                        <a:t>STRS On-behalf Payment</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6,455,833</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6,309,820</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 Accounting entry only –               No budget effect</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         (146,013)</a:t>
                      </a:r>
                    </a:p>
                  </a:txBody>
                  <a:tcPr marL="0" marR="0" marT="0" marB="0" anchor="b"/>
                </a:tc>
                <a:extLst>
                  <a:ext uri="{0D108BD9-81ED-4DB2-BD59-A6C34878D82A}">
                    <a16:rowId xmlns:a16="http://schemas.microsoft.com/office/drawing/2014/main" val="4206510503"/>
                  </a:ext>
                </a:extLst>
              </a:tr>
              <a:tr h="360228">
                <a:tc>
                  <a:txBody>
                    <a:bodyPr/>
                    <a:lstStyle/>
                    <a:p>
                      <a:pPr algn="l" fontAlgn="b"/>
                      <a:r>
                        <a:rPr lang="en-US" sz="2000" b="1" i="0" u="none" strike="noStrike" dirty="0">
                          <a:solidFill>
                            <a:srgbClr val="4F6228"/>
                          </a:solidFill>
                          <a:effectLst/>
                          <a:latin typeface="Calibri" panose="020F0502020204030204" pitchFamily="34" charset="0"/>
                        </a:rPr>
                        <a:t>Non-Resident Tuition</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30,851,889</a:t>
                      </a:r>
                    </a:p>
                  </a:txBody>
                  <a:tcPr marL="0" marR="0" marT="0" marB="0" anchor="b"/>
                </a:tc>
                <a:tc>
                  <a:txBody>
                    <a:bodyPr/>
                    <a:lstStyle/>
                    <a:p>
                      <a:pPr algn="l" fontAlgn="b"/>
                      <a:r>
                        <a:rPr lang="en-US" sz="2000" b="0" i="0" u="none" strike="noStrike" dirty="0">
                          <a:solidFill>
                            <a:srgbClr val="4F6228"/>
                          </a:solidFill>
                          <a:effectLst/>
                          <a:latin typeface="Calibri" panose="020F0502020204030204" pitchFamily="34" charset="0"/>
                        </a:rPr>
                        <a:t> $    28,293,450</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AB: 3.16%; Fl:  &lt;3.23%&gt;</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      (2,558,439)</a:t>
                      </a:r>
                    </a:p>
                  </a:txBody>
                  <a:tcPr marL="0" marR="0" marT="0" marB="0" anchor="b"/>
                </a:tc>
                <a:extLst>
                  <a:ext uri="{0D108BD9-81ED-4DB2-BD59-A6C34878D82A}">
                    <a16:rowId xmlns:a16="http://schemas.microsoft.com/office/drawing/2014/main" val="2700963036"/>
                  </a:ext>
                </a:extLst>
              </a:tr>
              <a:tr h="360228">
                <a:tc>
                  <a:txBody>
                    <a:bodyPr/>
                    <a:lstStyle/>
                    <a:p>
                      <a:pPr algn="l" fontAlgn="b"/>
                      <a:r>
                        <a:rPr lang="en-US" sz="2000" b="1" i="0" u="none" strike="noStrike" dirty="0">
                          <a:solidFill>
                            <a:srgbClr val="4F6228"/>
                          </a:solidFill>
                          <a:effectLst/>
                          <a:latin typeface="Calibri" panose="020F0502020204030204" pitchFamily="34" charset="0"/>
                        </a:rPr>
                        <a:t>Total Revenue</a:t>
                      </a:r>
                    </a:p>
                  </a:txBody>
                  <a:tcPr marL="0" marR="0" marT="0" marB="0" anchor="b"/>
                </a:tc>
                <a:tc>
                  <a:txBody>
                    <a:bodyPr/>
                    <a:lstStyle/>
                    <a:p>
                      <a:pPr algn="l" fontAlgn="b"/>
                      <a:r>
                        <a:rPr lang="en-US" sz="2000" b="1" i="0" u="none" strike="noStrike" dirty="0">
                          <a:solidFill>
                            <a:srgbClr val="4F6228"/>
                          </a:solidFill>
                          <a:effectLst/>
                          <a:latin typeface="Calibri" panose="020F0502020204030204" pitchFamily="34" charset="0"/>
                        </a:rPr>
                        <a:t> </a:t>
                      </a:r>
                      <a:r>
                        <a:rPr lang="en-US" sz="2000" b="1" i="0" u="none" strike="noStrike" dirty="0">
                          <a:solidFill>
                            <a:schemeClr val="accent4">
                              <a:lumMod val="50000"/>
                            </a:schemeClr>
                          </a:solidFill>
                          <a:effectLst/>
                          <a:latin typeface="Calibri" panose="020F0502020204030204" pitchFamily="34" charset="0"/>
                        </a:rPr>
                        <a:t>$ 233,043,714</a:t>
                      </a:r>
                    </a:p>
                  </a:txBody>
                  <a:tcPr marL="0" marR="0" marT="0" marB="0" anchor="b"/>
                </a:tc>
                <a:tc>
                  <a:txBody>
                    <a:bodyPr/>
                    <a:lstStyle/>
                    <a:p>
                      <a:pPr algn="l" fontAlgn="b"/>
                      <a:r>
                        <a:rPr lang="en-US" sz="2000" b="1" i="0" u="none" strike="noStrike" dirty="0">
                          <a:solidFill>
                            <a:srgbClr val="4F6228"/>
                          </a:solidFill>
                          <a:effectLst/>
                          <a:latin typeface="Calibri" panose="020F0502020204030204" pitchFamily="34" charset="0"/>
                        </a:rPr>
                        <a:t> $  </a:t>
                      </a:r>
                      <a:r>
                        <a:rPr lang="en-US" sz="2000" b="1" i="0" u="none" strike="noStrike" kern="1200" dirty="0">
                          <a:solidFill>
                            <a:srgbClr val="4F6228"/>
                          </a:solidFill>
                          <a:effectLst/>
                          <a:latin typeface="Calibri" panose="020F0502020204030204" pitchFamily="34" charset="0"/>
                          <a:ea typeface="+mn-ea"/>
                          <a:cs typeface="+mn-cs"/>
                        </a:rPr>
                        <a:t>230,414,095</a:t>
                      </a:r>
                    </a:p>
                  </a:txBody>
                  <a:tcPr marL="0" marR="0" marT="0" marB="0" anchor="b"/>
                </a:tc>
                <a:tc>
                  <a:txBody>
                    <a:bodyPr/>
                    <a:lstStyle/>
                    <a:p>
                      <a:pPr algn="l" fontAlgn="b"/>
                      <a:r>
                        <a:rPr lang="en-US" sz="2000" b="0" i="0" u="none" strike="noStrike" dirty="0">
                          <a:solidFill>
                            <a:schemeClr val="bg1"/>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(1.1%) </a:t>
                      </a:r>
                      <a:r>
                        <a:rPr lang="en-US" sz="2000" b="0" i="0" u="none" strike="noStrike" dirty="0">
                          <a:solidFill>
                            <a:schemeClr val="bg1"/>
                          </a:solidFill>
                          <a:effectLst/>
                          <a:latin typeface="Calibri" panose="020F0502020204030204" pitchFamily="34" charset="0"/>
                        </a:rPr>
                        <a:t>Difference</a:t>
                      </a:r>
                    </a:p>
                  </a:txBody>
                  <a:tcPr marL="0" marR="0" marT="0" marB="0" anchor="b"/>
                </a:tc>
                <a:tc>
                  <a:txBody>
                    <a:bodyPr/>
                    <a:lstStyle/>
                    <a:p>
                      <a:pPr algn="l" fontAlgn="b"/>
                      <a:r>
                        <a:rPr lang="en-US" sz="2000" b="1" i="0" u="none" strike="noStrike" dirty="0">
                          <a:solidFill>
                            <a:schemeClr val="accent4">
                              <a:lumMod val="50000"/>
                            </a:schemeClr>
                          </a:solidFill>
                          <a:effectLst/>
                          <a:latin typeface="Calibri" panose="020F0502020204030204" pitchFamily="34" charset="0"/>
                        </a:rPr>
                        <a:t> $      </a:t>
                      </a:r>
                      <a:r>
                        <a:rPr lang="en-US" sz="2000" b="1" i="0" u="none" strike="noStrike" dirty="0">
                          <a:solidFill>
                            <a:srgbClr val="FF0000"/>
                          </a:solidFill>
                          <a:effectLst/>
                          <a:latin typeface="Calibri" panose="020F0502020204030204" pitchFamily="34" charset="0"/>
                        </a:rPr>
                        <a:t>(2,629,619)</a:t>
                      </a:r>
                    </a:p>
                  </a:txBody>
                  <a:tcPr marL="0" marR="0" marT="0" marB="0" anchor="b"/>
                </a:tc>
                <a:extLst>
                  <a:ext uri="{0D108BD9-81ED-4DB2-BD59-A6C34878D82A}">
                    <a16:rowId xmlns:a16="http://schemas.microsoft.com/office/drawing/2014/main" val="4000864863"/>
                  </a:ext>
                </a:extLst>
              </a:tr>
              <a:tr h="813076">
                <a:tc>
                  <a:txBody>
                    <a:bodyPr/>
                    <a:lstStyle/>
                    <a:p>
                      <a:pPr algn="l" fontAlgn="b"/>
                      <a:r>
                        <a:rPr lang="en-US" sz="2000" b="1" i="0" u="none" strike="noStrike" dirty="0">
                          <a:solidFill>
                            <a:srgbClr val="C00000"/>
                          </a:solidFill>
                          <a:effectLst/>
                          <a:latin typeface="Calibri" panose="020F0502020204030204" pitchFamily="34" charset="0"/>
                        </a:rPr>
                        <a:t>Salary and Benefits</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$ 207,899,145</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$ 207,735,722</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Minor net effect – 0.08%</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(163,423)  </a:t>
                      </a:r>
                    </a:p>
                  </a:txBody>
                  <a:tcPr marL="0" marR="0" marT="0" marB="0" anchor="b"/>
                </a:tc>
                <a:extLst>
                  <a:ext uri="{0D108BD9-81ED-4DB2-BD59-A6C34878D82A}">
                    <a16:rowId xmlns:a16="http://schemas.microsoft.com/office/drawing/2014/main" val="1153384540"/>
                  </a:ext>
                </a:extLst>
              </a:tr>
              <a:tr h="602278">
                <a:tc>
                  <a:txBody>
                    <a:bodyPr/>
                    <a:lstStyle/>
                    <a:p>
                      <a:pPr algn="l" fontAlgn="b"/>
                      <a:r>
                        <a:rPr lang="en-US" sz="2000" b="1" i="0" u="none" strike="noStrike" dirty="0">
                          <a:solidFill>
                            <a:srgbClr val="C00000"/>
                          </a:solidFill>
                          <a:effectLst/>
                          <a:latin typeface="Calibri" panose="020F0502020204030204" pitchFamily="34" charset="0"/>
                        </a:rPr>
                        <a:t>STRS On-behalf Payment</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6,455,833</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6,309,820</a:t>
                      </a:r>
                    </a:p>
                  </a:txBody>
                  <a:tcPr marL="0" marR="0" marT="0" marB="0" anchor="b"/>
                </a:tc>
                <a:tc>
                  <a:txBody>
                    <a:bodyPr/>
                    <a:lstStyle/>
                    <a:p>
                      <a:pPr algn="l" fontAlgn="b"/>
                      <a:r>
                        <a:rPr lang="en-US" sz="1800" b="0" i="0" u="none" strike="noStrike" dirty="0">
                          <a:solidFill>
                            <a:schemeClr val="bg1"/>
                          </a:solidFill>
                          <a:effectLst/>
                          <a:latin typeface="Calibri" panose="020F0502020204030204" pitchFamily="34" charset="0"/>
                        </a:rPr>
                        <a:t>Accounting entry only – No budget effect</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(146,013)</a:t>
                      </a:r>
                    </a:p>
                  </a:txBody>
                  <a:tcPr marL="0" marR="0" marT="0" marB="0" anchor="b"/>
                </a:tc>
                <a:extLst>
                  <a:ext uri="{0D108BD9-81ED-4DB2-BD59-A6C34878D82A}">
                    <a16:rowId xmlns:a16="http://schemas.microsoft.com/office/drawing/2014/main" val="4004318406"/>
                  </a:ext>
                </a:extLst>
              </a:tr>
              <a:tr h="602278">
                <a:tc>
                  <a:txBody>
                    <a:bodyPr/>
                    <a:lstStyle/>
                    <a:p>
                      <a:pPr algn="l" fontAlgn="b"/>
                      <a:r>
                        <a:rPr lang="en-US" sz="2000" b="1" i="0" u="none" strike="noStrike">
                          <a:solidFill>
                            <a:srgbClr val="C00000"/>
                          </a:solidFill>
                          <a:effectLst/>
                          <a:latin typeface="Calibri" panose="020F0502020204030204" pitchFamily="34" charset="0"/>
                        </a:rPr>
                        <a:t>Supplies/Other Operating/Transfers</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20,280,190</a:t>
                      </a:r>
                    </a:p>
                  </a:txBody>
                  <a:tcPr marL="0" marR="0" marT="0" marB="0" anchor="b"/>
                </a:tc>
                <a:tc>
                  <a:txBody>
                    <a:bodyPr/>
                    <a:lstStyle/>
                    <a:p>
                      <a:pPr algn="l" fontAlgn="b"/>
                      <a:r>
                        <a:rPr lang="en-US" sz="2000" b="0" i="0" u="none" strike="noStrike" dirty="0">
                          <a:solidFill>
                            <a:srgbClr val="C00000"/>
                          </a:solidFill>
                          <a:effectLst/>
                          <a:latin typeface="Calibri" panose="020F0502020204030204" pitchFamily="34" charset="0"/>
                        </a:rPr>
                        <a:t> $    19,992,719</a:t>
                      </a:r>
                    </a:p>
                  </a:txBody>
                  <a:tcPr marL="0" marR="0" marT="0" marB="0" anchor="b"/>
                </a:tc>
                <a:tc>
                  <a:txBody>
                    <a:bodyPr/>
                    <a:lstStyle/>
                    <a:p>
                      <a:pPr algn="l" fontAlgn="b"/>
                      <a:r>
                        <a:rPr lang="en-US" sz="2000" b="0" i="0" u="none" strike="noStrike" dirty="0">
                          <a:solidFill>
                            <a:schemeClr val="bg2"/>
                          </a:solidFill>
                          <a:effectLst/>
                          <a:latin typeface="Calibri" panose="020F0502020204030204" pitchFamily="34" charset="0"/>
                        </a:rPr>
                        <a:t>Savings in contracted services net utilities</a:t>
                      </a:r>
                    </a:p>
                  </a:txBody>
                  <a:tcPr marL="0" marR="0" marT="0" marB="0" anchor="b"/>
                </a:tc>
                <a:tc>
                  <a:txBody>
                    <a:bodyPr/>
                    <a:lstStyle/>
                    <a:p>
                      <a:pPr algn="l" fontAlgn="b"/>
                      <a:r>
                        <a:rPr lang="en-US" sz="2000" b="0" i="0" u="none" strike="noStrike" dirty="0">
                          <a:solidFill>
                            <a:schemeClr val="accent4">
                              <a:lumMod val="50000"/>
                            </a:schemeClr>
                          </a:solidFill>
                          <a:effectLst/>
                          <a:latin typeface="Calibri" panose="020F0502020204030204" pitchFamily="34" charset="0"/>
                        </a:rPr>
                        <a:t> </a:t>
                      </a:r>
                      <a:r>
                        <a:rPr lang="en-US" sz="2000" b="0" i="0" u="none" strike="noStrike" dirty="0">
                          <a:solidFill>
                            <a:srgbClr val="00B050"/>
                          </a:solidFill>
                          <a:effectLst/>
                          <a:latin typeface="Calibri" panose="020F0502020204030204" pitchFamily="34" charset="0"/>
                        </a:rPr>
                        <a:t>$         (287,471)</a:t>
                      </a:r>
                    </a:p>
                  </a:txBody>
                  <a:tcPr marL="0" marR="0" marT="0" marB="0" anchor="b"/>
                </a:tc>
                <a:extLst>
                  <a:ext uri="{0D108BD9-81ED-4DB2-BD59-A6C34878D82A}">
                    <a16:rowId xmlns:a16="http://schemas.microsoft.com/office/drawing/2014/main" val="1427817576"/>
                  </a:ext>
                </a:extLst>
              </a:tr>
              <a:tr h="360228">
                <a:tc>
                  <a:txBody>
                    <a:bodyPr/>
                    <a:lstStyle/>
                    <a:p>
                      <a:pPr algn="l" fontAlgn="b"/>
                      <a:r>
                        <a:rPr lang="en-US" sz="2000" b="1" i="0" u="none" strike="noStrike" dirty="0">
                          <a:solidFill>
                            <a:srgbClr val="C00000"/>
                          </a:solidFill>
                          <a:effectLst/>
                          <a:latin typeface="Calibri" panose="020F0502020204030204" pitchFamily="34" charset="0"/>
                        </a:rPr>
                        <a:t>Total Expenditure</a:t>
                      </a:r>
                    </a:p>
                  </a:txBody>
                  <a:tcPr marL="0" marR="0" marT="0" marB="0" anchor="b"/>
                </a:tc>
                <a:tc>
                  <a:txBody>
                    <a:bodyPr/>
                    <a:lstStyle/>
                    <a:p>
                      <a:pPr algn="l" fontAlgn="b"/>
                      <a:r>
                        <a:rPr lang="en-US" sz="2000" b="1" i="0" u="none" strike="noStrike" dirty="0">
                          <a:solidFill>
                            <a:srgbClr val="C00000"/>
                          </a:solidFill>
                          <a:effectLst/>
                          <a:latin typeface="Calibri" panose="020F0502020204030204" pitchFamily="34" charset="0"/>
                        </a:rPr>
                        <a:t> $ 234,635,168</a:t>
                      </a:r>
                    </a:p>
                  </a:txBody>
                  <a:tcPr marL="0" marR="0" marT="0" marB="0" anchor="b"/>
                </a:tc>
                <a:tc>
                  <a:txBody>
                    <a:bodyPr/>
                    <a:lstStyle/>
                    <a:p>
                      <a:pPr algn="l" fontAlgn="b"/>
                      <a:r>
                        <a:rPr lang="en-US" sz="2000" b="1" i="0" u="none" strike="noStrike" dirty="0">
                          <a:solidFill>
                            <a:srgbClr val="C00000"/>
                          </a:solidFill>
                          <a:effectLst/>
                          <a:latin typeface="Calibri" panose="020F0502020204030204" pitchFamily="34" charset="0"/>
                        </a:rPr>
                        <a:t> $  234,038,261</a:t>
                      </a:r>
                    </a:p>
                  </a:txBody>
                  <a:tcPr marL="0" marR="0" marT="0" marB="0" anchor="b"/>
                </a:tc>
                <a:tc>
                  <a:txBody>
                    <a:bodyPr/>
                    <a:lstStyle/>
                    <a:p>
                      <a:pPr algn="l" fontAlgn="b"/>
                      <a:r>
                        <a:rPr lang="en-US" sz="2000" b="0" i="0" u="none" strike="noStrike" dirty="0">
                          <a:solidFill>
                            <a:srgbClr val="00B050"/>
                          </a:solidFill>
                          <a:effectLst/>
                          <a:latin typeface="Calibri" panose="020F0502020204030204" pitchFamily="34" charset="0"/>
                        </a:rPr>
                        <a:t>(0.25%) </a:t>
                      </a:r>
                      <a:r>
                        <a:rPr lang="en-US" sz="2000" b="0" i="0" u="none" strike="noStrike" dirty="0">
                          <a:solidFill>
                            <a:schemeClr val="bg1"/>
                          </a:solidFill>
                          <a:effectLst/>
                          <a:latin typeface="Calibri" panose="020F0502020204030204" pitchFamily="34" charset="0"/>
                        </a:rPr>
                        <a:t>Difference</a:t>
                      </a:r>
                    </a:p>
                  </a:txBody>
                  <a:tcPr marL="0" marR="0" marT="0" marB="0" anchor="b"/>
                </a:tc>
                <a:tc>
                  <a:txBody>
                    <a:bodyPr/>
                    <a:lstStyle/>
                    <a:p>
                      <a:pPr algn="l" fontAlgn="b"/>
                      <a:r>
                        <a:rPr lang="en-US" sz="2000" b="1" i="0" u="none" strike="noStrike" dirty="0">
                          <a:solidFill>
                            <a:schemeClr val="accent4">
                              <a:lumMod val="50000"/>
                            </a:schemeClr>
                          </a:solidFill>
                          <a:effectLst/>
                          <a:latin typeface="Calibri" panose="020F0502020204030204" pitchFamily="34" charset="0"/>
                        </a:rPr>
                        <a:t> </a:t>
                      </a:r>
                      <a:r>
                        <a:rPr lang="en-US" sz="2000" b="1" i="0" u="none" strike="noStrike" dirty="0">
                          <a:solidFill>
                            <a:srgbClr val="00B050"/>
                          </a:solidFill>
                          <a:effectLst/>
                          <a:latin typeface="Calibri" panose="020F0502020204030204" pitchFamily="34" charset="0"/>
                        </a:rPr>
                        <a:t>$         (596,907)</a:t>
                      </a:r>
                    </a:p>
                  </a:txBody>
                  <a:tcPr marL="0" marR="0" marT="0" marB="0" anchor="b"/>
                </a:tc>
                <a:extLst>
                  <a:ext uri="{0D108BD9-81ED-4DB2-BD59-A6C34878D82A}">
                    <a16:rowId xmlns:a16="http://schemas.microsoft.com/office/drawing/2014/main" val="3080683661"/>
                  </a:ext>
                </a:extLst>
              </a:tr>
              <a:tr h="360228">
                <a:tc>
                  <a:txBody>
                    <a:bodyPr/>
                    <a:lstStyle/>
                    <a:p>
                      <a:pPr algn="l" fontAlgn="b"/>
                      <a:r>
                        <a:rPr lang="en-US" sz="2000" b="1" i="0" u="none" strike="noStrike">
                          <a:solidFill>
                            <a:srgbClr val="000000"/>
                          </a:solidFill>
                          <a:effectLst/>
                          <a:latin typeface="Calibri" panose="020F0502020204030204" pitchFamily="34" charset="0"/>
                        </a:rPr>
                        <a:t>Surplus/</a:t>
                      </a:r>
                      <a:r>
                        <a:rPr lang="en-US" sz="2000" b="1" i="0" u="none" strike="noStrike">
                          <a:solidFill>
                            <a:srgbClr val="FF0000"/>
                          </a:solidFill>
                          <a:effectLst/>
                          <a:latin typeface="Calibri" panose="020F0502020204030204" pitchFamily="34" charset="0"/>
                        </a:rPr>
                        <a:t>Deficit</a:t>
                      </a:r>
                      <a:endParaRPr lang="en-US" sz="2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FF0000"/>
                          </a:solidFill>
                          <a:effectLst/>
                          <a:latin typeface="Calibri" panose="020F0502020204030204" pitchFamily="34" charset="0"/>
                        </a:rPr>
                        <a:t> $    (1,591,454)</a:t>
                      </a:r>
                    </a:p>
                  </a:txBody>
                  <a:tcPr marL="0" marR="0" marT="0" marB="0" anchor="b"/>
                </a:tc>
                <a:tc>
                  <a:txBody>
                    <a:bodyPr/>
                    <a:lstStyle/>
                    <a:p>
                      <a:pPr algn="l" fontAlgn="b"/>
                      <a:r>
                        <a:rPr lang="en-US" sz="2000" b="0" i="0" u="none" strike="noStrike" dirty="0">
                          <a:solidFill>
                            <a:srgbClr val="FF0000"/>
                          </a:solidFill>
                          <a:effectLst/>
                          <a:latin typeface="Calibri" panose="020F0502020204030204" pitchFamily="34" charset="0"/>
                        </a:rPr>
                        <a:t> $     (3,624,166)</a:t>
                      </a:r>
                    </a:p>
                  </a:txBody>
                  <a:tcPr marL="0" marR="0" marT="0" marB="0" anchor="b"/>
                </a:tc>
                <a:tc>
                  <a:txBody>
                    <a:bodyPr/>
                    <a:lstStyle/>
                    <a:p>
                      <a:pPr algn="l" fontAlgn="b"/>
                      <a:endParaRPr lang="en-US" sz="2000" b="0" i="0" u="none" strike="noStrike" dirty="0">
                        <a:solidFill>
                          <a:srgbClr val="FF0000"/>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00B050"/>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      (2,032,712)</a:t>
                      </a:r>
                    </a:p>
                  </a:txBody>
                  <a:tcPr marL="0" marR="0" marT="0" marB="0" anchor="b"/>
                </a:tc>
                <a:extLst>
                  <a:ext uri="{0D108BD9-81ED-4DB2-BD59-A6C34878D82A}">
                    <a16:rowId xmlns:a16="http://schemas.microsoft.com/office/drawing/2014/main" val="291583207"/>
                  </a:ext>
                </a:extLst>
              </a:tr>
              <a:tr h="360228">
                <a:tc>
                  <a:txBody>
                    <a:bodyPr/>
                    <a:lstStyle/>
                    <a:p>
                      <a:pPr algn="l" fontAlgn="b"/>
                      <a:r>
                        <a:rPr lang="en-US" sz="2000" b="1" i="0" u="none" strike="noStrike">
                          <a:solidFill>
                            <a:srgbClr val="366092"/>
                          </a:solidFill>
                          <a:effectLst/>
                          <a:latin typeface="Calibri" panose="020F0502020204030204" pitchFamily="34" charset="0"/>
                        </a:rPr>
                        <a:t>Ending Fund Balance</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25,562,507</a:t>
                      </a:r>
                    </a:p>
                  </a:txBody>
                  <a:tcPr marL="0" marR="0" marT="0" marB="0" anchor="b"/>
                </a:tc>
                <a:tc>
                  <a:txBody>
                    <a:bodyPr/>
                    <a:lstStyle/>
                    <a:p>
                      <a:pPr algn="l" fontAlgn="b"/>
                      <a:r>
                        <a:rPr lang="en-US" sz="2000" b="1" i="0" u="none" strike="noStrike" dirty="0">
                          <a:solidFill>
                            <a:srgbClr val="366092"/>
                          </a:solidFill>
                          <a:effectLst/>
                          <a:latin typeface="Calibri" panose="020F0502020204030204" pitchFamily="34" charset="0"/>
                        </a:rPr>
                        <a:t> $    23,529,795</a:t>
                      </a:r>
                    </a:p>
                  </a:txBody>
                  <a:tcPr marL="0" marR="0" marT="0" marB="0" anchor="b"/>
                </a:tc>
                <a:tc>
                  <a:txBody>
                    <a:bodyPr/>
                    <a:lstStyle/>
                    <a:p>
                      <a:pPr algn="l" fontAlgn="b"/>
                      <a:endParaRPr lang="en-US" sz="2000" b="1" i="0" u="none" strike="noStrike" dirty="0">
                        <a:solidFill>
                          <a:srgbClr val="366092"/>
                        </a:solidFill>
                        <a:effectLst/>
                        <a:latin typeface="Calibri" panose="020F0502020204030204" pitchFamily="34" charset="0"/>
                      </a:endParaRPr>
                    </a:p>
                  </a:txBody>
                  <a:tcPr marL="0" marR="0" marT="0" marB="0" anchor="b"/>
                </a:tc>
                <a:tc>
                  <a:txBody>
                    <a:bodyPr/>
                    <a:lstStyle/>
                    <a:p>
                      <a:pPr algn="l" fontAlgn="b"/>
                      <a:r>
                        <a:rPr lang="en-US" sz="2000" b="0" i="0" u="none" strike="noStrike" dirty="0">
                          <a:solidFill>
                            <a:srgbClr val="00B050"/>
                          </a:solidFill>
                          <a:effectLst/>
                          <a:latin typeface="Calibri" panose="020F0502020204030204" pitchFamily="34" charset="0"/>
                        </a:rPr>
                        <a:t> </a:t>
                      </a:r>
                      <a:r>
                        <a:rPr lang="en-US" sz="2000" b="0" i="0" u="none" strike="noStrike" dirty="0">
                          <a:solidFill>
                            <a:srgbClr val="FF0000"/>
                          </a:solidFill>
                          <a:effectLst/>
                          <a:latin typeface="Calibri" panose="020F0502020204030204" pitchFamily="34" charset="0"/>
                        </a:rPr>
                        <a:t>$      (2,032,712)</a:t>
                      </a:r>
                    </a:p>
                  </a:txBody>
                  <a:tcPr marL="0" marR="0" marT="0" marB="0" anchor="b"/>
                </a:tc>
                <a:extLst>
                  <a:ext uri="{0D108BD9-81ED-4DB2-BD59-A6C34878D82A}">
                    <a16:rowId xmlns:a16="http://schemas.microsoft.com/office/drawing/2014/main" val="3201782950"/>
                  </a:ext>
                </a:extLst>
              </a:tr>
              <a:tr h="360228">
                <a:tc>
                  <a:txBody>
                    <a:bodyPr/>
                    <a:lstStyle/>
                    <a:p>
                      <a:pPr algn="l" fontAlgn="b"/>
                      <a:r>
                        <a:rPr lang="en-US" sz="2000" b="1" i="0" u="none" strike="noStrike">
                          <a:solidFill>
                            <a:srgbClr val="000000"/>
                          </a:solidFill>
                          <a:effectLst/>
                          <a:latin typeface="Calibri" panose="020F0502020204030204" pitchFamily="34" charset="0"/>
                        </a:rPr>
                        <a:t> </a:t>
                      </a:r>
                    </a:p>
                  </a:txBody>
                  <a:tcPr marL="0" marR="0" marT="0" marB="0" anchor="b"/>
                </a:tc>
                <a:tc>
                  <a:txBody>
                    <a:bodyPr/>
                    <a:lstStyle/>
                    <a:p>
                      <a:pPr algn="r" fontAlgn="b"/>
                      <a:r>
                        <a:rPr lang="en-US" sz="2000" b="1" i="0" u="none" strike="noStrike" dirty="0">
                          <a:solidFill>
                            <a:srgbClr val="366092"/>
                          </a:solidFill>
                          <a:effectLst/>
                          <a:latin typeface="Calibri" panose="020F0502020204030204" pitchFamily="34" charset="0"/>
                        </a:rPr>
                        <a:t>10.89%</a:t>
                      </a:r>
                    </a:p>
                  </a:txBody>
                  <a:tcPr marL="0" marR="0" marT="0" marB="0" anchor="b"/>
                </a:tc>
                <a:tc>
                  <a:txBody>
                    <a:bodyPr/>
                    <a:lstStyle/>
                    <a:p>
                      <a:pPr algn="r" fontAlgn="b"/>
                      <a:r>
                        <a:rPr lang="en-US" sz="2000" b="1" i="0" u="none" strike="noStrike" dirty="0">
                          <a:solidFill>
                            <a:srgbClr val="366092"/>
                          </a:solidFill>
                          <a:effectLst/>
                          <a:latin typeface="Calibri" panose="020F0502020204030204" pitchFamily="34" charset="0"/>
                        </a:rPr>
                        <a:t>10.05%</a:t>
                      </a:r>
                    </a:p>
                  </a:txBody>
                  <a:tcPr marL="0" marR="0" marT="0" marB="0" anchor="b"/>
                </a:tc>
                <a:tc>
                  <a:txBody>
                    <a:bodyPr/>
                    <a:lstStyle/>
                    <a:p>
                      <a:pPr algn="r" fontAlgn="b"/>
                      <a:endParaRPr lang="en-US" sz="2000" b="1" i="0" u="none" strike="noStrike" dirty="0">
                        <a:solidFill>
                          <a:srgbClr val="366092"/>
                        </a:solidFill>
                        <a:effectLst/>
                        <a:latin typeface="Calibri" panose="020F0502020204030204" pitchFamily="34" charset="0"/>
                      </a:endParaRPr>
                    </a:p>
                  </a:txBody>
                  <a:tcPr marL="0" marR="0" marT="0" marB="0" anchor="b"/>
                </a:tc>
                <a:tc>
                  <a:txBody>
                    <a:bodyPr/>
                    <a:lstStyle/>
                    <a:p>
                      <a:pPr algn="r" fontAlgn="b"/>
                      <a:r>
                        <a:rPr lang="en-US" sz="2000" b="1" i="0" u="none" strike="noStrike" dirty="0">
                          <a:solidFill>
                            <a:srgbClr val="FF0000"/>
                          </a:solidFill>
                          <a:effectLst/>
                          <a:latin typeface="Calibri" panose="020F0502020204030204" pitchFamily="34" charset="0"/>
                        </a:rPr>
                        <a:t>&lt;0.84%&gt;</a:t>
                      </a:r>
                    </a:p>
                  </a:txBody>
                  <a:tcPr marL="0" marR="0" marT="0" marB="0" anchor="b"/>
                </a:tc>
                <a:extLst>
                  <a:ext uri="{0D108BD9-81ED-4DB2-BD59-A6C34878D82A}">
                    <a16:rowId xmlns:a16="http://schemas.microsoft.com/office/drawing/2014/main" val="1003235934"/>
                  </a:ext>
                </a:extLst>
              </a:tr>
            </a:tbl>
          </a:graphicData>
        </a:graphic>
      </p:graphicFrame>
      <p:sp>
        <p:nvSpPr>
          <p:cNvPr id="2" name="Rectangle: Rounded Corners 1">
            <a:extLst>
              <a:ext uri="{FF2B5EF4-FFF2-40B4-BE49-F238E27FC236}">
                <a16:creationId xmlns:a16="http://schemas.microsoft.com/office/drawing/2014/main" id="{E0E68D2A-D70E-7B13-BC33-9038D133ADB8}"/>
              </a:ext>
            </a:extLst>
          </p:cNvPr>
          <p:cNvSpPr/>
          <p:nvPr/>
        </p:nvSpPr>
        <p:spPr>
          <a:xfrm>
            <a:off x="0" y="2094931"/>
            <a:ext cx="12192000" cy="620974"/>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5C6820CA-0581-56DA-E2CC-E61243D5DEE1}"/>
              </a:ext>
            </a:extLst>
          </p:cNvPr>
          <p:cNvSpPr/>
          <p:nvPr/>
        </p:nvSpPr>
        <p:spPr>
          <a:xfrm>
            <a:off x="0" y="4254688"/>
            <a:ext cx="12192000" cy="620974"/>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6E3E27F-4B72-EB6F-108C-F0BB58EC0D59}"/>
              </a:ext>
            </a:extLst>
          </p:cNvPr>
          <p:cNvSpPr/>
          <p:nvPr/>
        </p:nvSpPr>
        <p:spPr>
          <a:xfrm>
            <a:off x="2445924" y="40944"/>
            <a:ext cx="2397894" cy="6818946"/>
          </a:xfrm>
          <a:prstGeom prst="rect">
            <a:avLst/>
          </a:prstGeom>
          <a:noFill/>
          <a:ln w="381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916A10B-B351-2B17-633E-0BAA14163DF0}"/>
              </a:ext>
            </a:extLst>
          </p:cNvPr>
          <p:cNvSpPr/>
          <p:nvPr/>
        </p:nvSpPr>
        <p:spPr>
          <a:xfrm>
            <a:off x="4843818" y="40944"/>
            <a:ext cx="2504364" cy="6818946"/>
          </a:xfrm>
          <a:prstGeom prst="rect">
            <a:avLst/>
          </a:prstGeom>
          <a:noFill/>
          <a:ln w="381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3F0F1039-1FCE-8E77-C290-7B65B264839C}"/>
              </a:ext>
            </a:extLst>
          </p:cNvPr>
          <p:cNvSpPr/>
          <p:nvPr/>
        </p:nvSpPr>
        <p:spPr>
          <a:xfrm>
            <a:off x="0" y="914400"/>
            <a:ext cx="12192000" cy="382954"/>
          </a:xfrm>
          <a:prstGeom prst="round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B23C6149-D4FF-4CAA-AAFD-5D32FA512495}"/>
              </a:ext>
            </a:extLst>
          </p:cNvPr>
          <p:cNvSpPr/>
          <p:nvPr/>
        </p:nvSpPr>
        <p:spPr>
          <a:xfrm>
            <a:off x="0" y="1297354"/>
            <a:ext cx="12192000" cy="797577"/>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 name="Rectangle: Rounded Corners 9">
            <a:extLst>
              <a:ext uri="{FF2B5EF4-FFF2-40B4-BE49-F238E27FC236}">
                <a16:creationId xmlns:a16="http://schemas.microsoft.com/office/drawing/2014/main" id="{063FB917-0C59-1B8B-9A2A-5C6497FF1912}"/>
              </a:ext>
            </a:extLst>
          </p:cNvPr>
          <p:cNvSpPr/>
          <p:nvPr/>
        </p:nvSpPr>
        <p:spPr>
          <a:xfrm>
            <a:off x="0" y="2692573"/>
            <a:ext cx="12192000" cy="37887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 name="Rectangle: Rounded Corners 10">
            <a:extLst>
              <a:ext uri="{FF2B5EF4-FFF2-40B4-BE49-F238E27FC236}">
                <a16:creationId xmlns:a16="http://schemas.microsoft.com/office/drawing/2014/main" id="{17C7FC12-A583-9BB6-EA4C-1AF55A87174C}"/>
              </a:ext>
            </a:extLst>
          </p:cNvPr>
          <p:cNvSpPr/>
          <p:nvPr/>
        </p:nvSpPr>
        <p:spPr>
          <a:xfrm>
            <a:off x="0" y="3073579"/>
            <a:ext cx="12192000" cy="355421"/>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2" name="Rectangle: Rounded Corners 11">
            <a:extLst>
              <a:ext uri="{FF2B5EF4-FFF2-40B4-BE49-F238E27FC236}">
                <a16:creationId xmlns:a16="http://schemas.microsoft.com/office/drawing/2014/main" id="{92E0C5C4-B88C-5C19-1CAB-3DC624098DD4}"/>
              </a:ext>
            </a:extLst>
          </p:cNvPr>
          <p:cNvSpPr/>
          <p:nvPr/>
        </p:nvSpPr>
        <p:spPr>
          <a:xfrm>
            <a:off x="0" y="3443055"/>
            <a:ext cx="12192000" cy="797577"/>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3" name="Rectangle: Rounded Corners 12">
            <a:extLst>
              <a:ext uri="{FF2B5EF4-FFF2-40B4-BE49-F238E27FC236}">
                <a16:creationId xmlns:a16="http://schemas.microsoft.com/office/drawing/2014/main" id="{F232C012-4F62-B629-9453-F3E3B7EFF9B9}"/>
              </a:ext>
            </a:extLst>
          </p:cNvPr>
          <p:cNvSpPr/>
          <p:nvPr/>
        </p:nvSpPr>
        <p:spPr>
          <a:xfrm>
            <a:off x="0" y="4833958"/>
            <a:ext cx="12192000" cy="620974"/>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 name="Rectangle: Rounded Corners 13">
            <a:extLst>
              <a:ext uri="{FF2B5EF4-FFF2-40B4-BE49-F238E27FC236}">
                <a16:creationId xmlns:a16="http://schemas.microsoft.com/office/drawing/2014/main" id="{5B452FA6-8693-3D24-8144-537BC669A497}"/>
              </a:ext>
            </a:extLst>
          </p:cNvPr>
          <p:cNvSpPr/>
          <p:nvPr/>
        </p:nvSpPr>
        <p:spPr>
          <a:xfrm>
            <a:off x="0" y="5454933"/>
            <a:ext cx="12192000" cy="375344"/>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5" name="Rectangle: Rounded Corners 14">
            <a:extLst>
              <a:ext uri="{FF2B5EF4-FFF2-40B4-BE49-F238E27FC236}">
                <a16:creationId xmlns:a16="http://schemas.microsoft.com/office/drawing/2014/main" id="{B3339D9E-9D72-0E13-2AD7-164CFD6EF4A8}"/>
              </a:ext>
            </a:extLst>
          </p:cNvPr>
          <p:cNvSpPr/>
          <p:nvPr/>
        </p:nvSpPr>
        <p:spPr>
          <a:xfrm>
            <a:off x="1" y="5871080"/>
            <a:ext cx="12192000" cy="1002411"/>
          </a:xfrm>
          <a:prstGeom prst="round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Tree>
    <p:extLst>
      <p:ext uri="{BB962C8B-B14F-4D97-AF65-F5344CB8AC3E}">
        <p14:creationId xmlns:p14="http://schemas.microsoft.com/office/powerpoint/2010/main" val="90097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par>
                          <p:cTn id="13" fill="hold">
                            <p:stCondLst>
                              <p:cond delay="0"/>
                            </p:stCondLst>
                            <p:childTnLst>
                              <p:par>
                                <p:cTn id="14" presetID="2" presetClass="entr" presetSubtype="4"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7"/>
                                        </p:tgtEl>
                                        <p:attrNameLst>
                                          <p:attrName>style.visibility</p:attrName>
                                        </p:attrNameLst>
                                      </p:cBhvr>
                                      <p:to>
                                        <p:strVal val="hidden"/>
                                      </p:to>
                                    </p:set>
                                  </p:childTnLst>
                                </p:cTn>
                              </p:par>
                            </p:childTnLst>
                          </p:cTn>
                        </p:par>
                        <p:par>
                          <p:cTn id="22" fill="hold">
                            <p:stCondLst>
                              <p:cond delay="0"/>
                            </p:stCondLst>
                            <p:childTnLst>
                              <p:par>
                                <p:cTn id="23" presetID="31" presetClass="entr" presetSubtype="0" fill="hold" grpId="0" nodeType="after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1000" fill="hold"/>
                                        <p:tgtEl>
                                          <p:spTgt spid="2"/>
                                        </p:tgtEl>
                                        <p:attrNameLst>
                                          <p:attrName>ppt_w</p:attrName>
                                        </p:attrNameLst>
                                      </p:cBhvr>
                                      <p:tavLst>
                                        <p:tav tm="0">
                                          <p:val>
                                            <p:fltVal val="0"/>
                                          </p:val>
                                        </p:tav>
                                        <p:tav tm="100000">
                                          <p:val>
                                            <p:strVal val="#ppt_w"/>
                                          </p:val>
                                        </p:tav>
                                      </p:tavLst>
                                    </p:anim>
                                    <p:anim calcmode="lin" valueType="num">
                                      <p:cBhvr>
                                        <p:cTn id="26" dur="1000" fill="hold"/>
                                        <p:tgtEl>
                                          <p:spTgt spid="2"/>
                                        </p:tgtEl>
                                        <p:attrNameLst>
                                          <p:attrName>ppt_h</p:attrName>
                                        </p:attrNameLst>
                                      </p:cBhvr>
                                      <p:tavLst>
                                        <p:tav tm="0">
                                          <p:val>
                                            <p:fltVal val="0"/>
                                          </p:val>
                                        </p:tav>
                                        <p:tav tm="100000">
                                          <p:val>
                                            <p:strVal val="#ppt_h"/>
                                          </p:val>
                                        </p:tav>
                                      </p:tavLst>
                                    </p:anim>
                                    <p:anim calcmode="lin" valueType="num">
                                      <p:cBhvr>
                                        <p:cTn id="27" dur="1000" fill="hold"/>
                                        <p:tgtEl>
                                          <p:spTgt spid="2"/>
                                        </p:tgtEl>
                                        <p:attrNameLst>
                                          <p:attrName>style.rotation</p:attrName>
                                        </p:attrNameLst>
                                      </p:cBhvr>
                                      <p:tavLst>
                                        <p:tav tm="0">
                                          <p:val>
                                            <p:fltVal val="90"/>
                                          </p:val>
                                        </p:tav>
                                        <p:tav tm="100000">
                                          <p:val>
                                            <p:fltVal val="0"/>
                                          </p:val>
                                        </p:tav>
                                      </p:tavLst>
                                    </p:anim>
                                    <p:animEffect transition="in" filter="fade">
                                      <p:cBhvr>
                                        <p:cTn id="28" dur="1000"/>
                                        <p:tgtEl>
                                          <p:spTgt spid="2"/>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1000" fill="hold"/>
                                        <p:tgtEl>
                                          <p:spTgt spid="3"/>
                                        </p:tgtEl>
                                        <p:attrNameLst>
                                          <p:attrName>ppt_w</p:attrName>
                                        </p:attrNameLst>
                                      </p:cBhvr>
                                      <p:tavLst>
                                        <p:tav tm="0">
                                          <p:val>
                                            <p:fltVal val="0"/>
                                          </p:val>
                                        </p:tav>
                                        <p:tav tm="100000">
                                          <p:val>
                                            <p:strVal val="#ppt_w"/>
                                          </p:val>
                                        </p:tav>
                                      </p:tavLst>
                                    </p:anim>
                                    <p:anim calcmode="lin" valueType="num">
                                      <p:cBhvr>
                                        <p:cTn id="32" dur="1000" fill="hold"/>
                                        <p:tgtEl>
                                          <p:spTgt spid="3"/>
                                        </p:tgtEl>
                                        <p:attrNameLst>
                                          <p:attrName>ppt_h</p:attrName>
                                        </p:attrNameLst>
                                      </p:cBhvr>
                                      <p:tavLst>
                                        <p:tav tm="0">
                                          <p:val>
                                            <p:fltVal val="0"/>
                                          </p:val>
                                        </p:tav>
                                        <p:tav tm="100000">
                                          <p:val>
                                            <p:strVal val="#ppt_h"/>
                                          </p:val>
                                        </p:tav>
                                      </p:tavLst>
                                    </p:anim>
                                    <p:anim calcmode="lin" valueType="num">
                                      <p:cBhvr>
                                        <p:cTn id="33" dur="1000" fill="hold"/>
                                        <p:tgtEl>
                                          <p:spTgt spid="3"/>
                                        </p:tgtEl>
                                        <p:attrNameLst>
                                          <p:attrName>style.rotation</p:attrName>
                                        </p:attrNameLst>
                                      </p:cBhvr>
                                      <p:tavLst>
                                        <p:tav tm="0">
                                          <p:val>
                                            <p:fltVal val="90"/>
                                          </p:val>
                                        </p:tav>
                                        <p:tav tm="100000">
                                          <p:val>
                                            <p:fltVal val="0"/>
                                          </p:val>
                                        </p:tav>
                                      </p:tavLst>
                                    </p:anim>
                                    <p:animEffect transition="in" filter="fade">
                                      <p:cBhvr>
                                        <p:cTn id="34" dur="10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3"/>
                                        </p:tgtEl>
                                        <p:attrNameLst>
                                          <p:attrName>style.visibility</p:attrName>
                                        </p:attrNameLst>
                                      </p:cBhvr>
                                      <p:to>
                                        <p:strVal val="hidden"/>
                                      </p:to>
                                    </p:set>
                                  </p:childTnLst>
                                </p:cTn>
                              </p:par>
                            </p:childTnLst>
                          </p:cTn>
                        </p:par>
                        <p:par>
                          <p:cTn id="41" fill="hold">
                            <p:stCondLst>
                              <p:cond delay="0"/>
                            </p:stCondLst>
                            <p:childTnLst>
                              <p:par>
                                <p:cTn id="42" presetID="31"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1000" fill="hold"/>
                                        <p:tgtEl>
                                          <p:spTgt spid="8"/>
                                        </p:tgtEl>
                                        <p:attrNameLst>
                                          <p:attrName>ppt_w</p:attrName>
                                        </p:attrNameLst>
                                      </p:cBhvr>
                                      <p:tavLst>
                                        <p:tav tm="0">
                                          <p:val>
                                            <p:fltVal val="0"/>
                                          </p:val>
                                        </p:tav>
                                        <p:tav tm="100000">
                                          <p:val>
                                            <p:strVal val="#ppt_w"/>
                                          </p:val>
                                        </p:tav>
                                      </p:tavLst>
                                    </p:anim>
                                    <p:anim calcmode="lin" valueType="num">
                                      <p:cBhvr>
                                        <p:cTn id="45" dur="1000" fill="hold"/>
                                        <p:tgtEl>
                                          <p:spTgt spid="8"/>
                                        </p:tgtEl>
                                        <p:attrNameLst>
                                          <p:attrName>ppt_h</p:attrName>
                                        </p:attrNameLst>
                                      </p:cBhvr>
                                      <p:tavLst>
                                        <p:tav tm="0">
                                          <p:val>
                                            <p:fltVal val="0"/>
                                          </p:val>
                                        </p:tav>
                                        <p:tav tm="100000">
                                          <p:val>
                                            <p:strVal val="#ppt_h"/>
                                          </p:val>
                                        </p:tav>
                                      </p:tavLst>
                                    </p:anim>
                                    <p:anim calcmode="lin" valueType="num">
                                      <p:cBhvr>
                                        <p:cTn id="46" dur="1000" fill="hold"/>
                                        <p:tgtEl>
                                          <p:spTgt spid="8"/>
                                        </p:tgtEl>
                                        <p:attrNameLst>
                                          <p:attrName>style.rotation</p:attrName>
                                        </p:attrNameLst>
                                      </p:cBhvr>
                                      <p:tavLst>
                                        <p:tav tm="0">
                                          <p:val>
                                            <p:fltVal val="90"/>
                                          </p:val>
                                        </p:tav>
                                        <p:tav tm="100000">
                                          <p:val>
                                            <p:fltVal val="0"/>
                                          </p:val>
                                        </p:tav>
                                      </p:tavLst>
                                    </p:anim>
                                    <p:animEffect transition="in" filter="fade">
                                      <p:cBhvr>
                                        <p:cTn id="47" dur="10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8"/>
                                        </p:tgtEl>
                                        <p:attrNameLst>
                                          <p:attrName>style.visibility</p:attrName>
                                        </p:attrNameLst>
                                      </p:cBhvr>
                                      <p:to>
                                        <p:strVal val="hidden"/>
                                      </p:to>
                                    </p:set>
                                  </p:childTnLst>
                                </p:cTn>
                              </p:par>
                              <p:par>
                                <p:cTn id="52" presetID="31" presetClass="entr" presetSubtype="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1000" fill="hold"/>
                                        <p:tgtEl>
                                          <p:spTgt spid="9"/>
                                        </p:tgtEl>
                                        <p:attrNameLst>
                                          <p:attrName>ppt_w</p:attrName>
                                        </p:attrNameLst>
                                      </p:cBhvr>
                                      <p:tavLst>
                                        <p:tav tm="0">
                                          <p:val>
                                            <p:fltVal val="0"/>
                                          </p:val>
                                        </p:tav>
                                        <p:tav tm="100000">
                                          <p:val>
                                            <p:strVal val="#ppt_w"/>
                                          </p:val>
                                        </p:tav>
                                      </p:tavLst>
                                    </p:anim>
                                    <p:anim calcmode="lin" valueType="num">
                                      <p:cBhvr>
                                        <p:cTn id="55" dur="1000" fill="hold"/>
                                        <p:tgtEl>
                                          <p:spTgt spid="9"/>
                                        </p:tgtEl>
                                        <p:attrNameLst>
                                          <p:attrName>ppt_h</p:attrName>
                                        </p:attrNameLst>
                                      </p:cBhvr>
                                      <p:tavLst>
                                        <p:tav tm="0">
                                          <p:val>
                                            <p:fltVal val="0"/>
                                          </p:val>
                                        </p:tav>
                                        <p:tav tm="100000">
                                          <p:val>
                                            <p:strVal val="#ppt_h"/>
                                          </p:val>
                                        </p:tav>
                                      </p:tavLst>
                                    </p:anim>
                                    <p:anim calcmode="lin" valueType="num">
                                      <p:cBhvr>
                                        <p:cTn id="56" dur="1000" fill="hold"/>
                                        <p:tgtEl>
                                          <p:spTgt spid="9"/>
                                        </p:tgtEl>
                                        <p:attrNameLst>
                                          <p:attrName>style.rotation</p:attrName>
                                        </p:attrNameLst>
                                      </p:cBhvr>
                                      <p:tavLst>
                                        <p:tav tm="0">
                                          <p:val>
                                            <p:fltVal val="90"/>
                                          </p:val>
                                        </p:tav>
                                        <p:tav tm="100000">
                                          <p:val>
                                            <p:fltVal val="0"/>
                                          </p:val>
                                        </p:tav>
                                      </p:tavLst>
                                    </p:anim>
                                    <p:animEffect transition="in" filter="fade">
                                      <p:cBhvr>
                                        <p:cTn id="57" dur="1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9"/>
                                        </p:tgtEl>
                                        <p:attrNameLst>
                                          <p:attrName>style.visibility</p:attrName>
                                        </p:attrNameLst>
                                      </p:cBhvr>
                                      <p:to>
                                        <p:strVal val="hidden"/>
                                      </p:to>
                                    </p:set>
                                  </p:childTnLst>
                                </p:cTn>
                              </p:par>
                            </p:childTnLst>
                          </p:cTn>
                        </p:par>
                        <p:par>
                          <p:cTn id="62" fill="hold">
                            <p:stCondLst>
                              <p:cond delay="0"/>
                            </p:stCondLst>
                            <p:childTnLst>
                              <p:par>
                                <p:cTn id="63" presetID="31"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p:cTn id="65" dur="1000" fill="hold"/>
                                        <p:tgtEl>
                                          <p:spTgt spid="10"/>
                                        </p:tgtEl>
                                        <p:attrNameLst>
                                          <p:attrName>ppt_w</p:attrName>
                                        </p:attrNameLst>
                                      </p:cBhvr>
                                      <p:tavLst>
                                        <p:tav tm="0">
                                          <p:val>
                                            <p:fltVal val="0"/>
                                          </p:val>
                                        </p:tav>
                                        <p:tav tm="100000">
                                          <p:val>
                                            <p:strVal val="#ppt_w"/>
                                          </p:val>
                                        </p:tav>
                                      </p:tavLst>
                                    </p:anim>
                                    <p:anim calcmode="lin" valueType="num">
                                      <p:cBhvr>
                                        <p:cTn id="66" dur="1000" fill="hold"/>
                                        <p:tgtEl>
                                          <p:spTgt spid="10"/>
                                        </p:tgtEl>
                                        <p:attrNameLst>
                                          <p:attrName>ppt_h</p:attrName>
                                        </p:attrNameLst>
                                      </p:cBhvr>
                                      <p:tavLst>
                                        <p:tav tm="0">
                                          <p:val>
                                            <p:fltVal val="0"/>
                                          </p:val>
                                        </p:tav>
                                        <p:tav tm="100000">
                                          <p:val>
                                            <p:strVal val="#ppt_h"/>
                                          </p:val>
                                        </p:tav>
                                      </p:tavLst>
                                    </p:anim>
                                    <p:anim calcmode="lin" valueType="num">
                                      <p:cBhvr>
                                        <p:cTn id="67" dur="1000" fill="hold"/>
                                        <p:tgtEl>
                                          <p:spTgt spid="10"/>
                                        </p:tgtEl>
                                        <p:attrNameLst>
                                          <p:attrName>style.rotation</p:attrName>
                                        </p:attrNameLst>
                                      </p:cBhvr>
                                      <p:tavLst>
                                        <p:tav tm="0">
                                          <p:val>
                                            <p:fltVal val="90"/>
                                          </p:val>
                                        </p:tav>
                                        <p:tav tm="100000">
                                          <p:val>
                                            <p:fltVal val="0"/>
                                          </p:val>
                                        </p:tav>
                                      </p:tavLst>
                                    </p:anim>
                                    <p:animEffect transition="in" filter="fade">
                                      <p:cBhvr>
                                        <p:cTn id="68" dur="10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10"/>
                                        </p:tgtEl>
                                        <p:attrNameLst>
                                          <p:attrName>style.visibility</p:attrName>
                                        </p:attrNameLst>
                                      </p:cBhvr>
                                      <p:to>
                                        <p:strVal val="hidden"/>
                                      </p:to>
                                    </p:set>
                                  </p:childTnLst>
                                </p:cTn>
                              </p:par>
                            </p:childTnLst>
                          </p:cTn>
                        </p:par>
                        <p:par>
                          <p:cTn id="73" fill="hold">
                            <p:stCondLst>
                              <p:cond delay="0"/>
                            </p:stCondLst>
                            <p:childTnLst>
                              <p:par>
                                <p:cTn id="74" presetID="31" presetClass="entr" presetSubtype="0" fill="hold" grpId="0" nodeType="afterEffect">
                                  <p:stCondLst>
                                    <p:cond delay="0"/>
                                  </p:stCondLst>
                                  <p:childTnLst>
                                    <p:set>
                                      <p:cBhvr>
                                        <p:cTn id="75" dur="1" fill="hold">
                                          <p:stCondLst>
                                            <p:cond delay="0"/>
                                          </p:stCondLst>
                                        </p:cTn>
                                        <p:tgtEl>
                                          <p:spTgt spid="11"/>
                                        </p:tgtEl>
                                        <p:attrNameLst>
                                          <p:attrName>style.visibility</p:attrName>
                                        </p:attrNameLst>
                                      </p:cBhvr>
                                      <p:to>
                                        <p:strVal val="visible"/>
                                      </p:to>
                                    </p:set>
                                    <p:anim calcmode="lin" valueType="num">
                                      <p:cBhvr>
                                        <p:cTn id="76" dur="1000" fill="hold"/>
                                        <p:tgtEl>
                                          <p:spTgt spid="11"/>
                                        </p:tgtEl>
                                        <p:attrNameLst>
                                          <p:attrName>ppt_w</p:attrName>
                                        </p:attrNameLst>
                                      </p:cBhvr>
                                      <p:tavLst>
                                        <p:tav tm="0">
                                          <p:val>
                                            <p:fltVal val="0"/>
                                          </p:val>
                                        </p:tav>
                                        <p:tav tm="100000">
                                          <p:val>
                                            <p:strVal val="#ppt_w"/>
                                          </p:val>
                                        </p:tav>
                                      </p:tavLst>
                                    </p:anim>
                                    <p:anim calcmode="lin" valueType="num">
                                      <p:cBhvr>
                                        <p:cTn id="77" dur="1000" fill="hold"/>
                                        <p:tgtEl>
                                          <p:spTgt spid="11"/>
                                        </p:tgtEl>
                                        <p:attrNameLst>
                                          <p:attrName>ppt_h</p:attrName>
                                        </p:attrNameLst>
                                      </p:cBhvr>
                                      <p:tavLst>
                                        <p:tav tm="0">
                                          <p:val>
                                            <p:fltVal val="0"/>
                                          </p:val>
                                        </p:tav>
                                        <p:tav tm="100000">
                                          <p:val>
                                            <p:strVal val="#ppt_h"/>
                                          </p:val>
                                        </p:tav>
                                      </p:tavLst>
                                    </p:anim>
                                    <p:anim calcmode="lin" valueType="num">
                                      <p:cBhvr>
                                        <p:cTn id="78" dur="1000" fill="hold"/>
                                        <p:tgtEl>
                                          <p:spTgt spid="11"/>
                                        </p:tgtEl>
                                        <p:attrNameLst>
                                          <p:attrName>style.rotation</p:attrName>
                                        </p:attrNameLst>
                                      </p:cBhvr>
                                      <p:tavLst>
                                        <p:tav tm="0">
                                          <p:val>
                                            <p:fltVal val="90"/>
                                          </p:val>
                                        </p:tav>
                                        <p:tav tm="100000">
                                          <p:val>
                                            <p:fltVal val="0"/>
                                          </p:val>
                                        </p:tav>
                                      </p:tavLst>
                                    </p:anim>
                                    <p:animEffect transition="in" filter="fade">
                                      <p:cBhvr>
                                        <p:cTn id="79" dur="1000"/>
                                        <p:tgtEl>
                                          <p:spTgt spid="11"/>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11"/>
                                        </p:tgtEl>
                                        <p:attrNameLst>
                                          <p:attrName>style.visibility</p:attrName>
                                        </p:attrNameLst>
                                      </p:cBhvr>
                                      <p:to>
                                        <p:strVal val="hidden"/>
                                      </p:to>
                                    </p:set>
                                  </p:childTnLst>
                                </p:cTn>
                              </p:par>
                            </p:childTnLst>
                          </p:cTn>
                        </p:par>
                        <p:par>
                          <p:cTn id="84" fill="hold">
                            <p:stCondLst>
                              <p:cond delay="0"/>
                            </p:stCondLst>
                            <p:childTnLst>
                              <p:par>
                                <p:cTn id="85" presetID="31" presetClass="entr" presetSubtype="0" fill="hold" grpId="0" nodeType="after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p:cTn id="87" dur="1000" fill="hold"/>
                                        <p:tgtEl>
                                          <p:spTgt spid="12"/>
                                        </p:tgtEl>
                                        <p:attrNameLst>
                                          <p:attrName>ppt_w</p:attrName>
                                        </p:attrNameLst>
                                      </p:cBhvr>
                                      <p:tavLst>
                                        <p:tav tm="0">
                                          <p:val>
                                            <p:fltVal val="0"/>
                                          </p:val>
                                        </p:tav>
                                        <p:tav tm="100000">
                                          <p:val>
                                            <p:strVal val="#ppt_w"/>
                                          </p:val>
                                        </p:tav>
                                      </p:tavLst>
                                    </p:anim>
                                    <p:anim calcmode="lin" valueType="num">
                                      <p:cBhvr>
                                        <p:cTn id="88" dur="1000" fill="hold"/>
                                        <p:tgtEl>
                                          <p:spTgt spid="12"/>
                                        </p:tgtEl>
                                        <p:attrNameLst>
                                          <p:attrName>ppt_h</p:attrName>
                                        </p:attrNameLst>
                                      </p:cBhvr>
                                      <p:tavLst>
                                        <p:tav tm="0">
                                          <p:val>
                                            <p:fltVal val="0"/>
                                          </p:val>
                                        </p:tav>
                                        <p:tav tm="100000">
                                          <p:val>
                                            <p:strVal val="#ppt_h"/>
                                          </p:val>
                                        </p:tav>
                                      </p:tavLst>
                                    </p:anim>
                                    <p:anim calcmode="lin" valueType="num">
                                      <p:cBhvr>
                                        <p:cTn id="89" dur="1000" fill="hold"/>
                                        <p:tgtEl>
                                          <p:spTgt spid="12"/>
                                        </p:tgtEl>
                                        <p:attrNameLst>
                                          <p:attrName>style.rotation</p:attrName>
                                        </p:attrNameLst>
                                      </p:cBhvr>
                                      <p:tavLst>
                                        <p:tav tm="0">
                                          <p:val>
                                            <p:fltVal val="90"/>
                                          </p:val>
                                        </p:tav>
                                        <p:tav tm="100000">
                                          <p:val>
                                            <p:fltVal val="0"/>
                                          </p:val>
                                        </p:tav>
                                      </p:tavLst>
                                    </p:anim>
                                    <p:animEffect transition="in" filter="fade">
                                      <p:cBhvr>
                                        <p:cTn id="90" dur="1000"/>
                                        <p:tgtEl>
                                          <p:spTgt spid="12"/>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12"/>
                                        </p:tgtEl>
                                        <p:attrNameLst>
                                          <p:attrName>style.visibility</p:attrName>
                                        </p:attrNameLst>
                                      </p:cBhvr>
                                      <p:to>
                                        <p:strVal val="hidden"/>
                                      </p:to>
                                    </p:set>
                                  </p:childTnLst>
                                </p:cTn>
                              </p:par>
                            </p:childTnLst>
                          </p:cTn>
                        </p:par>
                        <p:par>
                          <p:cTn id="95" fill="hold">
                            <p:stCondLst>
                              <p:cond delay="0"/>
                            </p:stCondLst>
                            <p:childTnLst>
                              <p:par>
                                <p:cTn id="96" presetID="31" presetClass="entr" presetSubtype="0" fill="hold" grpId="0" nodeType="afterEffect">
                                  <p:stCondLst>
                                    <p:cond delay="0"/>
                                  </p:stCondLst>
                                  <p:childTnLst>
                                    <p:set>
                                      <p:cBhvr>
                                        <p:cTn id="97" dur="1" fill="hold">
                                          <p:stCondLst>
                                            <p:cond delay="0"/>
                                          </p:stCondLst>
                                        </p:cTn>
                                        <p:tgtEl>
                                          <p:spTgt spid="13"/>
                                        </p:tgtEl>
                                        <p:attrNameLst>
                                          <p:attrName>style.visibility</p:attrName>
                                        </p:attrNameLst>
                                      </p:cBhvr>
                                      <p:to>
                                        <p:strVal val="visible"/>
                                      </p:to>
                                    </p:set>
                                    <p:anim calcmode="lin" valueType="num">
                                      <p:cBhvr>
                                        <p:cTn id="98" dur="1000" fill="hold"/>
                                        <p:tgtEl>
                                          <p:spTgt spid="13"/>
                                        </p:tgtEl>
                                        <p:attrNameLst>
                                          <p:attrName>ppt_w</p:attrName>
                                        </p:attrNameLst>
                                      </p:cBhvr>
                                      <p:tavLst>
                                        <p:tav tm="0">
                                          <p:val>
                                            <p:fltVal val="0"/>
                                          </p:val>
                                        </p:tav>
                                        <p:tav tm="100000">
                                          <p:val>
                                            <p:strVal val="#ppt_w"/>
                                          </p:val>
                                        </p:tav>
                                      </p:tavLst>
                                    </p:anim>
                                    <p:anim calcmode="lin" valueType="num">
                                      <p:cBhvr>
                                        <p:cTn id="99" dur="1000" fill="hold"/>
                                        <p:tgtEl>
                                          <p:spTgt spid="13"/>
                                        </p:tgtEl>
                                        <p:attrNameLst>
                                          <p:attrName>ppt_h</p:attrName>
                                        </p:attrNameLst>
                                      </p:cBhvr>
                                      <p:tavLst>
                                        <p:tav tm="0">
                                          <p:val>
                                            <p:fltVal val="0"/>
                                          </p:val>
                                        </p:tav>
                                        <p:tav tm="100000">
                                          <p:val>
                                            <p:strVal val="#ppt_h"/>
                                          </p:val>
                                        </p:tav>
                                      </p:tavLst>
                                    </p:anim>
                                    <p:anim calcmode="lin" valueType="num">
                                      <p:cBhvr>
                                        <p:cTn id="100" dur="1000" fill="hold"/>
                                        <p:tgtEl>
                                          <p:spTgt spid="13"/>
                                        </p:tgtEl>
                                        <p:attrNameLst>
                                          <p:attrName>style.rotation</p:attrName>
                                        </p:attrNameLst>
                                      </p:cBhvr>
                                      <p:tavLst>
                                        <p:tav tm="0">
                                          <p:val>
                                            <p:fltVal val="90"/>
                                          </p:val>
                                        </p:tav>
                                        <p:tav tm="100000">
                                          <p:val>
                                            <p:fltVal val="0"/>
                                          </p:val>
                                        </p:tav>
                                      </p:tavLst>
                                    </p:anim>
                                    <p:animEffect transition="in" filter="fade">
                                      <p:cBhvr>
                                        <p:cTn id="101" dur="1000"/>
                                        <p:tgtEl>
                                          <p:spTgt spid="13"/>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xit" presetSubtype="0" fill="hold" grpId="1" nodeType="clickEffect">
                                  <p:stCondLst>
                                    <p:cond delay="0"/>
                                  </p:stCondLst>
                                  <p:childTnLst>
                                    <p:set>
                                      <p:cBhvr>
                                        <p:cTn id="105" dur="1" fill="hold">
                                          <p:stCondLst>
                                            <p:cond delay="0"/>
                                          </p:stCondLst>
                                        </p:cTn>
                                        <p:tgtEl>
                                          <p:spTgt spid="13"/>
                                        </p:tgtEl>
                                        <p:attrNameLst>
                                          <p:attrName>style.visibility</p:attrName>
                                        </p:attrNameLst>
                                      </p:cBhvr>
                                      <p:to>
                                        <p:strVal val="hidden"/>
                                      </p:to>
                                    </p:set>
                                  </p:childTnLst>
                                </p:cTn>
                              </p:par>
                            </p:childTnLst>
                          </p:cTn>
                        </p:par>
                        <p:par>
                          <p:cTn id="106" fill="hold">
                            <p:stCondLst>
                              <p:cond delay="0"/>
                            </p:stCondLst>
                            <p:childTnLst>
                              <p:par>
                                <p:cTn id="107" presetID="31" presetClass="entr" presetSubtype="0" fill="hold" grpId="0" nodeType="afterEffect">
                                  <p:stCondLst>
                                    <p:cond delay="0"/>
                                  </p:stCondLst>
                                  <p:childTnLst>
                                    <p:set>
                                      <p:cBhvr>
                                        <p:cTn id="108" dur="1" fill="hold">
                                          <p:stCondLst>
                                            <p:cond delay="0"/>
                                          </p:stCondLst>
                                        </p:cTn>
                                        <p:tgtEl>
                                          <p:spTgt spid="14"/>
                                        </p:tgtEl>
                                        <p:attrNameLst>
                                          <p:attrName>style.visibility</p:attrName>
                                        </p:attrNameLst>
                                      </p:cBhvr>
                                      <p:to>
                                        <p:strVal val="visible"/>
                                      </p:to>
                                    </p:set>
                                    <p:anim calcmode="lin" valueType="num">
                                      <p:cBhvr>
                                        <p:cTn id="109" dur="1000" fill="hold"/>
                                        <p:tgtEl>
                                          <p:spTgt spid="14"/>
                                        </p:tgtEl>
                                        <p:attrNameLst>
                                          <p:attrName>ppt_w</p:attrName>
                                        </p:attrNameLst>
                                      </p:cBhvr>
                                      <p:tavLst>
                                        <p:tav tm="0">
                                          <p:val>
                                            <p:fltVal val="0"/>
                                          </p:val>
                                        </p:tav>
                                        <p:tav tm="100000">
                                          <p:val>
                                            <p:strVal val="#ppt_w"/>
                                          </p:val>
                                        </p:tav>
                                      </p:tavLst>
                                    </p:anim>
                                    <p:anim calcmode="lin" valueType="num">
                                      <p:cBhvr>
                                        <p:cTn id="110" dur="1000" fill="hold"/>
                                        <p:tgtEl>
                                          <p:spTgt spid="14"/>
                                        </p:tgtEl>
                                        <p:attrNameLst>
                                          <p:attrName>ppt_h</p:attrName>
                                        </p:attrNameLst>
                                      </p:cBhvr>
                                      <p:tavLst>
                                        <p:tav tm="0">
                                          <p:val>
                                            <p:fltVal val="0"/>
                                          </p:val>
                                        </p:tav>
                                        <p:tav tm="100000">
                                          <p:val>
                                            <p:strVal val="#ppt_h"/>
                                          </p:val>
                                        </p:tav>
                                      </p:tavLst>
                                    </p:anim>
                                    <p:anim calcmode="lin" valueType="num">
                                      <p:cBhvr>
                                        <p:cTn id="111" dur="1000" fill="hold"/>
                                        <p:tgtEl>
                                          <p:spTgt spid="14"/>
                                        </p:tgtEl>
                                        <p:attrNameLst>
                                          <p:attrName>style.rotation</p:attrName>
                                        </p:attrNameLst>
                                      </p:cBhvr>
                                      <p:tavLst>
                                        <p:tav tm="0">
                                          <p:val>
                                            <p:fltVal val="90"/>
                                          </p:val>
                                        </p:tav>
                                        <p:tav tm="100000">
                                          <p:val>
                                            <p:fltVal val="0"/>
                                          </p:val>
                                        </p:tav>
                                      </p:tavLst>
                                    </p:anim>
                                    <p:animEffect transition="in" filter="fade">
                                      <p:cBhvr>
                                        <p:cTn id="112" dur="1000"/>
                                        <p:tgtEl>
                                          <p:spTgt spid="14"/>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14"/>
                                        </p:tgtEl>
                                        <p:attrNameLst>
                                          <p:attrName>style.visibility</p:attrName>
                                        </p:attrNameLst>
                                      </p:cBhvr>
                                      <p:to>
                                        <p:strVal val="hidden"/>
                                      </p:to>
                                    </p:set>
                                  </p:childTnLst>
                                </p:cTn>
                              </p:par>
                            </p:childTnLst>
                          </p:cTn>
                        </p:par>
                        <p:par>
                          <p:cTn id="117" fill="hold">
                            <p:stCondLst>
                              <p:cond delay="0"/>
                            </p:stCondLst>
                            <p:childTnLst>
                              <p:par>
                                <p:cTn id="118" presetID="45" presetClass="entr" presetSubtype="0" fill="hold" grpId="0" nodeType="after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fade">
                                      <p:cBhvr>
                                        <p:cTn id="120" dur="2000"/>
                                        <p:tgtEl>
                                          <p:spTgt spid="15"/>
                                        </p:tgtEl>
                                      </p:cBhvr>
                                    </p:animEffect>
                                    <p:anim calcmode="lin" valueType="num">
                                      <p:cBhvr>
                                        <p:cTn id="121" dur="2000" fill="hold"/>
                                        <p:tgtEl>
                                          <p:spTgt spid="15"/>
                                        </p:tgtEl>
                                        <p:attrNameLst>
                                          <p:attrName>ppt_w</p:attrName>
                                        </p:attrNameLst>
                                      </p:cBhvr>
                                      <p:tavLst>
                                        <p:tav tm="0" fmla="#ppt_w*sin(2.5*pi*$)">
                                          <p:val>
                                            <p:fltVal val="0"/>
                                          </p:val>
                                        </p:tav>
                                        <p:tav tm="100000">
                                          <p:val>
                                            <p:fltVal val="1"/>
                                          </p:val>
                                        </p:tav>
                                      </p:tavLst>
                                    </p:anim>
                                    <p:anim calcmode="lin" valueType="num">
                                      <p:cBhvr>
                                        <p:cTn id="122" dur="2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rgbClr val="FF0000"/>
                </a:solidFill>
              </a:rPr>
              <a:t>Changes in expenditure</a:t>
            </a:r>
          </a:p>
        </p:txBody>
      </p:sp>
      <p:pic>
        <p:nvPicPr>
          <p:cNvPr id="3" name="Picture 2">
            <a:extLst>
              <a:ext uri="{FF2B5EF4-FFF2-40B4-BE49-F238E27FC236}">
                <a16:creationId xmlns:a16="http://schemas.microsoft.com/office/drawing/2014/main" id="{799DB344-CA88-63B2-8298-2A4613D5446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8990917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283B2D-7C17-4268-A05B-5FADF62BA160}"/>
              </a:ext>
            </a:extLst>
          </p:cNvPr>
          <p:cNvGraphicFramePr>
            <a:graphicFrameLocks noGrp="1"/>
          </p:cNvGraphicFramePr>
          <p:nvPr>
            <p:extLst>
              <p:ext uri="{D42A27DB-BD31-4B8C-83A1-F6EECF244321}">
                <p14:modId xmlns:p14="http://schemas.microsoft.com/office/powerpoint/2010/main" val="4224335578"/>
              </p:ext>
            </p:extLst>
          </p:nvPr>
        </p:nvGraphicFramePr>
        <p:xfrm>
          <a:off x="0" y="923158"/>
          <a:ext cx="12192000" cy="5949191"/>
        </p:xfrm>
        <a:graphic>
          <a:graphicData uri="http://schemas.openxmlformats.org/drawingml/2006/table">
            <a:tbl>
              <a:tblPr firstRow="1" bandRow="1">
                <a:tableStyleId>{5C22544A-7EE6-4342-B048-85BDC9FD1C3A}</a:tableStyleId>
              </a:tblPr>
              <a:tblGrid>
                <a:gridCol w="9791144">
                  <a:extLst>
                    <a:ext uri="{9D8B030D-6E8A-4147-A177-3AD203B41FA5}">
                      <a16:colId xmlns:a16="http://schemas.microsoft.com/office/drawing/2014/main" val="4004712024"/>
                    </a:ext>
                  </a:extLst>
                </a:gridCol>
                <a:gridCol w="2400856">
                  <a:extLst>
                    <a:ext uri="{9D8B030D-6E8A-4147-A177-3AD203B41FA5}">
                      <a16:colId xmlns:a16="http://schemas.microsoft.com/office/drawing/2014/main" val="2697419741"/>
                    </a:ext>
                  </a:extLst>
                </a:gridCol>
              </a:tblGrid>
              <a:tr h="39442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7117696"/>
                  </a:ext>
                </a:extLst>
              </a:tr>
              <a:tr h="427290">
                <a:tc>
                  <a:txBody>
                    <a:bodyPr/>
                    <a:lstStyle/>
                    <a:p>
                      <a:r>
                        <a:rPr lang="en-US" sz="2000" dirty="0">
                          <a:latin typeface="Calibri" panose="020F0502020204030204" pitchFamily="34" charset="0"/>
                          <a:cs typeface="Calibri" panose="020F0502020204030204" pitchFamily="34" charset="0"/>
                        </a:rPr>
                        <a:t>2024-2025 Unaudited Expenditure</a:t>
                      </a:r>
                    </a:p>
                  </a:txBody>
                  <a:tcPr/>
                </a:tc>
                <a:tc>
                  <a:txBody>
                    <a:bodyPr/>
                    <a:lstStyle/>
                    <a:p>
                      <a:pPr algn="r"/>
                      <a:r>
                        <a:rPr lang="en-US" sz="2000" dirty="0">
                          <a:latin typeface="Calibri" panose="020F0502020204030204" pitchFamily="34" charset="0"/>
                          <a:cs typeface="Calibri" panose="020F0502020204030204" pitchFamily="34" charset="0"/>
                        </a:rPr>
                        <a:t>$234,038,261</a:t>
                      </a:r>
                    </a:p>
                  </a:txBody>
                  <a:tcPr/>
                </a:tc>
                <a:extLst>
                  <a:ext uri="{0D108BD9-81ED-4DB2-BD59-A6C34878D82A}">
                    <a16:rowId xmlns:a16="http://schemas.microsoft.com/office/drawing/2014/main" val="232107610"/>
                  </a:ext>
                </a:extLst>
              </a:tr>
              <a:tr h="427290">
                <a:tc>
                  <a:txBody>
                    <a:bodyPr/>
                    <a:lstStyle/>
                    <a:p>
                      <a:r>
                        <a:rPr lang="en-US" sz="2000" dirty="0">
                          <a:latin typeface="Calibri" panose="020F0502020204030204" pitchFamily="34" charset="0"/>
                          <a:cs typeface="Calibri" panose="020F0502020204030204" pitchFamily="34" charset="0"/>
                        </a:rPr>
                        <a:t>Health and Welfare – Current and Retirees</a:t>
                      </a:r>
                      <a:endParaRPr lang="en-US" sz="2000" dirty="0">
                        <a:solidFill>
                          <a:schemeClr val="accent5">
                            <a:lumMod val="75000"/>
                          </a:schemeClr>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2,335,002</a:t>
                      </a:r>
                    </a:p>
                  </a:txBody>
                  <a:tcPr/>
                </a:tc>
                <a:extLst>
                  <a:ext uri="{0D108BD9-81ED-4DB2-BD59-A6C34878D82A}">
                    <a16:rowId xmlns:a16="http://schemas.microsoft.com/office/drawing/2014/main" val="1153743586"/>
                  </a:ext>
                </a:extLst>
              </a:tr>
              <a:tr h="427290">
                <a:tc>
                  <a:txBody>
                    <a:bodyPr/>
                    <a:lstStyle/>
                    <a:p>
                      <a:r>
                        <a:rPr lang="en-US" sz="2000" dirty="0">
                          <a:latin typeface="Calibri" panose="020F0502020204030204" pitchFamily="34" charset="0"/>
                          <a:cs typeface="Calibri" panose="020F0502020204030204" pitchFamily="34" charset="0"/>
                        </a:rPr>
                        <a:t>Step, Column and Longevity</a:t>
                      </a:r>
                      <a:endParaRPr lang="en-US" sz="2000" dirty="0">
                        <a:solidFill>
                          <a:schemeClr val="accent5">
                            <a:lumMod val="75000"/>
                          </a:schemeClr>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1,583,310</a:t>
                      </a:r>
                    </a:p>
                  </a:txBody>
                  <a:tcPr/>
                </a:tc>
                <a:extLst>
                  <a:ext uri="{0D108BD9-81ED-4DB2-BD59-A6C34878D82A}">
                    <a16:rowId xmlns:a16="http://schemas.microsoft.com/office/drawing/2014/main" val="3016406559"/>
                  </a:ext>
                </a:extLst>
              </a:tr>
              <a:tr h="4272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latin typeface="Calibri" panose="020F0502020204030204" pitchFamily="34" charset="0"/>
                          <a:cs typeface="Calibri" panose="020F0502020204030204" pitchFamily="34" charset="0"/>
                        </a:rPr>
                        <a:t>Insurance and Utilities</a:t>
                      </a:r>
                      <a:endParaRPr lang="en-US" sz="2000" i="1"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1,369,727</a:t>
                      </a:r>
                    </a:p>
                  </a:txBody>
                  <a:tcPr/>
                </a:tc>
                <a:extLst>
                  <a:ext uri="{0D108BD9-81ED-4DB2-BD59-A6C34878D82A}">
                    <a16:rowId xmlns:a16="http://schemas.microsoft.com/office/drawing/2014/main" val="2811170158"/>
                  </a:ext>
                </a:extLst>
              </a:tr>
              <a:tr h="427290">
                <a:tc>
                  <a:txBody>
                    <a:bodyPr/>
                    <a:lstStyle/>
                    <a:p>
                      <a:r>
                        <a:rPr lang="en-US" sz="2000" dirty="0">
                          <a:latin typeface="Calibri" panose="020F0502020204030204" pitchFamily="34" charset="0"/>
                          <a:cs typeface="Calibri" panose="020F0502020204030204" pitchFamily="34" charset="0"/>
                        </a:rPr>
                        <a:t>Vacancy List</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562,966</a:t>
                      </a:r>
                    </a:p>
                  </a:txBody>
                  <a:tcPr/>
                </a:tc>
                <a:extLst>
                  <a:ext uri="{0D108BD9-81ED-4DB2-BD59-A6C34878D82A}">
                    <a16:rowId xmlns:a16="http://schemas.microsoft.com/office/drawing/2014/main" val="3816591676"/>
                  </a:ext>
                </a:extLst>
              </a:tr>
              <a:tr h="427290">
                <a:tc>
                  <a:txBody>
                    <a:bodyPr/>
                    <a:lstStyle/>
                    <a:p>
                      <a:r>
                        <a:rPr lang="en-US" sz="2000" dirty="0">
                          <a:latin typeface="Calibri" panose="020F0502020204030204" pitchFamily="34" charset="0"/>
                          <a:cs typeface="Calibri" panose="020F0502020204030204" pitchFamily="34" charset="0"/>
                        </a:rPr>
                        <a:t>CalSTRS On-behalf</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marL="0" algn="r" defTabSz="914400" rtl="0" eaLnBrk="1" latinLnBrk="0" hangingPunct="1"/>
                      <a:r>
                        <a:rPr lang="en-US" sz="2000" kern="1200" dirty="0">
                          <a:solidFill>
                            <a:schemeClr val="accent1"/>
                          </a:solidFill>
                          <a:latin typeface="Calibri" panose="020F0502020204030204" pitchFamily="34" charset="0"/>
                          <a:ea typeface="+mn-ea"/>
                          <a:cs typeface="Calibri" panose="020F0502020204030204" pitchFamily="34" charset="0"/>
                        </a:rPr>
                        <a:t>495,371</a:t>
                      </a:r>
                    </a:p>
                  </a:txBody>
                  <a:tcPr/>
                </a:tc>
                <a:extLst>
                  <a:ext uri="{0D108BD9-81ED-4DB2-BD59-A6C34878D82A}">
                    <a16:rowId xmlns:a16="http://schemas.microsoft.com/office/drawing/2014/main" val="382285249"/>
                  </a:ext>
                </a:extLst>
              </a:tr>
              <a:tr h="4272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Supplies and Contracts</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&lt;368,893&gt;</a:t>
                      </a:r>
                    </a:p>
                  </a:txBody>
                  <a:tcPr/>
                </a:tc>
                <a:extLst>
                  <a:ext uri="{0D108BD9-81ED-4DB2-BD59-A6C34878D82A}">
                    <a16:rowId xmlns:a16="http://schemas.microsoft.com/office/drawing/2014/main" val="3693435582"/>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Hourly Instruction and Non-Instruction</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&lt;611,808&gt;</a:t>
                      </a:r>
                    </a:p>
                  </a:txBody>
                  <a:tcPr/>
                </a:tc>
                <a:extLst>
                  <a:ext uri="{0D108BD9-81ED-4DB2-BD59-A6C34878D82A}">
                    <a16:rowId xmlns:a16="http://schemas.microsoft.com/office/drawing/2014/main" val="3035649458"/>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End of Supplemental Retirement Plan Payments</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&lt;1,309,407&gt;</a:t>
                      </a:r>
                    </a:p>
                  </a:txBody>
                  <a:tcPr/>
                </a:tc>
                <a:extLst>
                  <a:ext uri="{0D108BD9-81ED-4DB2-BD59-A6C34878D82A}">
                    <a16:rowId xmlns:a16="http://schemas.microsoft.com/office/drawing/2014/main" val="3356010289"/>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Full Year Effect of Hiring and Terminations</a:t>
                      </a:r>
                    </a:p>
                  </a:txBody>
                  <a:tcPr/>
                </a:tc>
                <a:tc>
                  <a:txBody>
                    <a:bodyPr/>
                    <a:lstStyle/>
                    <a:p>
                      <a:pPr algn="r"/>
                      <a:r>
                        <a:rPr lang="en-US" sz="2000" dirty="0">
                          <a:solidFill>
                            <a:schemeClr val="bg1"/>
                          </a:solidFill>
                          <a:latin typeface="Calibri" panose="020F0502020204030204" pitchFamily="34" charset="0"/>
                          <a:cs typeface="Calibri" panose="020F0502020204030204" pitchFamily="34" charset="0"/>
                        </a:rPr>
                        <a:t>&lt;3,145,877&gt;</a:t>
                      </a:r>
                    </a:p>
                  </a:txBody>
                  <a:tcPr/>
                </a:tc>
                <a:extLst>
                  <a:ext uri="{0D108BD9-81ED-4DB2-BD59-A6C34878D82A}">
                    <a16:rowId xmlns:a16="http://schemas.microsoft.com/office/drawing/2014/main" val="1509934074"/>
                  </a:ext>
                </a:extLst>
              </a:tr>
              <a:tr h="427290">
                <a:tc>
                  <a:txBody>
                    <a:bodyPr/>
                    <a:lstStyle/>
                    <a:p>
                      <a:r>
                        <a:rPr lang="en-US" sz="2000" dirty="0">
                          <a:solidFill>
                            <a:schemeClr val="bg1"/>
                          </a:solidFill>
                          <a:latin typeface="Calibri" panose="020F0502020204030204" pitchFamily="34" charset="0"/>
                          <a:cs typeface="Calibri" panose="020F0502020204030204" pitchFamily="34" charset="0"/>
                        </a:rPr>
                        <a:t>Other</a:t>
                      </a:r>
                    </a:p>
                  </a:txBody>
                  <a:tcPr/>
                </a:tc>
                <a:tc>
                  <a:txBody>
                    <a:bodyPr/>
                    <a:lstStyle/>
                    <a:p>
                      <a:pPr algn="r"/>
                      <a:r>
                        <a:rPr lang="en-US" sz="2000" dirty="0">
                          <a:solidFill>
                            <a:schemeClr val="accent1"/>
                          </a:solidFill>
                          <a:latin typeface="Calibri" panose="020F0502020204030204" pitchFamily="34" charset="0"/>
                          <a:cs typeface="Calibri" panose="020F0502020204030204" pitchFamily="34" charset="0"/>
                        </a:rPr>
                        <a:t>106,199</a:t>
                      </a:r>
                    </a:p>
                  </a:txBody>
                  <a:tcPr/>
                </a:tc>
                <a:extLst>
                  <a:ext uri="{0D108BD9-81ED-4DB2-BD59-A6C34878D82A}">
                    <a16:rowId xmlns:a16="http://schemas.microsoft.com/office/drawing/2014/main" val="3432090931"/>
                  </a:ext>
                </a:extLst>
              </a:tr>
              <a:tr h="427290">
                <a:tc>
                  <a:txBody>
                    <a:bodyPr/>
                    <a:lstStyle/>
                    <a:p>
                      <a:r>
                        <a:rPr lang="en-US" sz="2000" dirty="0">
                          <a:latin typeface="Calibri" panose="020F0502020204030204" pitchFamily="34" charset="0"/>
                          <a:cs typeface="Calibri" panose="020F0502020204030204" pitchFamily="34" charset="0"/>
                        </a:rPr>
                        <a:t>Proposed Adopted Budget Projection:</a:t>
                      </a:r>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r>
                        <a:rPr lang="en-US" sz="2000" dirty="0">
                          <a:latin typeface="Calibri" panose="020F0502020204030204" pitchFamily="34" charset="0"/>
                          <a:cs typeface="Calibri" panose="020F0502020204030204" pitchFamily="34" charset="0"/>
                        </a:rPr>
                        <a:t>$235,054,851</a:t>
                      </a:r>
                      <a:endParaRPr lang="en-US" sz="2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71750053"/>
                  </a:ext>
                </a:extLst>
              </a:tr>
              <a:tr h="427290">
                <a:tc>
                  <a:txBody>
                    <a:bodyPr/>
                    <a:lstStyle/>
                    <a:p>
                      <a:endParaRPr lang="en-US" sz="2000" dirty="0">
                        <a:solidFill>
                          <a:schemeClr val="bg1"/>
                        </a:solidFill>
                        <a:latin typeface="Calibri" panose="020F0502020204030204" pitchFamily="34" charset="0"/>
                        <a:cs typeface="Calibri" panose="020F0502020204030204" pitchFamily="34" charset="0"/>
                      </a:endParaRPr>
                    </a:p>
                  </a:txBody>
                  <a:tcPr/>
                </a:tc>
                <a:tc>
                  <a:txBody>
                    <a:bodyPr/>
                    <a:lstStyle/>
                    <a:p>
                      <a:pPr algn="r"/>
                      <a:endParaRPr lang="en-US" sz="2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94818500"/>
                  </a:ext>
                </a:extLst>
              </a:tr>
            </a:tbl>
          </a:graphicData>
        </a:graphic>
      </p:graphicFrame>
      <p:sp>
        <p:nvSpPr>
          <p:cNvPr id="4" name="TextBox 3">
            <a:extLst>
              <a:ext uri="{FF2B5EF4-FFF2-40B4-BE49-F238E27FC236}">
                <a16:creationId xmlns:a16="http://schemas.microsoft.com/office/drawing/2014/main" id="{A28D2C21-59DD-4209-A605-86430AA64AFB}"/>
              </a:ext>
            </a:extLst>
          </p:cNvPr>
          <p:cNvSpPr txBox="1"/>
          <p:nvPr/>
        </p:nvSpPr>
        <p:spPr>
          <a:xfrm>
            <a:off x="116541" y="-30948"/>
            <a:ext cx="11985812" cy="954107"/>
          </a:xfrm>
          <a:prstGeom prst="rect">
            <a:avLst/>
          </a:prstGeom>
          <a:noFill/>
        </p:spPr>
        <p:txBody>
          <a:bodyPr wrap="square" rtlCol="0">
            <a:spAutoFit/>
          </a:bodyPr>
          <a:lstStyle/>
          <a:p>
            <a:pPr algn="ctr"/>
            <a:r>
              <a:rPr lang="en-US" sz="2800" b="1" dirty="0">
                <a:solidFill>
                  <a:schemeClr val="accent1">
                    <a:lumMod val="60000"/>
                    <a:lumOff val="40000"/>
                  </a:schemeClr>
                </a:solidFill>
              </a:rPr>
              <a:t>Projected Changes in Expenditure</a:t>
            </a:r>
          </a:p>
          <a:p>
            <a:pPr algn="ctr"/>
            <a:r>
              <a:rPr lang="en-US" sz="2800" b="1" dirty="0">
                <a:solidFill>
                  <a:schemeClr val="accent1">
                    <a:lumMod val="60000"/>
                    <a:lumOff val="40000"/>
                  </a:schemeClr>
                </a:solidFill>
              </a:rPr>
              <a:t>2024-2025 Unaudited to 2025-2026 Proposed Adopted Budget</a:t>
            </a:r>
          </a:p>
        </p:txBody>
      </p:sp>
      <p:sp>
        <p:nvSpPr>
          <p:cNvPr id="5" name="TextBox 4">
            <a:extLst>
              <a:ext uri="{FF2B5EF4-FFF2-40B4-BE49-F238E27FC236}">
                <a16:creationId xmlns:a16="http://schemas.microsoft.com/office/drawing/2014/main" id="{802A7466-82B0-4E53-AB3D-0D15A889BCF6}"/>
              </a:ext>
            </a:extLst>
          </p:cNvPr>
          <p:cNvSpPr txBox="1"/>
          <p:nvPr/>
        </p:nvSpPr>
        <p:spPr>
          <a:xfrm>
            <a:off x="1015670" y="6428256"/>
            <a:ext cx="9569513" cy="523220"/>
          </a:xfrm>
          <a:prstGeom prst="rect">
            <a:avLst/>
          </a:prstGeom>
          <a:noFill/>
        </p:spPr>
        <p:txBody>
          <a:bodyPr wrap="square" rtlCol="0">
            <a:spAutoFit/>
          </a:bodyPr>
          <a:lstStyle/>
          <a:p>
            <a:r>
              <a:rPr lang="en-US" sz="2800" b="1" u="sng" dirty="0">
                <a:solidFill>
                  <a:schemeClr val="bg1"/>
                </a:solidFill>
              </a:rPr>
              <a:t>Total Increase in Expenditure is </a:t>
            </a:r>
            <a:r>
              <a:rPr lang="en-US" sz="2800" b="1" u="sng" dirty="0">
                <a:solidFill>
                  <a:srgbClr val="FF0000"/>
                </a:solidFill>
              </a:rPr>
              <a:t>$1,016,590 </a:t>
            </a:r>
            <a:r>
              <a:rPr lang="en-US" sz="2800" b="1" u="sng" dirty="0">
                <a:solidFill>
                  <a:schemeClr val="bg1"/>
                </a:solidFill>
              </a:rPr>
              <a:t>or </a:t>
            </a:r>
            <a:r>
              <a:rPr lang="en-US" sz="2800" b="1" u="sng" dirty="0">
                <a:solidFill>
                  <a:srgbClr val="FF0000"/>
                </a:solidFill>
              </a:rPr>
              <a:t>0.43%</a:t>
            </a:r>
          </a:p>
        </p:txBody>
      </p:sp>
      <p:sp>
        <p:nvSpPr>
          <p:cNvPr id="11" name="Rectangle: Rounded Corners 10">
            <a:extLst>
              <a:ext uri="{FF2B5EF4-FFF2-40B4-BE49-F238E27FC236}">
                <a16:creationId xmlns:a16="http://schemas.microsoft.com/office/drawing/2014/main" id="{72C3DAC7-EDD1-9B74-8D78-F29E8D81FFAE}"/>
              </a:ext>
            </a:extLst>
          </p:cNvPr>
          <p:cNvSpPr/>
          <p:nvPr/>
        </p:nvSpPr>
        <p:spPr>
          <a:xfrm>
            <a:off x="13447" y="1736592"/>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5B53DD59-A3F0-3E5B-1E38-823CC92647EF}"/>
              </a:ext>
            </a:extLst>
          </p:cNvPr>
          <p:cNvSpPr/>
          <p:nvPr/>
        </p:nvSpPr>
        <p:spPr>
          <a:xfrm>
            <a:off x="6724" y="3441676"/>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2BEE482B-A985-7F1E-D09A-B6BB7F1A5290}"/>
              </a:ext>
            </a:extLst>
          </p:cNvPr>
          <p:cNvSpPr/>
          <p:nvPr/>
        </p:nvSpPr>
        <p:spPr>
          <a:xfrm>
            <a:off x="13447" y="2179254"/>
            <a:ext cx="12192000" cy="401589"/>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634245BF-FB37-7782-10AB-6A84B9A574DF}"/>
              </a:ext>
            </a:extLst>
          </p:cNvPr>
          <p:cNvSpPr/>
          <p:nvPr/>
        </p:nvSpPr>
        <p:spPr>
          <a:xfrm>
            <a:off x="0" y="5146760"/>
            <a:ext cx="12192000" cy="442662"/>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4155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1"/>
                                        </p:tgtEl>
                                        <p:attrNameLst>
                                          <p:attrName>style.visibility</p:attrName>
                                        </p:attrNameLst>
                                      </p:cBhvr>
                                      <p:to>
                                        <p:strVal val="hidden"/>
                                      </p:to>
                                    </p:set>
                                  </p:childTnLst>
                                </p:cTn>
                              </p:par>
                            </p:childTnLst>
                          </p:cTn>
                        </p:par>
                        <p:par>
                          <p:cTn id="12" fill="hold">
                            <p:stCondLst>
                              <p:cond delay="0"/>
                            </p:stCondLst>
                            <p:childTnLst>
                              <p:par>
                                <p:cTn id="13" presetID="21" presetClass="entr" presetSubtype="1"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heel(1)">
                                      <p:cBhvr>
                                        <p:cTn id="15" dur="20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3"/>
                                        </p:tgtEl>
                                        <p:attrNameLst>
                                          <p:attrName>style.visibility</p:attrName>
                                        </p:attrNameLst>
                                      </p:cBhvr>
                                      <p:to>
                                        <p:strVal val="hidden"/>
                                      </p:to>
                                    </p:set>
                                  </p:childTnLst>
                                </p:cTn>
                              </p:par>
                            </p:childTnLst>
                          </p:cTn>
                        </p:par>
                        <p:par>
                          <p:cTn id="20" fill="hold">
                            <p:stCondLst>
                              <p:cond delay="0"/>
                            </p:stCondLst>
                            <p:childTnLst>
                              <p:par>
                                <p:cTn id="21" presetID="21" presetClass="entr" presetSubtype="1"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2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2"/>
                                        </p:tgtEl>
                                        <p:attrNameLst>
                                          <p:attrName>style.visibility</p:attrName>
                                        </p:attrNameLst>
                                      </p:cBhvr>
                                      <p:to>
                                        <p:strVal val="hidden"/>
                                      </p:to>
                                    </p:set>
                                  </p:childTnLst>
                                </p:cTn>
                              </p:par>
                            </p:childTnLst>
                          </p:cTn>
                        </p:par>
                        <p:par>
                          <p:cTn id="28" fill="hold">
                            <p:stCondLst>
                              <p:cond delay="0"/>
                            </p:stCondLst>
                            <p:childTnLst>
                              <p:par>
                                <p:cTn id="29" presetID="21" presetClass="entr" presetSubtype="1"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heel(1)">
                                      <p:cBhvr>
                                        <p:cTn id="31" dur="20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4"/>
                                        </p:tgtEl>
                                        <p:attrNameLst>
                                          <p:attrName>style.visibility</p:attrName>
                                        </p:attrNameLst>
                                      </p:cBhvr>
                                      <p:to>
                                        <p:strVal val="hidden"/>
                                      </p:to>
                                    </p:set>
                                  </p:childTnLst>
                                </p:cTn>
                              </p:par>
                            </p:childTnLst>
                          </p:cTn>
                        </p:par>
                        <p:par>
                          <p:cTn id="36" fill="hold">
                            <p:stCondLst>
                              <p:cond delay="0"/>
                            </p:stCondLst>
                            <p:childTnLst>
                              <p:par>
                                <p:cTn id="37" presetID="26"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1" grpId="1" animBg="1"/>
      <p:bldP spid="12" grpId="0" animBg="1"/>
      <p:bldP spid="12" grpId="1" animBg="1"/>
      <p:bldP spid="13" grpId="0" animBg="1"/>
      <p:bldP spid="13" grpId="1" animBg="1"/>
      <p:bldP spid="14" grpId="0" animBg="1"/>
      <p:bldP spid="14"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Changes in fund balance</a:t>
            </a:r>
          </a:p>
        </p:txBody>
      </p:sp>
      <p:pic>
        <p:nvPicPr>
          <p:cNvPr id="3" name="Picture 2">
            <a:extLst>
              <a:ext uri="{FF2B5EF4-FFF2-40B4-BE49-F238E27FC236}">
                <a16:creationId xmlns:a16="http://schemas.microsoft.com/office/drawing/2014/main" id="{BAE12DD2-C0CC-BA51-5AEE-5B41BAB4D11D}"/>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9123188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828219-7A83-455A-9BDF-C77ED1762C32}"/>
              </a:ext>
            </a:extLst>
          </p:cNvPr>
          <p:cNvSpPr/>
          <p:nvPr/>
        </p:nvSpPr>
        <p:spPr>
          <a:xfrm>
            <a:off x="1432570" y="317420"/>
            <a:ext cx="9931651" cy="646331"/>
          </a:xfrm>
          <a:prstGeom prst="rect">
            <a:avLst/>
          </a:prstGeom>
        </p:spPr>
        <p:txBody>
          <a:bodyPr wrap="square">
            <a:spAutoFit/>
          </a:bodyPr>
          <a:lstStyle/>
          <a:p>
            <a:pPr algn="ctr"/>
            <a:r>
              <a:rPr lang="en-US" sz="3600" b="1" dirty="0">
                <a:solidFill>
                  <a:schemeClr val="accent6">
                    <a:lumMod val="60000"/>
                    <a:lumOff val="40000"/>
                  </a:schemeClr>
                </a:solidFill>
              </a:rPr>
              <a:t>Projected Changes in Fund Balance</a:t>
            </a:r>
          </a:p>
        </p:txBody>
      </p:sp>
      <p:graphicFrame>
        <p:nvGraphicFramePr>
          <p:cNvPr id="6" name="Table 2">
            <a:extLst>
              <a:ext uri="{FF2B5EF4-FFF2-40B4-BE49-F238E27FC236}">
                <a16:creationId xmlns:a16="http://schemas.microsoft.com/office/drawing/2014/main" id="{41CCBCFB-14E2-443C-BA0D-E6B79935240D}"/>
              </a:ext>
            </a:extLst>
          </p:cNvPr>
          <p:cNvGraphicFramePr>
            <a:graphicFrameLocks noGrp="1"/>
          </p:cNvGraphicFramePr>
          <p:nvPr>
            <p:extLst>
              <p:ext uri="{D42A27DB-BD31-4B8C-83A1-F6EECF244321}">
                <p14:modId xmlns:p14="http://schemas.microsoft.com/office/powerpoint/2010/main" val="2123753377"/>
              </p:ext>
            </p:extLst>
          </p:nvPr>
        </p:nvGraphicFramePr>
        <p:xfrm>
          <a:off x="0" y="1080844"/>
          <a:ext cx="12192001" cy="5777157"/>
        </p:xfrm>
        <a:graphic>
          <a:graphicData uri="http://schemas.openxmlformats.org/drawingml/2006/table">
            <a:tbl>
              <a:tblPr firstRow="1" bandRow="1"/>
              <a:tblGrid>
                <a:gridCol w="5410390">
                  <a:extLst>
                    <a:ext uri="{9D8B030D-6E8A-4147-A177-3AD203B41FA5}">
                      <a16:colId xmlns:a16="http://schemas.microsoft.com/office/drawing/2014/main" val="1621768518"/>
                    </a:ext>
                  </a:extLst>
                </a:gridCol>
                <a:gridCol w="3662992">
                  <a:extLst>
                    <a:ext uri="{9D8B030D-6E8A-4147-A177-3AD203B41FA5}">
                      <a16:colId xmlns:a16="http://schemas.microsoft.com/office/drawing/2014/main" val="851110215"/>
                    </a:ext>
                  </a:extLst>
                </a:gridCol>
                <a:gridCol w="3118619">
                  <a:extLst>
                    <a:ext uri="{9D8B030D-6E8A-4147-A177-3AD203B41FA5}">
                      <a16:colId xmlns:a16="http://schemas.microsoft.com/office/drawing/2014/main" val="3509267631"/>
                    </a:ext>
                  </a:extLst>
                </a:gridCol>
              </a:tblGrid>
              <a:tr h="1111125">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dirty="0">
                          <a:latin typeface="Calibri" panose="020F0502020204030204" pitchFamily="34" charset="0"/>
                          <a:cs typeface="Calibri" panose="020F0502020204030204" pitchFamily="34" charset="0"/>
                        </a:rPr>
                        <a:t>Unaudited</a:t>
                      </a:r>
                    </a:p>
                    <a:p>
                      <a:pPr algn="ctr"/>
                      <a:r>
                        <a:rPr lang="en-US" sz="2800" dirty="0">
                          <a:latin typeface="Calibri" panose="020F0502020204030204" pitchFamily="34" charset="0"/>
                          <a:cs typeface="Calibri" panose="020F0502020204030204" pitchFamily="34" charset="0"/>
                        </a:rPr>
                        <a:t>2024-2025</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tc>
                  <a:txBody>
                    <a:bodyPr/>
                    <a:lstStyle>
                      <a:lvl1pPr marL="0" algn="l" defTabSz="914400" rtl="0" eaLnBrk="1" latinLnBrk="0" hangingPunct="1">
                        <a:defRPr sz="1800" b="1" kern="1200">
                          <a:solidFill>
                            <a:schemeClr val="lt1"/>
                          </a:solidFill>
                          <a:latin typeface="Corbel"/>
                        </a:defRPr>
                      </a:lvl1pPr>
                      <a:lvl2pPr marL="457200" algn="l" defTabSz="914400" rtl="0" eaLnBrk="1" latinLnBrk="0" hangingPunct="1">
                        <a:defRPr sz="1800" b="1" kern="1200">
                          <a:solidFill>
                            <a:schemeClr val="lt1"/>
                          </a:solidFill>
                          <a:latin typeface="Corbel"/>
                        </a:defRPr>
                      </a:lvl2pPr>
                      <a:lvl3pPr marL="914400" algn="l" defTabSz="914400" rtl="0" eaLnBrk="1" latinLnBrk="0" hangingPunct="1">
                        <a:defRPr sz="1800" b="1" kern="1200">
                          <a:solidFill>
                            <a:schemeClr val="lt1"/>
                          </a:solidFill>
                          <a:latin typeface="Corbel"/>
                        </a:defRPr>
                      </a:lvl3pPr>
                      <a:lvl4pPr marL="1371600" algn="l" defTabSz="914400" rtl="0" eaLnBrk="1" latinLnBrk="0" hangingPunct="1">
                        <a:defRPr sz="1800" b="1" kern="1200">
                          <a:solidFill>
                            <a:schemeClr val="lt1"/>
                          </a:solidFill>
                          <a:latin typeface="Corbel"/>
                        </a:defRPr>
                      </a:lvl4pPr>
                      <a:lvl5pPr marL="1828800" algn="l" defTabSz="914400" rtl="0" eaLnBrk="1" latinLnBrk="0" hangingPunct="1">
                        <a:defRPr sz="1800" b="1" kern="1200">
                          <a:solidFill>
                            <a:schemeClr val="lt1"/>
                          </a:solidFill>
                          <a:latin typeface="Corbel"/>
                        </a:defRPr>
                      </a:lvl5pPr>
                      <a:lvl6pPr marL="2286000" algn="l" defTabSz="914400" rtl="0" eaLnBrk="1" latinLnBrk="0" hangingPunct="1">
                        <a:defRPr sz="1800" b="1" kern="1200">
                          <a:solidFill>
                            <a:schemeClr val="lt1"/>
                          </a:solidFill>
                          <a:latin typeface="Corbel"/>
                        </a:defRPr>
                      </a:lvl6pPr>
                      <a:lvl7pPr marL="2743200" algn="l" defTabSz="914400" rtl="0" eaLnBrk="1" latinLnBrk="0" hangingPunct="1">
                        <a:defRPr sz="1800" b="1" kern="1200">
                          <a:solidFill>
                            <a:schemeClr val="lt1"/>
                          </a:solidFill>
                          <a:latin typeface="Corbel"/>
                        </a:defRPr>
                      </a:lvl7pPr>
                      <a:lvl8pPr marL="3200400" algn="l" defTabSz="914400" rtl="0" eaLnBrk="1" latinLnBrk="0" hangingPunct="1">
                        <a:defRPr sz="1800" b="1" kern="1200">
                          <a:solidFill>
                            <a:schemeClr val="lt1"/>
                          </a:solidFill>
                          <a:latin typeface="Corbel"/>
                        </a:defRPr>
                      </a:lvl8pPr>
                      <a:lvl9pPr marL="3657600" algn="l" defTabSz="914400" rtl="0" eaLnBrk="1" latinLnBrk="0" hangingPunct="1">
                        <a:defRPr sz="1800" b="1" kern="1200">
                          <a:solidFill>
                            <a:schemeClr val="lt1"/>
                          </a:solidFill>
                          <a:latin typeface="Corbel"/>
                        </a:defRPr>
                      </a:lvl9pPr>
                    </a:lstStyle>
                    <a:p>
                      <a:pPr algn="ctr"/>
                      <a:r>
                        <a:rPr lang="en-US" sz="2800" b="1" dirty="0">
                          <a:latin typeface="Calibri" panose="020F0502020204030204" pitchFamily="34" charset="0"/>
                          <a:cs typeface="Calibri" panose="020F0502020204030204" pitchFamily="34" charset="0"/>
                        </a:rPr>
                        <a:t>Proposed</a:t>
                      </a:r>
                    </a:p>
                    <a:p>
                      <a:pPr algn="ctr"/>
                      <a:r>
                        <a:rPr lang="en-US" sz="2800" b="1" dirty="0">
                          <a:latin typeface="Calibri" panose="020F0502020204030204" pitchFamily="34" charset="0"/>
                          <a:cs typeface="Calibri" panose="020F0502020204030204" pitchFamily="34" charset="0"/>
                        </a:rPr>
                        <a:t>2025-2026</a:t>
                      </a:r>
                      <a:endParaRPr lang="en-US" sz="28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972ACD"/>
                    </a:solidFill>
                  </a:tcPr>
                </a:tc>
                <a:extLst>
                  <a:ext uri="{0D108BD9-81ED-4DB2-BD59-A6C34878D82A}">
                    <a16:rowId xmlns:a16="http://schemas.microsoft.com/office/drawing/2014/main" val="642081221"/>
                  </a:ext>
                </a:extLst>
              </a:tr>
              <a:tr h="55640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Beg. Fund Balance: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27,153,961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23,529,795</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79703562"/>
                  </a:ext>
                </a:extLst>
              </a:tr>
              <a:tr h="627249">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Ongoing Revenue: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223,392,079</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223,080,065</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3706111869"/>
                  </a:ext>
                </a:extLst>
              </a:tr>
              <a:tr h="627249">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Ongoing Expenditure: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232,988,295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234,619,530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017293132"/>
                  </a:ext>
                </a:extLst>
              </a:tr>
              <a:tr h="579115">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Operating/Structural Surplus/Deficit: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solidFill>
                            <a:srgbClr val="FF0000"/>
                          </a:solidFill>
                          <a:latin typeface="Calibri" panose="020F0502020204030204" pitchFamily="34" charset="0"/>
                          <a:cs typeface="Calibri" panose="020F0502020204030204" pitchFamily="34" charset="0"/>
                        </a:rPr>
                        <a:t>&lt;9,596,216&gt;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solidFill>
                            <a:srgbClr val="FF0000"/>
                          </a:solidFill>
                          <a:latin typeface="Calibri" panose="020F0502020204030204" pitchFamily="34" charset="0"/>
                          <a:cs typeface="Calibri" panose="020F0502020204030204" pitchFamily="34" charset="0"/>
                        </a:rPr>
                        <a:t>&lt;11,539,465&gt;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723001920"/>
                  </a:ext>
                </a:extLst>
              </a:tr>
              <a:tr h="591406">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One-time Items: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400" kern="1200" dirty="0">
                          <a:solidFill>
                            <a:schemeClr val="bg1"/>
                          </a:solidFill>
                          <a:latin typeface="Calibri" panose="020F0502020204030204" pitchFamily="34" charset="0"/>
                          <a:ea typeface="+mn-ea"/>
                          <a:cs typeface="Calibri" panose="020F0502020204030204" pitchFamily="34" charset="0"/>
                        </a:rPr>
                        <a:t>5,972,050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kern="1200" dirty="0">
                          <a:solidFill>
                            <a:schemeClr val="bg1"/>
                          </a:solidFill>
                          <a:latin typeface="Calibri" panose="020F0502020204030204" pitchFamily="34" charset="0"/>
                          <a:ea typeface="+mn-ea"/>
                          <a:cs typeface="Calibri" panose="020F0502020204030204" pitchFamily="34" charset="0"/>
                        </a:rPr>
                        <a:t>1,453,476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954734514"/>
                  </a:ext>
                </a:extLst>
              </a:tr>
              <a:tr h="53764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Surplus/Deficit w/ One-time Items:</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solidFill>
                            <a:srgbClr val="FF0000"/>
                          </a:solidFill>
                          <a:latin typeface="Calibri" panose="020F0502020204030204" pitchFamily="34" charset="0"/>
                          <a:cs typeface="Calibri" panose="020F0502020204030204" pitchFamily="34" charset="0"/>
                        </a:rPr>
                        <a:t>&lt;3,624,166&gt;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marL="0" algn="r" defTabSz="914400" rtl="0" eaLnBrk="1" latinLnBrk="0" hangingPunct="1"/>
                      <a:r>
                        <a:rPr lang="en-US" sz="2400" kern="1200" dirty="0">
                          <a:solidFill>
                            <a:srgbClr val="FF0000"/>
                          </a:solidFill>
                          <a:latin typeface="Calibri" panose="020F0502020204030204" pitchFamily="34" charset="0"/>
                          <a:ea typeface="+mn-ea"/>
                          <a:cs typeface="Calibri" panose="020F0502020204030204" pitchFamily="34" charset="0"/>
                        </a:rPr>
                        <a:t>&lt;10,085,989&gt;</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542694748"/>
                  </a:ext>
                </a:extLst>
              </a:tr>
              <a:tr h="609327">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Ending Fund Balance: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23,529,795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13,443,806</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0D4E6"/>
                    </a:solidFill>
                  </a:tcPr>
                </a:tc>
                <a:extLst>
                  <a:ext uri="{0D108BD9-81ED-4DB2-BD59-A6C34878D82A}">
                    <a16:rowId xmlns:a16="http://schemas.microsoft.com/office/drawing/2014/main" val="3164710858"/>
                  </a:ext>
                </a:extLst>
              </a:tr>
              <a:tr h="537642">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r>
                        <a:rPr lang="en-US" sz="2400" dirty="0">
                          <a:latin typeface="Calibri" panose="020F0502020204030204" pitchFamily="34" charset="0"/>
                          <a:cs typeface="Calibri" panose="020F0502020204030204" pitchFamily="34" charset="0"/>
                        </a:rPr>
                        <a:t>FB to Total Expenditure and Transfer: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10.05%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tc>
                  <a:txBody>
                    <a:bodyPr/>
                    <a:lstStyle>
                      <a:lvl1pPr marL="0" algn="l" defTabSz="914400" rtl="0" eaLnBrk="1" latinLnBrk="0" hangingPunct="1">
                        <a:defRPr sz="1800" kern="1200">
                          <a:solidFill>
                            <a:schemeClr val="dk1"/>
                          </a:solidFill>
                          <a:latin typeface="Corbel"/>
                        </a:defRPr>
                      </a:lvl1pPr>
                      <a:lvl2pPr marL="457200" algn="l" defTabSz="914400" rtl="0" eaLnBrk="1" latinLnBrk="0" hangingPunct="1">
                        <a:defRPr sz="1800" kern="1200">
                          <a:solidFill>
                            <a:schemeClr val="dk1"/>
                          </a:solidFill>
                          <a:latin typeface="Corbel"/>
                        </a:defRPr>
                      </a:lvl2pPr>
                      <a:lvl3pPr marL="914400" algn="l" defTabSz="914400" rtl="0" eaLnBrk="1" latinLnBrk="0" hangingPunct="1">
                        <a:defRPr sz="1800" kern="1200">
                          <a:solidFill>
                            <a:schemeClr val="dk1"/>
                          </a:solidFill>
                          <a:latin typeface="Corbel"/>
                        </a:defRPr>
                      </a:lvl3pPr>
                      <a:lvl4pPr marL="1371600" algn="l" defTabSz="914400" rtl="0" eaLnBrk="1" latinLnBrk="0" hangingPunct="1">
                        <a:defRPr sz="1800" kern="1200">
                          <a:solidFill>
                            <a:schemeClr val="dk1"/>
                          </a:solidFill>
                          <a:latin typeface="Corbel"/>
                        </a:defRPr>
                      </a:lvl4pPr>
                      <a:lvl5pPr marL="1828800" algn="l" defTabSz="914400" rtl="0" eaLnBrk="1" latinLnBrk="0" hangingPunct="1">
                        <a:defRPr sz="1800" kern="1200">
                          <a:solidFill>
                            <a:schemeClr val="dk1"/>
                          </a:solidFill>
                          <a:latin typeface="Corbel"/>
                        </a:defRPr>
                      </a:lvl5pPr>
                      <a:lvl6pPr marL="2286000" algn="l" defTabSz="914400" rtl="0" eaLnBrk="1" latinLnBrk="0" hangingPunct="1">
                        <a:defRPr sz="1800" kern="1200">
                          <a:solidFill>
                            <a:schemeClr val="dk1"/>
                          </a:solidFill>
                          <a:latin typeface="Corbel"/>
                        </a:defRPr>
                      </a:lvl6pPr>
                      <a:lvl7pPr marL="2743200" algn="l" defTabSz="914400" rtl="0" eaLnBrk="1" latinLnBrk="0" hangingPunct="1">
                        <a:defRPr sz="1800" kern="1200">
                          <a:solidFill>
                            <a:schemeClr val="dk1"/>
                          </a:solidFill>
                          <a:latin typeface="Corbel"/>
                        </a:defRPr>
                      </a:lvl7pPr>
                      <a:lvl8pPr marL="3200400" algn="l" defTabSz="914400" rtl="0" eaLnBrk="1" latinLnBrk="0" hangingPunct="1">
                        <a:defRPr sz="1800" kern="1200">
                          <a:solidFill>
                            <a:schemeClr val="dk1"/>
                          </a:solidFill>
                          <a:latin typeface="Corbel"/>
                        </a:defRPr>
                      </a:lvl8pPr>
                      <a:lvl9pPr marL="3657600" algn="l" defTabSz="914400" rtl="0" eaLnBrk="1" latinLnBrk="0" hangingPunct="1">
                        <a:defRPr sz="1800" kern="1200">
                          <a:solidFill>
                            <a:schemeClr val="dk1"/>
                          </a:solidFill>
                          <a:latin typeface="Corbel"/>
                        </a:defRPr>
                      </a:lvl9pPr>
                    </a:lstStyle>
                    <a:p>
                      <a:pPr algn="r"/>
                      <a:r>
                        <a:rPr lang="en-US" sz="2400" dirty="0">
                          <a:latin typeface="Calibri" panose="020F0502020204030204" pitchFamily="34" charset="0"/>
                          <a:cs typeface="Calibri" panose="020F0502020204030204" pitchFamily="34" charset="0"/>
                        </a:rPr>
                        <a:t>5.72%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BC7F3"/>
                    </a:solidFill>
                  </a:tcPr>
                </a:tc>
                <a:extLst>
                  <a:ext uri="{0D108BD9-81ED-4DB2-BD59-A6C34878D82A}">
                    <a16:rowId xmlns:a16="http://schemas.microsoft.com/office/drawing/2014/main" val="1205463276"/>
                  </a:ext>
                </a:extLst>
              </a:tr>
            </a:tbl>
          </a:graphicData>
        </a:graphic>
      </p:graphicFrame>
      <p:sp>
        <p:nvSpPr>
          <p:cNvPr id="2" name="Rectangle: Rounded Corners 1">
            <a:extLst>
              <a:ext uri="{FF2B5EF4-FFF2-40B4-BE49-F238E27FC236}">
                <a16:creationId xmlns:a16="http://schemas.microsoft.com/office/drawing/2014/main" id="{964B93FB-F269-4011-B924-70FF6199645A}"/>
              </a:ext>
            </a:extLst>
          </p:cNvPr>
          <p:cNvSpPr/>
          <p:nvPr/>
        </p:nvSpPr>
        <p:spPr>
          <a:xfrm>
            <a:off x="0" y="2720264"/>
            <a:ext cx="12192000" cy="18210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C144527A-3753-4350-B151-17AF20BBFC7B}"/>
              </a:ext>
            </a:extLst>
          </p:cNvPr>
          <p:cNvSpPr/>
          <p:nvPr/>
        </p:nvSpPr>
        <p:spPr>
          <a:xfrm>
            <a:off x="0" y="4576996"/>
            <a:ext cx="12192000" cy="640588"/>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1B98C1A2-033D-47FC-9503-A6A99B5B1B59}"/>
              </a:ext>
            </a:extLst>
          </p:cNvPr>
          <p:cNvSpPr/>
          <p:nvPr/>
        </p:nvSpPr>
        <p:spPr>
          <a:xfrm>
            <a:off x="0" y="5217584"/>
            <a:ext cx="12192000" cy="491654"/>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8BE5332-23E4-EB0C-2BA8-12EE74B1F698}"/>
              </a:ext>
            </a:extLst>
          </p:cNvPr>
          <p:cNvPicPr>
            <a:picLocks noChangeAspect="1"/>
          </p:cNvPicPr>
          <p:nvPr/>
        </p:nvPicPr>
        <p:blipFill>
          <a:blip r:embed="rId2"/>
          <a:stretch>
            <a:fillRect/>
          </a:stretch>
        </p:blipFill>
        <p:spPr>
          <a:xfrm>
            <a:off x="135272" y="77380"/>
            <a:ext cx="909472" cy="778298"/>
          </a:xfrm>
          <a:prstGeom prst="rect">
            <a:avLst/>
          </a:prstGeom>
        </p:spPr>
      </p:pic>
      <p:sp>
        <p:nvSpPr>
          <p:cNvPr id="4" name="Rectangle: Rounded Corners 3">
            <a:extLst>
              <a:ext uri="{FF2B5EF4-FFF2-40B4-BE49-F238E27FC236}">
                <a16:creationId xmlns:a16="http://schemas.microsoft.com/office/drawing/2014/main" id="{7023A98C-7106-3A34-711F-9CE1A758AEFC}"/>
              </a:ext>
            </a:extLst>
          </p:cNvPr>
          <p:cNvSpPr/>
          <p:nvPr/>
        </p:nvSpPr>
        <p:spPr>
          <a:xfrm>
            <a:off x="0" y="5744972"/>
            <a:ext cx="12192000" cy="1113028"/>
          </a:xfrm>
          <a:prstGeom prst="round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77351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2"/>
                                        </p:tgtEl>
                                        <p:attrNameLst>
                                          <p:attrName>ppt_x</p:attrName>
                                        </p:attrNameLst>
                                      </p:cBhvr>
                                      <p:tavLst>
                                        <p:tav tm="0">
                                          <p:val>
                                            <p:strVal val="ppt_x"/>
                                          </p:val>
                                        </p:tav>
                                        <p:tav tm="100000">
                                          <p:val>
                                            <p:strVal val="ppt_x"/>
                                          </p:val>
                                        </p:tav>
                                      </p:tavLst>
                                    </p:anim>
                                    <p:anim calcmode="lin" valueType="num">
                                      <p:cBhvr additive="base">
                                        <p:cTn id="14" dur="500"/>
                                        <p:tgtEl>
                                          <p:spTgt spid="2"/>
                                        </p:tgtEl>
                                        <p:attrNameLst>
                                          <p:attrName>ppt_y</p:attrName>
                                        </p:attrNameLst>
                                      </p:cBhvr>
                                      <p:tavLst>
                                        <p:tav tm="0">
                                          <p:val>
                                            <p:strVal val="ppt_y"/>
                                          </p:val>
                                        </p:tav>
                                        <p:tav tm="100000">
                                          <p:val>
                                            <p:strVal val="1+ppt_h/2"/>
                                          </p:val>
                                        </p:tav>
                                      </p:tavLst>
                                    </p:anim>
                                    <p:set>
                                      <p:cBhvr>
                                        <p:cTn id="15" dur="1" fill="hold">
                                          <p:stCondLst>
                                            <p:cond delay="499"/>
                                          </p:stCondLst>
                                        </p:cTn>
                                        <p:tgtEl>
                                          <p:spTgt spid="2"/>
                                        </p:tgtEl>
                                        <p:attrNameLst>
                                          <p:attrName>style.visibility</p:attrName>
                                        </p:attrNameLst>
                                      </p:cBhvr>
                                      <p:to>
                                        <p:strVal val="hidden"/>
                                      </p:to>
                                    </p:set>
                                  </p:childTnLst>
                                </p:cTn>
                              </p:par>
                              <p:par>
                                <p:cTn id="16" presetID="42"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7"/>
                                        </p:tgtEl>
                                        <p:attrNameLst>
                                          <p:attrName>ppt_x</p:attrName>
                                        </p:attrNameLst>
                                      </p:cBhvr>
                                      <p:tavLst>
                                        <p:tav tm="0">
                                          <p:val>
                                            <p:strVal val="ppt_x"/>
                                          </p:val>
                                        </p:tav>
                                        <p:tav tm="100000">
                                          <p:val>
                                            <p:strVal val="ppt_x"/>
                                          </p:val>
                                        </p:tav>
                                      </p:tavLst>
                                    </p:anim>
                                    <p:anim calcmode="lin" valueType="num">
                                      <p:cBhvr additive="base">
                                        <p:cTn id="25" dur="500"/>
                                        <p:tgtEl>
                                          <p:spTgt spid="7"/>
                                        </p:tgtEl>
                                        <p:attrNameLst>
                                          <p:attrName>ppt_y</p:attrName>
                                        </p:attrNameLst>
                                      </p:cBhvr>
                                      <p:tavLst>
                                        <p:tav tm="0">
                                          <p:val>
                                            <p:strVal val="ppt_y"/>
                                          </p:val>
                                        </p:tav>
                                        <p:tav tm="100000">
                                          <p:val>
                                            <p:strVal val="1+ppt_h/2"/>
                                          </p:val>
                                        </p:tav>
                                      </p:tavLst>
                                    </p:anim>
                                    <p:set>
                                      <p:cBhvr>
                                        <p:cTn id="26" dur="1" fill="hold">
                                          <p:stCondLst>
                                            <p:cond delay="499"/>
                                          </p:stCondLst>
                                        </p:cTn>
                                        <p:tgtEl>
                                          <p:spTgt spid="7"/>
                                        </p:tgtEl>
                                        <p:attrNameLst>
                                          <p:attrName>style.visibility</p:attrName>
                                        </p:attrNameLst>
                                      </p:cBhvr>
                                      <p:to>
                                        <p:strVal val="hidden"/>
                                      </p:to>
                                    </p:set>
                                  </p:childTnLst>
                                </p:cTn>
                              </p:par>
                              <p:par>
                                <p:cTn id="27" presetID="42"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4" fill="hold" grpId="1" nodeType="clickEffect">
                                  <p:stCondLst>
                                    <p:cond delay="0"/>
                                  </p:stCondLst>
                                  <p:childTnLst>
                                    <p:anim calcmode="lin" valueType="num">
                                      <p:cBhvr additive="base">
                                        <p:cTn id="35" dur="500"/>
                                        <p:tgtEl>
                                          <p:spTgt spid="8"/>
                                        </p:tgtEl>
                                        <p:attrNameLst>
                                          <p:attrName>ppt_x</p:attrName>
                                        </p:attrNameLst>
                                      </p:cBhvr>
                                      <p:tavLst>
                                        <p:tav tm="0">
                                          <p:val>
                                            <p:strVal val="ppt_x"/>
                                          </p:val>
                                        </p:tav>
                                        <p:tav tm="100000">
                                          <p:val>
                                            <p:strVal val="ppt_x"/>
                                          </p:val>
                                        </p:tav>
                                      </p:tavLst>
                                    </p:anim>
                                    <p:anim calcmode="lin" valueType="num">
                                      <p:cBhvr additive="base">
                                        <p:cTn id="36" dur="500"/>
                                        <p:tgtEl>
                                          <p:spTgt spid="8"/>
                                        </p:tgtEl>
                                        <p:attrNameLst>
                                          <p:attrName>ppt_y</p:attrName>
                                        </p:attrNameLst>
                                      </p:cBhvr>
                                      <p:tavLst>
                                        <p:tav tm="0">
                                          <p:val>
                                            <p:strVal val="ppt_y"/>
                                          </p:val>
                                        </p:tav>
                                        <p:tav tm="100000">
                                          <p:val>
                                            <p:strVal val="1+ppt_h/2"/>
                                          </p:val>
                                        </p:tav>
                                      </p:tavLst>
                                    </p:anim>
                                    <p:set>
                                      <p:cBhvr>
                                        <p:cTn id="37" dur="1" fill="hold">
                                          <p:stCondLst>
                                            <p:cond delay="499"/>
                                          </p:stCondLst>
                                        </p:cTn>
                                        <p:tgtEl>
                                          <p:spTgt spid="8"/>
                                        </p:tgtEl>
                                        <p:attrNameLst>
                                          <p:attrName>style.visibility</p:attrName>
                                        </p:attrNameLst>
                                      </p:cBhvr>
                                      <p:to>
                                        <p:strVal val="hidden"/>
                                      </p:to>
                                    </p:set>
                                  </p:childTnLst>
                                </p:cTn>
                              </p:par>
                            </p:childTnLst>
                          </p:cTn>
                        </p:par>
                        <p:par>
                          <p:cTn id="38" fill="hold">
                            <p:stCondLst>
                              <p:cond delay="500"/>
                            </p:stCondLst>
                            <p:childTnLst>
                              <p:par>
                                <p:cTn id="39" presetID="21" presetClass="entr" presetSubtype="1" fill="hold" grpId="0"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heel(1)">
                                      <p:cBhvr>
                                        <p:cTn id="4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7" grpId="0" animBg="1"/>
      <p:bldP spid="7" grpId="1" animBg="1"/>
      <p:bldP spid="8" grpId="0" animBg="1"/>
      <p:bldP spid="8" grpId="1" animBg="1"/>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Multi Year Look</a:t>
            </a:r>
          </a:p>
        </p:txBody>
      </p:sp>
      <p:pic>
        <p:nvPicPr>
          <p:cNvPr id="3" name="Picture 2">
            <a:extLst>
              <a:ext uri="{FF2B5EF4-FFF2-40B4-BE49-F238E27FC236}">
                <a16:creationId xmlns:a16="http://schemas.microsoft.com/office/drawing/2014/main" id="{9F0A9789-ADD7-90D6-30A3-240FA0AEA8F1}"/>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3454607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anta Monica College seal.svg">
            <a:extLst>
              <a:ext uri="{FF2B5EF4-FFF2-40B4-BE49-F238E27FC236}">
                <a16:creationId xmlns:a16="http://schemas.microsoft.com/office/drawing/2014/main" id="{53835909-F9B0-494F-A0C5-51C430D0B2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8" y="5855419"/>
            <a:ext cx="966904" cy="101726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2">
            <a:extLst>
              <a:ext uri="{FF2B5EF4-FFF2-40B4-BE49-F238E27FC236}">
                <a16:creationId xmlns:a16="http://schemas.microsoft.com/office/drawing/2014/main" id="{24ACB85B-BBC6-4300-91AD-19A0694CF865}"/>
              </a:ext>
            </a:extLst>
          </p:cNvPr>
          <p:cNvGraphicFramePr>
            <a:graphicFrameLocks noGrp="1"/>
          </p:cNvGraphicFramePr>
          <p:nvPr>
            <p:extLst>
              <p:ext uri="{D42A27DB-BD31-4B8C-83A1-F6EECF244321}">
                <p14:modId xmlns:p14="http://schemas.microsoft.com/office/powerpoint/2010/main" val="18774741"/>
              </p:ext>
            </p:extLst>
          </p:nvPr>
        </p:nvGraphicFramePr>
        <p:xfrm>
          <a:off x="1589" y="614769"/>
          <a:ext cx="12188825" cy="6299690"/>
        </p:xfrm>
        <a:graphic>
          <a:graphicData uri="http://schemas.openxmlformats.org/drawingml/2006/table">
            <a:tbl>
              <a:tblPr firstRow="1" bandRow="1">
                <a:tableStyleId>{93296810-A885-4BE3-A3E7-6D5BEEA58F35}</a:tableStyleId>
              </a:tblPr>
              <a:tblGrid>
                <a:gridCol w="4159340">
                  <a:extLst>
                    <a:ext uri="{9D8B030D-6E8A-4147-A177-3AD203B41FA5}">
                      <a16:colId xmlns:a16="http://schemas.microsoft.com/office/drawing/2014/main" val="1621768518"/>
                    </a:ext>
                  </a:extLst>
                </a:gridCol>
                <a:gridCol w="2815994">
                  <a:extLst>
                    <a:ext uri="{9D8B030D-6E8A-4147-A177-3AD203B41FA5}">
                      <a16:colId xmlns:a16="http://schemas.microsoft.com/office/drawing/2014/main" val="851110215"/>
                    </a:ext>
                  </a:extLst>
                </a:gridCol>
                <a:gridCol w="2815994">
                  <a:extLst>
                    <a:ext uri="{9D8B030D-6E8A-4147-A177-3AD203B41FA5}">
                      <a16:colId xmlns:a16="http://schemas.microsoft.com/office/drawing/2014/main" val="180872686"/>
                    </a:ext>
                  </a:extLst>
                </a:gridCol>
                <a:gridCol w="2397497">
                  <a:extLst>
                    <a:ext uri="{9D8B030D-6E8A-4147-A177-3AD203B41FA5}">
                      <a16:colId xmlns:a16="http://schemas.microsoft.com/office/drawing/2014/main" val="3509267631"/>
                    </a:ext>
                  </a:extLst>
                </a:gridCol>
              </a:tblGrid>
              <a:tr h="1146942">
                <a:tc>
                  <a:txBody>
                    <a:bodyPr/>
                    <a:lstStyle/>
                    <a:p>
                      <a:endParaRPr lang="en-US" sz="2800" b="1" kern="1200" dirty="0">
                        <a:solidFill>
                          <a:schemeClr val="lt1"/>
                        </a:solidFill>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Proposed</a:t>
                      </a:r>
                    </a:p>
                    <a:p>
                      <a:pPr algn="ctr"/>
                      <a:r>
                        <a:rPr lang="en-US" sz="2400" b="1" dirty="0">
                          <a:latin typeface="Calibri" panose="020F0502020204030204" pitchFamily="34" charset="0"/>
                          <a:ea typeface="Calibri" panose="020F0502020204030204" pitchFamily="34" charset="0"/>
                          <a:cs typeface="Calibri" panose="020F0502020204030204" pitchFamily="34" charset="0"/>
                        </a:rPr>
                        <a:t>2025-2026</a:t>
                      </a:r>
                      <a:endParaRPr lang="en-US" sz="24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2400" dirty="0">
                          <a:latin typeface="Calibri" panose="020F0502020204030204" pitchFamily="34" charset="0"/>
                          <a:ea typeface="Calibri" panose="020F0502020204030204" pitchFamily="34" charset="0"/>
                          <a:cs typeface="Calibri" panose="020F0502020204030204" pitchFamily="34" charset="0"/>
                        </a:rPr>
                        <a:t>Projected </a:t>
                      </a:r>
                    </a:p>
                    <a:p>
                      <a:pPr algn="ctr"/>
                      <a:r>
                        <a:rPr lang="en-US" sz="2400" dirty="0">
                          <a:latin typeface="Calibri" panose="020F0502020204030204" pitchFamily="34" charset="0"/>
                          <a:ea typeface="Calibri" panose="020F0502020204030204" pitchFamily="34" charset="0"/>
                          <a:cs typeface="Calibri" panose="020F0502020204030204" pitchFamily="34" charset="0"/>
                        </a:rPr>
                        <a:t>2026-2027</a:t>
                      </a:r>
                    </a:p>
                  </a:txBody>
                  <a:tcPr/>
                </a:tc>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 2026-2027</a:t>
                      </a:r>
                    </a:p>
                    <a:p>
                      <a:pPr algn="ctr"/>
                      <a:r>
                        <a:rPr lang="en-US" sz="2400" b="1" dirty="0">
                          <a:latin typeface="Calibri" panose="020F0502020204030204" pitchFamily="34" charset="0"/>
                          <a:ea typeface="Calibri" panose="020F0502020204030204" pitchFamily="34" charset="0"/>
                          <a:cs typeface="Calibri" panose="020F0502020204030204" pitchFamily="34" charset="0"/>
                        </a:rPr>
                        <a:t>Reduction Needed</a:t>
                      </a:r>
                      <a:endParaRPr lang="en-US" sz="24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42081221"/>
                  </a:ext>
                </a:extLst>
              </a:tr>
              <a:tr h="571742">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Beg. Fund Balance:</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23,529,795</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13,443,806</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13,443,806</a:t>
                      </a:r>
                    </a:p>
                  </a:txBody>
                  <a:tcPr/>
                </a:tc>
                <a:extLst>
                  <a:ext uri="{0D108BD9-81ED-4DB2-BD59-A6C34878D82A}">
                    <a16:rowId xmlns:a16="http://schemas.microsoft.com/office/drawing/2014/main" val="3079703562"/>
                  </a:ext>
                </a:extLst>
              </a:tr>
              <a:tr h="644540">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Revenue:</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224,968,862</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224,699,497</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224,699,497</a:t>
                      </a:r>
                    </a:p>
                  </a:txBody>
                  <a:tcPr/>
                </a:tc>
                <a:extLst>
                  <a:ext uri="{0D108BD9-81ED-4DB2-BD59-A6C34878D82A}">
                    <a16:rowId xmlns:a16="http://schemas.microsoft.com/office/drawing/2014/main" val="3706111869"/>
                  </a:ext>
                </a:extLst>
              </a:tr>
              <a:tr h="644540">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Expenditure:</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235,054,851</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239,544,755</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239,544,755</a:t>
                      </a:r>
                    </a:p>
                  </a:txBody>
                  <a:tcPr/>
                </a:tc>
                <a:extLst>
                  <a:ext uri="{0D108BD9-81ED-4DB2-BD59-A6C34878D82A}">
                    <a16:rowId xmlns:a16="http://schemas.microsoft.com/office/drawing/2014/main" val="3017293132"/>
                  </a:ext>
                </a:extLst>
              </a:tr>
              <a:tr h="998950">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Surplus/Deficit w/ One-time Items:</a:t>
                      </a:r>
                    </a:p>
                  </a:txBody>
                  <a:tcPr/>
                </a:tc>
                <a:tc>
                  <a:txBody>
                    <a:bodyPr/>
                    <a:lstStyle/>
                    <a:p>
                      <a:pPr algn="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&lt;10,085,989&gt;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&lt;14,845,258&gt;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&lt;14,845,258&gt;</a:t>
                      </a:r>
                    </a:p>
                  </a:txBody>
                  <a:tcPr/>
                </a:tc>
                <a:extLst>
                  <a:ext uri="{0D108BD9-81ED-4DB2-BD59-A6C34878D82A}">
                    <a16:rowId xmlns:a16="http://schemas.microsoft.com/office/drawing/2014/main" val="1542694748"/>
                  </a:ext>
                </a:extLst>
              </a:tr>
              <a:tr h="626124">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Deficit Reduction:</a:t>
                      </a:r>
                    </a:p>
                  </a:txBody>
                  <a:tcPr/>
                </a:tc>
                <a:tc>
                  <a:txBody>
                    <a:bodyPr/>
                    <a:lstStyle/>
                    <a:p>
                      <a:pPr algn="ctr"/>
                      <a:r>
                        <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txBody>
                  <a:tcPr/>
                </a:tc>
                <a:tc>
                  <a:txBody>
                    <a:bodyPr/>
                    <a:lstStyle/>
                    <a:p>
                      <a:pPr algn="ctr"/>
                      <a:r>
                        <a:rPr lang="en-US" sz="28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14,845,258</a:t>
                      </a:r>
                    </a:p>
                  </a:txBody>
                  <a:tcPr/>
                </a:tc>
                <a:extLst>
                  <a:ext uri="{0D108BD9-81ED-4DB2-BD59-A6C34878D82A}">
                    <a16:rowId xmlns:a16="http://schemas.microsoft.com/office/drawing/2014/main" val="3233821118"/>
                  </a:ext>
                </a:extLst>
              </a:tr>
              <a:tr h="626124">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Ending Fund Balance:</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13,443,806</a:t>
                      </a:r>
                    </a:p>
                  </a:txBody>
                  <a:tcPr/>
                </a:tc>
                <a:tc>
                  <a:txBody>
                    <a:bodyPr/>
                    <a:lstStyle/>
                    <a:p>
                      <a:pPr algn="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&lt;1,401,452&gt;</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13,443,806</a:t>
                      </a:r>
                    </a:p>
                  </a:txBody>
                  <a:tcPr/>
                </a:tc>
                <a:extLst>
                  <a:ext uri="{0D108BD9-81ED-4DB2-BD59-A6C34878D82A}">
                    <a16:rowId xmlns:a16="http://schemas.microsoft.com/office/drawing/2014/main" val="3164710858"/>
                  </a:ext>
                </a:extLst>
              </a:tr>
              <a:tr h="998950">
                <a:tc>
                  <a:txBody>
                    <a:bodyPr/>
                    <a:lstStyle/>
                    <a:p>
                      <a:r>
                        <a:rPr lang="en-US" sz="2800" dirty="0">
                          <a:latin typeface="Calibri" panose="020F0502020204030204" pitchFamily="34" charset="0"/>
                          <a:ea typeface="Calibri" panose="020F0502020204030204" pitchFamily="34" charset="0"/>
                          <a:cs typeface="Calibri" panose="020F0502020204030204" pitchFamily="34" charset="0"/>
                        </a:rPr>
                        <a:t>FB to Total Expenditure and Transfer:</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5.72%</a:t>
                      </a:r>
                    </a:p>
                  </a:txBody>
                  <a:tcPr/>
                </a:tc>
                <a:tc>
                  <a:txBody>
                    <a:bodyPr/>
                    <a:lstStyle/>
                    <a:p>
                      <a:pPr algn="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&lt;0.59%&gt;</a:t>
                      </a:r>
                    </a:p>
                  </a:txBody>
                  <a:tcPr/>
                </a:tc>
                <a:tc>
                  <a:txBody>
                    <a:bodyPr/>
                    <a:lstStyle/>
                    <a:p>
                      <a:pPr algn="r"/>
                      <a:r>
                        <a:rPr lang="en-US" sz="2800" dirty="0">
                          <a:latin typeface="Calibri" panose="020F0502020204030204" pitchFamily="34" charset="0"/>
                          <a:ea typeface="Calibri" panose="020F0502020204030204" pitchFamily="34" charset="0"/>
                          <a:cs typeface="Calibri" panose="020F0502020204030204" pitchFamily="34" charset="0"/>
                        </a:rPr>
                        <a:t>5.61%</a:t>
                      </a:r>
                    </a:p>
                  </a:txBody>
                  <a:tcPr/>
                </a:tc>
                <a:extLst>
                  <a:ext uri="{0D108BD9-81ED-4DB2-BD59-A6C34878D82A}">
                    <a16:rowId xmlns:a16="http://schemas.microsoft.com/office/drawing/2014/main" val="1205463276"/>
                  </a:ext>
                </a:extLst>
              </a:tr>
            </a:tbl>
          </a:graphicData>
        </a:graphic>
      </p:graphicFrame>
      <p:sp>
        <p:nvSpPr>
          <p:cNvPr id="6" name="Title 12">
            <a:extLst>
              <a:ext uri="{FF2B5EF4-FFF2-40B4-BE49-F238E27FC236}">
                <a16:creationId xmlns:a16="http://schemas.microsoft.com/office/drawing/2014/main" id="{C9419426-99FF-4D8D-98CA-8A31EEF65F8E}"/>
              </a:ext>
            </a:extLst>
          </p:cNvPr>
          <p:cNvSpPr>
            <a:spLocks noGrp="1"/>
          </p:cNvSpPr>
          <p:nvPr>
            <p:ph type="title"/>
          </p:nvPr>
        </p:nvSpPr>
        <p:spPr>
          <a:xfrm>
            <a:off x="1143001" y="44689"/>
            <a:ext cx="10896599" cy="533400"/>
          </a:xfrm>
        </p:spPr>
        <p:txBody>
          <a:bodyPr>
            <a:noAutofit/>
          </a:bodyPr>
          <a:lstStyle/>
          <a:p>
            <a:pPr algn="ctr"/>
            <a:r>
              <a:rPr lang="en-US" u="sng" dirty="0">
                <a:latin typeface="Calibri" panose="020F0502020204030204" pitchFamily="34" charset="0"/>
                <a:cs typeface="Calibri" panose="020F0502020204030204" pitchFamily="34" charset="0"/>
              </a:rPr>
              <a:t>Fund Balance</a:t>
            </a:r>
            <a:endParaRPr lang="en-US" b="1" i="1" u="sng" dirty="0">
              <a:latin typeface="Calibri" panose="020F0502020204030204" pitchFamily="34" charset="0"/>
              <a:cs typeface="Calibri" panose="020F0502020204030204" pitchFamily="34" charset="0"/>
            </a:endParaRPr>
          </a:p>
        </p:txBody>
      </p:sp>
      <p:cxnSp>
        <p:nvCxnSpPr>
          <p:cNvPr id="11" name="Straight Arrow Connector 10">
            <a:extLst>
              <a:ext uri="{FF2B5EF4-FFF2-40B4-BE49-F238E27FC236}">
                <a16:creationId xmlns:a16="http://schemas.microsoft.com/office/drawing/2014/main" id="{478F2B4A-0E3E-924B-479B-932BA18A2A69}"/>
              </a:ext>
            </a:extLst>
          </p:cNvPr>
          <p:cNvCxnSpPr>
            <a:cxnSpLocks/>
          </p:cNvCxnSpPr>
          <p:nvPr/>
        </p:nvCxnSpPr>
        <p:spPr>
          <a:xfrm>
            <a:off x="6858000" y="2209800"/>
            <a:ext cx="1066800" cy="312420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6A3CD0B-1673-3005-8442-79B4026FE327}"/>
              </a:ext>
            </a:extLst>
          </p:cNvPr>
          <p:cNvCxnSpPr>
            <a:cxnSpLocks/>
          </p:cNvCxnSpPr>
          <p:nvPr/>
        </p:nvCxnSpPr>
        <p:spPr>
          <a:xfrm>
            <a:off x="6858000" y="2057400"/>
            <a:ext cx="3505200" cy="342900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AE8FEC9A-65B8-5091-8D55-F49F833B8018}"/>
              </a:ext>
            </a:extLst>
          </p:cNvPr>
          <p:cNvSpPr/>
          <p:nvPr/>
        </p:nvSpPr>
        <p:spPr>
          <a:xfrm>
            <a:off x="9829801" y="4648200"/>
            <a:ext cx="2360613" cy="6096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333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childTnLst>
                          </p:cTn>
                        </p:par>
                        <p:par>
                          <p:cTn id="16" fill="hold">
                            <p:stCondLst>
                              <p:cond delay="500"/>
                            </p:stCondLst>
                            <p:childTnLst>
                              <p:par>
                                <p:cTn id="17" presetID="31" presetClass="entr" presetSubtype="0"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1000" fill="hold"/>
                                        <p:tgtEl>
                                          <p:spTgt spid="14"/>
                                        </p:tgtEl>
                                        <p:attrNameLst>
                                          <p:attrName>ppt_w</p:attrName>
                                        </p:attrNameLst>
                                      </p:cBhvr>
                                      <p:tavLst>
                                        <p:tav tm="0">
                                          <p:val>
                                            <p:fltVal val="0"/>
                                          </p:val>
                                        </p:tav>
                                        <p:tav tm="100000">
                                          <p:val>
                                            <p:strVal val="#ppt_w"/>
                                          </p:val>
                                        </p:tav>
                                      </p:tavLst>
                                    </p:anim>
                                    <p:anim calcmode="lin" valueType="num">
                                      <p:cBhvr>
                                        <p:cTn id="20" dur="1000" fill="hold"/>
                                        <p:tgtEl>
                                          <p:spTgt spid="14"/>
                                        </p:tgtEl>
                                        <p:attrNameLst>
                                          <p:attrName>ppt_h</p:attrName>
                                        </p:attrNameLst>
                                      </p:cBhvr>
                                      <p:tavLst>
                                        <p:tav tm="0">
                                          <p:val>
                                            <p:fltVal val="0"/>
                                          </p:val>
                                        </p:tav>
                                        <p:tav tm="100000">
                                          <p:val>
                                            <p:strVal val="#ppt_h"/>
                                          </p:val>
                                        </p:tav>
                                      </p:tavLst>
                                    </p:anim>
                                    <p:anim calcmode="lin" valueType="num">
                                      <p:cBhvr>
                                        <p:cTn id="21" dur="1000" fill="hold"/>
                                        <p:tgtEl>
                                          <p:spTgt spid="14"/>
                                        </p:tgtEl>
                                        <p:attrNameLst>
                                          <p:attrName>style.rotation</p:attrName>
                                        </p:attrNameLst>
                                      </p:cBhvr>
                                      <p:tavLst>
                                        <p:tav tm="0">
                                          <p:val>
                                            <p:fltVal val="90"/>
                                          </p:val>
                                        </p:tav>
                                        <p:tav tm="100000">
                                          <p:val>
                                            <p:fltVal val="0"/>
                                          </p:val>
                                        </p:tav>
                                      </p:tavLst>
                                    </p:anim>
                                    <p:animEffect transition="in" filter="fade">
                                      <p:cBhvr>
                                        <p:cTn id="22" dur="1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14"/>
                                        </p:tgtEl>
                                      </p:cBhvr>
                                    </p:animEffect>
                                    <p:set>
                                      <p:cBhvr>
                                        <p:cTn id="27" dur="1" fill="hold">
                                          <p:stCondLst>
                                            <p:cond delay="499"/>
                                          </p:stCondLst>
                                        </p:cTn>
                                        <p:tgtEl>
                                          <p:spTgt spid="14"/>
                                        </p:tgtEl>
                                        <p:attrNameLst>
                                          <p:attrName>style.visibility</p:attrName>
                                        </p:attrNameLst>
                                      </p:cBhvr>
                                      <p:to>
                                        <p:strVal val="hidden"/>
                                      </p:to>
                                    </p:set>
                                  </p:childTnLst>
                                </p:cTn>
                              </p:par>
                            </p:childTnLst>
                          </p:cTn>
                        </p:par>
                        <p:par>
                          <p:cTn id="28" fill="hold">
                            <p:stCondLst>
                              <p:cond delay="500"/>
                            </p:stCondLst>
                            <p:childTnLst>
                              <p:par>
                                <p:cTn id="29" presetID="31" presetClass="entr" presetSubtype="0"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1000" fill="hold"/>
                                        <p:tgtEl>
                                          <p:spTgt spid="17"/>
                                        </p:tgtEl>
                                        <p:attrNameLst>
                                          <p:attrName>ppt_w</p:attrName>
                                        </p:attrNameLst>
                                      </p:cBhvr>
                                      <p:tavLst>
                                        <p:tav tm="0">
                                          <p:val>
                                            <p:fltVal val="0"/>
                                          </p:val>
                                        </p:tav>
                                        <p:tav tm="100000">
                                          <p:val>
                                            <p:strVal val="#ppt_w"/>
                                          </p:val>
                                        </p:tav>
                                      </p:tavLst>
                                    </p:anim>
                                    <p:anim calcmode="lin" valueType="num">
                                      <p:cBhvr>
                                        <p:cTn id="32" dur="1000" fill="hold"/>
                                        <p:tgtEl>
                                          <p:spTgt spid="17"/>
                                        </p:tgtEl>
                                        <p:attrNameLst>
                                          <p:attrName>ppt_h</p:attrName>
                                        </p:attrNameLst>
                                      </p:cBhvr>
                                      <p:tavLst>
                                        <p:tav tm="0">
                                          <p:val>
                                            <p:fltVal val="0"/>
                                          </p:val>
                                        </p:tav>
                                        <p:tav tm="100000">
                                          <p:val>
                                            <p:strVal val="#ppt_h"/>
                                          </p:val>
                                        </p:tav>
                                      </p:tavLst>
                                    </p:anim>
                                    <p:anim calcmode="lin" valueType="num">
                                      <p:cBhvr>
                                        <p:cTn id="33" dur="1000" fill="hold"/>
                                        <p:tgtEl>
                                          <p:spTgt spid="17"/>
                                        </p:tgtEl>
                                        <p:attrNameLst>
                                          <p:attrName>style.rotation</p:attrName>
                                        </p:attrNameLst>
                                      </p:cBhvr>
                                      <p:tavLst>
                                        <p:tav tm="0">
                                          <p:val>
                                            <p:fltVal val="90"/>
                                          </p:val>
                                        </p:tav>
                                        <p:tav tm="100000">
                                          <p:val>
                                            <p:fltVal val="0"/>
                                          </p:val>
                                        </p:tav>
                                      </p:tavLst>
                                    </p:anim>
                                    <p:animEffect transition="in" filter="fade">
                                      <p:cBhvr>
                                        <p:cTn id="34"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1A056-62A6-5BC8-0EBE-969D2A5D6E62}"/>
            </a:ext>
          </a:extLst>
        </p:cNvPr>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E832FEC2-2CA4-53CA-CF45-639BD9814AE7}"/>
              </a:ext>
            </a:extLst>
          </p:cNvPr>
          <p:cNvSpPr>
            <a:spLocks noGrp="1"/>
          </p:cNvSpPr>
          <p:nvPr>
            <p:ph idx="1"/>
          </p:nvPr>
        </p:nvSpPr>
        <p:spPr>
          <a:xfrm>
            <a:off x="135272" y="908050"/>
            <a:ext cx="11861821" cy="5911850"/>
          </a:xfrm>
        </p:spPr>
        <p:txBody>
          <a:bodyPr>
            <a:normAutofit/>
          </a:bodyPr>
          <a:lstStyle/>
          <a:p>
            <a:pPr marL="463550" lvl="2" indent="0" algn="ctr">
              <a:buNone/>
            </a:pPr>
            <a:r>
              <a:rPr lang="en-US" sz="5400" b="1" u="sng" dirty="0">
                <a:latin typeface="Calibri" panose="020F0502020204030204" pitchFamily="34" charset="0"/>
                <a:cs typeface="Calibri" panose="020F0502020204030204" pitchFamily="34" charset="0"/>
              </a:rPr>
              <a:t>Key Take Aways</a:t>
            </a:r>
          </a:p>
          <a:p>
            <a:pPr marL="463550" lvl="2" indent="0" algn="ctr">
              <a:buNone/>
            </a:pPr>
            <a:endParaRPr lang="en-US" sz="3600" dirty="0">
              <a:latin typeface="Calibri" panose="020F0502020204030204" pitchFamily="34" charset="0"/>
              <a:cs typeface="Calibri" panose="020F0502020204030204" pitchFamily="34" charset="0"/>
            </a:endParaRPr>
          </a:p>
          <a:p>
            <a:pPr lvl="2"/>
            <a:r>
              <a:rPr lang="en-US" sz="4000" dirty="0">
                <a:latin typeface="Calibri" panose="020F0502020204030204" pitchFamily="34" charset="0"/>
                <a:cs typeface="Calibri" panose="020F0502020204030204" pitchFamily="34" charset="0"/>
              </a:rPr>
              <a:t>District needs to make substantial reductions to ensure a balanced budget in the coming year. </a:t>
            </a:r>
          </a:p>
          <a:p>
            <a:pPr lvl="3"/>
            <a:endParaRPr lang="en-US" sz="2800" dirty="0">
              <a:latin typeface="Calibri" panose="020F0502020204030204" pitchFamily="34" charset="0"/>
              <a:cs typeface="Calibri" panose="020F0502020204030204" pitchFamily="34" charset="0"/>
            </a:endParaRPr>
          </a:p>
          <a:p>
            <a:pPr lvl="3"/>
            <a:endParaRPr lang="en-US" sz="2800" dirty="0">
              <a:latin typeface="Calibri" panose="020F0502020204030204" pitchFamily="34" charset="0"/>
              <a:cs typeface="Calibri" panose="020F0502020204030204" pitchFamily="34" charset="0"/>
            </a:endParaRPr>
          </a:p>
          <a:p>
            <a:pPr lvl="3"/>
            <a:endParaRPr lang="en-US" sz="2800" dirty="0">
              <a:latin typeface="Calibri" panose="020F0502020204030204" pitchFamily="34" charset="0"/>
              <a:cs typeface="Calibri" panose="020F0502020204030204" pitchFamily="34" charset="0"/>
            </a:endParaRPr>
          </a:p>
          <a:p>
            <a:pPr marL="1371600" lvl="3" indent="0">
              <a:buNone/>
            </a:pPr>
            <a:endParaRPr lang="en-US" sz="2800" dirty="0">
              <a:latin typeface="Calibri" panose="020F0502020204030204" pitchFamily="34" charset="0"/>
              <a:cs typeface="Calibri" panose="020F0502020204030204" pitchFamily="34" charset="0"/>
            </a:endParaRPr>
          </a:p>
          <a:p>
            <a:pPr marL="914400" lvl="2" indent="0">
              <a:buNone/>
            </a:pPr>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3C61949F-64CE-E51B-000B-BB1D924EDD09}"/>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369260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3A1245-8FB6-4224-A3F1-B274E98C0D63}"/>
              </a:ext>
            </a:extLst>
          </p:cNvPr>
          <p:cNvSpPr/>
          <p:nvPr/>
        </p:nvSpPr>
        <p:spPr>
          <a:xfrm>
            <a:off x="1135792" y="531159"/>
            <a:ext cx="10357165" cy="6001643"/>
          </a:xfrm>
          <a:prstGeom prst="rect">
            <a:avLst/>
          </a:prstGeom>
        </p:spPr>
        <p:txBody>
          <a:bodyPr wrap="square">
            <a:spAutoFit/>
          </a:bodyPr>
          <a:lstStyle/>
          <a:p>
            <a:pPr algn="ctr">
              <a:defRPr sz="6200">
                <a:latin typeface="Palatino"/>
                <a:ea typeface="Palatino"/>
                <a:cs typeface="Palatino"/>
                <a:sym typeface="Palatino"/>
              </a:defRPr>
            </a:pPr>
            <a:r>
              <a:rPr lang="en-US" sz="3200" dirty="0"/>
              <a:t>The Budget Team with Special Appreciation to Veronica Diaz</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Kim Tran, Irma Haro, Ann Le and the Fiscal Services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Charlie Yen, John Greenlee and the Facilities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Mitchell </a:t>
            </a:r>
            <a:r>
              <a:rPr lang="en-US" sz="3200" dirty="0" err="1"/>
              <a:t>Heskel</a:t>
            </a:r>
            <a:r>
              <a:rPr lang="en-US" sz="3200" dirty="0"/>
              <a:t>, David </a:t>
            </a:r>
            <a:r>
              <a:rPr lang="en-US" sz="3200" dirty="0" err="1"/>
              <a:t>Dever</a:t>
            </a:r>
            <a:r>
              <a:rPr lang="en-US" sz="3200" dirty="0"/>
              <a:t> and the Educational Enterprise Team</a:t>
            </a:r>
          </a:p>
          <a:p>
            <a:pPr algn="ctr">
              <a:defRPr sz="6200">
                <a:latin typeface="Palatino"/>
                <a:ea typeface="Palatino"/>
                <a:cs typeface="Palatino"/>
                <a:sym typeface="Palatino"/>
              </a:defRPr>
            </a:pPr>
            <a:endParaRPr lang="en-US" sz="3200" dirty="0"/>
          </a:p>
          <a:p>
            <a:pPr algn="ctr">
              <a:defRPr sz="6200">
                <a:latin typeface="Palatino"/>
                <a:ea typeface="Palatino"/>
                <a:cs typeface="Palatino"/>
                <a:sym typeface="Palatino"/>
              </a:defRPr>
            </a:pPr>
            <a:r>
              <a:rPr lang="en-US" sz="3200" dirty="0"/>
              <a:t>Budget Committee</a:t>
            </a:r>
          </a:p>
        </p:txBody>
      </p:sp>
      <p:pic>
        <p:nvPicPr>
          <p:cNvPr id="2" name="Picture 1">
            <a:extLst>
              <a:ext uri="{FF2B5EF4-FFF2-40B4-BE49-F238E27FC236}">
                <a16:creationId xmlns:a16="http://schemas.microsoft.com/office/drawing/2014/main" id="{4ECF360D-AC71-58CB-71AB-A60DE124ABB6}"/>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4255229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6FFEC41-8ECD-F44F-6639-B0D1676EE621}"/>
              </a:ext>
            </a:extLst>
          </p:cNvPr>
          <p:cNvGraphicFramePr>
            <a:graphicFrameLocks noGrp="1"/>
          </p:cNvGraphicFramePr>
          <p:nvPr>
            <p:ph idx="1"/>
            <p:extLst>
              <p:ext uri="{D42A27DB-BD31-4B8C-83A1-F6EECF244321}">
                <p14:modId xmlns:p14="http://schemas.microsoft.com/office/powerpoint/2010/main" val="980875881"/>
              </p:ext>
            </p:extLst>
          </p:nvPr>
        </p:nvGraphicFramePr>
        <p:xfrm>
          <a:off x="152400" y="76200"/>
          <a:ext cx="11867252" cy="640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Arrow Connector 11">
            <a:extLst>
              <a:ext uri="{FF2B5EF4-FFF2-40B4-BE49-F238E27FC236}">
                <a16:creationId xmlns:a16="http://schemas.microsoft.com/office/drawing/2014/main" id="{0567E479-AD98-DD7C-A6CB-69BB95C3239A}"/>
              </a:ext>
            </a:extLst>
          </p:cNvPr>
          <p:cNvCxnSpPr>
            <a:cxnSpLocks/>
          </p:cNvCxnSpPr>
          <p:nvPr/>
        </p:nvCxnSpPr>
        <p:spPr>
          <a:xfrm>
            <a:off x="6575552" y="1366556"/>
            <a:ext cx="3920170" cy="316559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1E412E6-6895-A3D6-D670-543CD5349C52}"/>
              </a:ext>
            </a:extLst>
          </p:cNvPr>
          <p:cNvSpPr txBox="1"/>
          <p:nvPr/>
        </p:nvSpPr>
        <p:spPr>
          <a:xfrm>
            <a:off x="7891469" y="1366556"/>
            <a:ext cx="3502882" cy="1015663"/>
          </a:xfrm>
          <a:prstGeom prst="rect">
            <a:avLst/>
          </a:prstGeom>
          <a:noFill/>
        </p:spPr>
        <p:txBody>
          <a:bodyPr wrap="none" rtlCol="0">
            <a:spAutoFit/>
          </a:bodyPr>
          <a:lstStyle/>
          <a:p>
            <a:pPr algn="ctr"/>
            <a:r>
              <a:rPr lang="en-US" sz="2000" b="1" dirty="0"/>
              <a:t>Reduction in Fund Balance</a:t>
            </a:r>
          </a:p>
          <a:p>
            <a:pPr algn="ctr"/>
            <a:r>
              <a:rPr lang="en-US" sz="2000" b="1" dirty="0"/>
              <a:t> of</a:t>
            </a:r>
          </a:p>
          <a:p>
            <a:pPr algn="ctr"/>
            <a:r>
              <a:rPr lang="en-US" sz="2000" b="1" dirty="0"/>
              <a:t> </a:t>
            </a:r>
            <a:r>
              <a:rPr lang="en-US" sz="2000" b="1" dirty="0">
                <a:solidFill>
                  <a:srgbClr val="FF0000"/>
                </a:solidFill>
              </a:rPr>
              <a:t>&lt;$20,384,813&gt; </a:t>
            </a:r>
            <a:r>
              <a:rPr lang="en-US" sz="2000" b="1" dirty="0"/>
              <a:t>or </a:t>
            </a:r>
            <a:r>
              <a:rPr lang="en-US" sz="2000" b="1" dirty="0">
                <a:solidFill>
                  <a:srgbClr val="FF0000"/>
                </a:solidFill>
              </a:rPr>
              <a:t>&lt;46%&gt;</a:t>
            </a:r>
          </a:p>
        </p:txBody>
      </p:sp>
      <p:sp>
        <p:nvSpPr>
          <p:cNvPr id="19" name="TextBox 18">
            <a:extLst>
              <a:ext uri="{FF2B5EF4-FFF2-40B4-BE49-F238E27FC236}">
                <a16:creationId xmlns:a16="http://schemas.microsoft.com/office/drawing/2014/main" id="{B630B586-2426-08EF-7B49-2A654D35331B}"/>
              </a:ext>
            </a:extLst>
          </p:cNvPr>
          <p:cNvSpPr txBox="1"/>
          <p:nvPr/>
        </p:nvSpPr>
        <p:spPr>
          <a:xfrm>
            <a:off x="4105703" y="3075057"/>
            <a:ext cx="2677336" cy="707886"/>
          </a:xfrm>
          <a:prstGeom prst="rect">
            <a:avLst/>
          </a:prstGeom>
          <a:noFill/>
        </p:spPr>
        <p:txBody>
          <a:bodyPr wrap="none" rtlCol="0">
            <a:spAutoFit/>
          </a:bodyPr>
          <a:lstStyle/>
          <a:p>
            <a:pPr algn="ctr"/>
            <a:r>
              <a:rPr lang="en-US" sz="2000" b="1" dirty="0"/>
              <a:t>Equivalent to</a:t>
            </a:r>
          </a:p>
          <a:p>
            <a:pPr algn="ctr"/>
            <a:r>
              <a:rPr lang="en-US" sz="2000" b="1" dirty="0">
                <a:solidFill>
                  <a:srgbClr val="FF0000"/>
                </a:solidFill>
              </a:rPr>
              <a:t>&lt;$566,245&gt; </a:t>
            </a:r>
            <a:r>
              <a:rPr lang="en-US" sz="2000" b="1" dirty="0"/>
              <a:t>a month</a:t>
            </a:r>
          </a:p>
        </p:txBody>
      </p:sp>
    </p:spTree>
    <p:extLst>
      <p:ext uri="{BB962C8B-B14F-4D97-AF65-F5344CB8AC3E}">
        <p14:creationId xmlns:p14="http://schemas.microsoft.com/office/powerpoint/2010/main" val="72066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 calcmode="lin" valueType="num">
                                      <p:cBhvr>
                                        <p:cTn id="15" dur="1000" fill="hold"/>
                                        <p:tgtEl>
                                          <p:spTgt spid="18"/>
                                        </p:tgtEl>
                                        <p:attrNameLst>
                                          <p:attrName>style.rotation</p:attrName>
                                        </p:attrNameLst>
                                      </p:cBhvr>
                                      <p:tavLst>
                                        <p:tav tm="0">
                                          <p:val>
                                            <p:fltVal val="90"/>
                                          </p:val>
                                        </p:tav>
                                        <p:tav tm="100000">
                                          <p:val>
                                            <p:fltVal val="0"/>
                                          </p:val>
                                        </p:tav>
                                      </p:tavLst>
                                    </p:anim>
                                    <p:animEffect transition="in" filter="fade">
                                      <p:cBhvr>
                                        <p:cTn id="16" dur="10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1000" fill="hold"/>
                                        <p:tgtEl>
                                          <p:spTgt spid="19"/>
                                        </p:tgtEl>
                                        <p:attrNameLst>
                                          <p:attrName>ppt_w</p:attrName>
                                        </p:attrNameLst>
                                      </p:cBhvr>
                                      <p:tavLst>
                                        <p:tav tm="0">
                                          <p:val>
                                            <p:fltVal val="0"/>
                                          </p:val>
                                        </p:tav>
                                        <p:tav tm="100000">
                                          <p:val>
                                            <p:strVal val="#ppt_w"/>
                                          </p:val>
                                        </p:tav>
                                      </p:tavLst>
                                    </p:anim>
                                    <p:anim calcmode="lin" valueType="num">
                                      <p:cBhvr>
                                        <p:cTn id="22" dur="1000" fill="hold"/>
                                        <p:tgtEl>
                                          <p:spTgt spid="19"/>
                                        </p:tgtEl>
                                        <p:attrNameLst>
                                          <p:attrName>ppt_h</p:attrName>
                                        </p:attrNameLst>
                                      </p:cBhvr>
                                      <p:tavLst>
                                        <p:tav tm="0">
                                          <p:val>
                                            <p:fltVal val="0"/>
                                          </p:val>
                                        </p:tav>
                                        <p:tav tm="100000">
                                          <p:val>
                                            <p:strVal val="#ppt_h"/>
                                          </p:val>
                                        </p:tav>
                                      </p:tavLst>
                                    </p:anim>
                                    <p:anim calcmode="lin" valueType="num">
                                      <p:cBhvr>
                                        <p:cTn id="23" dur="1000" fill="hold"/>
                                        <p:tgtEl>
                                          <p:spTgt spid="19"/>
                                        </p:tgtEl>
                                        <p:attrNameLst>
                                          <p:attrName>style.rotation</p:attrName>
                                        </p:attrNameLst>
                                      </p:cBhvr>
                                      <p:tavLst>
                                        <p:tav tm="0">
                                          <p:val>
                                            <p:fltVal val="90"/>
                                          </p:val>
                                        </p:tav>
                                        <p:tav tm="100000">
                                          <p:val>
                                            <p:fltVal val="0"/>
                                          </p:val>
                                        </p:tav>
                                      </p:tavLst>
                                    </p:anim>
                                    <p:animEffect transition="in" filter="fade">
                                      <p:cBhvr>
                                        <p:cTn id="2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a:bodyPr>
          <a:lstStyle/>
          <a:p>
            <a:pPr algn="ctr"/>
            <a:r>
              <a:rPr lang="en-US" sz="5400" dirty="0">
                <a:solidFill>
                  <a:schemeClr val="accent6">
                    <a:lumMod val="60000"/>
                    <a:lumOff val="40000"/>
                  </a:schemeClr>
                </a:solidFill>
              </a:rPr>
              <a:t>Systemwide budget</a:t>
            </a:r>
          </a:p>
        </p:txBody>
      </p:sp>
      <p:pic>
        <p:nvPicPr>
          <p:cNvPr id="4" name="Picture 3">
            <a:extLst>
              <a:ext uri="{FF2B5EF4-FFF2-40B4-BE49-F238E27FC236}">
                <a16:creationId xmlns:a16="http://schemas.microsoft.com/office/drawing/2014/main" id="{9FEBAC0C-9832-4B36-238E-AE3916BF54D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6200253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0877-7A59-4EF3-B468-4378349DD419}"/>
              </a:ext>
            </a:extLst>
          </p:cNvPr>
          <p:cNvSpPr>
            <a:spLocks noGrp="1"/>
          </p:cNvSpPr>
          <p:nvPr>
            <p:ph type="title"/>
          </p:nvPr>
        </p:nvSpPr>
        <p:spPr>
          <a:xfrm>
            <a:off x="130629" y="2243644"/>
            <a:ext cx="11930742" cy="2370712"/>
          </a:xfrm>
        </p:spPr>
        <p:txBody>
          <a:bodyPr>
            <a:normAutofit fontScale="90000"/>
          </a:bodyPr>
          <a:lstStyle/>
          <a:p>
            <a:pPr algn="ctr"/>
            <a:r>
              <a:rPr lang="en-US" sz="5400" dirty="0">
                <a:solidFill>
                  <a:schemeClr val="accent6">
                    <a:lumMod val="60000"/>
                    <a:lumOff val="40000"/>
                  </a:schemeClr>
                </a:solidFill>
              </a:rPr>
              <a:t>Reminder: </a:t>
            </a:r>
            <a:r>
              <a:rPr lang="en-US" sz="5400" dirty="0" err="1">
                <a:solidFill>
                  <a:schemeClr val="accent6">
                    <a:lumMod val="60000"/>
                    <a:lumOff val="40000"/>
                  </a:schemeClr>
                </a:solidFill>
              </a:rPr>
              <a:t>cccco</a:t>
            </a:r>
            <a:r>
              <a:rPr lang="en-US" sz="5400" dirty="0">
                <a:solidFill>
                  <a:schemeClr val="accent6">
                    <a:lumMod val="60000"/>
                    <a:lumOff val="40000"/>
                  </a:schemeClr>
                </a:solidFill>
              </a:rPr>
              <a:t> has not made district level calculations</a:t>
            </a:r>
            <a:br>
              <a:rPr lang="en-US" sz="5400" dirty="0">
                <a:solidFill>
                  <a:schemeClr val="accent6">
                    <a:lumMod val="60000"/>
                    <a:lumOff val="40000"/>
                  </a:schemeClr>
                </a:solidFill>
              </a:rPr>
            </a:br>
            <a:r>
              <a:rPr lang="en-US" sz="5400" dirty="0">
                <a:solidFill>
                  <a:schemeClr val="accent6">
                    <a:lumMod val="60000"/>
                    <a:lumOff val="40000"/>
                  </a:schemeClr>
                </a:solidFill>
              </a:rPr>
              <a:t> for 21 programs</a:t>
            </a:r>
          </a:p>
        </p:txBody>
      </p:sp>
      <p:pic>
        <p:nvPicPr>
          <p:cNvPr id="4" name="Picture 3">
            <a:extLst>
              <a:ext uri="{FF2B5EF4-FFF2-40B4-BE49-F238E27FC236}">
                <a16:creationId xmlns:a16="http://schemas.microsoft.com/office/drawing/2014/main" id="{9FEBAC0C-9832-4B36-238E-AE3916BF54D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13268971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33350" y="681638"/>
            <a:ext cx="11925300" cy="6351954"/>
          </a:xfrm>
        </p:spPr>
        <p:txBody>
          <a:bodyPr>
            <a:normAutofit fontScale="92500" lnSpcReduction="20000"/>
          </a:bodyPr>
          <a:lstStyle/>
          <a:p>
            <a:pPr marL="0" indent="0" algn="ctr">
              <a:buNone/>
            </a:pPr>
            <a:r>
              <a:rPr lang="en-US" sz="5100" b="1" u="sng" dirty="0">
                <a:latin typeface="Calibri" panose="020F0502020204030204" pitchFamily="34" charset="0"/>
                <a:cs typeface="Calibri" panose="020F0502020204030204" pitchFamily="34" charset="0"/>
              </a:rPr>
              <a:t>2025-2026 State Adopted Budget</a:t>
            </a:r>
          </a:p>
          <a:p>
            <a:r>
              <a:rPr lang="en-US" sz="3500" dirty="0">
                <a:latin typeface="Calibri" panose="020F0502020204030204" pitchFamily="34" charset="0"/>
                <a:cs typeface="Calibri" panose="020F0502020204030204" pitchFamily="34" charset="0"/>
              </a:rPr>
              <a:t>Feast or famine…</a:t>
            </a:r>
          </a:p>
          <a:p>
            <a:pPr lvl="1"/>
            <a:r>
              <a:rPr lang="en-US" sz="3100" dirty="0">
                <a:latin typeface="Calibri" panose="020F0502020204030204" pitchFamily="34" charset="0"/>
                <a:cs typeface="Calibri" panose="020F0502020204030204" pitchFamily="34" charset="0"/>
              </a:rPr>
              <a:t>May 2022 State reported a </a:t>
            </a:r>
            <a:r>
              <a:rPr lang="en-US" sz="3100" dirty="0">
                <a:solidFill>
                  <a:srgbClr val="92D050"/>
                </a:solidFill>
                <a:latin typeface="Calibri" panose="020F0502020204030204" pitchFamily="34" charset="0"/>
                <a:cs typeface="Calibri" panose="020F0502020204030204" pitchFamily="34" charset="0"/>
              </a:rPr>
              <a:t>$97.5 </a:t>
            </a:r>
            <a:r>
              <a:rPr lang="en-US" sz="3100" dirty="0">
                <a:latin typeface="Calibri" panose="020F0502020204030204" pitchFamily="34" charset="0"/>
                <a:cs typeface="Calibri" panose="020F0502020204030204" pitchFamily="34" charset="0"/>
              </a:rPr>
              <a:t>billion surplus</a:t>
            </a:r>
          </a:p>
          <a:p>
            <a:pPr lvl="1"/>
            <a:r>
              <a:rPr lang="en-US" sz="3100" dirty="0">
                <a:latin typeface="Calibri" panose="020F0502020204030204" pitchFamily="34" charset="0"/>
                <a:cs typeface="Calibri" panose="020F0502020204030204" pitchFamily="34" charset="0"/>
              </a:rPr>
              <a:t>June 2023 State reported a </a:t>
            </a:r>
            <a:r>
              <a:rPr lang="en-US" sz="3100" dirty="0">
                <a:solidFill>
                  <a:srgbClr val="FF0000"/>
                </a:solidFill>
                <a:latin typeface="Calibri" panose="020F0502020204030204" pitchFamily="34" charset="0"/>
                <a:cs typeface="Calibri" panose="020F0502020204030204" pitchFamily="34" charset="0"/>
              </a:rPr>
              <a:t>&lt;$31.5&gt; </a:t>
            </a:r>
            <a:r>
              <a:rPr lang="en-US" sz="3100" dirty="0">
                <a:latin typeface="Calibri" panose="020F0502020204030204" pitchFamily="34" charset="0"/>
                <a:cs typeface="Calibri" panose="020F0502020204030204" pitchFamily="34" charset="0"/>
              </a:rPr>
              <a:t>billion deficit</a:t>
            </a:r>
          </a:p>
          <a:p>
            <a:pPr lvl="1"/>
            <a:r>
              <a:rPr lang="en-US" sz="3100" dirty="0">
                <a:latin typeface="Calibri" panose="020F0502020204030204" pitchFamily="34" charset="0"/>
                <a:cs typeface="Calibri" panose="020F0502020204030204" pitchFamily="34" charset="0"/>
              </a:rPr>
              <a:t>June 2024 State reported a </a:t>
            </a:r>
            <a:r>
              <a:rPr lang="en-US" sz="3100" dirty="0">
                <a:solidFill>
                  <a:srgbClr val="FF0000"/>
                </a:solidFill>
                <a:latin typeface="Calibri" panose="020F0502020204030204" pitchFamily="34" charset="0"/>
                <a:cs typeface="Calibri" panose="020F0502020204030204" pitchFamily="34" charset="0"/>
              </a:rPr>
              <a:t>&lt;$44.9&gt; </a:t>
            </a:r>
            <a:r>
              <a:rPr lang="en-US" sz="3100" dirty="0">
                <a:latin typeface="Calibri" panose="020F0502020204030204" pitchFamily="34" charset="0"/>
                <a:cs typeface="Calibri" panose="020F0502020204030204" pitchFamily="34" charset="0"/>
              </a:rPr>
              <a:t>billion deficit</a:t>
            </a:r>
          </a:p>
          <a:p>
            <a:pPr lvl="1"/>
            <a:r>
              <a:rPr lang="en-US" sz="3100" dirty="0">
                <a:latin typeface="Calibri" panose="020F0502020204030204" pitchFamily="34" charset="0"/>
                <a:cs typeface="Calibri" panose="020F0502020204030204" pitchFamily="34" charset="0"/>
              </a:rPr>
              <a:t>June 2025 State reported a </a:t>
            </a:r>
            <a:r>
              <a:rPr lang="en-US" sz="3100" dirty="0">
                <a:solidFill>
                  <a:srgbClr val="FF0000"/>
                </a:solidFill>
                <a:latin typeface="Calibri" panose="020F0502020204030204" pitchFamily="34" charset="0"/>
                <a:cs typeface="Calibri" panose="020F0502020204030204" pitchFamily="34" charset="0"/>
              </a:rPr>
              <a:t>&lt;$12.0&gt; </a:t>
            </a:r>
            <a:r>
              <a:rPr lang="en-US" sz="3100" dirty="0">
                <a:latin typeface="Calibri" panose="020F0502020204030204" pitchFamily="34" charset="0"/>
                <a:cs typeface="Calibri" panose="020F0502020204030204" pitchFamily="34" charset="0"/>
              </a:rPr>
              <a:t>billion deficit</a:t>
            </a:r>
          </a:p>
          <a:p>
            <a:pPr lvl="2"/>
            <a:r>
              <a:rPr lang="en-US" sz="2600" dirty="0">
                <a:latin typeface="Calibri" panose="020F0502020204030204" pitchFamily="34" charset="0"/>
                <a:cs typeface="Calibri" panose="020F0502020204030204" pitchFamily="34" charset="0"/>
              </a:rPr>
              <a:t>2025-26 Main causes:</a:t>
            </a:r>
          </a:p>
          <a:p>
            <a:pPr lvl="3"/>
            <a:r>
              <a:rPr lang="en-US" sz="2600" dirty="0">
                <a:latin typeface="Calibri" panose="020F0502020204030204" pitchFamily="34" charset="0"/>
                <a:cs typeface="Calibri" panose="020F0502020204030204" pitchFamily="34" charset="0"/>
              </a:rPr>
              <a:t>Federal tariffs</a:t>
            </a:r>
          </a:p>
          <a:p>
            <a:pPr lvl="3"/>
            <a:r>
              <a:rPr lang="en-US" sz="2600" dirty="0">
                <a:latin typeface="Calibri" panose="020F0502020204030204" pitchFamily="34" charset="0"/>
                <a:cs typeface="Calibri" panose="020F0502020204030204" pitchFamily="34" charset="0"/>
              </a:rPr>
              <a:t>Stock Market volatility</a:t>
            </a:r>
          </a:p>
          <a:p>
            <a:pPr lvl="3"/>
            <a:r>
              <a:rPr lang="en-US" sz="2600" dirty="0">
                <a:latin typeface="Calibri" panose="020F0502020204030204" pitchFamily="34" charset="0"/>
                <a:cs typeface="Calibri" panose="020F0502020204030204" pitchFamily="34" charset="0"/>
              </a:rPr>
              <a:t>Significant increased State costs, particularly Medi-Cal</a:t>
            </a:r>
          </a:p>
          <a:p>
            <a:pPr lvl="3"/>
            <a:r>
              <a:rPr lang="en-US" sz="2600" dirty="0">
                <a:latin typeface="Calibri" panose="020F0502020204030204" pitchFamily="34" charset="0"/>
                <a:cs typeface="Calibri" panose="020F0502020204030204" pitchFamily="34" charset="0"/>
              </a:rPr>
              <a:t>Does not include any assumption of federal reductions</a:t>
            </a:r>
            <a:endParaRPr lang="en-US" sz="3100" dirty="0">
              <a:latin typeface="Calibri" panose="020F0502020204030204" pitchFamily="34" charset="0"/>
              <a:cs typeface="Calibri" panose="020F0502020204030204" pitchFamily="34" charset="0"/>
            </a:endParaRPr>
          </a:p>
          <a:p>
            <a:r>
              <a:rPr lang="en-US" sz="3000" dirty="0">
                <a:latin typeface="Calibri" panose="020F0502020204030204" pitchFamily="34" charset="0"/>
                <a:cs typeface="Calibri" panose="020F0502020204030204" pitchFamily="34" charset="0"/>
              </a:rPr>
              <a:t>State solution: Program reductions/caps (Medi-Cal), funding shift, borrowing, use of reserves and funding delays (</a:t>
            </a:r>
            <a:r>
              <a:rPr lang="en-US" sz="3000" i="1" dirty="0">
                <a:latin typeface="Calibri" panose="020F0502020204030204" pitchFamily="34" charset="0"/>
                <a:cs typeface="Calibri" panose="020F0502020204030204" pitchFamily="34" charset="0"/>
              </a:rPr>
              <a:t>deferrals</a:t>
            </a:r>
            <a:r>
              <a:rPr lang="en-US" sz="3000" dirty="0">
                <a:latin typeface="Calibri" panose="020F0502020204030204" pitchFamily="34" charset="0"/>
                <a:cs typeface="Calibri" panose="020F0502020204030204" pitchFamily="34" charset="0"/>
              </a:rPr>
              <a:t>) </a:t>
            </a:r>
          </a:p>
          <a:p>
            <a:pPr lvl="1"/>
            <a:r>
              <a:rPr lang="en-US" sz="2800" dirty="0">
                <a:latin typeface="Calibri" panose="020F0502020204030204" pitchFamily="34" charset="0"/>
                <a:cs typeface="Calibri" panose="020F0502020204030204" pitchFamily="34" charset="0"/>
              </a:rPr>
              <a:t>Community Colleges subjected to $408.4 million in deferrals</a:t>
            </a:r>
          </a:p>
          <a:p>
            <a:pPr lvl="2"/>
            <a:r>
              <a:rPr lang="en-US" sz="2600" dirty="0">
                <a:latin typeface="Calibri" panose="020F0502020204030204" pitchFamily="34" charset="0"/>
                <a:cs typeface="Calibri" panose="020F0502020204030204" pitchFamily="34" charset="0"/>
              </a:rPr>
              <a:t>$300 million June 26 to July 26 and $108.4 million May 26 to July 26</a:t>
            </a:r>
          </a:p>
          <a:p>
            <a:pPr lvl="2"/>
            <a:r>
              <a:rPr lang="en-US" sz="2600" dirty="0">
                <a:latin typeface="Calibri" panose="020F0502020204030204" pitchFamily="34" charset="0"/>
                <a:cs typeface="Calibri" panose="020F0502020204030204" pitchFamily="34" charset="0"/>
              </a:rPr>
              <a:t>4% - 10% for SMC depending on CCCCO implementation</a:t>
            </a:r>
          </a:p>
          <a:p>
            <a:pPr marL="457200" lvl="1" indent="0">
              <a:buNone/>
            </a:pPr>
            <a:endParaRPr lang="en-US" sz="2800" dirty="0">
              <a:latin typeface="Calibri" panose="020F0502020204030204" pitchFamily="34" charset="0"/>
              <a:cs typeface="Calibri" panose="020F0502020204030204" pitchFamily="34" charset="0"/>
            </a:endParaRPr>
          </a:p>
          <a:p>
            <a:endParaRPr lang="en-US" sz="3100" dirty="0">
              <a:cs typeface="Calibri" panose="020F0502020204030204" pitchFamily="34" charset="0"/>
            </a:endParaRPr>
          </a:p>
          <a:p>
            <a:pPr lvl="2"/>
            <a:endParaRPr lang="en-US" sz="2500" dirty="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2" name="Picture 1">
            <a:extLst>
              <a:ext uri="{FF2B5EF4-FFF2-40B4-BE49-F238E27FC236}">
                <a16:creationId xmlns:a16="http://schemas.microsoft.com/office/drawing/2014/main" id="{63476F0B-B7C2-FD70-2EDE-AC8459221143}"/>
              </a:ext>
            </a:extLst>
          </p:cNvPr>
          <p:cNvPicPr>
            <a:picLocks noChangeAspect="1"/>
          </p:cNvPicPr>
          <p:nvPr/>
        </p:nvPicPr>
        <p:blipFill>
          <a:blip r:embed="rId2"/>
          <a:stretch>
            <a:fillRect/>
          </a:stretch>
        </p:blipFill>
        <p:spPr>
          <a:xfrm>
            <a:off x="133350" y="76200"/>
            <a:ext cx="909472" cy="778298"/>
          </a:xfrm>
          <a:prstGeom prst="rect">
            <a:avLst/>
          </a:prstGeom>
        </p:spPr>
      </p:pic>
    </p:spTree>
    <p:extLst>
      <p:ext uri="{BB962C8B-B14F-4D97-AF65-F5344CB8AC3E}">
        <p14:creationId xmlns:p14="http://schemas.microsoft.com/office/powerpoint/2010/main" val="350802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35272" y="160206"/>
            <a:ext cx="11921456" cy="6781800"/>
          </a:xfrm>
        </p:spPr>
        <p:txBody>
          <a:bodyPr>
            <a:normAutofit/>
          </a:bodyPr>
          <a:lstStyle/>
          <a:p>
            <a:pPr marL="463550" lvl="2" indent="0" algn="ctr">
              <a:buNone/>
            </a:pPr>
            <a:r>
              <a:rPr lang="en-US" sz="5400" b="1" u="sng" dirty="0">
                <a:latin typeface="Calibri" panose="020F0502020204030204" pitchFamily="34" charset="0"/>
                <a:cs typeface="Calibri" panose="020F0502020204030204" pitchFamily="34" charset="0"/>
              </a:rPr>
              <a:t>Prop 98</a:t>
            </a:r>
          </a:p>
          <a:p>
            <a:pPr lvl="2"/>
            <a:endParaRPr lang="en-US" sz="3600" dirty="0">
              <a:latin typeface="Calibri" panose="020F0502020204030204" pitchFamily="34" charset="0"/>
              <a:cs typeface="Calibri" panose="020F0502020204030204" pitchFamily="34" charset="0"/>
            </a:endParaRPr>
          </a:p>
          <a:p>
            <a:pPr lvl="1"/>
            <a:r>
              <a:rPr lang="en-US" sz="3200" dirty="0">
                <a:latin typeface="Calibri" panose="020F0502020204030204" pitchFamily="34" charset="0"/>
                <a:cs typeface="Calibri" panose="020F0502020204030204" pitchFamily="34" charset="0"/>
              </a:rPr>
              <a:t>State Budget projections:</a:t>
            </a:r>
          </a:p>
          <a:p>
            <a:pPr lvl="2"/>
            <a:r>
              <a:rPr lang="en-US" sz="2800" dirty="0">
                <a:latin typeface="Calibri" panose="020F0502020204030204" pitchFamily="34" charset="0"/>
                <a:cs typeface="Calibri" panose="020F0502020204030204" pitchFamily="34" charset="0"/>
              </a:rPr>
              <a:t>2023-24 = $98.5 Billion</a:t>
            </a:r>
          </a:p>
          <a:p>
            <a:pPr lvl="2"/>
            <a:r>
              <a:rPr lang="en-US" sz="2800" dirty="0">
                <a:latin typeface="Calibri" panose="020F0502020204030204" pitchFamily="34" charset="0"/>
                <a:cs typeface="Calibri" panose="020F0502020204030204" pitchFamily="34" charset="0"/>
              </a:rPr>
              <a:t>2024-25 = $118.1 Billion </a:t>
            </a:r>
          </a:p>
          <a:p>
            <a:pPr lvl="2"/>
            <a:r>
              <a:rPr lang="en-US" sz="2800" dirty="0">
                <a:latin typeface="Calibri" panose="020F0502020204030204" pitchFamily="34" charset="0"/>
                <a:cs typeface="Calibri" panose="020F0502020204030204" pitchFamily="34" charset="0"/>
              </a:rPr>
              <a:t>2025-26 = $114.6 Billion</a:t>
            </a:r>
          </a:p>
          <a:p>
            <a:pPr lvl="1"/>
            <a:r>
              <a:rPr lang="en-US" sz="3200" dirty="0">
                <a:latin typeface="Calibri" panose="020F0502020204030204" pitchFamily="34" charset="0"/>
                <a:cs typeface="Calibri" panose="020F0502020204030204" pitchFamily="34" charset="0"/>
              </a:rPr>
              <a:t>State Budget underfunds 2024-25 Prop 98 by $1.9 billion to avoid over appropriation – Maintenance Factor</a:t>
            </a:r>
          </a:p>
          <a:p>
            <a:pPr lvl="1"/>
            <a:r>
              <a:rPr lang="en-US" sz="3200" dirty="0">
                <a:latin typeface="Calibri" panose="020F0502020204030204" pitchFamily="34" charset="0"/>
                <a:cs typeface="Calibri" panose="020F0502020204030204" pitchFamily="34" charset="0"/>
              </a:rPr>
              <a:t>Reserves: $15.7 billion </a:t>
            </a:r>
            <a:r>
              <a:rPr lang="en-US" sz="3200" i="1" dirty="0">
                <a:latin typeface="Calibri" panose="020F0502020204030204" pitchFamily="34" charset="0"/>
                <a:cs typeface="Calibri" panose="020F0502020204030204" pitchFamily="34" charset="0"/>
              </a:rPr>
              <a:t>(approx. $12.2 billion withdraw in 24-25 and 25-26)</a:t>
            </a:r>
          </a:p>
          <a:p>
            <a:pPr lvl="2"/>
            <a:r>
              <a:rPr lang="en-US" sz="2800" dirty="0">
                <a:latin typeface="Calibri" panose="020F0502020204030204" pitchFamily="34" charset="0"/>
                <a:cs typeface="Calibri" panose="020F0502020204030204" pitchFamily="34" charset="0"/>
              </a:rPr>
              <a:t>$11.2 billion - Budget Stabilization Account</a:t>
            </a:r>
          </a:p>
          <a:p>
            <a:pPr lvl="2"/>
            <a:r>
              <a:rPr lang="en-US" sz="2800" dirty="0">
                <a:latin typeface="Calibri" panose="020F0502020204030204" pitchFamily="34" charset="0"/>
                <a:cs typeface="Calibri" panose="020F0502020204030204" pitchFamily="34" charset="0"/>
              </a:rPr>
              <a:t>$4.5 billion - Special Fund for Economic Uncertainties</a:t>
            </a:r>
          </a:p>
          <a:p>
            <a:pPr lvl="2"/>
            <a:r>
              <a:rPr lang="en-US" sz="2800" dirty="0">
                <a:latin typeface="Calibri" panose="020F0502020204030204" pitchFamily="34" charset="0"/>
                <a:cs typeface="Calibri" panose="020F0502020204030204" pitchFamily="34" charset="0"/>
              </a:rPr>
              <a:t>Prop 98 Rainy Day Fund is exhausted </a:t>
            </a:r>
            <a:r>
              <a:rPr lang="en-US" sz="2800" i="1" dirty="0">
                <a:latin typeface="Calibri" panose="020F0502020204030204" pitchFamily="34" charset="0"/>
                <a:cs typeface="Calibri" panose="020F0502020204030204" pitchFamily="34" charset="0"/>
              </a:rPr>
              <a:t>($8.4 billion withdraw in 2023-24)</a:t>
            </a:r>
          </a:p>
          <a:p>
            <a:pPr lvl="1"/>
            <a:endParaRPr lang="en-US" sz="2800" dirty="0">
              <a:latin typeface="Calibri" panose="020F0502020204030204" pitchFamily="34" charset="0"/>
              <a:cs typeface="Calibri" panose="020F0502020204030204" pitchFamily="34" charset="0"/>
            </a:endParaRPr>
          </a:p>
          <a:p>
            <a:pPr marL="457200" lvl="1" indent="0">
              <a:buNone/>
            </a:pPr>
            <a:endParaRPr lang="en-US" i="1" dirty="0">
              <a:latin typeface="Calibri" panose="020F0502020204030204" pitchFamily="34" charset="0"/>
              <a:cs typeface="Calibri" panose="020F0502020204030204" pitchFamily="34" charset="0"/>
            </a:endParaRPr>
          </a:p>
          <a:p>
            <a:pPr marL="914400" lvl="2" indent="0">
              <a:buNone/>
            </a:pPr>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3C601CAE-2DB9-F2DD-3D25-4611E6FCFA6C}"/>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293275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260565" y="466529"/>
            <a:ext cx="11670869" cy="6314091"/>
          </a:xfrm>
        </p:spPr>
        <p:txBody>
          <a:bodyPr>
            <a:normAutofit fontScale="40000" lnSpcReduction="20000"/>
          </a:bodyPr>
          <a:lstStyle/>
          <a:p>
            <a:pPr marL="463550" lvl="2" indent="0" algn="ctr">
              <a:buNone/>
            </a:pPr>
            <a:r>
              <a:rPr lang="en-US" sz="10000" b="1" u="sng" dirty="0">
                <a:latin typeface="Calibri" panose="020F0502020204030204" pitchFamily="34" charset="0"/>
                <a:cs typeface="Calibri" panose="020F0502020204030204" pitchFamily="34" charset="0"/>
              </a:rPr>
              <a:t>Apportionment</a:t>
            </a:r>
          </a:p>
          <a:p>
            <a:pPr lvl="2"/>
            <a:endParaRPr lang="en-US" sz="4000" dirty="0">
              <a:latin typeface="Calibri" panose="020F0502020204030204" pitchFamily="34" charset="0"/>
              <a:cs typeface="Calibri" panose="020F0502020204030204" pitchFamily="34" charset="0"/>
            </a:endParaRPr>
          </a:p>
          <a:p>
            <a:r>
              <a:rPr lang="en-US" sz="9000" dirty="0">
                <a:latin typeface="Calibri" panose="020F0502020204030204" pitchFamily="34" charset="0"/>
                <a:cs typeface="Calibri" panose="020F0502020204030204" pitchFamily="34" charset="0"/>
              </a:rPr>
              <a:t>Revised Hold Harmless Provision</a:t>
            </a:r>
          </a:p>
          <a:p>
            <a:pPr lvl="1"/>
            <a:r>
              <a:rPr lang="en-US" sz="8000" dirty="0">
                <a:latin typeface="Calibri" panose="020F0502020204030204" pitchFamily="34" charset="0"/>
                <a:cs typeface="Calibri" panose="020F0502020204030204" pitchFamily="34" charset="0"/>
              </a:rPr>
              <a:t>Starting in 2025-26 Districts will receive either funding under the SCFF or the amount of funding received in 2024-25…. Whichever is greater</a:t>
            </a:r>
          </a:p>
          <a:p>
            <a:pPr marL="457200" lvl="1" indent="0">
              <a:buNone/>
            </a:pPr>
            <a:endParaRPr lang="en-US" sz="8000"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Hold Harmless </a:t>
            </a:r>
            <a:r>
              <a:rPr lang="en-US" sz="8000" b="1" i="1" u="sng" dirty="0">
                <a:latin typeface="Calibri" panose="020F0502020204030204" pitchFamily="34" charset="0"/>
                <a:cs typeface="Calibri" panose="020F0502020204030204" pitchFamily="34" charset="0"/>
              </a:rPr>
              <a:t>Districts will no longer receive COLA!!! </a:t>
            </a:r>
          </a:p>
          <a:p>
            <a:pPr lvl="1"/>
            <a:endParaRPr lang="en-US" sz="8000" b="1" i="1" u="sng"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51 Districts are in Stabilization or Hold Harmless in 25-26</a:t>
            </a:r>
          </a:p>
          <a:p>
            <a:pPr lvl="2"/>
            <a:r>
              <a:rPr lang="en-US" sz="7800" dirty="0">
                <a:latin typeface="Calibri" panose="020F0502020204030204" pitchFamily="34" charset="0"/>
                <a:cs typeface="Calibri" panose="020F0502020204030204" pitchFamily="34" charset="0"/>
              </a:rPr>
              <a:t>18 Hold Harmless</a:t>
            </a:r>
          </a:p>
          <a:p>
            <a:pPr lvl="2"/>
            <a:r>
              <a:rPr lang="en-US" sz="7800" dirty="0">
                <a:latin typeface="Calibri" panose="020F0502020204030204" pitchFamily="34" charset="0"/>
                <a:cs typeface="Calibri" panose="020F0502020204030204" pitchFamily="34" charset="0"/>
              </a:rPr>
              <a:t>33 Stabilization</a:t>
            </a:r>
          </a:p>
          <a:p>
            <a:pPr marL="914400" lvl="2" indent="0">
              <a:buNone/>
            </a:pPr>
            <a:endParaRPr lang="en-US" sz="8000" b="1" i="1" u="sng" dirty="0">
              <a:latin typeface="Calibri" panose="020F0502020204030204" pitchFamily="34" charset="0"/>
              <a:cs typeface="Calibri" panose="020F0502020204030204" pitchFamily="34" charset="0"/>
            </a:endParaRPr>
          </a:p>
          <a:p>
            <a:pPr lvl="1"/>
            <a:r>
              <a:rPr lang="en-US" sz="8000" dirty="0">
                <a:latin typeface="Calibri" panose="020F0502020204030204" pitchFamily="34" charset="0"/>
                <a:cs typeface="Calibri" panose="020F0502020204030204" pitchFamily="34" charset="0"/>
              </a:rPr>
              <a:t>Assuming 3% Credit Resident FTES growth and COLA’s of 3.02% in 2026-27 and 3.42% in 2027-28 the District will fully emerge from Hold Harmless in 2027-28</a:t>
            </a:r>
          </a:p>
          <a:p>
            <a:pPr lvl="2"/>
            <a:endParaRPr lang="en-US" sz="80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lvl="2"/>
            <a:endParaRPr lang="en-US" sz="2900" dirty="0">
              <a:latin typeface="Calibri" panose="020F0502020204030204" pitchFamily="34" charset="0"/>
              <a:cs typeface="Calibri" panose="020F0502020204030204" pitchFamily="34" charset="0"/>
            </a:endParaRPr>
          </a:p>
          <a:p>
            <a:pPr marL="244475" lvl="1" indent="0">
              <a:buNone/>
            </a:pPr>
            <a:endParaRPr lang="en-US" sz="2700" dirty="0">
              <a:latin typeface="Calibri" panose="020F0502020204030204" pitchFamily="34" charset="0"/>
              <a:cs typeface="Calibri" panose="020F0502020204030204" pitchFamily="34" charset="0"/>
            </a:endParaRPr>
          </a:p>
          <a:p>
            <a:endParaRPr lang="en-US" sz="3100" dirty="0">
              <a:latin typeface="Calibri" panose="020F0502020204030204" pitchFamily="34" charset="0"/>
              <a:cs typeface="Calibri" panose="020F0502020204030204" pitchFamily="34" charset="0"/>
            </a:endParaRPr>
          </a:p>
          <a:p>
            <a:pPr lvl="2"/>
            <a:endParaRPr lang="en-US" sz="2500" dirty="0">
              <a:latin typeface="Calibri" panose="020F0502020204030204" pitchFamily="34" charset="0"/>
              <a:cs typeface="Calibri" panose="020F0502020204030204" pitchFamily="34" charset="0"/>
            </a:endParaRPr>
          </a:p>
          <a:p>
            <a:pPr lvl="2"/>
            <a:endParaRPr lang="en-US" sz="2500" dirty="0"/>
          </a:p>
          <a:p>
            <a:pPr lvl="1"/>
            <a:endParaRPr lang="en-US" sz="3100" dirty="0"/>
          </a:p>
          <a:p>
            <a:pPr marL="682625" lvl="3" indent="0">
              <a:buNone/>
            </a:pPr>
            <a:endParaRPr lang="en-US" sz="1800" dirty="0"/>
          </a:p>
          <a:p>
            <a:pPr lvl="2"/>
            <a:endParaRPr lang="en-US" dirty="0"/>
          </a:p>
        </p:txBody>
      </p:sp>
      <p:pic>
        <p:nvPicPr>
          <p:cNvPr id="3" name="Picture 2">
            <a:extLst>
              <a:ext uri="{FF2B5EF4-FFF2-40B4-BE49-F238E27FC236}">
                <a16:creationId xmlns:a16="http://schemas.microsoft.com/office/drawing/2014/main" id="{7E4A3075-8C07-4A38-0967-B6AB6B3279D6}"/>
              </a:ext>
            </a:extLst>
          </p:cNvPr>
          <p:cNvPicPr>
            <a:picLocks noChangeAspect="1"/>
          </p:cNvPicPr>
          <p:nvPr/>
        </p:nvPicPr>
        <p:blipFill>
          <a:blip r:embed="rId2"/>
          <a:stretch>
            <a:fillRect/>
          </a:stretch>
        </p:blipFill>
        <p:spPr>
          <a:xfrm>
            <a:off x="135272" y="77380"/>
            <a:ext cx="909472" cy="778298"/>
          </a:xfrm>
          <a:prstGeom prst="rect">
            <a:avLst/>
          </a:prstGeom>
        </p:spPr>
      </p:pic>
    </p:spTree>
    <p:extLst>
      <p:ext uri="{BB962C8B-B14F-4D97-AF65-F5344CB8AC3E}">
        <p14:creationId xmlns:p14="http://schemas.microsoft.com/office/powerpoint/2010/main" val="4014293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TM04033937[[fn=Vapor Trail]]</Template>
  <TotalTime>11973</TotalTime>
  <Words>2144</Words>
  <Application>Microsoft Office PowerPoint</Application>
  <PresentationFormat>Widescreen</PresentationFormat>
  <Paragraphs>453</Paragraphs>
  <Slides>37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Aptos</vt:lpstr>
      <vt:lpstr>Arial</vt:lpstr>
      <vt:lpstr>Calibri</vt:lpstr>
      <vt:lpstr>Century Gothic</vt:lpstr>
      <vt:lpstr>Gill Sans MT</vt:lpstr>
      <vt:lpstr>Times New Roman</vt:lpstr>
      <vt:lpstr>Vapor Trail</vt:lpstr>
      <vt:lpstr>Santa monica college</vt:lpstr>
      <vt:lpstr>2024 - 2025 recap Summary of Changes from Adopted to final </vt:lpstr>
      <vt:lpstr>PowerPoint Presentation</vt:lpstr>
      <vt:lpstr>PowerPoint Presentation</vt:lpstr>
      <vt:lpstr>Systemwide budget</vt:lpstr>
      <vt:lpstr>Reminder: cccco has not made district level calculations  for 21 programs</vt:lpstr>
      <vt:lpstr>PowerPoint Presentation</vt:lpstr>
      <vt:lpstr>PowerPoint Presentation</vt:lpstr>
      <vt:lpstr>PowerPoint Presentation</vt:lpstr>
      <vt:lpstr>PowerPoint Presentation</vt:lpstr>
      <vt:lpstr>PowerPoint Presentation</vt:lpstr>
      <vt:lpstr>2025-2026 PROPOSED ADOPTED</vt:lpstr>
      <vt:lpstr>2025-2026 major assumptions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Changes in Revenue</vt:lpstr>
      <vt:lpstr>PowerPoint Presentation</vt:lpstr>
      <vt:lpstr>Changes in expenditure</vt:lpstr>
      <vt:lpstr>PowerPoint Presentation</vt:lpstr>
      <vt:lpstr>Changes in fund balance</vt:lpstr>
      <vt:lpstr>PowerPoint Presentation</vt:lpstr>
      <vt:lpstr>Multi Year Look</vt:lpstr>
      <vt:lpstr>Fund Balance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monica college</dc:title>
  <dc:creator>bonvenuto_chris</dc:creator>
  <cp:lastModifiedBy>BONVENUTO_CHRIS</cp:lastModifiedBy>
  <cp:revision>468</cp:revision>
  <dcterms:created xsi:type="dcterms:W3CDTF">2020-06-30T22:15:03Z</dcterms:created>
  <dcterms:modified xsi:type="dcterms:W3CDTF">2025-09-10T02:34:52Z</dcterms:modified>
</cp:coreProperties>
</file>