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5" r:id="rId2"/>
    <p:sldId id="361" r:id="rId3"/>
    <p:sldId id="363" r:id="rId4"/>
    <p:sldId id="364" r:id="rId5"/>
    <p:sldId id="347" r:id="rId6"/>
    <p:sldId id="400" r:id="rId7"/>
    <p:sldId id="380" r:id="rId8"/>
    <p:sldId id="381" r:id="rId9"/>
    <p:sldId id="398" r:id="rId10"/>
    <p:sldId id="333" r:id="rId11"/>
    <p:sldId id="371" r:id="rId12"/>
    <p:sldId id="334" r:id="rId13"/>
    <p:sldId id="372" r:id="rId14"/>
    <p:sldId id="418" r:id="rId15"/>
    <p:sldId id="383" r:id="rId16"/>
    <p:sldId id="384" r:id="rId17"/>
    <p:sldId id="351" r:id="rId18"/>
    <p:sldId id="421" r:id="rId19"/>
    <p:sldId id="415" r:id="rId20"/>
    <p:sldId id="419" r:id="rId21"/>
    <p:sldId id="382" r:id="rId22"/>
    <p:sldId id="416" r:id="rId23"/>
    <p:sldId id="417" r:id="rId24"/>
    <p:sldId id="385" r:id="rId25"/>
    <p:sldId id="356" r:id="rId26"/>
    <p:sldId id="420" r:id="rId27"/>
    <p:sldId id="362" r:id="rId28"/>
    <p:sldId id="422" r:id="rId29"/>
  </p:sldIdLst>
  <p:sldSz cx="12188825" cy="6858000"/>
  <p:notesSz cx="70104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94629" autoAdjust="0"/>
  </p:normalViewPr>
  <p:slideViewPr>
    <p:cSldViewPr showGuides="1">
      <p:cViewPr varScale="1">
        <p:scale>
          <a:sx n="100" d="100"/>
          <a:sy n="100" d="100"/>
        </p:scale>
        <p:origin x="102" y="594"/>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Credit Resident FTES </a:t>
            </a:r>
          </a:p>
          <a:p>
            <a:pPr>
              <a:defRPr>
                <a:latin typeface="Calibri" panose="020F0502020204030204" pitchFamily="34" charset="0"/>
                <a:cs typeface="Calibri" panose="020F0502020204030204" pitchFamily="34" charset="0"/>
              </a:defRPr>
            </a:pPr>
            <a:r>
              <a:rPr lang="en-US" sz="2400" b="1" dirty="0">
                <a:latin typeface="Calibri" panose="020F0502020204030204" pitchFamily="34" charset="0"/>
                <a:cs typeface="Calibri" panose="020F0502020204030204" pitchFamily="34" charset="0"/>
              </a:rPr>
              <a:t>2016-2017 Through 2024-2025 Projected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7.1421544477799928E-2"/>
          <c:y val="0.158521903512061"/>
          <c:w val="0.85096258893830978"/>
          <c:h val="0.73551431071116113"/>
        </c:manualLayout>
      </c:layout>
      <c:lineChart>
        <c:grouping val="standard"/>
        <c:varyColors val="0"/>
        <c:ser>
          <c:idx val="0"/>
          <c:order val="0"/>
          <c:tx>
            <c:strRef>
              <c:f>Sheet1!$B$1</c:f>
              <c:strCache>
                <c:ptCount val="1"/>
                <c:pt idx="0">
                  <c:v>Credit Resident</c:v>
                </c:pt>
              </c:strCache>
            </c:strRef>
          </c:tx>
          <c:spPr>
            <a:ln w="47625" cap="rnd">
              <a:solidFill>
                <a:schemeClr val="accent1"/>
              </a:solidFill>
              <a:round/>
            </a:ln>
            <a:effectLst/>
          </c:spPr>
          <c:marker>
            <c:symbol val="none"/>
          </c:marker>
          <c:dLbls>
            <c:dLbl>
              <c:idx val="0"/>
              <c:layout>
                <c:manualLayout>
                  <c:x val="0"/>
                  <c:y val="-3.1746031746031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6-4D3F-AFF1-AC48479FF558}"/>
                </c:ext>
              </c:extLst>
            </c:dLbl>
            <c:dLbl>
              <c:idx val="1"/>
              <c:layout>
                <c:manualLayout>
                  <c:x val="-2.6763992831388136E-2"/>
                  <c:y val="4.365079365079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D3F-AFF1-AC48479FF558}"/>
                </c:ext>
              </c:extLst>
            </c:dLbl>
            <c:dLbl>
              <c:idx val="2"/>
              <c:layout>
                <c:manualLayout>
                  <c:x val="3.649635386098376E-3"/>
                  <c:y val="-2.1825396825396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D3F-AFF1-AC48479FF558}"/>
                </c:ext>
              </c:extLst>
            </c:dLbl>
            <c:dLbl>
              <c:idx val="3"/>
              <c:layout>
                <c:manualLayout>
                  <c:x val="-2.7980537960087547E-2"/>
                  <c:y val="4.365079365079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D3F-AFF1-AC48479FF558}"/>
                </c:ext>
              </c:extLst>
            </c:dLbl>
            <c:dLbl>
              <c:idx val="4"/>
              <c:layout>
                <c:manualLayout>
                  <c:x val="2.4330902573989175E-3"/>
                  <c:y val="-3.5714285714285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D3F-AFF1-AC48479FF558}"/>
                </c:ext>
              </c:extLst>
            </c:dLbl>
            <c:dLbl>
              <c:idx val="5"/>
              <c:layout>
                <c:manualLayout>
                  <c:x val="4.8661805147978349E-3"/>
                  <c:y val="-2.1825396825396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D3F-AFF1-AC48479FF558}"/>
                </c:ext>
              </c:extLst>
            </c:dLbl>
            <c:dLbl>
              <c:idx val="6"/>
              <c:layout>
                <c:manualLayout>
                  <c:x val="4.0145989247082133E-2"/>
                  <c:y val="-1.5873015873015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A6-4D3F-AFF1-AC48479FF558}"/>
                </c:ext>
              </c:extLst>
            </c:dLbl>
            <c:dLbl>
              <c:idx val="8"/>
              <c:layout>
                <c:manualLayout>
                  <c:x val="1.2165451286994587E-3"/>
                  <c:y val="-1.7857142857142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95-4316-AA90-E96D5DEE465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2016-2017</c:v>
                </c:pt>
                <c:pt idx="1">
                  <c:v>2017-2018</c:v>
                </c:pt>
                <c:pt idx="2">
                  <c:v>2018-2019</c:v>
                </c:pt>
                <c:pt idx="3">
                  <c:v>2019-2020</c:v>
                </c:pt>
                <c:pt idx="4">
                  <c:v>2020-2021</c:v>
                </c:pt>
                <c:pt idx="5">
                  <c:v>2021-2022</c:v>
                </c:pt>
                <c:pt idx="6">
                  <c:v>2022-2023</c:v>
                </c:pt>
                <c:pt idx="7">
                  <c:v>2023-2024</c:v>
                </c:pt>
                <c:pt idx="8">
                  <c:v>2024-2025</c:v>
                </c:pt>
              </c:strCache>
            </c:strRef>
          </c:cat>
          <c:val>
            <c:numRef>
              <c:f>Sheet1!$B$2:$B$10</c:f>
              <c:numCache>
                <c:formatCode>_(* #,##0_);_(* \(#,##0\);_(* "-"??_);_(@_)</c:formatCode>
                <c:ptCount val="9"/>
                <c:pt idx="0">
                  <c:v>20506</c:v>
                </c:pt>
                <c:pt idx="1">
                  <c:v>19937</c:v>
                </c:pt>
                <c:pt idx="2">
                  <c:v>19501</c:v>
                </c:pt>
                <c:pt idx="3">
                  <c:v>17551</c:v>
                </c:pt>
                <c:pt idx="4">
                  <c:v>19101</c:v>
                </c:pt>
                <c:pt idx="5">
                  <c:v>17013</c:v>
                </c:pt>
                <c:pt idx="6">
                  <c:v>16074</c:v>
                </c:pt>
                <c:pt idx="7" formatCode="#,##0">
                  <c:v>16555</c:v>
                </c:pt>
                <c:pt idx="8" formatCode="#,##0">
                  <c:v>17052</c:v>
                </c:pt>
              </c:numCache>
            </c:numRef>
          </c:val>
          <c:smooth val="0"/>
          <c:extLst>
            <c:ext xmlns:c16="http://schemas.microsoft.com/office/drawing/2014/chart" uri="{C3380CC4-5D6E-409C-BE32-E72D297353CC}">
              <c16:uniqueId val="{00000000-18A6-4D3F-AFF1-AC48479FF558}"/>
            </c:ext>
          </c:extLst>
        </c:ser>
        <c:dLbls>
          <c:dLblPos val="t"/>
          <c:showLegendKey val="0"/>
          <c:showVal val="1"/>
          <c:showCatName val="0"/>
          <c:showSerName val="0"/>
          <c:showPercent val="0"/>
          <c:showBubbleSize val="0"/>
        </c:dLbls>
        <c:smooth val="0"/>
        <c:axId val="850007600"/>
        <c:axId val="328355584"/>
      </c:lineChart>
      <c:catAx>
        <c:axId val="85000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28355584"/>
        <c:crosses val="autoZero"/>
        <c:auto val="1"/>
        <c:lblAlgn val="ctr"/>
        <c:lblOffset val="100"/>
        <c:noMultiLvlLbl val="0"/>
      </c:catAx>
      <c:valAx>
        <c:axId val="328355584"/>
        <c:scaling>
          <c:orientation val="minMax"/>
          <c:max val="21000"/>
          <c:min val="16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FTES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0007600"/>
        <c:crosses val="autoZero"/>
        <c:crossBetween val="between"/>
        <c:majorUnit val="1000"/>
      </c:valAx>
      <c:spPr>
        <a:noFill/>
        <a:ln>
          <a:noFill/>
        </a:ln>
        <a:effectLst/>
      </c:spPr>
    </c:plotArea>
    <c:legend>
      <c:legendPos val="b"/>
      <c:layout>
        <c:manualLayout>
          <c:xMode val="edge"/>
          <c:yMode val="edge"/>
          <c:x val="0.54726981888516757"/>
          <c:y val="0.95146044244469441"/>
          <c:w val="0.14633629771215756"/>
          <c:h val="4.060304961879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Non-Resident FTES </a:t>
            </a:r>
          </a:p>
          <a:p>
            <a:pPr>
              <a:defRPr>
                <a:latin typeface="Calibri" panose="020F0502020204030204" pitchFamily="34" charset="0"/>
                <a:cs typeface="Calibri" panose="020F0502020204030204" pitchFamily="34" charset="0"/>
              </a:defRPr>
            </a:pPr>
            <a:r>
              <a:rPr lang="en-US" sz="2400" b="1" dirty="0">
                <a:latin typeface="Calibri" panose="020F0502020204030204" pitchFamily="34" charset="0"/>
                <a:cs typeface="Calibri" panose="020F0502020204030204" pitchFamily="34" charset="0"/>
              </a:rPr>
              <a:t>2016-2017 Through 2023-2024 Projected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7.1421544477799928E-2"/>
          <c:y val="0.158521903512061"/>
          <c:w val="0.85096258893830978"/>
          <c:h val="0.73551431071116113"/>
        </c:manualLayout>
      </c:layout>
      <c:lineChart>
        <c:grouping val="standard"/>
        <c:varyColors val="0"/>
        <c:ser>
          <c:idx val="0"/>
          <c:order val="0"/>
          <c:tx>
            <c:strRef>
              <c:f>Sheet1!$B$1</c:f>
              <c:strCache>
                <c:ptCount val="1"/>
                <c:pt idx="0">
                  <c:v>Non-resident </c:v>
                </c:pt>
              </c:strCache>
            </c:strRef>
          </c:tx>
          <c:spPr>
            <a:ln w="47625" cap="rnd">
              <a:solidFill>
                <a:schemeClr val="accent1"/>
              </a:solidFill>
              <a:round/>
            </a:ln>
            <a:effectLst/>
          </c:spPr>
          <c:marker>
            <c:symbol val="none"/>
          </c:marker>
          <c:dLbls>
            <c:dLbl>
              <c:idx val="0"/>
              <c:layout>
                <c:manualLayout>
                  <c:x val="0"/>
                  <c:y val="-3.1746031746031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6-4D3F-AFF1-AC48479FF558}"/>
                </c:ext>
              </c:extLst>
            </c:dLbl>
            <c:dLbl>
              <c:idx val="1"/>
              <c:layout>
                <c:manualLayout>
                  <c:x val="-2.6763992831388136E-2"/>
                  <c:y val="4.365079365079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D3F-AFF1-AC48479FF558}"/>
                </c:ext>
              </c:extLst>
            </c:dLbl>
            <c:dLbl>
              <c:idx val="2"/>
              <c:layout>
                <c:manualLayout>
                  <c:x val="3.649635386098376E-3"/>
                  <c:y val="-2.1825396825396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D3F-AFF1-AC48479FF558}"/>
                </c:ext>
              </c:extLst>
            </c:dLbl>
            <c:dLbl>
              <c:idx val="3"/>
              <c:layout>
                <c:manualLayout>
                  <c:x val="-7.8089479011202029E-2"/>
                  <c:y val="1.5873015873015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D3F-AFF1-AC48479FF558}"/>
                </c:ext>
              </c:extLst>
            </c:dLbl>
            <c:dLbl>
              <c:idx val="4"/>
              <c:layout>
                <c:manualLayout>
                  <c:x val="2.4330902573989175E-3"/>
                  <c:y val="-3.5714285714285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D3F-AFF1-AC48479FF558}"/>
                </c:ext>
              </c:extLst>
            </c:dLbl>
            <c:dLbl>
              <c:idx val="5"/>
              <c:layout>
                <c:manualLayout>
                  <c:x val="-2.018827303449814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D3F-AFF1-AC48479FF558}"/>
                </c:ext>
              </c:extLst>
            </c:dLbl>
            <c:dLbl>
              <c:idx val="6"/>
              <c:layout>
                <c:manualLayout>
                  <c:x val="-9.8039215686276104E-3"/>
                  <c:y val="1.9841269841269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A6-4D3F-AFF1-AC48479FF55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2016-2017</c:v>
                </c:pt>
                <c:pt idx="1">
                  <c:v>2017-2018</c:v>
                </c:pt>
                <c:pt idx="2">
                  <c:v>2018-2019</c:v>
                </c:pt>
                <c:pt idx="3">
                  <c:v>2019-2020</c:v>
                </c:pt>
                <c:pt idx="4">
                  <c:v>2020-2021</c:v>
                </c:pt>
                <c:pt idx="5">
                  <c:v>2021-2022</c:v>
                </c:pt>
                <c:pt idx="6">
                  <c:v>2022-2023</c:v>
                </c:pt>
                <c:pt idx="7">
                  <c:v>2023-2024</c:v>
                </c:pt>
                <c:pt idx="8">
                  <c:v>2024-2025</c:v>
                </c:pt>
              </c:strCache>
            </c:strRef>
          </c:cat>
          <c:val>
            <c:numRef>
              <c:f>Sheet1!$B$2:$B$10</c:f>
              <c:numCache>
                <c:formatCode>_(* #,##0_);_(* \(#,##0\);_(* "-"??_);_(@_)</c:formatCode>
                <c:ptCount val="9"/>
                <c:pt idx="0">
                  <c:v>4797</c:v>
                </c:pt>
                <c:pt idx="1">
                  <c:v>4589</c:v>
                </c:pt>
                <c:pt idx="2">
                  <c:v>4259</c:v>
                </c:pt>
                <c:pt idx="3">
                  <c:v>3702</c:v>
                </c:pt>
                <c:pt idx="4">
                  <c:v>3088</c:v>
                </c:pt>
                <c:pt idx="5">
                  <c:v>2763</c:v>
                </c:pt>
                <c:pt idx="6">
                  <c:v>2844</c:v>
                </c:pt>
                <c:pt idx="7" formatCode="#,##0">
                  <c:v>3127</c:v>
                </c:pt>
                <c:pt idx="8">
                  <c:v>3362</c:v>
                </c:pt>
              </c:numCache>
            </c:numRef>
          </c:val>
          <c:smooth val="0"/>
          <c:extLst>
            <c:ext xmlns:c16="http://schemas.microsoft.com/office/drawing/2014/chart" uri="{C3380CC4-5D6E-409C-BE32-E72D297353CC}">
              <c16:uniqueId val="{00000000-18A6-4D3F-AFF1-AC48479FF558}"/>
            </c:ext>
          </c:extLst>
        </c:ser>
        <c:dLbls>
          <c:dLblPos val="t"/>
          <c:showLegendKey val="0"/>
          <c:showVal val="1"/>
          <c:showCatName val="0"/>
          <c:showSerName val="0"/>
          <c:showPercent val="0"/>
          <c:showBubbleSize val="0"/>
        </c:dLbls>
        <c:smooth val="0"/>
        <c:axId val="850007600"/>
        <c:axId val="328355584"/>
      </c:lineChart>
      <c:catAx>
        <c:axId val="85000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28355584"/>
        <c:crosses val="autoZero"/>
        <c:auto val="1"/>
        <c:lblAlgn val="ctr"/>
        <c:lblOffset val="100"/>
        <c:noMultiLvlLbl val="0"/>
      </c:catAx>
      <c:valAx>
        <c:axId val="328355584"/>
        <c:scaling>
          <c:orientation val="minMax"/>
          <c:max val="4800"/>
          <c:min val="2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FTES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0007600"/>
        <c:crosses val="autoZero"/>
        <c:crossBetween val="between"/>
        <c:majorUnit val="1000"/>
      </c:valAx>
      <c:spPr>
        <a:noFill/>
        <a:ln>
          <a:noFill/>
        </a:ln>
        <a:effectLst/>
      </c:spPr>
    </c:plotArea>
    <c:legend>
      <c:legendPos val="b"/>
      <c:layout>
        <c:manualLayout>
          <c:xMode val="edge"/>
          <c:yMode val="edge"/>
          <c:x val="0.54726981888516757"/>
          <c:y val="0.95146044244469441"/>
          <c:w val="0.14633629771215756"/>
          <c:h val="4.060304961879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Salaries</a:t>
            </a:r>
          </a:p>
          <a:p>
            <a:pPr>
              <a:defRPr>
                <a:latin typeface="Calibri" panose="020F0502020204030204" pitchFamily="34" charset="0"/>
                <a:cs typeface="Calibri" panose="020F0502020204030204" pitchFamily="34" charset="0"/>
              </a:defRPr>
            </a:pPr>
            <a:r>
              <a:rPr lang="en-US" sz="2400" b="1" dirty="0">
                <a:latin typeface="Calibri" panose="020F0502020204030204" pitchFamily="34" charset="0"/>
                <a:cs typeface="Calibri" panose="020F0502020204030204" pitchFamily="34" charset="0"/>
              </a:rPr>
              <a:t>2016-2017 Through 2024-2025</a:t>
            </a:r>
            <a:r>
              <a:rPr lang="en-US" sz="2400" b="1" baseline="0" dirty="0">
                <a:latin typeface="Calibri" panose="020F0502020204030204" pitchFamily="34" charset="0"/>
                <a:cs typeface="Calibri" panose="020F0502020204030204" pitchFamily="34" charset="0"/>
              </a:rPr>
              <a:t> Tentative</a:t>
            </a:r>
            <a:endParaRPr lang="en-US" sz="2400" b="1" dirty="0">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8.1622610650287433E-2"/>
          <c:y val="0.15653777652793402"/>
          <c:w val="0.85096258893830978"/>
          <c:h val="0.73551431071116113"/>
        </c:manualLayout>
      </c:layout>
      <c:lineChart>
        <c:grouping val="standard"/>
        <c:varyColors val="0"/>
        <c:ser>
          <c:idx val="0"/>
          <c:order val="0"/>
          <c:tx>
            <c:strRef>
              <c:f>Sheet1!$L$1</c:f>
              <c:strCache>
                <c:ptCount val="1"/>
                <c:pt idx="0">
                  <c:v>Salaries</c:v>
                </c:pt>
              </c:strCache>
            </c:strRef>
          </c:tx>
          <c:spPr>
            <a:ln w="57150" cap="rnd">
              <a:solidFill>
                <a:schemeClr val="accent1"/>
              </a:solidFill>
              <a:round/>
            </a:ln>
            <a:effectLst/>
          </c:spPr>
          <c:marker>
            <c:symbol val="none"/>
          </c:marker>
          <c:dLbls>
            <c:dLbl>
              <c:idx val="0"/>
              <c:layout>
                <c:manualLayout>
                  <c:x val="-2.5477707006369428E-2"/>
                  <c:y val="-5.3571428571428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6-4D3F-AFF1-AC48479FF558}"/>
                </c:ext>
              </c:extLst>
            </c:dLbl>
            <c:dLbl>
              <c:idx val="1"/>
              <c:layout>
                <c:manualLayout>
                  <c:x val="-5.0118528177608375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D3F-AFF1-AC48479FF558}"/>
                </c:ext>
              </c:extLst>
            </c:dLbl>
            <c:dLbl>
              <c:idx val="2"/>
              <c:layout>
                <c:manualLayout>
                  <c:x val="-6.8537205142350843E-2"/>
                  <c:y val="-8.5317460317460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D3F-AFF1-AC48479FF558}"/>
                </c:ext>
              </c:extLst>
            </c:dLbl>
            <c:dLbl>
              <c:idx val="3"/>
              <c:layout>
                <c:manualLayout>
                  <c:x val="-4.8150358593710821E-2"/>
                  <c:y val="-4.5634920634920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D3F-AFF1-AC48479FF558}"/>
                </c:ext>
              </c:extLst>
            </c:dLbl>
            <c:dLbl>
              <c:idx val="4"/>
              <c:layout>
                <c:manualLayout>
                  <c:x val="-4.1091328552083854E-2"/>
                  <c:y val="-9.3253968253968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D3F-AFF1-AC48479FF558}"/>
                </c:ext>
              </c:extLst>
            </c:dLbl>
            <c:dLbl>
              <c:idx val="5"/>
              <c:layout>
                <c:manualLayout>
                  <c:x val="4.8390562532926666E-2"/>
                  <c:y val="-3.9682539682539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D3F-AFF1-AC48479FF558}"/>
                </c:ext>
              </c:extLst>
            </c:dLbl>
            <c:dLbl>
              <c:idx val="6"/>
              <c:layout>
                <c:manualLayout>
                  <c:x val="-0.12208067940552017"/>
                  <c:y val="-4.761904761904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A6-4D3F-AFF1-AC48479FF558}"/>
                </c:ext>
              </c:extLst>
            </c:dLbl>
            <c:dLbl>
              <c:idx val="7"/>
              <c:layout>
                <c:manualLayout>
                  <c:x val="-0.11464968152866242"/>
                  <c:y val="-1.7857142857142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A-4A7F-84D2-9560B105A18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2016-2017</c:v>
                </c:pt>
                <c:pt idx="1">
                  <c:v>2017-2018</c:v>
                </c:pt>
                <c:pt idx="2">
                  <c:v>2018-2019</c:v>
                </c:pt>
                <c:pt idx="3">
                  <c:v>2019-2020</c:v>
                </c:pt>
                <c:pt idx="4">
                  <c:v>2020-2021</c:v>
                </c:pt>
                <c:pt idx="5">
                  <c:v>2021-2022</c:v>
                </c:pt>
                <c:pt idx="6">
                  <c:v>2022-2023</c:v>
                </c:pt>
                <c:pt idx="7">
                  <c:v>2023-2024 Projected</c:v>
                </c:pt>
                <c:pt idx="8">
                  <c:v>2024-2025 Tentative</c:v>
                </c:pt>
              </c:strCache>
            </c:strRef>
          </c:cat>
          <c:val>
            <c:numRef>
              <c:f>Sheet1!$L$2:$L$10</c:f>
              <c:numCache>
                <c:formatCode>#,##0</c:formatCode>
                <c:ptCount val="9"/>
                <c:pt idx="0">
                  <c:v>113335824</c:v>
                </c:pt>
                <c:pt idx="1">
                  <c:v>113464024</c:v>
                </c:pt>
                <c:pt idx="2">
                  <c:v>112179086</c:v>
                </c:pt>
                <c:pt idx="3">
                  <c:v>119401791</c:v>
                </c:pt>
                <c:pt idx="4">
                  <c:v>111753280</c:v>
                </c:pt>
                <c:pt idx="5">
                  <c:v>116149386</c:v>
                </c:pt>
                <c:pt idx="6">
                  <c:v>129104364</c:v>
                </c:pt>
                <c:pt idx="7">
                  <c:v>139736712</c:v>
                </c:pt>
                <c:pt idx="8">
                  <c:v>141121635</c:v>
                </c:pt>
              </c:numCache>
            </c:numRef>
          </c:val>
          <c:smooth val="0"/>
          <c:extLst>
            <c:ext xmlns:c16="http://schemas.microsoft.com/office/drawing/2014/chart" uri="{C3380CC4-5D6E-409C-BE32-E72D297353CC}">
              <c16:uniqueId val="{00000000-18A6-4D3F-AFF1-AC48479FF558}"/>
            </c:ext>
          </c:extLst>
        </c:ser>
        <c:dLbls>
          <c:dLblPos val="t"/>
          <c:showLegendKey val="0"/>
          <c:showVal val="1"/>
          <c:showCatName val="0"/>
          <c:showSerName val="0"/>
          <c:showPercent val="0"/>
          <c:showBubbleSize val="0"/>
        </c:dLbls>
        <c:smooth val="0"/>
        <c:axId val="850007600"/>
        <c:axId val="328355584"/>
      </c:lineChart>
      <c:catAx>
        <c:axId val="85000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28355584"/>
        <c:crosses val="autoZero"/>
        <c:auto val="1"/>
        <c:lblAlgn val="ctr"/>
        <c:lblOffset val="100"/>
        <c:noMultiLvlLbl val="0"/>
      </c:catAx>
      <c:valAx>
        <c:axId val="328355584"/>
        <c:scaling>
          <c:orientation val="minMax"/>
          <c:min val="11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0007600"/>
        <c:crosses val="autoZero"/>
        <c:crossBetween val="between"/>
      </c:valAx>
      <c:spPr>
        <a:noFill/>
        <a:ln>
          <a:noFill/>
        </a:ln>
        <a:effectLst/>
      </c:spPr>
    </c:plotArea>
    <c:legend>
      <c:legendPos val="b"/>
      <c:layout>
        <c:manualLayout>
          <c:xMode val="edge"/>
          <c:yMode val="edge"/>
          <c:x val="0.54726981888516757"/>
          <c:y val="0.95146044244469441"/>
          <c:w val="7.8683590775690954E-2"/>
          <c:h val="4.060304961879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Benefits</a:t>
            </a:r>
          </a:p>
          <a:p>
            <a:pPr>
              <a:defRPr>
                <a:latin typeface="Calibri" panose="020F0502020204030204" pitchFamily="34" charset="0"/>
                <a:cs typeface="Calibri" panose="020F0502020204030204" pitchFamily="34" charset="0"/>
              </a:defRPr>
            </a:pPr>
            <a:r>
              <a:rPr lang="en-US" sz="2400" b="1" dirty="0">
                <a:latin typeface="Calibri" panose="020F0502020204030204" pitchFamily="34" charset="0"/>
                <a:cs typeface="Calibri" panose="020F0502020204030204" pitchFamily="34" charset="0"/>
              </a:rPr>
              <a:t>2016-2017 Through 2024-2025 Tentative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8.1622610650287433E-2"/>
          <c:y val="0.15653777652793402"/>
          <c:w val="0.85096258893830978"/>
          <c:h val="0.73551431071116113"/>
        </c:manualLayout>
      </c:layout>
      <c:lineChart>
        <c:grouping val="standard"/>
        <c:varyColors val="0"/>
        <c:ser>
          <c:idx val="0"/>
          <c:order val="0"/>
          <c:tx>
            <c:strRef>
              <c:f>Sheet1!$N$1</c:f>
              <c:strCache>
                <c:ptCount val="1"/>
                <c:pt idx="0">
                  <c:v>Benefits</c:v>
                </c:pt>
              </c:strCache>
            </c:strRef>
          </c:tx>
          <c:spPr>
            <a:ln w="57150" cap="rnd">
              <a:solidFill>
                <a:schemeClr val="accent1"/>
              </a:solidFill>
              <a:round/>
            </a:ln>
            <a:effectLst/>
          </c:spPr>
          <c:marker>
            <c:symbol val="none"/>
          </c:marker>
          <c:dLbls>
            <c:dLbl>
              <c:idx val="0"/>
              <c:layout>
                <c:manualLayout>
                  <c:x val="-2.5477707006369428E-2"/>
                  <c:y val="-5.3571428571428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6-4D3F-AFF1-AC48479FF558}"/>
                </c:ext>
              </c:extLst>
            </c:dLbl>
            <c:dLbl>
              <c:idx val="1"/>
              <c:layout>
                <c:manualLayout>
                  <c:x val="-5.0118528177608375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D3F-AFF1-AC48479FF558}"/>
                </c:ext>
              </c:extLst>
            </c:dLbl>
            <c:dLbl>
              <c:idx val="2"/>
              <c:layout>
                <c:manualLayout>
                  <c:x val="-6.8537205142350843E-2"/>
                  <c:y val="-8.5317460317460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D3F-AFF1-AC48479FF558}"/>
                </c:ext>
              </c:extLst>
            </c:dLbl>
            <c:dLbl>
              <c:idx val="3"/>
              <c:layout>
                <c:manualLayout>
                  <c:x val="-4.8150358593710821E-2"/>
                  <c:y val="-4.5634920634920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D3F-AFF1-AC48479FF558}"/>
                </c:ext>
              </c:extLst>
            </c:dLbl>
            <c:dLbl>
              <c:idx val="4"/>
              <c:layout>
                <c:manualLayout>
                  <c:x val="-4.1091315832848321E-2"/>
                  <c:y val="-7.5396825396825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D3F-AFF1-AC48479FF558}"/>
                </c:ext>
              </c:extLst>
            </c:dLbl>
            <c:dLbl>
              <c:idx val="5"/>
              <c:layout>
                <c:manualLayout>
                  <c:x val="4.8390562532926666E-2"/>
                  <c:y val="2.1825396825396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D3F-AFF1-AC48479FF558}"/>
                </c:ext>
              </c:extLst>
            </c:dLbl>
            <c:dLbl>
              <c:idx val="6"/>
              <c:layout>
                <c:manualLayout>
                  <c:x val="-0.12208067940552017"/>
                  <c:y val="-4.761904761904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A6-4D3F-AFF1-AC48479FF558}"/>
                </c:ext>
              </c:extLst>
            </c:dLbl>
            <c:dLbl>
              <c:idx val="7"/>
              <c:layout>
                <c:manualLayout>
                  <c:x val="-0.11464968152866242"/>
                  <c:y val="-1.7857142857142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A-4A7F-84D2-9560B105A18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2016-2017</c:v>
                </c:pt>
                <c:pt idx="1">
                  <c:v>2017-2018</c:v>
                </c:pt>
                <c:pt idx="2">
                  <c:v>2018-2019</c:v>
                </c:pt>
                <c:pt idx="3">
                  <c:v>2019-2020</c:v>
                </c:pt>
                <c:pt idx="4">
                  <c:v>2020-2021</c:v>
                </c:pt>
                <c:pt idx="5">
                  <c:v>2021-2022</c:v>
                </c:pt>
                <c:pt idx="6">
                  <c:v>2022-2023</c:v>
                </c:pt>
                <c:pt idx="7">
                  <c:v>2023-2024 Projected</c:v>
                </c:pt>
                <c:pt idx="8">
                  <c:v>2024-2025 Tentative</c:v>
                </c:pt>
              </c:strCache>
            </c:strRef>
          </c:cat>
          <c:val>
            <c:numRef>
              <c:f>Sheet1!$N$2:$N$10</c:f>
              <c:numCache>
                <c:formatCode>#,##0</c:formatCode>
                <c:ptCount val="9"/>
                <c:pt idx="0">
                  <c:v>40817713</c:v>
                </c:pt>
                <c:pt idx="1">
                  <c:v>47933574</c:v>
                </c:pt>
                <c:pt idx="2">
                  <c:v>49274742</c:v>
                </c:pt>
                <c:pt idx="3">
                  <c:v>55287612</c:v>
                </c:pt>
                <c:pt idx="4">
                  <c:v>55195855</c:v>
                </c:pt>
                <c:pt idx="5">
                  <c:v>58725319</c:v>
                </c:pt>
                <c:pt idx="6">
                  <c:v>61836730</c:v>
                </c:pt>
                <c:pt idx="7">
                  <c:v>68497826</c:v>
                </c:pt>
                <c:pt idx="8">
                  <c:v>72464715</c:v>
                </c:pt>
              </c:numCache>
            </c:numRef>
          </c:val>
          <c:smooth val="0"/>
          <c:extLst>
            <c:ext xmlns:c16="http://schemas.microsoft.com/office/drawing/2014/chart" uri="{C3380CC4-5D6E-409C-BE32-E72D297353CC}">
              <c16:uniqueId val="{00000000-18A6-4D3F-AFF1-AC48479FF558}"/>
            </c:ext>
          </c:extLst>
        </c:ser>
        <c:dLbls>
          <c:dLblPos val="t"/>
          <c:showLegendKey val="0"/>
          <c:showVal val="1"/>
          <c:showCatName val="0"/>
          <c:showSerName val="0"/>
          <c:showPercent val="0"/>
          <c:showBubbleSize val="0"/>
        </c:dLbls>
        <c:smooth val="0"/>
        <c:axId val="850007600"/>
        <c:axId val="328355584"/>
      </c:lineChart>
      <c:catAx>
        <c:axId val="85000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28355584"/>
        <c:crosses val="autoZero"/>
        <c:auto val="1"/>
        <c:lblAlgn val="ctr"/>
        <c:lblOffset val="100"/>
        <c:noMultiLvlLbl val="0"/>
      </c:catAx>
      <c:valAx>
        <c:axId val="328355584"/>
        <c:scaling>
          <c:orientation val="minMax"/>
          <c:min val="4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0007600"/>
        <c:crosses val="autoZero"/>
        <c:crossBetween val="between"/>
      </c:valAx>
      <c:spPr>
        <a:noFill/>
        <a:ln>
          <a:noFill/>
        </a:ln>
        <a:effectLst/>
      </c:spPr>
    </c:plotArea>
    <c:legend>
      <c:legendPos val="b"/>
      <c:layout>
        <c:manualLayout>
          <c:xMode val="edge"/>
          <c:yMode val="edge"/>
          <c:x val="0.54726981888516757"/>
          <c:y val="0.95146044244469441"/>
          <c:w val="0.22392783097552829"/>
          <c:h val="4.060304961879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Supplies</a:t>
            </a:r>
          </a:p>
          <a:p>
            <a:pPr>
              <a:defRPr>
                <a:latin typeface="Calibri" panose="020F0502020204030204" pitchFamily="34" charset="0"/>
                <a:cs typeface="Calibri" panose="020F0502020204030204" pitchFamily="34" charset="0"/>
              </a:defRPr>
            </a:pPr>
            <a:r>
              <a:rPr lang="en-US" sz="2400" b="1" dirty="0">
                <a:latin typeface="Calibri" panose="020F0502020204030204" pitchFamily="34" charset="0"/>
                <a:cs typeface="Calibri" panose="020F0502020204030204" pitchFamily="34" charset="0"/>
              </a:rPr>
              <a:t>2016-2017 Through 2024-2025 Tentative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8.1622610650287433E-2"/>
          <c:y val="0.15653777652793402"/>
          <c:w val="0.85096258893830978"/>
          <c:h val="0.73551431071116113"/>
        </c:manualLayout>
      </c:layout>
      <c:lineChart>
        <c:grouping val="standard"/>
        <c:varyColors val="0"/>
        <c:ser>
          <c:idx val="0"/>
          <c:order val="0"/>
          <c:tx>
            <c:strRef>
              <c:f>Sheet1!$P$1</c:f>
              <c:strCache>
                <c:ptCount val="1"/>
                <c:pt idx="0">
                  <c:v>Supplies</c:v>
                </c:pt>
              </c:strCache>
            </c:strRef>
          </c:tx>
          <c:spPr>
            <a:ln w="57150" cap="rnd">
              <a:solidFill>
                <a:schemeClr val="accent1"/>
              </a:solidFill>
              <a:round/>
            </a:ln>
            <a:effectLst/>
          </c:spPr>
          <c:marker>
            <c:symbol val="none"/>
          </c:marker>
          <c:dLbls>
            <c:dLbl>
              <c:idx val="0"/>
              <c:layout>
                <c:manualLayout>
                  <c:x val="2.4820404926094095E-2"/>
                  <c:y val="7.93650793650793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6-4D3F-AFF1-AC48479FF558}"/>
                </c:ext>
              </c:extLst>
            </c:dLbl>
            <c:dLbl>
              <c:idx val="1"/>
              <c:layout>
                <c:manualLayout>
                  <c:x val="-5.0118528177608375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D3F-AFF1-AC48479FF558}"/>
                </c:ext>
              </c:extLst>
            </c:dLbl>
            <c:dLbl>
              <c:idx val="2"/>
              <c:layout>
                <c:manualLayout>
                  <c:x val="1.9216917277900602E-2"/>
                  <c:y val="-1.9841269841269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D3F-AFF1-AC48479FF558}"/>
                </c:ext>
              </c:extLst>
            </c:dLbl>
            <c:dLbl>
              <c:idx val="3"/>
              <c:layout>
                <c:manualLayout>
                  <c:x val="-1.0694303955119517E-2"/>
                  <c:y val="-7.5396825396825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D3F-AFF1-AC48479FF558}"/>
                </c:ext>
              </c:extLst>
            </c:dLbl>
            <c:dLbl>
              <c:idx val="4"/>
              <c:layout>
                <c:manualLayout>
                  <c:x val="-5.7756420778795293E-3"/>
                  <c:y val="-9.9206349206349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D3F-AFF1-AC48479FF558}"/>
                </c:ext>
              </c:extLst>
            </c:dLbl>
            <c:dLbl>
              <c:idx val="5"/>
              <c:layout>
                <c:manualLayout>
                  <c:x val="4.8390562532926666E-2"/>
                  <c:y val="2.1825396825396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D3F-AFF1-AC48479FF558}"/>
                </c:ext>
              </c:extLst>
            </c:dLbl>
            <c:dLbl>
              <c:idx val="6"/>
              <c:layout>
                <c:manualLayout>
                  <c:x val="-0.12208067940552017"/>
                  <c:y val="-4.761904761904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A6-4D3F-AFF1-AC48479FF558}"/>
                </c:ext>
              </c:extLst>
            </c:dLbl>
            <c:dLbl>
              <c:idx val="7"/>
              <c:layout>
                <c:manualLayout>
                  <c:x val="-8.8965583607729909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A-4A7F-84D2-9560B105A18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2016-2017</c:v>
                </c:pt>
                <c:pt idx="1">
                  <c:v>2017-2018</c:v>
                </c:pt>
                <c:pt idx="2">
                  <c:v>2018-2019</c:v>
                </c:pt>
                <c:pt idx="3">
                  <c:v>2019-2020</c:v>
                </c:pt>
                <c:pt idx="4">
                  <c:v>2020-2021</c:v>
                </c:pt>
                <c:pt idx="5">
                  <c:v>2021-2022</c:v>
                </c:pt>
                <c:pt idx="6">
                  <c:v>2022-2023</c:v>
                </c:pt>
                <c:pt idx="7">
                  <c:v>2023-2024 Projected</c:v>
                </c:pt>
                <c:pt idx="8">
                  <c:v>2024-2025 Tentative</c:v>
                </c:pt>
              </c:strCache>
            </c:strRef>
          </c:cat>
          <c:val>
            <c:numRef>
              <c:f>Sheet1!$P$2:$P$10</c:f>
              <c:numCache>
                <c:formatCode>#,##0</c:formatCode>
                <c:ptCount val="9"/>
                <c:pt idx="0">
                  <c:v>855634</c:v>
                </c:pt>
                <c:pt idx="1">
                  <c:v>788408</c:v>
                </c:pt>
                <c:pt idx="2">
                  <c:v>923954</c:v>
                </c:pt>
                <c:pt idx="3">
                  <c:v>738132</c:v>
                </c:pt>
                <c:pt idx="4">
                  <c:v>414528</c:v>
                </c:pt>
                <c:pt idx="5">
                  <c:v>458545</c:v>
                </c:pt>
                <c:pt idx="6">
                  <c:v>676025</c:v>
                </c:pt>
                <c:pt idx="7">
                  <c:v>926220</c:v>
                </c:pt>
                <c:pt idx="8">
                  <c:v>857620</c:v>
                </c:pt>
              </c:numCache>
            </c:numRef>
          </c:val>
          <c:smooth val="0"/>
          <c:extLst>
            <c:ext xmlns:c16="http://schemas.microsoft.com/office/drawing/2014/chart" uri="{C3380CC4-5D6E-409C-BE32-E72D297353CC}">
              <c16:uniqueId val="{00000000-18A6-4D3F-AFF1-AC48479FF558}"/>
            </c:ext>
          </c:extLst>
        </c:ser>
        <c:dLbls>
          <c:dLblPos val="t"/>
          <c:showLegendKey val="0"/>
          <c:showVal val="1"/>
          <c:showCatName val="0"/>
          <c:showSerName val="0"/>
          <c:showPercent val="0"/>
          <c:showBubbleSize val="0"/>
        </c:dLbls>
        <c:smooth val="0"/>
        <c:axId val="850007600"/>
        <c:axId val="328355584"/>
      </c:lineChart>
      <c:catAx>
        <c:axId val="85000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28355584"/>
        <c:crosses val="autoZero"/>
        <c:auto val="1"/>
        <c:lblAlgn val="ctr"/>
        <c:lblOffset val="100"/>
        <c:noMultiLvlLbl val="0"/>
      </c:catAx>
      <c:valAx>
        <c:axId val="328355584"/>
        <c:scaling>
          <c:orientation val="minMax"/>
          <c:max val="1000000"/>
          <c:min val="37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0007600"/>
        <c:crosses val="autoZero"/>
        <c:crossBetween val="between"/>
      </c:valAx>
      <c:spPr>
        <a:noFill/>
        <a:ln>
          <a:noFill/>
        </a:ln>
        <a:effectLst/>
      </c:spPr>
    </c:plotArea>
    <c:legend>
      <c:legendPos val="b"/>
      <c:layout>
        <c:manualLayout>
          <c:xMode val="edge"/>
          <c:yMode val="edge"/>
          <c:x val="0.54726981888516757"/>
          <c:y val="0.95146044244469441"/>
          <c:w val="0.22571274293324184"/>
          <c:h val="4.060304961879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Contracts/Services</a:t>
            </a:r>
          </a:p>
          <a:p>
            <a:pPr>
              <a:defRPr>
                <a:latin typeface="Calibri" panose="020F0502020204030204" pitchFamily="34" charset="0"/>
                <a:cs typeface="Calibri" panose="020F0502020204030204" pitchFamily="34" charset="0"/>
              </a:defRPr>
            </a:pPr>
            <a:r>
              <a:rPr lang="en-US" sz="2400" b="1" dirty="0">
                <a:latin typeface="Calibri" panose="020F0502020204030204" pitchFamily="34" charset="0"/>
                <a:cs typeface="Calibri" panose="020F0502020204030204" pitchFamily="34" charset="0"/>
              </a:rPr>
              <a:t>2016-2017 Through 2024-2025 Tentative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8.1622610650287433E-2"/>
          <c:y val="0.15653777652793402"/>
          <c:w val="0.85096258893830978"/>
          <c:h val="0.73551431071116113"/>
        </c:manualLayout>
      </c:layout>
      <c:lineChart>
        <c:grouping val="standard"/>
        <c:varyColors val="0"/>
        <c:ser>
          <c:idx val="0"/>
          <c:order val="0"/>
          <c:tx>
            <c:strRef>
              <c:f>Sheet1!$R$1</c:f>
              <c:strCache>
                <c:ptCount val="1"/>
                <c:pt idx="0">
                  <c:v>Contracts/Services</c:v>
                </c:pt>
              </c:strCache>
            </c:strRef>
          </c:tx>
          <c:spPr>
            <a:ln w="57150" cap="rnd">
              <a:solidFill>
                <a:schemeClr val="accent1"/>
              </a:solidFill>
              <a:round/>
            </a:ln>
            <a:effectLst/>
          </c:spPr>
          <c:marker>
            <c:symbol val="none"/>
          </c:marker>
          <c:dLbls>
            <c:dLbl>
              <c:idx val="0"/>
              <c:layout>
                <c:manualLayout>
                  <c:x val="-4.4740770651874588E-2"/>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6-4D3F-AFF1-AC48479FF558}"/>
                </c:ext>
              </c:extLst>
            </c:dLbl>
            <c:dLbl>
              <c:idx val="1"/>
              <c:layout>
                <c:manualLayout>
                  <c:x val="2.6933868093472691E-2"/>
                  <c:y val="3.9682539682539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D3F-AFF1-AC48479FF558}"/>
                </c:ext>
              </c:extLst>
            </c:dLbl>
            <c:dLbl>
              <c:idx val="2"/>
              <c:layout>
                <c:manualLayout>
                  <c:x val="4.2345102303380762E-3"/>
                  <c:y val="-2.3809523809523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D3F-AFF1-AC48479FF558}"/>
                </c:ext>
              </c:extLst>
            </c:dLbl>
            <c:dLbl>
              <c:idx val="3"/>
              <c:layout>
                <c:manualLayout>
                  <c:x val="-1.0694303955119517E-2"/>
                  <c:y val="-7.5396825396825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D3F-AFF1-AC48479FF558}"/>
                </c:ext>
              </c:extLst>
            </c:dLbl>
            <c:dLbl>
              <c:idx val="4"/>
              <c:layout>
                <c:manualLayout>
                  <c:x val="-2.3968564921348339E-2"/>
                  <c:y val="-9.9206349206349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D3F-AFF1-AC48479FF558}"/>
                </c:ext>
              </c:extLst>
            </c:dLbl>
            <c:dLbl>
              <c:idx val="5"/>
              <c:layout>
                <c:manualLayout>
                  <c:x val="4.8390562532926666E-2"/>
                  <c:y val="2.1825396825396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D3F-AFF1-AC48479FF558}"/>
                </c:ext>
              </c:extLst>
            </c:dLbl>
            <c:dLbl>
              <c:idx val="6"/>
              <c:layout>
                <c:manualLayout>
                  <c:x val="-0.12208067940552017"/>
                  <c:y val="-4.761904761904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A6-4D3F-AFF1-AC48479FF558}"/>
                </c:ext>
              </c:extLst>
            </c:dLbl>
            <c:dLbl>
              <c:idx val="7"/>
              <c:layout>
                <c:manualLayout>
                  <c:x val="-8.8965583607729909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A-4A7F-84D2-9560B105A18D}"/>
                </c:ext>
              </c:extLst>
            </c:dLbl>
            <c:dLbl>
              <c:idx val="8"/>
              <c:layout>
                <c:manualLayout>
                  <c:x val="6.4210315918124938E-3"/>
                  <c:y val="-3.9682539682539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E0-4C14-9737-8B7CECEE278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2016-2017</c:v>
                </c:pt>
                <c:pt idx="1">
                  <c:v>2017-2018</c:v>
                </c:pt>
                <c:pt idx="2">
                  <c:v>2018-2019</c:v>
                </c:pt>
                <c:pt idx="3">
                  <c:v>2019-2020</c:v>
                </c:pt>
                <c:pt idx="4">
                  <c:v>2020-2021</c:v>
                </c:pt>
                <c:pt idx="5">
                  <c:v>2021-2022</c:v>
                </c:pt>
                <c:pt idx="6">
                  <c:v>2022-2023</c:v>
                </c:pt>
                <c:pt idx="7">
                  <c:v>2023-2024 Projected</c:v>
                </c:pt>
                <c:pt idx="8">
                  <c:v>2024-2025 Tentative</c:v>
                </c:pt>
              </c:strCache>
            </c:strRef>
          </c:cat>
          <c:val>
            <c:numRef>
              <c:f>Sheet1!$R$2:$R$10</c:f>
              <c:numCache>
                <c:formatCode>#,##0</c:formatCode>
                <c:ptCount val="9"/>
                <c:pt idx="0">
                  <c:v>12998660</c:v>
                </c:pt>
                <c:pt idx="1">
                  <c:v>12993745</c:v>
                </c:pt>
                <c:pt idx="2">
                  <c:v>14917458</c:v>
                </c:pt>
                <c:pt idx="3">
                  <c:v>13514573</c:v>
                </c:pt>
                <c:pt idx="4">
                  <c:v>9391862</c:v>
                </c:pt>
                <c:pt idx="5">
                  <c:v>10689737</c:v>
                </c:pt>
                <c:pt idx="6">
                  <c:v>11950862</c:v>
                </c:pt>
                <c:pt idx="7">
                  <c:v>12383116</c:v>
                </c:pt>
                <c:pt idx="8">
                  <c:v>11849406</c:v>
                </c:pt>
              </c:numCache>
            </c:numRef>
          </c:val>
          <c:smooth val="0"/>
          <c:extLst>
            <c:ext xmlns:c16="http://schemas.microsoft.com/office/drawing/2014/chart" uri="{C3380CC4-5D6E-409C-BE32-E72D297353CC}">
              <c16:uniqueId val="{00000000-18A6-4D3F-AFF1-AC48479FF558}"/>
            </c:ext>
          </c:extLst>
        </c:ser>
        <c:dLbls>
          <c:dLblPos val="t"/>
          <c:showLegendKey val="0"/>
          <c:showVal val="1"/>
          <c:showCatName val="0"/>
          <c:showSerName val="0"/>
          <c:showPercent val="0"/>
          <c:showBubbleSize val="0"/>
        </c:dLbls>
        <c:smooth val="0"/>
        <c:axId val="850007600"/>
        <c:axId val="328355584"/>
      </c:lineChart>
      <c:catAx>
        <c:axId val="85000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28355584"/>
        <c:crosses val="autoZero"/>
        <c:auto val="1"/>
        <c:lblAlgn val="ctr"/>
        <c:lblOffset val="100"/>
        <c:noMultiLvlLbl val="0"/>
      </c:catAx>
      <c:valAx>
        <c:axId val="328355584"/>
        <c:scaling>
          <c:orientation val="minMax"/>
          <c:min val="87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0007600"/>
        <c:crosses val="autoZero"/>
        <c:crossBetween val="between"/>
      </c:valAx>
      <c:spPr>
        <a:noFill/>
        <a:ln>
          <a:noFill/>
        </a:ln>
        <a:effectLst/>
      </c:spPr>
    </c:plotArea>
    <c:legend>
      <c:legendPos val="b"/>
      <c:layout>
        <c:manualLayout>
          <c:xMode val="edge"/>
          <c:yMode val="edge"/>
          <c:x val="0.54726981888516757"/>
          <c:y val="0.95146044244469441"/>
          <c:w val="0.348778807427364"/>
          <c:h val="4.060304961879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Utilities</a:t>
            </a:r>
          </a:p>
          <a:p>
            <a:pPr>
              <a:defRPr>
                <a:latin typeface="Calibri" panose="020F0502020204030204" pitchFamily="34" charset="0"/>
                <a:cs typeface="Calibri" panose="020F0502020204030204" pitchFamily="34" charset="0"/>
              </a:defRPr>
            </a:pPr>
            <a:r>
              <a:rPr lang="en-US" sz="2400" b="1" dirty="0">
                <a:latin typeface="Calibri" panose="020F0502020204030204" pitchFamily="34" charset="0"/>
                <a:cs typeface="Calibri" panose="020F0502020204030204" pitchFamily="34" charset="0"/>
              </a:rPr>
              <a:t>2016-2017 Through 2024-2025 Tentative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8.1622610650287433E-2"/>
          <c:y val="0.15653777652793402"/>
          <c:w val="0.85096258893830978"/>
          <c:h val="0.73551431071116113"/>
        </c:manualLayout>
      </c:layout>
      <c:lineChart>
        <c:grouping val="standard"/>
        <c:varyColors val="0"/>
        <c:ser>
          <c:idx val="0"/>
          <c:order val="0"/>
          <c:tx>
            <c:strRef>
              <c:f>Sheet1!$T$1</c:f>
              <c:strCache>
                <c:ptCount val="1"/>
                <c:pt idx="0">
                  <c:v>Utilities</c:v>
                </c:pt>
              </c:strCache>
            </c:strRef>
          </c:tx>
          <c:spPr>
            <a:ln w="57150" cap="rnd">
              <a:solidFill>
                <a:schemeClr val="accent1"/>
              </a:solidFill>
              <a:round/>
            </a:ln>
            <a:effectLst/>
          </c:spPr>
          <c:marker>
            <c:symbol val="none"/>
          </c:marker>
          <c:dLbls>
            <c:dLbl>
              <c:idx val="0"/>
              <c:layout>
                <c:manualLayout>
                  <c:x val="-4.4740770651874588E-2"/>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6-4D3F-AFF1-AC48479FF558}"/>
                </c:ext>
              </c:extLst>
            </c:dLbl>
            <c:dLbl>
              <c:idx val="1"/>
              <c:layout>
                <c:manualLayout>
                  <c:x val="-2.9785244300871042E-2"/>
                  <c:y val="-3.76984126984127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D3F-AFF1-AC48479FF558}"/>
                </c:ext>
              </c:extLst>
            </c:dLbl>
            <c:dLbl>
              <c:idx val="2"/>
              <c:layout>
                <c:manualLayout>
                  <c:x val="4.2345102303380762E-3"/>
                  <c:y val="-2.3809523809523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D3F-AFF1-AC48479FF558}"/>
                </c:ext>
              </c:extLst>
            </c:dLbl>
            <c:dLbl>
              <c:idx val="3"/>
              <c:layout>
                <c:manualLayout>
                  <c:x val="-9.6241320231507683E-3"/>
                  <c:y val="-4.3650793650793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D3F-AFF1-AC48479FF558}"/>
                </c:ext>
              </c:extLst>
            </c:dLbl>
            <c:dLbl>
              <c:idx val="4"/>
              <c:layout>
                <c:manualLayout>
                  <c:x val="-4.5372003560723316E-2"/>
                  <c:y val="-7.9365079365079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D3F-AFF1-AC48479FF558}"/>
                </c:ext>
              </c:extLst>
            </c:dLbl>
            <c:dLbl>
              <c:idx val="5"/>
              <c:layout>
                <c:manualLayout>
                  <c:x val="4.8390562532926666E-2"/>
                  <c:y val="2.1825396825396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D3F-AFF1-AC48479FF558}"/>
                </c:ext>
              </c:extLst>
            </c:dLbl>
            <c:dLbl>
              <c:idx val="6"/>
              <c:layout>
                <c:manualLayout>
                  <c:x val="-0.12208067940552017"/>
                  <c:y val="-4.761904761904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A6-4D3F-AFF1-AC48479FF558}"/>
                </c:ext>
              </c:extLst>
            </c:dLbl>
            <c:dLbl>
              <c:idx val="7"/>
              <c:layout>
                <c:manualLayout>
                  <c:x val="-0.10287781872332365"/>
                  <c:y val="-1.5873015873015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A-4A7F-84D2-9560B105A18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2016-2017</c:v>
                </c:pt>
                <c:pt idx="1">
                  <c:v>2017-2018</c:v>
                </c:pt>
                <c:pt idx="2">
                  <c:v>2018-2019</c:v>
                </c:pt>
                <c:pt idx="3">
                  <c:v>2019-2020</c:v>
                </c:pt>
                <c:pt idx="4">
                  <c:v>2020-2021</c:v>
                </c:pt>
                <c:pt idx="5">
                  <c:v>2021-2022</c:v>
                </c:pt>
                <c:pt idx="6">
                  <c:v>2022-2023</c:v>
                </c:pt>
                <c:pt idx="7">
                  <c:v>2023-2024 Projected</c:v>
                </c:pt>
                <c:pt idx="8">
                  <c:v>2024-2025 Tentative</c:v>
                </c:pt>
              </c:strCache>
            </c:strRef>
          </c:cat>
          <c:val>
            <c:numRef>
              <c:f>Sheet1!$T$2:$T$10</c:f>
              <c:numCache>
                <c:formatCode>#,##0</c:formatCode>
                <c:ptCount val="9"/>
                <c:pt idx="0">
                  <c:v>3264972</c:v>
                </c:pt>
                <c:pt idx="1">
                  <c:v>3782758</c:v>
                </c:pt>
                <c:pt idx="2">
                  <c:v>3568348</c:v>
                </c:pt>
                <c:pt idx="3">
                  <c:v>3340130</c:v>
                </c:pt>
                <c:pt idx="4">
                  <c:v>2776049</c:v>
                </c:pt>
                <c:pt idx="5">
                  <c:v>3767300</c:v>
                </c:pt>
                <c:pt idx="6">
                  <c:v>4824226</c:v>
                </c:pt>
                <c:pt idx="7">
                  <c:v>5095238</c:v>
                </c:pt>
                <c:pt idx="8">
                  <c:v>5449433</c:v>
                </c:pt>
              </c:numCache>
            </c:numRef>
          </c:val>
          <c:smooth val="0"/>
          <c:extLst>
            <c:ext xmlns:c16="http://schemas.microsoft.com/office/drawing/2014/chart" uri="{C3380CC4-5D6E-409C-BE32-E72D297353CC}">
              <c16:uniqueId val="{00000000-18A6-4D3F-AFF1-AC48479FF558}"/>
            </c:ext>
          </c:extLst>
        </c:ser>
        <c:dLbls>
          <c:dLblPos val="t"/>
          <c:showLegendKey val="0"/>
          <c:showVal val="1"/>
          <c:showCatName val="0"/>
          <c:showSerName val="0"/>
          <c:showPercent val="0"/>
          <c:showBubbleSize val="0"/>
        </c:dLbls>
        <c:smooth val="0"/>
        <c:axId val="850007600"/>
        <c:axId val="328355584"/>
      </c:lineChart>
      <c:catAx>
        <c:axId val="85000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28355584"/>
        <c:crosses val="autoZero"/>
        <c:auto val="1"/>
        <c:lblAlgn val="ctr"/>
        <c:lblOffset val="100"/>
        <c:noMultiLvlLbl val="0"/>
      </c:catAx>
      <c:valAx>
        <c:axId val="328355584"/>
        <c:scaling>
          <c:orientation val="minMax"/>
          <c:max val="5750000"/>
          <c:min val="25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0007600"/>
        <c:crosses val="autoZero"/>
        <c:crossBetween val="between"/>
      </c:valAx>
      <c:spPr>
        <a:noFill/>
        <a:ln>
          <a:noFill/>
        </a:ln>
        <a:effectLst/>
      </c:spPr>
    </c:plotArea>
    <c:legend>
      <c:legendPos val="b"/>
      <c:layout>
        <c:manualLayout>
          <c:xMode val="edge"/>
          <c:yMode val="edge"/>
          <c:x val="0.54726981888516757"/>
          <c:y val="0.95146044244469441"/>
          <c:w val="0.21754539298567183"/>
          <c:h val="4.060304961879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Insurance</a:t>
            </a:r>
          </a:p>
          <a:p>
            <a:pPr>
              <a:defRPr>
                <a:latin typeface="Calibri" panose="020F0502020204030204" pitchFamily="34" charset="0"/>
                <a:cs typeface="Calibri" panose="020F0502020204030204" pitchFamily="34" charset="0"/>
              </a:defRPr>
            </a:pPr>
            <a:r>
              <a:rPr lang="en-US" sz="2400" b="1" dirty="0">
                <a:latin typeface="Calibri" panose="020F0502020204030204" pitchFamily="34" charset="0"/>
                <a:cs typeface="Calibri" panose="020F0502020204030204" pitchFamily="34" charset="0"/>
              </a:rPr>
              <a:t>2016-2017 Through 2024-2025 Tentative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8.1622610650287433E-2"/>
          <c:y val="0.15653777652793402"/>
          <c:w val="0.85096258893830978"/>
          <c:h val="0.73551431071116113"/>
        </c:manualLayout>
      </c:layout>
      <c:lineChart>
        <c:grouping val="standard"/>
        <c:varyColors val="0"/>
        <c:ser>
          <c:idx val="0"/>
          <c:order val="0"/>
          <c:tx>
            <c:strRef>
              <c:f>Sheet1!$V$1</c:f>
              <c:strCache>
                <c:ptCount val="1"/>
                <c:pt idx="0">
                  <c:v>Insurance</c:v>
                </c:pt>
              </c:strCache>
            </c:strRef>
          </c:tx>
          <c:spPr>
            <a:ln w="57150" cap="rnd">
              <a:solidFill>
                <a:schemeClr val="accent1"/>
              </a:solidFill>
              <a:round/>
            </a:ln>
            <a:effectLst/>
          </c:spPr>
          <c:marker>
            <c:symbol val="none"/>
          </c:marker>
          <c:dLbls>
            <c:dLbl>
              <c:idx val="0"/>
              <c:layout>
                <c:manualLayout>
                  <c:x val="-4.4740770651874588E-2"/>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6-4D3F-AFF1-AC48479FF558}"/>
                </c:ext>
              </c:extLst>
            </c:dLbl>
            <c:dLbl>
              <c:idx val="1"/>
              <c:layout>
                <c:manualLayout>
                  <c:x val="-2.9785244300871042E-2"/>
                  <c:y val="-3.76984126984127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D3F-AFF1-AC48479FF558}"/>
                </c:ext>
              </c:extLst>
            </c:dLbl>
            <c:dLbl>
              <c:idx val="2"/>
              <c:layout>
                <c:manualLayout>
                  <c:x val="-4.7133742504161871E-2"/>
                  <c:y val="-3.3730158730158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D3F-AFF1-AC48479FF558}"/>
                </c:ext>
              </c:extLst>
            </c:dLbl>
            <c:dLbl>
              <c:idx val="3"/>
              <c:layout>
                <c:manualLayout>
                  <c:x val="-4.6009977710088232E-2"/>
                  <c:y val="-6.54761904761904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D3F-AFF1-AC48479FF558}"/>
                </c:ext>
              </c:extLst>
            </c:dLbl>
            <c:dLbl>
              <c:idx val="4"/>
              <c:layout>
                <c:manualLayout>
                  <c:x val="-4.5372003560723316E-2"/>
                  <c:y val="-7.9365079365079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D3F-AFF1-AC48479FF558}"/>
                </c:ext>
              </c:extLst>
            </c:dLbl>
            <c:dLbl>
              <c:idx val="5"/>
              <c:layout>
                <c:manualLayout>
                  <c:x val="-6.9328349983635643E-2"/>
                  <c:y val="-7.34126984126984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D3F-AFF1-AC48479FF558}"/>
                </c:ext>
              </c:extLst>
            </c:dLbl>
            <c:dLbl>
              <c:idx val="6"/>
              <c:layout>
                <c:manualLayout>
                  <c:x val="-0.12208067940552017"/>
                  <c:y val="-4.761904761904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A6-4D3F-AFF1-AC48479FF558}"/>
                </c:ext>
              </c:extLst>
            </c:dLbl>
            <c:dLbl>
              <c:idx val="7"/>
              <c:layout>
                <c:manualLayout>
                  <c:x val="-0.10287781872332365"/>
                  <c:y val="-5.95238095238098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A-4A7F-84D2-9560B105A18D}"/>
                </c:ext>
              </c:extLst>
            </c:dLbl>
            <c:dLbl>
              <c:idx val="8"/>
              <c:layout>
                <c:manualLayout>
                  <c:x val="-1.7122750911499982E-2"/>
                  <c:y val="-3.1746031746031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C1-4D6A-9157-542EA5AF41D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2016-2017</c:v>
                </c:pt>
                <c:pt idx="1">
                  <c:v>2017-2018</c:v>
                </c:pt>
                <c:pt idx="2">
                  <c:v>2018-2019</c:v>
                </c:pt>
                <c:pt idx="3">
                  <c:v>2019-2020</c:v>
                </c:pt>
                <c:pt idx="4">
                  <c:v>2020-2021</c:v>
                </c:pt>
                <c:pt idx="5">
                  <c:v>2021-2022</c:v>
                </c:pt>
                <c:pt idx="6">
                  <c:v>2022-2023</c:v>
                </c:pt>
                <c:pt idx="7">
                  <c:v>2023-2024 Projected</c:v>
                </c:pt>
                <c:pt idx="8">
                  <c:v>2024-2025 Tentative</c:v>
                </c:pt>
              </c:strCache>
            </c:strRef>
          </c:cat>
          <c:val>
            <c:numRef>
              <c:f>Sheet1!$V$2:$V$10</c:f>
              <c:numCache>
                <c:formatCode>#,##0</c:formatCode>
                <c:ptCount val="9"/>
                <c:pt idx="0">
                  <c:v>930695</c:v>
                </c:pt>
                <c:pt idx="1">
                  <c:v>1036115</c:v>
                </c:pt>
                <c:pt idx="2">
                  <c:v>1105135</c:v>
                </c:pt>
                <c:pt idx="3">
                  <c:v>1246373</c:v>
                </c:pt>
                <c:pt idx="4">
                  <c:v>1437021</c:v>
                </c:pt>
                <c:pt idx="5">
                  <c:v>1554784</c:v>
                </c:pt>
                <c:pt idx="6">
                  <c:v>1718164</c:v>
                </c:pt>
                <c:pt idx="7">
                  <c:v>2033595</c:v>
                </c:pt>
                <c:pt idx="8">
                  <c:v>2277626</c:v>
                </c:pt>
              </c:numCache>
            </c:numRef>
          </c:val>
          <c:smooth val="0"/>
          <c:extLst>
            <c:ext xmlns:c16="http://schemas.microsoft.com/office/drawing/2014/chart" uri="{C3380CC4-5D6E-409C-BE32-E72D297353CC}">
              <c16:uniqueId val="{00000000-18A6-4D3F-AFF1-AC48479FF558}"/>
            </c:ext>
          </c:extLst>
        </c:ser>
        <c:dLbls>
          <c:dLblPos val="t"/>
          <c:showLegendKey val="0"/>
          <c:showVal val="1"/>
          <c:showCatName val="0"/>
          <c:showSerName val="0"/>
          <c:showPercent val="0"/>
          <c:showBubbleSize val="0"/>
        </c:dLbls>
        <c:smooth val="0"/>
        <c:axId val="850007600"/>
        <c:axId val="328355584"/>
      </c:lineChart>
      <c:catAx>
        <c:axId val="85000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28355584"/>
        <c:crosses val="autoZero"/>
        <c:auto val="1"/>
        <c:lblAlgn val="ctr"/>
        <c:lblOffset val="100"/>
        <c:noMultiLvlLbl val="0"/>
      </c:catAx>
      <c:valAx>
        <c:axId val="328355584"/>
        <c:scaling>
          <c:orientation val="minMax"/>
          <c:min val="87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0007600"/>
        <c:crosses val="autoZero"/>
        <c:crossBetween val="between"/>
      </c:valAx>
      <c:spPr>
        <a:noFill/>
        <a:ln>
          <a:noFill/>
        </a:ln>
        <a:effectLst/>
      </c:spPr>
    </c:plotArea>
    <c:legend>
      <c:legendPos val="b"/>
      <c:layout>
        <c:manualLayout>
          <c:xMode val="edge"/>
          <c:yMode val="edge"/>
          <c:x val="0.54726981888516757"/>
          <c:y val="0.95146044244469441"/>
          <c:w val="0.24367890729884223"/>
          <c:h val="4.060304961879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Fund Balance </a:t>
            </a:r>
          </a:p>
          <a:p>
            <a:pPr>
              <a:defRPr>
                <a:latin typeface="Calibri" panose="020F0502020204030204" pitchFamily="34" charset="0"/>
                <a:cs typeface="Calibri" panose="020F0502020204030204" pitchFamily="34" charset="0"/>
              </a:defRPr>
            </a:pPr>
            <a:r>
              <a:rPr lang="en-US" sz="2400" b="1" dirty="0">
                <a:latin typeface="Calibri" panose="020F0502020204030204" pitchFamily="34" charset="0"/>
                <a:cs typeface="Calibri" panose="020F0502020204030204" pitchFamily="34" charset="0"/>
              </a:rPr>
              <a:t>2016-2017 Through 2024-2025 Tentative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8.1622610650287433E-2"/>
          <c:y val="0.15653777652793402"/>
          <c:w val="0.85096258893830978"/>
          <c:h val="0.73551431071116113"/>
        </c:manualLayout>
      </c:layout>
      <c:lineChart>
        <c:grouping val="standard"/>
        <c:varyColors val="0"/>
        <c:ser>
          <c:idx val="0"/>
          <c:order val="0"/>
          <c:tx>
            <c:strRef>
              <c:f>Sheet1!$X$1</c:f>
              <c:strCache>
                <c:ptCount val="1"/>
                <c:pt idx="0">
                  <c:v>Fund Balance</c:v>
                </c:pt>
              </c:strCache>
            </c:strRef>
          </c:tx>
          <c:spPr>
            <a:ln w="57150" cap="rnd">
              <a:solidFill>
                <a:schemeClr val="accent1"/>
              </a:solidFill>
              <a:round/>
            </a:ln>
            <a:effectLst/>
          </c:spPr>
          <c:marker>
            <c:symbol val="none"/>
          </c:marker>
          <c:dLbls>
            <c:dLbl>
              <c:idx val="0"/>
              <c:layout>
                <c:manualLayout>
                  <c:x val="-4.4740770651874588E-2"/>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6-4D3F-AFF1-AC48479FF558}"/>
                </c:ext>
              </c:extLst>
            </c:dLbl>
            <c:dLbl>
              <c:idx val="1"/>
              <c:layout>
                <c:manualLayout>
                  <c:x val="-2.9785244300871042E-2"/>
                  <c:y val="-3.76984126984127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D3F-AFF1-AC48479FF558}"/>
                </c:ext>
              </c:extLst>
            </c:dLbl>
            <c:dLbl>
              <c:idx val="2"/>
              <c:layout>
                <c:manualLayout>
                  <c:x val="-4.7133742504161871E-2"/>
                  <c:y val="-3.3730158730158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D3F-AFF1-AC48479FF558}"/>
                </c:ext>
              </c:extLst>
            </c:dLbl>
            <c:dLbl>
              <c:idx val="3"/>
              <c:layout>
                <c:manualLayout>
                  <c:x val="-4.6009977710088232E-2"/>
                  <c:y val="-6.54761904761904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D3F-AFF1-AC48479FF558}"/>
                </c:ext>
              </c:extLst>
            </c:dLbl>
            <c:dLbl>
              <c:idx val="4"/>
              <c:layout>
                <c:manualLayout>
                  <c:x val="-4.5372003560723316E-2"/>
                  <c:y val="-7.9365079365079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D3F-AFF1-AC48479FF558}"/>
                </c:ext>
              </c:extLst>
            </c:dLbl>
            <c:dLbl>
              <c:idx val="5"/>
              <c:layout>
                <c:manualLayout>
                  <c:x val="-4.2574051684416914E-2"/>
                  <c:y val="-5.1587301587301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D3F-AFF1-AC48479FF558}"/>
                </c:ext>
              </c:extLst>
            </c:dLbl>
            <c:dLbl>
              <c:idx val="6"/>
              <c:layout>
                <c:manualLayout>
                  <c:x val="-0.12208067940552017"/>
                  <c:y val="-4.761904761904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A6-4D3F-AFF1-AC48479FF558}"/>
                </c:ext>
              </c:extLst>
            </c:dLbl>
            <c:dLbl>
              <c:idx val="7"/>
              <c:layout>
                <c:manualLayout>
                  <c:x val="-0.10287781872332365"/>
                  <c:y val="-5.95238095238098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A-4A7F-84D2-9560B105A18D}"/>
                </c:ext>
              </c:extLst>
            </c:dLbl>
            <c:dLbl>
              <c:idx val="8"/>
              <c:layout>
                <c:manualLayout>
                  <c:x val="-0.1091575370608124"/>
                  <c:y val="1.98412698412683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C1-4D6A-9157-542EA5AF41D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2016-2017</c:v>
                </c:pt>
                <c:pt idx="1">
                  <c:v>2017-2018</c:v>
                </c:pt>
                <c:pt idx="2">
                  <c:v>2018-2019</c:v>
                </c:pt>
                <c:pt idx="3">
                  <c:v>2019-2020</c:v>
                </c:pt>
                <c:pt idx="4">
                  <c:v>2020-2021</c:v>
                </c:pt>
                <c:pt idx="5">
                  <c:v>2021-2022</c:v>
                </c:pt>
                <c:pt idx="6">
                  <c:v>2022-2023</c:v>
                </c:pt>
                <c:pt idx="7">
                  <c:v>2023-2024 Projected</c:v>
                </c:pt>
                <c:pt idx="8">
                  <c:v>2024-2025 Tentative</c:v>
                </c:pt>
              </c:strCache>
            </c:strRef>
          </c:cat>
          <c:val>
            <c:numRef>
              <c:f>Sheet1!$X$2:$X$10</c:f>
              <c:numCache>
                <c:formatCode>#,##0</c:formatCode>
                <c:ptCount val="9"/>
                <c:pt idx="0">
                  <c:v>21371774</c:v>
                </c:pt>
                <c:pt idx="1">
                  <c:v>27648342</c:v>
                </c:pt>
                <c:pt idx="2">
                  <c:v>30676107</c:v>
                </c:pt>
                <c:pt idx="3">
                  <c:v>21040755</c:v>
                </c:pt>
                <c:pt idx="4">
                  <c:v>35483750</c:v>
                </c:pt>
                <c:pt idx="5">
                  <c:v>43914608</c:v>
                </c:pt>
                <c:pt idx="6">
                  <c:v>34022513</c:v>
                </c:pt>
                <c:pt idx="7">
                  <c:v>22345204</c:v>
                </c:pt>
                <c:pt idx="8">
                  <c:v>14521870</c:v>
                </c:pt>
              </c:numCache>
            </c:numRef>
          </c:val>
          <c:smooth val="0"/>
          <c:extLst>
            <c:ext xmlns:c16="http://schemas.microsoft.com/office/drawing/2014/chart" uri="{C3380CC4-5D6E-409C-BE32-E72D297353CC}">
              <c16:uniqueId val="{00000000-18A6-4D3F-AFF1-AC48479FF558}"/>
            </c:ext>
          </c:extLst>
        </c:ser>
        <c:dLbls>
          <c:dLblPos val="t"/>
          <c:showLegendKey val="0"/>
          <c:showVal val="1"/>
          <c:showCatName val="0"/>
          <c:showSerName val="0"/>
          <c:showPercent val="0"/>
          <c:showBubbleSize val="0"/>
        </c:dLbls>
        <c:smooth val="0"/>
        <c:axId val="850007600"/>
        <c:axId val="328355584"/>
      </c:lineChart>
      <c:catAx>
        <c:axId val="85000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28355584"/>
        <c:crosses val="autoZero"/>
        <c:auto val="1"/>
        <c:lblAlgn val="ctr"/>
        <c:lblOffset val="100"/>
        <c:noMultiLvlLbl val="0"/>
      </c:catAx>
      <c:valAx>
        <c:axId val="328355584"/>
        <c:scaling>
          <c:orientation val="minMax"/>
          <c:min val="87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0007600"/>
        <c:crosses val="autoZero"/>
        <c:crossBetween val="between"/>
      </c:valAx>
      <c:spPr>
        <a:noFill/>
        <a:ln>
          <a:noFill/>
        </a:ln>
        <a:effectLst/>
      </c:spPr>
    </c:plotArea>
    <c:legend>
      <c:legendPos val="b"/>
      <c:layout>
        <c:manualLayout>
          <c:xMode val="edge"/>
          <c:yMode val="edge"/>
          <c:x val="0.54726981888516757"/>
          <c:y val="0.95146044244469441"/>
          <c:w val="0.11442943994110852"/>
          <c:h val="4.060304961879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0.74501</cdr:x>
      <cdr:y>0.54762</cdr:y>
    </cdr:from>
    <cdr:to>
      <cdr:x>0.83473</cdr:x>
      <cdr:y>0.54762</cdr:y>
    </cdr:to>
    <cdr:cxnSp macro="">
      <cdr:nvCxnSpPr>
        <cdr:cNvPr id="3" name="Straight Connector 2">
          <a:extLst xmlns:a="http://schemas.openxmlformats.org/drawingml/2006/main">
            <a:ext uri="{FF2B5EF4-FFF2-40B4-BE49-F238E27FC236}">
              <a16:creationId xmlns:a16="http://schemas.microsoft.com/office/drawing/2014/main" id="{4A7378A6-59DA-245E-5430-C2D4E7E4ABDF}"/>
            </a:ext>
          </a:extLst>
        </cdr:cNvPr>
        <cdr:cNvCxnSpPr/>
      </cdr:nvCxnSpPr>
      <cdr:spPr>
        <a:xfrm xmlns:a="http://schemas.openxmlformats.org/drawingml/2006/main" flipH="1">
          <a:off x="8841222" y="3505200"/>
          <a:ext cx="1064778" cy="0"/>
        </a:xfrm>
        <a:prstGeom xmlns:a="http://schemas.openxmlformats.org/drawingml/2006/main" prst="line">
          <a:avLst/>
        </a:prstGeom>
        <a:ln xmlns:a="http://schemas.openxmlformats.org/drawingml/2006/main">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9088EAF-6ECA-4616-85EF-35AA19C641F3}" type="datetimeFigureOut">
              <a:rPr lang="en-US"/>
              <a:t>6/4/2024</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BD2D7A-D230-4F91-BD59-0A39C2703BA8}" type="datetimeFigureOut">
              <a:rPr lang="en-US"/>
              <a:t>6/4/2024</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6/4/2024</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6/4/2024</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6/4/2024</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6/4/2024</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6/4/2024</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6/4/2024</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03F41C87-7AD9-4845-A077-840E4A0F3F06}" type="datetimeFigureOut">
              <a:rPr lang="en-US"/>
              <a:t>6/4/2024</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03F41C87-7AD9-4845-A077-840E4A0F3F06}" type="datetimeFigureOut">
              <a:rPr lang="en-US"/>
              <a:t>6/4/2024</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6/4/2024</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6/4/2024</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6/4/2024</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mc.edu/administration/business-services/budge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0412" y="1752600"/>
            <a:ext cx="10210800" cy="1371600"/>
          </a:xfrm>
        </p:spPr>
        <p:txBody>
          <a:bodyPr>
            <a:normAutofit/>
          </a:bodyPr>
          <a:lstStyle/>
          <a:p>
            <a:r>
              <a:rPr lang="en-US" sz="3200" dirty="0">
                <a:latin typeface="Calibri" panose="020F0502020204030204" pitchFamily="34" charset="0"/>
                <a:cs typeface="Calibri" panose="020F0502020204030204" pitchFamily="34" charset="0"/>
              </a:rPr>
              <a:t>Santa Monica College</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2024-2025 Tentative Budget Presentation</a:t>
            </a:r>
            <a:endParaRPr lang="en-US" sz="3200" i="1" dirty="0">
              <a:latin typeface="Calibri" panose="020F0502020204030204" pitchFamily="34" charset="0"/>
              <a:cs typeface="Calibri" panose="020F0502020204030204" pitchFamily="34" charset="0"/>
            </a:endParaRPr>
          </a:p>
        </p:txBody>
      </p:sp>
      <p:sp>
        <p:nvSpPr>
          <p:cNvPr id="4" name="Subtitle 3"/>
          <p:cNvSpPr>
            <a:spLocks noGrp="1"/>
          </p:cNvSpPr>
          <p:nvPr>
            <p:ph type="subTitle" idx="1"/>
          </p:nvPr>
        </p:nvSpPr>
        <p:spPr>
          <a:xfrm>
            <a:off x="836612" y="3276600"/>
            <a:ext cx="8229600" cy="1219200"/>
          </a:xfrm>
        </p:spPr>
        <p:txBody>
          <a:bodyPr/>
          <a:lstStyle/>
          <a:p>
            <a:r>
              <a:rPr lang="it-IT" dirty="0">
                <a:latin typeface="Calibri" panose="020F0502020204030204" pitchFamily="34" charset="0"/>
                <a:cs typeface="Calibri" panose="020F0502020204030204" pitchFamily="34" charset="0"/>
              </a:rPr>
              <a:t>Board of trustees</a:t>
            </a:r>
          </a:p>
          <a:p>
            <a:r>
              <a:rPr lang="it-IT" dirty="0">
                <a:latin typeface="Calibri" panose="020F0502020204030204" pitchFamily="34" charset="0"/>
                <a:cs typeface="Calibri" panose="020F0502020204030204" pitchFamily="34" charset="0"/>
              </a:rPr>
              <a:t>June 4, 2024</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69912" y="304800"/>
            <a:ext cx="11049000" cy="5307400"/>
          </a:xfrm>
        </p:spPr>
        <p:txBody>
          <a:bodyPr>
            <a:normAutofit lnSpcReduction="10000"/>
          </a:bodyPr>
          <a:lstStyle/>
          <a:p>
            <a:r>
              <a:rPr lang="en-US" sz="3400" dirty="0">
                <a:latin typeface="Calibri" panose="020F0502020204030204" pitchFamily="34" charset="0"/>
                <a:cs typeface="Calibri" panose="020F0502020204030204" pitchFamily="34" charset="0"/>
              </a:rPr>
              <a:t>Credit Resident Enrollment Increase of </a:t>
            </a:r>
            <a:r>
              <a:rPr lang="en-US" sz="3400" dirty="0">
                <a:solidFill>
                  <a:srgbClr val="92D050"/>
                </a:solidFill>
                <a:latin typeface="Calibri" panose="020F0502020204030204" pitchFamily="34" charset="0"/>
                <a:cs typeface="Calibri" panose="020F0502020204030204" pitchFamily="34" charset="0"/>
              </a:rPr>
              <a:t>3.0% </a:t>
            </a:r>
            <a:r>
              <a:rPr lang="en-US" sz="3400" dirty="0">
                <a:latin typeface="Calibri" panose="020F0502020204030204" pitchFamily="34" charset="0"/>
                <a:cs typeface="Calibri" panose="020F0502020204030204" pitchFamily="34" charset="0"/>
              </a:rPr>
              <a:t>or </a:t>
            </a:r>
            <a:r>
              <a:rPr lang="en-US" sz="3400" dirty="0">
                <a:solidFill>
                  <a:srgbClr val="92D050"/>
                </a:solidFill>
                <a:latin typeface="Calibri" panose="020F0502020204030204" pitchFamily="34" charset="0"/>
                <a:cs typeface="Calibri" panose="020F0502020204030204" pitchFamily="34" charset="0"/>
              </a:rPr>
              <a:t>496.66</a:t>
            </a:r>
            <a:r>
              <a:rPr lang="en-US" sz="3400" dirty="0">
                <a:solidFill>
                  <a:srgbClr val="FF0000"/>
                </a:solidFill>
                <a:latin typeface="Calibri" panose="020F0502020204030204" pitchFamily="34" charset="0"/>
                <a:cs typeface="Calibri" panose="020F0502020204030204" pitchFamily="34" charset="0"/>
              </a:rPr>
              <a:t> </a:t>
            </a:r>
            <a:r>
              <a:rPr lang="en-US" sz="3400" dirty="0">
                <a:latin typeface="Calibri" panose="020F0502020204030204" pitchFamily="34" charset="0"/>
                <a:cs typeface="Calibri" panose="020F0502020204030204" pitchFamily="34" charset="0"/>
              </a:rPr>
              <a:t>FTES</a:t>
            </a:r>
          </a:p>
          <a:p>
            <a:pPr lvl="1"/>
            <a:r>
              <a:rPr lang="en-US" sz="3200" dirty="0">
                <a:latin typeface="Calibri" panose="020F0502020204030204" pitchFamily="34" charset="0"/>
                <a:cs typeface="Calibri" panose="020F0502020204030204" pitchFamily="34" charset="0"/>
              </a:rPr>
              <a:t>Resident enrollment drives 80+% of revenue</a:t>
            </a:r>
          </a:p>
          <a:p>
            <a:pPr lvl="2"/>
            <a:r>
              <a:rPr lang="en-US" sz="3000" dirty="0">
                <a:latin typeface="Calibri" panose="020F0502020204030204" pitchFamily="34" charset="0"/>
                <a:cs typeface="Calibri" panose="020F0502020204030204" pitchFamily="34" charset="0"/>
              </a:rPr>
              <a:t>Apportionment, Lottery, Fees</a:t>
            </a:r>
          </a:p>
          <a:p>
            <a:pPr lvl="1"/>
            <a:r>
              <a:rPr lang="en-US" sz="3200" dirty="0">
                <a:latin typeface="Calibri" panose="020F0502020204030204" pitchFamily="34" charset="0"/>
                <a:cs typeface="Calibri" panose="020F0502020204030204" pitchFamily="34" charset="0"/>
              </a:rPr>
              <a:t>2018-2019 Final: </a:t>
            </a:r>
            <a:r>
              <a:rPr lang="en-US" sz="3200" dirty="0">
                <a:solidFill>
                  <a:srgbClr val="FFFF00"/>
                </a:solidFill>
                <a:latin typeface="Calibri" panose="020F0502020204030204" pitchFamily="34" charset="0"/>
                <a:cs typeface="Calibri" panose="020F0502020204030204" pitchFamily="34" charset="0"/>
              </a:rPr>
              <a:t>19,501</a:t>
            </a:r>
            <a:r>
              <a:rPr lang="en-US" sz="3200" dirty="0">
                <a:latin typeface="Calibri" panose="020F0502020204030204" pitchFamily="34" charset="0"/>
                <a:cs typeface="Calibri" panose="020F0502020204030204" pitchFamily="34" charset="0"/>
              </a:rPr>
              <a:t> Credit FTES</a:t>
            </a:r>
          </a:p>
          <a:p>
            <a:pPr lvl="1"/>
            <a:r>
              <a:rPr lang="en-US" sz="3200" dirty="0">
                <a:latin typeface="Calibri" panose="020F0502020204030204" pitchFamily="34" charset="0"/>
                <a:cs typeface="Calibri" panose="020F0502020204030204" pitchFamily="34" charset="0"/>
              </a:rPr>
              <a:t>2019-2020 Final Actual: </a:t>
            </a:r>
            <a:r>
              <a:rPr lang="en-US" sz="3200" dirty="0">
                <a:solidFill>
                  <a:schemeClr val="accent3"/>
                </a:solidFill>
                <a:latin typeface="Calibri" panose="020F0502020204030204" pitchFamily="34" charset="0"/>
                <a:cs typeface="Calibri" panose="020F0502020204030204" pitchFamily="34" charset="0"/>
              </a:rPr>
              <a:t>17,551</a:t>
            </a:r>
            <a:r>
              <a:rPr lang="en-US" sz="3200" dirty="0">
                <a:latin typeface="Calibri" panose="020F0502020204030204" pitchFamily="34" charset="0"/>
                <a:cs typeface="Calibri" panose="020F0502020204030204" pitchFamily="34" charset="0"/>
              </a:rPr>
              <a:t> Credit FTES</a:t>
            </a:r>
          </a:p>
          <a:p>
            <a:pPr lvl="1"/>
            <a:r>
              <a:rPr lang="en-US" sz="3200" dirty="0">
                <a:latin typeface="Calibri" panose="020F0502020204030204" pitchFamily="34" charset="0"/>
                <a:cs typeface="Calibri" panose="020F0502020204030204" pitchFamily="34" charset="0"/>
              </a:rPr>
              <a:t>2020-2021 Final: </a:t>
            </a:r>
            <a:r>
              <a:rPr lang="en-US" sz="3200" dirty="0">
                <a:solidFill>
                  <a:srgbClr val="92D050"/>
                </a:solidFill>
                <a:latin typeface="Calibri" panose="020F0502020204030204" pitchFamily="34" charset="0"/>
                <a:cs typeface="Calibri" panose="020F0502020204030204" pitchFamily="34" charset="0"/>
              </a:rPr>
              <a:t>19,101</a:t>
            </a:r>
          </a:p>
          <a:p>
            <a:pPr lvl="1"/>
            <a:r>
              <a:rPr lang="en-US" sz="3200" dirty="0">
                <a:latin typeface="Calibri" panose="020F0502020204030204" pitchFamily="34" charset="0"/>
                <a:cs typeface="Calibri" panose="020F0502020204030204" pitchFamily="34" charset="0"/>
              </a:rPr>
              <a:t>2021-2022 Final: </a:t>
            </a:r>
            <a:r>
              <a:rPr lang="en-US" sz="3200" dirty="0">
                <a:solidFill>
                  <a:schemeClr val="accent6">
                    <a:lumMod val="60000"/>
                    <a:lumOff val="40000"/>
                  </a:schemeClr>
                </a:solidFill>
                <a:latin typeface="Calibri" panose="020F0502020204030204" pitchFamily="34" charset="0"/>
                <a:cs typeface="Calibri" panose="020F0502020204030204" pitchFamily="34" charset="0"/>
              </a:rPr>
              <a:t>17,013</a:t>
            </a:r>
          </a:p>
          <a:p>
            <a:pPr lvl="1"/>
            <a:r>
              <a:rPr lang="en-US" sz="3200" dirty="0">
                <a:latin typeface="Calibri" panose="020F0502020204030204" pitchFamily="34" charset="0"/>
                <a:cs typeface="Calibri" panose="020F0502020204030204" pitchFamily="34" charset="0"/>
              </a:rPr>
              <a:t>2022-2023 Final:</a:t>
            </a:r>
            <a:r>
              <a:rPr lang="en-US" sz="3200" dirty="0">
                <a:solidFill>
                  <a:schemeClr val="accent1"/>
                </a:solidFill>
                <a:latin typeface="Calibri" panose="020F0502020204030204" pitchFamily="34" charset="0"/>
                <a:cs typeface="Calibri" panose="020F0502020204030204" pitchFamily="34" charset="0"/>
              </a:rPr>
              <a:t> 16,074</a:t>
            </a:r>
          </a:p>
          <a:p>
            <a:pPr lvl="1"/>
            <a:r>
              <a:rPr lang="en-US" sz="3200" dirty="0">
                <a:latin typeface="Calibri" panose="020F0502020204030204" pitchFamily="34" charset="0"/>
                <a:cs typeface="Calibri" panose="020F0502020204030204" pitchFamily="34" charset="0"/>
              </a:rPr>
              <a:t>2023-2024 Projected: </a:t>
            </a:r>
            <a:r>
              <a:rPr lang="en-US" sz="3200" dirty="0">
                <a:solidFill>
                  <a:schemeClr val="accent5">
                    <a:lumMod val="40000"/>
                    <a:lumOff val="60000"/>
                  </a:schemeClr>
                </a:solidFill>
                <a:latin typeface="Calibri" panose="020F0502020204030204" pitchFamily="34" charset="0"/>
                <a:cs typeface="Calibri" panose="020F0502020204030204" pitchFamily="34" charset="0"/>
              </a:rPr>
              <a:t>16,555</a:t>
            </a:r>
          </a:p>
          <a:p>
            <a:pPr lvl="1"/>
            <a:r>
              <a:rPr lang="en-US" sz="3200" dirty="0">
                <a:latin typeface="Calibri" panose="020F0502020204030204" pitchFamily="34" charset="0"/>
                <a:cs typeface="Calibri" panose="020F0502020204030204" pitchFamily="34" charset="0"/>
              </a:rPr>
              <a:t>2024-2025 Projected : </a:t>
            </a:r>
            <a:r>
              <a:rPr lang="en-US" sz="3200" dirty="0">
                <a:solidFill>
                  <a:srgbClr val="00B050"/>
                </a:solidFill>
                <a:latin typeface="Calibri" panose="020F0502020204030204" pitchFamily="34" charset="0"/>
                <a:cs typeface="Calibri" panose="020F0502020204030204" pitchFamily="34" charset="0"/>
              </a:rPr>
              <a:t>17,052</a:t>
            </a:r>
          </a:p>
          <a:p>
            <a:pPr marL="244475" lvl="1" indent="0">
              <a:buNone/>
            </a:pPr>
            <a:endParaRPr lang="en-US" sz="27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50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FFEC41-8ECD-F44F-6639-B0D1676EE621}"/>
              </a:ext>
            </a:extLst>
          </p:cNvPr>
          <p:cNvGraphicFramePr>
            <a:graphicFrameLocks noGrp="1"/>
          </p:cNvGraphicFramePr>
          <p:nvPr>
            <p:ph idx="1"/>
            <p:extLst>
              <p:ext uri="{D42A27DB-BD31-4B8C-83A1-F6EECF244321}">
                <p14:modId xmlns:p14="http://schemas.microsoft.com/office/powerpoint/2010/main" val="434141991"/>
              </p:ext>
            </p:extLst>
          </p:nvPr>
        </p:nvGraphicFramePr>
        <p:xfrm>
          <a:off x="989012" y="76200"/>
          <a:ext cx="10439399" cy="640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a:extLst>
              <a:ext uri="{FF2B5EF4-FFF2-40B4-BE49-F238E27FC236}">
                <a16:creationId xmlns:a16="http://schemas.microsoft.com/office/drawing/2014/main" id="{B71259E5-D3FC-9DE2-5BC3-02184A284CBD}"/>
              </a:ext>
            </a:extLst>
          </p:cNvPr>
          <p:cNvCxnSpPr>
            <a:cxnSpLocks/>
          </p:cNvCxnSpPr>
          <p:nvPr/>
        </p:nvCxnSpPr>
        <p:spPr>
          <a:xfrm>
            <a:off x="2970212" y="1371600"/>
            <a:ext cx="7080074" cy="335280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1BA58E4-A46F-6023-6ACA-03C227AAC27B}"/>
              </a:ext>
            </a:extLst>
          </p:cNvPr>
          <p:cNvSpPr txBox="1"/>
          <p:nvPr/>
        </p:nvSpPr>
        <p:spPr>
          <a:xfrm>
            <a:off x="1598612" y="4216541"/>
            <a:ext cx="4015266" cy="1754326"/>
          </a:xfrm>
          <a:prstGeom prst="rect">
            <a:avLst/>
          </a:prstGeom>
          <a:noFill/>
        </p:spPr>
        <p:txBody>
          <a:bodyPr wrap="none" rtlCol="0">
            <a:spAutoFit/>
          </a:bodyPr>
          <a:lstStyle/>
          <a:p>
            <a:r>
              <a:rPr lang="en-US" sz="3600" dirty="0">
                <a:solidFill>
                  <a:srgbClr val="FF0000"/>
                </a:solidFill>
                <a:latin typeface="Calibri" panose="020F0502020204030204" pitchFamily="34" charset="0"/>
                <a:cs typeface="Calibri" panose="020F0502020204030204" pitchFamily="34" charset="0"/>
              </a:rPr>
              <a:t>&lt;3,454&gt; </a:t>
            </a:r>
            <a:r>
              <a:rPr lang="en-US" sz="3600" dirty="0">
                <a:solidFill>
                  <a:srgbClr val="FFFF00"/>
                </a:solidFill>
                <a:latin typeface="Calibri" panose="020F0502020204030204" pitchFamily="34" charset="0"/>
                <a:cs typeface="Calibri" panose="020F0502020204030204" pitchFamily="34" charset="0"/>
              </a:rPr>
              <a:t>or</a:t>
            </a:r>
            <a:r>
              <a:rPr lang="en-US" sz="3600" dirty="0">
                <a:latin typeface="Calibri" panose="020F0502020204030204" pitchFamily="34" charset="0"/>
                <a:cs typeface="Calibri" panose="020F0502020204030204" pitchFamily="34" charset="0"/>
              </a:rPr>
              <a:t> </a:t>
            </a:r>
            <a:r>
              <a:rPr lang="en-US" sz="3600" dirty="0">
                <a:solidFill>
                  <a:srgbClr val="FF0000"/>
                </a:solidFill>
                <a:latin typeface="Calibri" panose="020F0502020204030204" pitchFamily="34" charset="0"/>
                <a:cs typeface="Calibri" panose="020F0502020204030204" pitchFamily="34" charset="0"/>
              </a:rPr>
              <a:t>&lt;16.8%&gt; </a:t>
            </a:r>
          </a:p>
          <a:p>
            <a:r>
              <a:rPr lang="en-US" sz="3600" dirty="0">
                <a:solidFill>
                  <a:srgbClr val="FFFF00"/>
                </a:solidFill>
                <a:latin typeface="Calibri" panose="020F0502020204030204" pitchFamily="34" charset="0"/>
                <a:cs typeface="Calibri" panose="020F0502020204030204" pitchFamily="34" charset="0"/>
              </a:rPr>
              <a:t>Decrease in </a:t>
            </a:r>
          </a:p>
          <a:p>
            <a:r>
              <a:rPr lang="en-US" sz="3600" dirty="0">
                <a:solidFill>
                  <a:srgbClr val="FFFF00"/>
                </a:solidFill>
                <a:latin typeface="Calibri" panose="020F0502020204030204" pitchFamily="34" charset="0"/>
                <a:cs typeface="Calibri" panose="020F0502020204030204" pitchFamily="34" charset="0"/>
              </a:rPr>
              <a:t>Credit Resident FTES</a:t>
            </a:r>
          </a:p>
        </p:txBody>
      </p:sp>
      <p:cxnSp>
        <p:nvCxnSpPr>
          <p:cNvPr id="14" name="Straight Arrow Connector 13">
            <a:extLst>
              <a:ext uri="{FF2B5EF4-FFF2-40B4-BE49-F238E27FC236}">
                <a16:creationId xmlns:a16="http://schemas.microsoft.com/office/drawing/2014/main" id="{59BEB615-C0BB-1179-F697-7E95C011C2B9}"/>
              </a:ext>
            </a:extLst>
          </p:cNvPr>
          <p:cNvCxnSpPr>
            <a:cxnSpLocks/>
          </p:cNvCxnSpPr>
          <p:nvPr/>
        </p:nvCxnSpPr>
        <p:spPr>
          <a:xfrm>
            <a:off x="6932612" y="2667000"/>
            <a:ext cx="3117674" cy="1920571"/>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5B839F-8C0F-301D-F8FF-80E1B5D186EA}"/>
              </a:ext>
            </a:extLst>
          </p:cNvPr>
          <p:cNvSpPr txBox="1"/>
          <p:nvPr/>
        </p:nvSpPr>
        <p:spPr>
          <a:xfrm>
            <a:off x="1660046" y="2833245"/>
            <a:ext cx="4015266" cy="1754326"/>
          </a:xfrm>
          <a:prstGeom prst="rect">
            <a:avLst/>
          </a:prstGeom>
          <a:noFill/>
        </p:spPr>
        <p:txBody>
          <a:bodyPr wrap="none" rtlCol="0">
            <a:spAutoFit/>
          </a:bodyPr>
          <a:lstStyle/>
          <a:p>
            <a:r>
              <a:rPr lang="en-US" sz="3600" dirty="0">
                <a:solidFill>
                  <a:srgbClr val="FF0000"/>
                </a:solidFill>
                <a:latin typeface="Calibri" panose="020F0502020204030204" pitchFamily="34" charset="0"/>
                <a:cs typeface="Calibri" panose="020F0502020204030204" pitchFamily="34" charset="0"/>
              </a:rPr>
              <a:t>&lt;2,049&gt; </a:t>
            </a:r>
            <a:r>
              <a:rPr lang="en-US" sz="3600" dirty="0">
                <a:solidFill>
                  <a:srgbClr val="FFFF00"/>
                </a:solidFill>
                <a:latin typeface="Calibri" panose="020F0502020204030204" pitchFamily="34" charset="0"/>
                <a:cs typeface="Calibri" panose="020F0502020204030204" pitchFamily="34" charset="0"/>
              </a:rPr>
              <a:t>or</a:t>
            </a:r>
            <a:r>
              <a:rPr lang="en-US" sz="3600" dirty="0">
                <a:latin typeface="Calibri" panose="020F0502020204030204" pitchFamily="34" charset="0"/>
                <a:cs typeface="Calibri" panose="020F0502020204030204" pitchFamily="34" charset="0"/>
              </a:rPr>
              <a:t> </a:t>
            </a:r>
            <a:r>
              <a:rPr lang="en-US" sz="3600" dirty="0">
                <a:solidFill>
                  <a:srgbClr val="FF0000"/>
                </a:solidFill>
                <a:latin typeface="Calibri" panose="020F0502020204030204" pitchFamily="34" charset="0"/>
                <a:cs typeface="Calibri" panose="020F0502020204030204" pitchFamily="34" charset="0"/>
              </a:rPr>
              <a:t>&lt;10.7%&gt; </a:t>
            </a:r>
          </a:p>
          <a:p>
            <a:r>
              <a:rPr lang="en-US" sz="3600" dirty="0">
                <a:solidFill>
                  <a:srgbClr val="FFFF00"/>
                </a:solidFill>
                <a:latin typeface="Calibri" panose="020F0502020204030204" pitchFamily="34" charset="0"/>
                <a:cs typeface="Calibri" panose="020F0502020204030204" pitchFamily="34" charset="0"/>
              </a:rPr>
              <a:t>Decrease in </a:t>
            </a:r>
          </a:p>
          <a:p>
            <a:r>
              <a:rPr lang="en-US" sz="3600" dirty="0">
                <a:solidFill>
                  <a:srgbClr val="FFFF00"/>
                </a:solidFill>
                <a:latin typeface="Calibri" panose="020F0502020204030204" pitchFamily="34" charset="0"/>
                <a:cs typeface="Calibri" panose="020F0502020204030204" pitchFamily="34" charset="0"/>
              </a:rPr>
              <a:t>Credit Resident FTES</a:t>
            </a:r>
          </a:p>
        </p:txBody>
      </p:sp>
    </p:spTree>
    <p:extLst>
      <p:ext uri="{BB962C8B-B14F-4D97-AF65-F5344CB8AC3E}">
        <p14:creationId xmlns:p14="http://schemas.microsoft.com/office/powerpoint/2010/main" val="186497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nodeType="clickEffect">
                                  <p:stCondLst>
                                    <p:cond delay="0"/>
                                  </p:stCondLst>
                                  <p:childTnLst>
                                    <p:animEffect transition="out" filter="randombar(horizontal)">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4" presetClass="exit" presetSubtype="10" fill="hold" grpId="1" nodeType="withEffect">
                                  <p:stCondLst>
                                    <p:cond delay="0"/>
                                  </p:stCondLst>
                                  <p:childTnLst>
                                    <p:animEffect transition="out" filter="randombar(horizontal)">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par>
                          <p:cTn id="25" fill="hold">
                            <p:stCondLst>
                              <p:cond delay="500"/>
                            </p:stCondLst>
                            <p:childTnLst>
                              <p:par>
                                <p:cTn id="26" presetID="31"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style.rotation</p:attrName>
                                        </p:attrNameLst>
                                      </p:cBhvr>
                                      <p:tavLst>
                                        <p:tav tm="0">
                                          <p:val>
                                            <p:fltVal val="90"/>
                                          </p:val>
                                        </p:tav>
                                        <p:tav tm="100000">
                                          <p:val>
                                            <p:fltVal val="0"/>
                                          </p:val>
                                        </p:tav>
                                      </p:tavLst>
                                    </p:anim>
                                    <p:animEffect transition="in" filter="fade">
                                      <p:cBhvr>
                                        <p:cTn id="31" dur="1000"/>
                                        <p:tgtEl>
                                          <p:spTgt spid="14"/>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1000" fill="hold"/>
                                        <p:tgtEl>
                                          <p:spTgt spid="17"/>
                                        </p:tgtEl>
                                        <p:attrNameLst>
                                          <p:attrName>ppt_w</p:attrName>
                                        </p:attrNameLst>
                                      </p:cBhvr>
                                      <p:tavLst>
                                        <p:tav tm="0">
                                          <p:val>
                                            <p:fltVal val="0"/>
                                          </p:val>
                                        </p:tav>
                                        <p:tav tm="100000">
                                          <p:val>
                                            <p:strVal val="#ppt_w"/>
                                          </p:val>
                                        </p:tav>
                                      </p:tavLst>
                                    </p:anim>
                                    <p:anim calcmode="lin" valueType="num">
                                      <p:cBhvr>
                                        <p:cTn id="35" dur="1000" fill="hold"/>
                                        <p:tgtEl>
                                          <p:spTgt spid="17"/>
                                        </p:tgtEl>
                                        <p:attrNameLst>
                                          <p:attrName>ppt_h</p:attrName>
                                        </p:attrNameLst>
                                      </p:cBhvr>
                                      <p:tavLst>
                                        <p:tav tm="0">
                                          <p:val>
                                            <p:fltVal val="0"/>
                                          </p:val>
                                        </p:tav>
                                        <p:tav tm="100000">
                                          <p:val>
                                            <p:strVal val="#ppt_h"/>
                                          </p:val>
                                        </p:tav>
                                      </p:tavLst>
                                    </p:anim>
                                    <p:anim calcmode="lin" valueType="num">
                                      <p:cBhvr>
                                        <p:cTn id="36" dur="1000" fill="hold"/>
                                        <p:tgtEl>
                                          <p:spTgt spid="17"/>
                                        </p:tgtEl>
                                        <p:attrNameLst>
                                          <p:attrName>style.rotation</p:attrName>
                                        </p:attrNameLst>
                                      </p:cBhvr>
                                      <p:tavLst>
                                        <p:tav tm="0">
                                          <p:val>
                                            <p:fltVal val="90"/>
                                          </p:val>
                                        </p:tav>
                                        <p:tav tm="100000">
                                          <p:val>
                                            <p:fltVal val="0"/>
                                          </p:val>
                                        </p:tav>
                                      </p:tavLst>
                                    </p:anim>
                                    <p:animEffect transition="in" filter="fade">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836612" y="76200"/>
            <a:ext cx="11277600" cy="6287849"/>
          </a:xfrm>
        </p:spPr>
        <p:txBody>
          <a:bodyPr>
            <a:normAutofit fontScale="77500" lnSpcReduction="20000"/>
          </a:bodyPr>
          <a:lstStyle/>
          <a:p>
            <a:r>
              <a:rPr lang="en-US" sz="4500" dirty="0">
                <a:latin typeface="Calibri" panose="020F0502020204030204" pitchFamily="34" charset="0"/>
                <a:cs typeface="Calibri" panose="020F0502020204030204" pitchFamily="34" charset="0"/>
              </a:rPr>
              <a:t>Non-resident Enrollment Increase of </a:t>
            </a:r>
            <a:r>
              <a:rPr lang="en-US" sz="4500" dirty="0">
                <a:solidFill>
                  <a:schemeClr val="accent2"/>
                </a:solidFill>
                <a:latin typeface="Calibri" panose="020F0502020204030204" pitchFamily="34" charset="0"/>
                <a:cs typeface="Calibri" panose="020F0502020204030204" pitchFamily="34" charset="0"/>
              </a:rPr>
              <a:t>7.5% </a:t>
            </a:r>
            <a:r>
              <a:rPr lang="en-US" sz="4500" dirty="0">
                <a:latin typeface="Calibri" panose="020F0502020204030204" pitchFamily="34" charset="0"/>
                <a:cs typeface="Calibri" panose="020F0502020204030204" pitchFamily="34" charset="0"/>
              </a:rPr>
              <a:t>or </a:t>
            </a:r>
            <a:r>
              <a:rPr lang="en-US" sz="4500" dirty="0">
                <a:solidFill>
                  <a:schemeClr val="accent2"/>
                </a:solidFill>
                <a:latin typeface="Calibri" panose="020F0502020204030204" pitchFamily="34" charset="0"/>
                <a:cs typeface="Calibri" panose="020F0502020204030204" pitchFamily="34" charset="0"/>
              </a:rPr>
              <a:t>234.53</a:t>
            </a:r>
            <a:r>
              <a:rPr lang="en-US" sz="4500" dirty="0">
                <a:solidFill>
                  <a:srgbClr val="FF0000"/>
                </a:solidFill>
                <a:latin typeface="Calibri" panose="020F0502020204030204" pitchFamily="34" charset="0"/>
                <a:cs typeface="Calibri" panose="020F0502020204030204" pitchFamily="34" charset="0"/>
              </a:rPr>
              <a:t> </a:t>
            </a:r>
            <a:r>
              <a:rPr lang="en-US" sz="4500" dirty="0">
                <a:latin typeface="Calibri" panose="020F0502020204030204" pitchFamily="34" charset="0"/>
                <a:cs typeface="Calibri" panose="020F0502020204030204" pitchFamily="34" charset="0"/>
              </a:rPr>
              <a:t>FTES</a:t>
            </a:r>
          </a:p>
          <a:p>
            <a:pPr lvl="1"/>
            <a:r>
              <a:rPr lang="en-US" sz="4500" dirty="0">
                <a:latin typeface="Calibri" panose="020F0502020204030204" pitchFamily="34" charset="0"/>
                <a:cs typeface="Calibri" panose="020F0502020204030204" pitchFamily="34" charset="0"/>
              </a:rPr>
              <a:t>Second largest source of revenue – 14.21% of UGF Revenue and Transfers</a:t>
            </a:r>
          </a:p>
          <a:p>
            <a:r>
              <a:rPr lang="en-US" sz="4500" dirty="0">
                <a:latin typeface="Calibri" panose="020F0502020204030204" pitchFamily="34" charset="0"/>
                <a:cs typeface="Calibri" panose="020F0502020204030204" pitchFamily="34" charset="0"/>
              </a:rPr>
              <a:t>2018-2019 Final:  </a:t>
            </a:r>
            <a:r>
              <a:rPr lang="en-US" sz="4500" dirty="0">
                <a:solidFill>
                  <a:srgbClr val="FFFF00"/>
                </a:solidFill>
                <a:latin typeface="Calibri" panose="020F0502020204030204" pitchFamily="34" charset="0"/>
                <a:cs typeface="Calibri" panose="020F0502020204030204" pitchFamily="34" charset="0"/>
              </a:rPr>
              <a:t>4,259</a:t>
            </a:r>
            <a:endParaRPr lang="en-US" sz="4500" dirty="0">
              <a:latin typeface="Calibri" panose="020F0502020204030204" pitchFamily="34" charset="0"/>
              <a:cs typeface="Calibri" panose="020F0502020204030204" pitchFamily="34" charset="0"/>
            </a:endParaRPr>
          </a:p>
          <a:p>
            <a:r>
              <a:rPr lang="en-US" sz="4500" dirty="0">
                <a:latin typeface="Calibri" panose="020F0502020204030204" pitchFamily="34" charset="0"/>
                <a:cs typeface="Calibri" panose="020F0502020204030204" pitchFamily="34" charset="0"/>
              </a:rPr>
              <a:t>2019-2020 Final Actual: </a:t>
            </a:r>
            <a:r>
              <a:rPr lang="en-US" sz="4500" dirty="0">
                <a:solidFill>
                  <a:schemeClr val="accent3"/>
                </a:solidFill>
                <a:latin typeface="Calibri" panose="020F0502020204030204" pitchFamily="34" charset="0"/>
                <a:cs typeface="Calibri" panose="020F0502020204030204" pitchFamily="34" charset="0"/>
              </a:rPr>
              <a:t>3,702</a:t>
            </a:r>
            <a:r>
              <a:rPr lang="en-US" sz="4500" dirty="0">
                <a:latin typeface="Calibri" panose="020F0502020204030204" pitchFamily="34" charset="0"/>
                <a:cs typeface="Calibri" panose="020F0502020204030204" pitchFamily="34" charset="0"/>
              </a:rPr>
              <a:t> </a:t>
            </a:r>
          </a:p>
          <a:p>
            <a:r>
              <a:rPr lang="en-US" sz="4500" dirty="0">
                <a:latin typeface="Calibri" panose="020F0502020204030204" pitchFamily="34" charset="0"/>
                <a:cs typeface="Calibri" panose="020F0502020204030204" pitchFamily="34" charset="0"/>
              </a:rPr>
              <a:t>2020-2021 Final: </a:t>
            </a:r>
            <a:r>
              <a:rPr lang="en-US" sz="4500" dirty="0">
                <a:solidFill>
                  <a:srgbClr val="92D050"/>
                </a:solidFill>
                <a:latin typeface="Calibri" panose="020F0502020204030204" pitchFamily="34" charset="0"/>
                <a:cs typeface="Calibri" panose="020F0502020204030204" pitchFamily="34" charset="0"/>
              </a:rPr>
              <a:t>3,088</a:t>
            </a:r>
            <a:r>
              <a:rPr lang="en-US" sz="4500" dirty="0">
                <a:latin typeface="Calibri" panose="020F0502020204030204" pitchFamily="34" charset="0"/>
                <a:cs typeface="Calibri" panose="020F0502020204030204" pitchFamily="34" charset="0"/>
              </a:rPr>
              <a:t> </a:t>
            </a:r>
          </a:p>
          <a:p>
            <a:r>
              <a:rPr lang="en-US" sz="4500" dirty="0">
                <a:latin typeface="Calibri" panose="020F0502020204030204" pitchFamily="34" charset="0"/>
                <a:cs typeface="Calibri" panose="020F0502020204030204" pitchFamily="34" charset="0"/>
              </a:rPr>
              <a:t>2021-2022 Final : </a:t>
            </a:r>
            <a:r>
              <a:rPr lang="en-US" sz="4500" dirty="0">
                <a:solidFill>
                  <a:schemeClr val="accent4">
                    <a:lumMod val="40000"/>
                    <a:lumOff val="60000"/>
                  </a:schemeClr>
                </a:solidFill>
                <a:latin typeface="Calibri" panose="020F0502020204030204" pitchFamily="34" charset="0"/>
                <a:cs typeface="Calibri" panose="020F0502020204030204" pitchFamily="34" charset="0"/>
              </a:rPr>
              <a:t>2,763</a:t>
            </a:r>
          </a:p>
          <a:p>
            <a:r>
              <a:rPr lang="en-US" sz="4500" dirty="0">
                <a:latin typeface="Calibri" panose="020F0502020204030204" pitchFamily="34" charset="0"/>
                <a:cs typeface="Calibri" panose="020F0502020204030204" pitchFamily="34" charset="0"/>
              </a:rPr>
              <a:t>2022-2023 Final: </a:t>
            </a:r>
            <a:r>
              <a:rPr lang="en-US" sz="4500" dirty="0">
                <a:solidFill>
                  <a:schemeClr val="accent1">
                    <a:lumMod val="60000"/>
                    <a:lumOff val="40000"/>
                  </a:schemeClr>
                </a:solidFill>
                <a:latin typeface="Calibri" panose="020F0502020204030204" pitchFamily="34" charset="0"/>
                <a:cs typeface="Calibri" panose="020F0502020204030204" pitchFamily="34" charset="0"/>
              </a:rPr>
              <a:t>2,844</a:t>
            </a:r>
          </a:p>
          <a:p>
            <a:r>
              <a:rPr lang="en-US" sz="4500" dirty="0">
                <a:latin typeface="Calibri" panose="020F0502020204030204" pitchFamily="34" charset="0"/>
                <a:cs typeface="Calibri" panose="020F0502020204030204" pitchFamily="34" charset="0"/>
              </a:rPr>
              <a:t>2023-2024 Projected: </a:t>
            </a:r>
            <a:r>
              <a:rPr lang="en-US" sz="4500" dirty="0">
                <a:solidFill>
                  <a:schemeClr val="accent3">
                    <a:lumMod val="60000"/>
                    <a:lumOff val="40000"/>
                  </a:schemeClr>
                </a:solidFill>
                <a:latin typeface="Calibri" panose="020F0502020204030204" pitchFamily="34" charset="0"/>
                <a:cs typeface="Calibri" panose="020F0502020204030204" pitchFamily="34" charset="0"/>
              </a:rPr>
              <a:t>3,127</a:t>
            </a:r>
          </a:p>
          <a:p>
            <a:r>
              <a:rPr lang="en-US" sz="4500" dirty="0">
                <a:latin typeface="Calibri" panose="020F0502020204030204" pitchFamily="34" charset="0"/>
                <a:cs typeface="Calibri" panose="020F0502020204030204" pitchFamily="34" charset="0"/>
              </a:rPr>
              <a:t>2024-2025 Projected: </a:t>
            </a:r>
            <a:r>
              <a:rPr lang="en-US" sz="4500" dirty="0">
                <a:solidFill>
                  <a:schemeClr val="accent2">
                    <a:lumMod val="75000"/>
                  </a:schemeClr>
                </a:solidFill>
                <a:latin typeface="Calibri" panose="020F0502020204030204" pitchFamily="34" charset="0"/>
                <a:cs typeface="Calibri" panose="020F0502020204030204" pitchFamily="34" charset="0"/>
              </a:rPr>
              <a:t>3,362</a:t>
            </a:r>
          </a:p>
          <a:p>
            <a:pPr marL="231775" lvl="1" indent="0">
              <a:buNone/>
            </a:pPr>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5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FFEC41-8ECD-F44F-6639-B0D1676EE621}"/>
              </a:ext>
            </a:extLst>
          </p:cNvPr>
          <p:cNvGraphicFramePr>
            <a:graphicFrameLocks noGrp="1"/>
          </p:cNvGraphicFramePr>
          <p:nvPr>
            <p:ph idx="1"/>
            <p:extLst>
              <p:ext uri="{D42A27DB-BD31-4B8C-83A1-F6EECF244321}">
                <p14:modId xmlns:p14="http://schemas.microsoft.com/office/powerpoint/2010/main" val="4088972646"/>
              </p:ext>
            </p:extLst>
          </p:nvPr>
        </p:nvGraphicFramePr>
        <p:xfrm>
          <a:off x="227012" y="76200"/>
          <a:ext cx="11658600" cy="640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a:extLst>
              <a:ext uri="{FF2B5EF4-FFF2-40B4-BE49-F238E27FC236}">
                <a16:creationId xmlns:a16="http://schemas.microsoft.com/office/drawing/2014/main" id="{B71259E5-D3FC-9DE2-5BC3-02184A284CBD}"/>
              </a:ext>
            </a:extLst>
          </p:cNvPr>
          <p:cNvCxnSpPr>
            <a:cxnSpLocks/>
          </p:cNvCxnSpPr>
          <p:nvPr/>
        </p:nvCxnSpPr>
        <p:spPr>
          <a:xfrm>
            <a:off x="2436812" y="939217"/>
            <a:ext cx="7924800" cy="2946983"/>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1BA58E4-A46F-6023-6ACA-03C227AAC27B}"/>
              </a:ext>
            </a:extLst>
          </p:cNvPr>
          <p:cNvSpPr txBox="1"/>
          <p:nvPr/>
        </p:nvSpPr>
        <p:spPr>
          <a:xfrm>
            <a:off x="912812" y="4164457"/>
            <a:ext cx="4019049" cy="1754326"/>
          </a:xfrm>
          <a:prstGeom prst="rect">
            <a:avLst/>
          </a:prstGeom>
          <a:noFill/>
        </p:spPr>
        <p:txBody>
          <a:bodyPr wrap="none" rtlCol="0">
            <a:spAutoFit/>
          </a:bodyPr>
          <a:lstStyle/>
          <a:p>
            <a:r>
              <a:rPr lang="en-US" sz="3600" dirty="0">
                <a:solidFill>
                  <a:srgbClr val="FF0000"/>
                </a:solidFill>
                <a:latin typeface="Calibri" panose="020F0502020204030204" pitchFamily="34" charset="0"/>
                <a:cs typeface="Calibri" panose="020F0502020204030204" pitchFamily="34" charset="0"/>
              </a:rPr>
              <a:t>&lt;1,435&gt; </a:t>
            </a:r>
            <a:r>
              <a:rPr lang="en-US" sz="3600" dirty="0">
                <a:solidFill>
                  <a:srgbClr val="FFFF00"/>
                </a:solidFill>
                <a:latin typeface="Calibri" panose="020F0502020204030204" pitchFamily="34" charset="0"/>
                <a:cs typeface="Calibri" panose="020F0502020204030204" pitchFamily="34" charset="0"/>
              </a:rPr>
              <a:t>or</a:t>
            </a:r>
            <a:r>
              <a:rPr lang="en-US" sz="3600" dirty="0">
                <a:latin typeface="Calibri" panose="020F0502020204030204" pitchFamily="34" charset="0"/>
                <a:cs typeface="Calibri" panose="020F0502020204030204" pitchFamily="34" charset="0"/>
              </a:rPr>
              <a:t> </a:t>
            </a:r>
            <a:r>
              <a:rPr lang="en-US" sz="3600" dirty="0">
                <a:solidFill>
                  <a:srgbClr val="FF0000"/>
                </a:solidFill>
                <a:latin typeface="Calibri" panose="020F0502020204030204" pitchFamily="34" charset="0"/>
                <a:cs typeface="Calibri" panose="020F0502020204030204" pitchFamily="34" charset="0"/>
              </a:rPr>
              <a:t>&lt;29.9%&gt; </a:t>
            </a:r>
          </a:p>
          <a:p>
            <a:r>
              <a:rPr lang="en-US" sz="3600" dirty="0">
                <a:solidFill>
                  <a:srgbClr val="FFFF00"/>
                </a:solidFill>
                <a:latin typeface="Calibri" panose="020F0502020204030204" pitchFamily="34" charset="0"/>
                <a:cs typeface="Calibri" panose="020F0502020204030204" pitchFamily="34" charset="0"/>
              </a:rPr>
              <a:t>Decrease in </a:t>
            </a:r>
          </a:p>
          <a:p>
            <a:r>
              <a:rPr lang="en-US" sz="3600" dirty="0">
                <a:solidFill>
                  <a:srgbClr val="FFFF00"/>
                </a:solidFill>
                <a:latin typeface="Calibri" panose="020F0502020204030204" pitchFamily="34" charset="0"/>
                <a:cs typeface="Calibri" panose="020F0502020204030204" pitchFamily="34" charset="0"/>
              </a:rPr>
              <a:t>Non-resident FTES</a:t>
            </a:r>
          </a:p>
        </p:txBody>
      </p:sp>
      <p:cxnSp>
        <p:nvCxnSpPr>
          <p:cNvPr id="14" name="Straight Arrow Connector 13">
            <a:extLst>
              <a:ext uri="{FF2B5EF4-FFF2-40B4-BE49-F238E27FC236}">
                <a16:creationId xmlns:a16="http://schemas.microsoft.com/office/drawing/2014/main" id="{59BEB615-C0BB-1179-F697-7E95C011C2B9}"/>
              </a:ext>
            </a:extLst>
          </p:cNvPr>
          <p:cNvCxnSpPr>
            <a:cxnSpLocks/>
          </p:cNvCxnSpPr>
          <p:nvPr/>
        </p:nvCxnSpPr>
        <p:spPr>
          <a:xfrm flipV="1">
            <a:off x="9942512" y="4191000"/>
            <a:ext cx="838200" cy="43152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5B839F-8C0F-301D-F8FF-80E1B5D186EA}"/>
              </a:ext>
            </a:extLst>
          </p:cNvPr>
          <p:cNvSpPr txBox="1"/>
          <p:nvPr/>
        </p:nvSpPr>
        <p:spPr>
          <a:xfrm>
            <a:off x="912812" y="2607261"/>
            <a:ext cx="3616246" cy="1754326"/>
          </a:xfrm>
          <a:prstGeom prst="rect">
            <a:avLst/>
          </a:prstGeom>
          <a:noFill/>
        </p:spPr>
        <p:txBody>
          <a:bodyPr wrap="none" rtlCol="0">
            <a:spAutoFit/>
          </a:bodyPr>
          <a:lstStyle/>
          <a:p>
            <a:r>
              <a:rPr lang="en-US" sz="3600" dirty="0">
                <a:solidFill>
                  <a:schemeClr val="accent2">
                    <a:lumMod val="75000"/>
                  </a:schemeClr>
                </a:solidFill>
                <a:latin typeface="Calibri" panose="020F0502020204030204" pitchFamily="34" charset="0"/>
                <a:cs typeface="Calibri" panose="020F0502020204030204" pitchFamily="34" charset="0"/>
              </a:rPr>
              <a:t>235</a:t>
            </a:r>
            <a:r>
              <a:rPr lang="en-US" sz="3600" dirty="0">
                <a:solidFill>
                  <a:srgbClr val="FFFF00"/>
                </a:solidFill>
                <a:latin typeface="Calibri" panose="020F0502020204030204" pitchFamily="34" charset="0"/>
                <a:cs typeface="Calibri" panose="020F0502020204030204" pitchFamily="34" charset="0"/>
              </a:rPr>
              <a:t> or</a:t>
            </a:r>
            <a:r>
              <a:rPr lang="en-US" sz="3600" dirty="0">
                <a:latin typeface="Calibri" panose="020F0502020204030204" pitchFamily="34" charset="0"/>
                <a:cs typeface="Calibri" panose="020F0502020204030204" pitchFamily="34" charset="0"/>
              </a:rPr>
              <a:t> </a:t>
            </a:r>
            <a:r>
              <a:rPr lang="en-US" sz="3600" dirty="0">
                <a:solidFill>
                  <a:schemeClr val="accent2">
                    <a:lumMod val="75000"/>
                  </a:schemeClr>
                </a:solidFill>
                <a:latin typeface="Calibri" panose="020F0502020204030204" pitchFamily="34" charset="0"/>
                <a:cs typeface="Calibri" panose="020F0502020204030204" pitchFamily="34" charset="0"/>
              </a:rPr>
              <a:t>7.5%</a:t>
            </a:r>
          </a:p>
          <a:p>
            <a:r>
              <a:rPr lang="en-US" sz="3600" dirty="0">
                <a:solidFill>
                  <a:srgbClr val="FFFF00"/>
                </a:solidFill>
                <a:latin typeface="Calibri" panose="020F0502020204030204" pitchFamily="34" charset="0"/>
                <a:cs typeface="Calibri" panose="020F0502020204030204" pitchFamily="34" charset="0"/>
              </a:rPr>
              <a:t>Increase in </a:t>
            </a:r>
          </a:p>
          <a:p>
            <a:r>
              <a:rPr lang="en-US" sz="3600" dirty="0">
                <a:solidFill>
                  <a:srgbClr val="FFFF00"/>
                </a:solidFill>
                <a:latin typeface="Calibri" panose="020F0502020204030204" pitchFamily="34" charset="0"/>
                <a:cs typeface="Calibri" panose="020F0502020204030204" pitchFamily="34" charset="0"/>
              </a:rPr>
              <a:t>Non-resident FTES</a:t>
            </a:r>
          </a:p>
        </p:txBody>
      </p:sp>
    </p:spTree>
    <p:extLst>
      <p:ext uri="{BB962C8B-B14F-4D97-AF65-F5344CB8AC3E}">
        <p14:creationId xmlns:p14="http://schemas.microsoft.com/office/powerpoint/2010/main" val="351744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90"/>
                                          </p:val>
                                        </p:tav>
                                        <p:tav tm="100000">
                                          <p:val>
                                            <p:fltVal val="0"/>
                                          </p:val>
                                        </p:tav>
                                      </p:tavLst>
                                    </p:anim>
                                    <p:animEffect transition="in" filter="fade">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nodeType="clickEffect">
                                  <p:stCondLst>
                                    <p:cond delay="0"/>
                                  </p:stCondLst>
                                  <p:childTnLst>
                                    <p:animEffect transition="out" filter="randombar(horizontal)">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14" presetClass="exit" presetSubtype="10" fill="hold" grpId="1" nodeType="withEffect">
                                  <p:stCondLst>
                                    <p:cond delay="0"/>
                                  </p:stCondLst>
                                  <p:childTnLst>
                                    <p:animEffect transition="out" filter="randombar(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par>
                          <p:cTn id="25" fill="hold">
                            <p:stCondLst>
                              <p:cond delay="500"/>
                            </p:stCondLst>
                            <p:childTnLst>
                              <p:par>
                                <p:cTn id="26" presetID="31"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370012" y="775300"/>
            <a:ext cx="10096499" cy="5854100"/>
          </a:xfrm>
        </p:spPr>
        <p:txBody>
          <a:bodyPr>
            <a:normAutofit/>
          </a:bodyPr>
          <a:lstStyle/>
          <a:p>
            <a:pPr lvl="1"/>
            <a:endParaRPr lang="en-US" sz="2800" dirty="0">
              <a:latin typeface="Calibri" panose="020F0502020204030204" pitchFamily="34" charset="0"/>
              <a:cs typeface="Calibri" panose="020F0502020204030204" pitchFamily="34" charset="0"/>
            </a:endParaRPr>
          </a:p>
          <a:p>
            <a:pPr lvl="1"/>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3">
            <a:extLst>
              <a:ext uri="{FF2B5EF4-FFF2-40B4-BE49-F238E27FC236}">
                <a16:creationId xmlns:a16="http://schemas.microsoft.com/office/drawing/2014/main" id="{6F43D11D-AA7E-4D48-93DA-3C3D8FBC36C1}"/>
              </a:ext>
            </a:extLst>
          </p:cNvPr>
          <p:cNvSpPr txBox="1">
            <a:spLocks/>
          </p:cNvSpPr>
          <p:nvPr/>
        </p:nvSpPr>
        <p:spPr>
          <a:xfrm>
            <a:off x="722314" y="152400"/>
            <a:ext cx="11466511" cy="6553200"/>
          </a:xfrm>
          <a:prstGeom prst="rect">
            <a:avLst/>
          </a:prstGeom>
        </p:spPr>
        <p:txBody>
          <a:bodyPr vert="horz" lIns="91440" tIns="45720" rIns="91440" bIns="45720" rtlCol="0">
            <a:normAutofit fontScale="625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r>
              <a:rPr lang="en-US" sz="5100" dirty="0">
                <a:latin typeface="Calibri" panose="020F0502020204030204" pitchFamily="34" charset="0"/>
                <a:cs typeface="Calibri" panose="020F0502020204030204" pitchFamily="34" charset="0"/>
              </a:rPr>
              <a:t>Continuation of 2023-2024 Budget Balancing Actions</a:t>
            </a:r>
          </a:p>
          <a:p>
            <a:r>
              <a:rPr lang="en-US" sz="5100" dirty="0">
                <a:latin typeface="Calibri" panose="020F0502020204030204" pitchFamily="34" charset="0"/>
                <a:cs typeface="Calibri" panose="020F0502020204030204" pitchFamily="34" charset="0"/>
              </a:rPr>
              <a:t>Salaries: Step, column and longevity for all groups</a:t>
            </a:r>
          </a:p>
          <a:p>
            <a:pPr lvl="1"/>
            <a:r>
              <a:rPr lang="en-US" sz="4500" dirty="0">
                <a:latin typeface="Calibri" panose="020F0502020204030204" pitchFamily="34" charset="0"/>
                <a:cs typeface="Calibri" panose="020F0502020204030204" pitchFamily="34" charset="0"/>
              </a:rPr>
              <a:t>0.8025% salary increase for FA and management</a:t>
            </a:r>
          </a:p>
          <a:p>
            <a:r>
              <a:rPr lang="en-US" sz="5100" dirty="0">
                <a:latin typeface="Calibri" panose="020F0502020204030204" pitchFamily="34" charset="0"/>
                <a:cs typeface="Calibri" panose="020F0502020204030204" pitchFamily="34" charset="0"/>
              </a:rPr>
              <a:t>Efficiency of 92.3%</a:t>
            </a:r>
          </a:p>
          <a:p>
            <a:pPr lvl="1"/>
            <a:r>
              <a:rPr lang="en-US" sz="3800" dirty="0">
                <a:latin typeface="Calibri" panose="020F0502020204030204" pitchFamily="34" charset="0"/>
                <a:cs typeface="Calibri" panose="020F0502020204030204" pitchFamily="34" charset="0"/>
              </a:rPr>
              <a:t>Academic Affairs has the authority to add back WTH if demand increases or a low enrollment class is needed for students to finish their program</a:t>
            </a:r>
          </a:p>
          <a:p>
            <a:pPr lvl="1"/>
            <a:r>
              <a:rPr lang="en-US" sz="3800" dirty="0">
                <a:latin typeface="Calibri" panose="020F0502020204030204" pitchFamily="34" charset="0"/>
                <a:cs typeface="Calibri" panose="020F0502020204030204" pitchFamily="34" charset="0"/>
              </a:rPr>
              <a:t>2023-24: AB = &lt;92.3%&gt; 2023-24 Projected = &lt;84.0%&gt;</a:t>
            </a:r>
          </a:p>
          <a:p>
            <a:r>
              <a:rPr lang="en-US" sz="5100" dirty="0">
                <a:latin typeface="Calibri" panose="020F0502020204030204" pitchFamily="34" charset="0"/>
                <a:cs typeface="Calibri" panose="020F0502020204030204" pitchFamily="34" charset="0"/>
              </a:rPr>
              <a:t>Health and Welfare </a:t>
            </a:r>
          </a:p>
          <a:p>
            <a:pPr lvl="1"/>
            <a:r>
              <a:rPr lang="en-US" sz="4500" dirty="0">
                <a:latin typeface="Calibri" panose="020F0502020204030204" pitchFamily="34" charset="0"/>
                <a:cs typeface="Calibri" panose="020F0502020204030204" pitchFamily="34" charset="0"/>
              </a:rPr>
              <a:t>Current Employees: 12.5% increase</a:t>
            </a:r>
          </a:p>
          <a:p>
            <a:pPr lvl="1"/>
            <a:r>
              <a:rPr lang="en-US" sz="4500" dirty="0">
                <a:latin typeface="Calibri" panose="020F0502020204030204" pitchFamily="34" charset="0"/>
                <a:cs typeface="Calibri" panose="020F0502020204030204" pitchFamily="34" charset="0"/>
              </a:rPr>
              <a:t>Retirees: 2.93% increase</a:t>
            </a:r>
          </a:p>
          <a:p>
            <a:r>
              <a:rPr lang="en-US" sz="5100" dirty="0">
                <a:latin typeface="Calibri" panose="020F0502020204030204" pitchFamily="34" charset="0"/>
                <a:cs typeface="Calibri" panose="020F0502020204030204" pitchFamily="34" charset="0"/>
              </a:rPr>
              <a:t>2020 Supplemental Retirement Plan – Ends 2025-26</a:t>
            </a:r>
          </a:p>
          <a:p>
            <a:pPr lvl="1"/>
            <a:r>
              <a:rPr lang="en-US" sz="4500" dirty="0">
                <a:latin typeface="Calibri" panose="020F0502020204030204" pitchFamily="34" charset="0"/>
                <a:cs typeface="Calibri" panose="020F0502020204030204" pitchFamily="34" charset="0"/>
              </a:rPr>
              <a:t>Faculty: $786,374</a:t>
            </a:r>
          </a:p>
          <a:p>
            <a:pPr lvl="1"/>
            <a:r>
              <a:rPr lang="en-US" sz="4500" dirty="0">
                <a:latin typeface="Calibri" panose="020F0502020204030204" pitchFamily="34" charset="0"/>
                <a:cs typeface="Calibri" panose="020F0502020204030204" pitchFamily="34" charset="0"/>
              </a:rPr>
              <a:t>Managers and Classified: $523,033</a:t>
            </a:r>
          </a:p>
          <a:p>
            <a:pPr lvl="1"/>
            <a:r>
              <a:rPr lang="en-US" sz="4500" dirty="0">
                <a:latin typeface="Calibri" panose="020F0502020204030204" pitchFamily="34" charset="0"/>
                <a:cs typeface="Calibri" panose="020F0502020204030204" pitchFamily="34" charset="0"/>
              </a:rPr>
              <a:t>Total: $1,309,407</a:t>
            </a:r>
          </a:p>
          <a:p>
            <a:pPr lvl="1"/>
            <a:endParaRPr lang="en-US" sz="2800" dirty="0">
              <a:latin typeface="Calibri" panose="020F0502020204030204" pitchFamily="34" charset="0"/>
              <a:cs typeface="Calibri" panose="020F0502020204030204" pitchFamily="34" charset="0"/>
            </a:endParaRPr>
          </a:p>
          <a:p>
            <a:pPr lvl="1"/>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Font typeface="Arial" pitchFamily="34" charset="0"/>
              <a:buNone/>
            </a:pPr>
            <a:endParaRPr lang="en-US" sz="1800" dirty="0"/>
          </a:p>
          <a:p>
            <a:pPr lvl="2"/>
            <a:endParaRPr lang="en-US" dirty="0"/>
          </a:p>
        </p:txBody>
      </p:sp>
    </p:spTree>
    <p:extLst>
      <p:ext uri="{BB962C8B-B14F-4D97-AF65-F5344CB8AC3E}">
        <p14:creationId xmlns:p14="http://schemas.microsoft.com/office/powerpoint/2010/main" val="7184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370012" y="775300"/>
            <a:ext cx="10096499" cy="5854100"/>
          </a:xfrm>
        </p:spPr>
        <p:txBody>
          <a:bodyPr>
            <a:normAutofit/>
          </a:bodyPr>
          <a:lstStyle/>
          <a:p>
            <a:pPr lvl="1"/>
            <a:endParaRPr lang="en-US" sz="2800" dirty="0">
              <a:latin typeface="Calibri" panose="020F0502020204030204" pitchFamily="34" charset="0"/>
              <a:cs typeface="Calibri" panose="020F0502020204030204" pitchFamily="34" charset="0"/>
            </a:endParaRPr>
          </a:p>
          <a:p>
            <a:pPr lvl="1"/>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3">
            <a:extLst>
              <a:ext uri="{FF2B5EF4-FFF2-40B4-BE49-F238E27FC236}">
                <a16:creationId xmlns:a16="http://schemas.microsoft.com/office/drawing/2014/main" id="{6F43D11D-AA7E-4D48-93DA-3C3D8FBC36C1}"/>
              </a:ext>
            </a:extLst>
          </p:cNvPr>
          <p:cNvSpPr txBox="1">
            <a:spLocks/>
          </p:cNvSpPr>
          <p:nvPr/>
        </p:nvSpPr>
        <p:spPr>
          <a:xfrm>
            <a:off x="722314" y="152400"/>
            <a:ext cx="11466511" cy="65532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r>
              <a:rPr lang="en-US" sz="4000" dirty="0">
                <a:latin typeface="Calibri" panose="020F0502020204030204" pitchFamily="34" charset="0"/>
                <a:cs typeface="Calibri" panose="020F0502020204030204" pitchFamily="34" charset="0"/>
              </a:rPr>
              <a:t>Supplies: Maintain 2023-2024 AB adjusted for PBAR</a:t>
            </a:r>
          </a:p>
          <a:p>
            <a:pPr lvl="1"/>
            <a:r>
              <a:rPr lang="en-US" sz="3600" dirty="0">
                <a:latin typeface="Calibri" panose="020F0502020204030204" pitchFamily="34" charset="0"/>
                <a:cs typeface="Calibri" panose="020F0502020204030204" pitchFamily="34" charset="0"/>
              </a:rPr>
              <a:t>Decrease of </a:t>
            </a:r>
            <a:r>
              <a:rPr lang="en-US" sz="3600" dirty="0">
                <a:solidFill>
                  <a:schemeClr val="accent2">
                    <a:lumMod val="60000"/>
                    <a:lumOff val="40000"/>
                  </a:schemeClr>
                </a:solidFill>
                <a:latin typeface="Calibri" panose="020F0502020204030204" pitchFamily="34" charset="0"/>
                <a:cs typeface="Calibri" panose="020F0502020204030204" pitchFamily="34" charset="0"/>
              </a:rPr>
              <a:t>$23,926</a:t>
            </a:r>
          </a:p>
          <a:p>
            <a:r>
              <a:rPr lang="en-US" sz="4000" dirty="0">
                <a:latin typeface="Calibri" panose="020F0502020204030204" pitchFamily="34" charset="0"/>
                <a:cs typeface="Calibri" panose="020F0502020204030204" pitchFamily="34" charset="0"/>
              </a:rPr>
              <a:t>Contracts: Maintain 2023-2024 AB adj. for PBAR</a:t>
            </a:r>
          </a:p>
          <a:p>
            <a:pPr lvl="1"/>
            <a:r>
              <a:rPr lang="en-US" sz="3600" dirty="0">
                <a:latin typeface="Calibri" panose="020F0502020204030204" pitchFamily="34" charset="0"/>
                <a:cs typeface="Calibri" panose="020F0502020204030204" pitchFamily="34" charset="0"/>
              </a:rPr>
              <a:t>Decrease of </a:t>
            </a:r>
            <a:r>
              <a:rPr lang="en-US" sz="3600" dirty="0">
                <a:solidFill>
                  <a:schemeClr val="accent2">
                    <a:lumMod val="60000"/>
                    <a:lumOff val="40000"/>
                  </a:schemeClr>
                </a:solidFill>
                <a:latin typeface="Calibri" panose="020F0502020204030204" pitchFamily="34" charset="0"/>
                <a:cs typeface="Calibri" panose="020F0502020204030204" pitchFamily="34" charset="0"/>
              </a:rPr>
              <a:t>$54,516</a:t>
            </a:r>
          </a:p>
          <a:p>
            <a:r>
              <a:rPr lang="en-US" sz="4000" dirty="0">
                <a:latin typeface="Calibri" panose="020F0502020204030204" pitchFamily="34" charset="0"/>
                <a:cs typeface="Calibri" panose="020F0502020204030204" pitchFamily="34" charset="0"/>
              </a:rPr>
              <a:t>Insurance increased by </a:t>
            </a:r>
            <a:r>
              <a:rPr lang="en-US" sz="4000" dirty="0">
                <a:solidFill>
                  <a:srgbClr val="FF0000"/>
                </a:solidFill>
                <a:latin typeface="Calibri" panose="020F0502020204030204" pitchFamily="34" charset="0"/>
                <a:cs typeface="Calibri" panose="020F0502020204030204" pitchFamily="34" charset="0"/>
              </a:rPr>
              <a:t>$244,031</a:t>
            </a:r>
          </a:p>
          <a:p>
            <a:r>
              <a:rPr lang="en-US" sz="4000" dirty="0">
                <a:latin typeface="Calibri" panose="020F0502020204030204" pitchFamily="34" charset="0"/>
                <a:cs typeface="Calibri" panose="020F0502020204030204" pitchFamily="34" charset="0"/>
              </a:rPr>
              <a:t>Utilities increased by </a:t>
            </a:r>
            <a:r>
              <a:rPr lang="en-US" sz="3600" dirty="0">
                <a:solidFill>
                  <a:srgbClr val="FF0000"/>
                </a:solidFill>
                <a:latin typeface="Calibri" panose="020F0502020204030204" pitchFamily="34" charset="0"/>
                <a:cs typeface="Calibri" panose="020F0502020204030204" pitchFamily="34" charset="0"/>
              </a:rPr>
              <a:t>$354,195</a:t>
            </a:r>
          </a:p>
          <a:p>
            <a:pPr lvl="1"/>
            <a:r>
              <a:rPr lang="en-US" sz="3200" dirty="0">
                <a:latin typeface="Calibri" panose="020F0502020204030204" pitchFamily="34" charset="0"/>
                <a:cs typeface="Calibri" panose="020F0502020204030204" pitchFamily="34" charset="0"/>
              </a:rPr>
              <a:t>2.83% price increase and $210,000 for M&amp;S @ 6 months</a:t>
            </a:r>
          </a:p>
          <a:p>
            <a:pPr lvl="1"/>
            <a:endParaRPr lang="en-US" sz="2800" dirty="0">
              <a:latin typeface="Calibri" panose="020F0502020204030204" pitchFamily="34" charset="0"/>
              <a:cs typeface="Calibri" panose="020F0502020204030204" pitchFamily="34" charset="0"/>
            </a:endParaRPr>
          </a:p>
          <a:p>
            <a:pPr lvl="1"/>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Font typeface="Arial" pitchFamily="34" charset="0"/>
              <a:buNone/>
            </a:pPr>
            <a:endParaRPr lang="en-US" sz="1800" dirty="0"/>
          </a:p>
          <a:p>
            <a:pPr lvl="2"/>
            <a:endParaRPr lang="en-US" dirty="0"/>
          </a:p>
        </p:txBody>
      </p:sp>
    </p:spTree>
    <p:extLst>
      <p:ext uri="{BB962C8B-B14F-4D97-AF65-F5344CB8AC3E}">
        <p14:creationId xmlns:p14="http://schemas.microsoft.com/office/powerpoint/2010/main" val="329345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370012" y="775300"/>
            <a:ext cx="10096499" cy="5854100"/>
          </a:xfrm>
        </p:spPr>
        <p:txBody>
          <a:bodyPr>
            <a:normAutofit/>
          </a:bodyPr>
          <a:lstStyle/>
          <a:p>
            <a:pPr lvl="1"/>
            <a:endParaRPr lang="en-US" sz="2800" dirty="0">
              <a:latin typeface="Calibri" panose="020F0502020204030204" pitchFamily="34" charset="0"/>
              <a:cs typeface="Calibri" panose="020F0502020204030204" pitchFamily="34" charset="0"/>
            </a:endParaRPr>
          </a:p>
          <a:p>
            <a:pPr lvl="1"/>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3">
            <a:extLst>
              <a:ext uri="{FF2B5EF4-FFF2-40B4-BE49-F238E27FC236}">
                <a16:creationId xmlns:a16="http://schemas.microsoft.com/office/drawing/2014/main" id="{6F43D11D-AA7E-4D48-93DA-3C3D8FBC36C1}"/>
              </a:ext>
            </a:extLst>
          </p:cNvPr>
          <p:cNvSpPr txBox="1">
            <a:spLocks/>
          </p:cNvSpPr>
          <p:nvPr/>
        </p:nvSpPr>
        <p:spPr>
          <a:xfrm>
            <a:off x="722314" y="152400"/>
            <a:ext cx="10096499" cy="58541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endParaRPr lang="en-US" sz="3600" dirty="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a:p>
            <a:pPr lvl="1"/>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Font typeface="Arial" pitchFamily="34" charset="0"/>
              <a:buNone/>
            </a:pPr>
            <a:endParaRPr lang="en-US" sz="1800" dirty="0"/>
          </a:p>
          <a:p>
            <a:pPr lvl="2"/>
            <a:endParaRPr lang="en-US" dirty="0"/>
          </a:p>
        </p:txBody>
      </p:sp>
      <p:sp>
        <p:nvSpPr>
          <p:cNvPr id="2" name="Rectangle 1">
            <a:extLst>
              <a:ext uri="{FF2B5EF4-FFF2-40B4-BE49-F238E27FC236}">
                <a16:creationId xmlns:a16="http://schemas.microsoft.com/office/drawing/2014/main" id="{DF60A127-BE8F-4719-8A12-01FBCC7F2550}"/>
              </a:ext>
            </a:extLst>
          </p:cNvPr>
          <p:cNvSpPr/>
          <p:nvPr/>
        </p:nvSpPr>
        <p:spPr>
          <a:xfrm>
            <a:off x="227012" y="1043731"/>
            <a:ext cx="11734799" cy="4247317"/>
          </a:xfrm>
          <a:prstGeom prst="rect">
            <a:avLst/>
          </a:prstGeom>
        </p:spPr>
        <p:txBody>
          <a:bodyPr wrap="square">
            <a:spAutoFit/>
          </a:bodyPr>
          <a:lstStyle/>
          <a:p>
            <a:pPr marL="0" marR="0" algn="just">
              <a:spcBef>
                <a:spcPts val="0"/>
              </a:spcBef>
              <a:spcAft>
                <a:spcPts val="0"/>
              </a:spcAft>
            </a:pPr>
            <a:r>
              <a:rPr lang="en-US" sz="1800" b="1" i="1" u="sng" dirty="0">
                <a:effectLst/>
                <a:latin typeface="Palatino Linotype" panose="02040502050505030304" pitchFamily="18" charset="0"/>
                <a:ea typeface="Times New Roman" panose="02020603050405020304" pitchFamily="18" charset="0"/>
              </a:rPr>
              <a:t>Identify the Retention and Persistence Components of Existing College Plans and Activities and Develop Recommendations on How to Improve the Coordination of the plans and  How to Assess the Annual Impact of Each Plan on Retention and Persistence </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algn="just"/>
            <a:r>
              <a:rPr lang="en-US" b="1" dirty="0">
                <a:latin typeface="Gill Sans MT" panose="020B0502020104020203" pitchFamily="34" charset="0"/>
                <a:ea typeface="Times New Roman" panose="02020603050405020304" pitchFamily="18" charset="0"/>
              </a:rPr>
              <a:t>Budget:</a:t>
            </a:r>
            <a:r>
              <a:rPr lang="en-US" dirty="0">
                <a:latin typeface="Gill Sans MT" panose="020B0502020104020203" pitchFamily="34" charset="0"/>
                <a:ea typeface="Times New Roman" panose="02020603050405020304" pitchFamily="18" charset="0"/>
              </a:rPr>
              <a:t> $0.00</a:t>
            </a:r>
          </a:p>
          <a:p>
            <a:pPr algn="just"/>
            <a:endParaRPr lang="en-US" dirty="0">
              <a:latin typeface="Gill Sans MT" panose="020B0502020104020203" pitchFamily="34" charset="0"/>
              <a:ea typeface="Times New Roman" panose="02020603050405020304" pitchFamily="18" charset="0"/>
            </a:endParaRPr>
          </a:p>
          <a:p>
            <a:pPr algn="just"/>
            <a:r>
              <a:rPr lang="en-US" b="1" dirty="0">
                <a:latin typeface="Gill Sans MT" panose="020B0502020104020203" pitchFamily="34" charset="0"/>
                <a:ea typeface="Times New Roman" panose="02020603050405020304" pitchFamily="18" charset="0"/>
              </a:rPr>
              <a:t>Budget Source: </a:t>
            </a:r>
            <a:r>
              <a:rPr lang="en-US" dirty="0">
                <a:latin typeface="Gill Sans MT" panose="020B0502020104020203" pitchFamily="34" charset="0"/>
                <a:ea typeface="Times New Roman" panose="02020603050405020304" pitchFamily="18" charset="0"/>
              </a:rPr>
              <a:t>Current Funds</a:t>
            </a:r>
          </a:p>
          <a:p>
            <a:pPr algn="just"/>
            <a:endParaRPr lang="en-US" b="1" dirty="0">
              <a:latin typeface="Gill Sans MT" panose="020B0502020104020203" pitchFamily="34" charset="0"/>
              <a:ea typeface="Times New Roman" panose="02020603050405020304" pitchFamily="18" charset="0"/>
            </a:endParaRPr>
          </a:p>
          <a:p>
            <a:pPr marL="0" marR="0" algn="just">
              <a:spcBef>
                <a:spcPts val="0"/>
              </a:spcBef>
              <a:spcAft>
                <a:spcPts val="0"/>
              </a:spcAft>
            </a:pPr>
            <a:r>
              <a:rPr lang="en-US" b="1" dirty="0">
                <a:latin typeface="Gill Sans MT" panose="020B0502020104020203" pitchFamily="34" charset="0"/>
                <a:ea typeface="Garamond" panose="02020404030301010803" pitchFamily="18" charset="0"/>
                <a:cs typeface="Garamond" panose="02020404030301010803" pitchFamily="18" charset="0"/>
              </a:rPr>
              <a:t>Purpose/Goal of Action Plan: </a:t>
            </a:r>
            <a:r>
              <a:rPr lang="en-US" sz="1800" dirty="0">
                <a:effectLst/>
                <a:latin typeface="Gill Sans MT" panose="020B0502020104020203" pitchFamily="34" charset="0"/>
                <a:ea typeface="Garamond" panose="02020404030301010803" pitchFamily="18" charset="0"/>
                <a:cs typeface="Garamond" panose="02020404030301010803" pitchFamily="18" charset="0"/>
              </a:rPr>
              <a:t>Identify the retention and persistence components of existing college plans and activities (e.g., Strategic Enrollment Management (SEM) Plan, Student Equity Plan, Guided Pathways, Facilities Master Plan, Professional Development, Onboarding, Student Engagement practices); Develop a means for assessment of the implementation and success of each plan or activity; Develop a written report to present to DPAC in Spring 2025 outlining recommendations to improve the coordination of the plans/activities and assessment of the impact of each plan/activity on retention and persistence.</a:t>
            </a:r>
            <a:endParaRPr lang="en-US" sz="1800" dirty="0">
              <a:effectLst/>
              <a:latin typeface="Times New Roman" panose="02020603050405020304" pitchFamily="18" charset="0"/>
              <a:ea typeface="Times New Roman" panose="02020603050405020304" pitchFamily="18" charset="0"/>
            </a:endParaRPr>
          </a:p>
          <a:p>
            <a:pPr marR="57150" algn="just"/>
            <a:endParaRPr lang="en-US" dirty="0">
              <a:latin typeface="Times New Roman" panose="02020603050405020304" pitchFamily="18" charset="0"/>
              <a:ea typeface="Times New Roman" panose="02020603050405020304" pitchFamily="18" charset="0"/>
            </a:endParaRPr>
          </a:p>
        </p:txBody>
      </p:sp>
      <p:sp>
        <p:nvSpPr>
          <p:cNvPr id="7" name="Title 12">
            <a:extLst>
              <a:ext uri="{FF2B5EF4-FFF2-40B4-BE49-F238E27FC236}">
                <a16:creationId xmlns:a16="http://schemas.microsoft.com/office/drawing/2014/main" id="{7FEEB322-59BD-4A72-B826-FCDCF4DF4BDA}"/>
              </a:ext>
            </a:extLst>
          </p:cNvPr>
          <p:cNvSpPr txBox="1">
            <a:spLocks/>
          </p:cNvSpPr>
          <p:nvPr/>
        </p:nvSpPr>
        <p:spPr>
          <a:xfrm>
            <a:off x="227012" y="94350"/>
            <a:ext cx="11734799" cy="636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b="1" u="sng" dirty="0"/>
              <a:t>Linking Budgeting to Planning</a:t>
            </a:r>
          </a:p>
        </p:txBody>
      </p:sp>
    </p:spTree>
    <p:extLst>
      <p:ext uri="{BB962C8B-B14F-4D97-AF65-F5344CB8AC3E}">
        <p14:creationId xmlns:p14="http://schemas.microsoft.com/office/powerpoint/2010/main" val="400074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971212" y="5332104"/>
            <a:ext cx="152399" cy="1017263"/>
          </a:xfrm>
        </p:spPr>
        <p:txBody>
          <a:bodyPr>
            <a:normAutofit/>
          </a:bodyPr>
          <a:lstStyle/>
          <a:p>
            <a:pPr lvl="1"/>
            <a:endParaRPr lang="en-US" sz="3200" dirty="0">
              <a:latin typeface="Calibri" panose="020F0502020204030204" pitchFamily="34" charset="0"/>
              <a:cs typeface="Calibri" panose="020F0502020204030204" pitchFamily="34" charset="0"/>
            </a:endParaRPr>
          </a:p>
          <a:p>
            <a:pPr lvl="2"/>
            <a:endParaRPr lang="en-US" sz="3000" dirty="0">
              <a:latin typeface="Calibri" panose="020F0502020204030204" pitchFamily="34" charset="0"/>
              <a:cs typeface="Calibri" panose="020F0502020204030204" pitchFamily="34" charset="0"/>
            </a:endParaRP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0737"/>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3">
            <a:extLst>
              <a:ext uri="{FF2B5EF4-FFF2-40B4-BE49-F238E27FC236}">
                <a16:creationId xmlns:a16="http://schemas.microsoft.com/office/drawing/2014/main" id="{A3137DAF-F66C-468C-8B1C-C8B777572D25}"/>
              </a:ext>
            </a:extLst>
          </p:cNvPr>
          <p:cNvSpPr txBox="1">
            <a:spLocks/>
          </p:cNvSpPr>
          <p:nvPr/>
        </p:nvSpPr>
        <p:spPr>
          <a:xfrm>
            <a:off x="950912" y="228600"/>
            <a:ext cx="10286999" cy="6057900"/>
          </a:xfrm>
          <a:prstGeom prst="rect">
            <a:avLst/>
          </a:prstGeom>
        </p:spPr>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231775" lvl="1" indent="0" algn="ctr">
              <a:buFont typeface="Arial" pitchFamily="34" charset="0"/>
              <a:buNone/>
            </a:pPr>
            <a:r>
              <a:rPr lang="en-US" sz="4000" u="sng" dirty="0">
                <a:latin typeface="Calibri" panose="020F0502020204030204" pitchFamily="34" charset="0"/>
                <a:cs typeface="Calibri" panose="020F0502020204030204" pitchFamily="34" charset="0"/>
              </a:rPr>
              <a:t>The Big Three Revenue Changes</a:t>
            </a:r>
          </a:p>
          <a:p>
            <a:pPr marL="231775" lvl="1" indent="0" algn="ctr">
              <a:buFont typeface="Arial" pitchFamily="34" charset="0"/>
              <a:buNone/>
            </a:pPr>
            <a:endParaRPr lang="en-US" sz="3200" u="sng" dirty="0">
              <a:latin typeface="Calibri" panose="020F0502020204030204" pitchFamily="34" charset="0"/>
              <a:cs typeface="Calibri" panose="020F0502020204030204" pitchFamily="34" charset="0"/>
            </a:endParaRPr>
          </a:p>
          <a:p>
            <a:pPr lvl="2"/>
            <a:r>
              <a:rPr lang="en-US" sz="3600" dirty="0">
                <a:latin typeface="Calibri" panose="020F0502020204030204" pitchFamily="34" charset="0"/>
                <a:cs typeface="Calibri" panose="020F0502020204030204" pitchFamily="34" charset="0"/>
              </a:rPr>
              <a:t>Increases</a:t>
            </a:r>
          </a:p>
          <a:p>
            <a:pPr lvl="3"/>
            <a:r>
              <a:rPr lang="en-US" sz="2800" dirty="0">
                <a:latin typeface="Calibri" panose="020F0502020204030204" pitchFamily="34" charset="0"/>
                <a:cs typeface="Calibri" panose="020F0502020204030204" pitchFamily="34" charset="0"/>
              </a:rPr>
              <a:t>Non-Resident Tuition = </a:t>
            </a:r>
            <a:r>
              <a:rPr lang="en-US" sz="2800" dirty="0">
                <a:solidFill>
                  <a:srgbClr val="00B050"/>
                </a:solidFill>
                <a:latin typeface="Calibri" panose="020F0502020204030204" pitchFamily="34" charset="0"/>
                <a:cs typeface="Calibri" panose="020F0502020204030204" pitchFamily="34" charset="0"/>
              </a:rPr>
              <a:t>$6,856,930</a:t>
            </a:r>
          </a:p>
          <a:p>
            <a:pPr lvl="3"/>
            <a:r>
              <a:rPr lang="en-US" sz="2800" dirty="0">
                <a:latin typeface="Calibri" panose="020F0502020204030204" pitchFamily="34" charset="0"/>
                <a:cs typeface="Calibri" panose="020F0502020204030204" pitchFamily="34" charset="0"/>
              </a:rPr>
              <a:t>Non-repetition of Deficit Factor: </a:t>
            </a:r>
            <a:r>
              <a:rPr lang="en-US" sz="2800" dirty="0">
                <a:solidFill>
                  <a:srgbClr val="00B050"/>
                </a:solidFill>
                <a:latin typeface="Calibri" panose="020F0502020204030204" pitchFamily="34" charset="0"/>
                <a:cs typeface="Calibri" panose="020F0502020204030204" pitchFamily="34" charset="0"/>
              </a:rPr>
              <a:t>$2,964,403</a:t>
            </a:r>
          </a:p>
          <a:p>
            <a:pPr lvl="3"/>
            <a:r>
              <a:rPr lang="en-US" sz="2800" dirty="0">
                <a:latin typeface="Calibri" panose="020F0502020204030204" pitchFamily="34" charset="0"/>
                <a:cs typeface="Calibri" panose="020F0502020204030204" pitchFamily="34" charset="0"/>
              </a:rPr>
              <a:t>COLA: </a:t>
            </a:r>
            <a:r>
              <a:rPr lang="en-US" sz="2800" dirty="0">
                <a:solidFill>
                  <a:srgbClr val="00B050"/>
                </a:solidFill>
                <a:latin typeface="Calibri" panose="020F0502020204030204" pitchFamily="34" charset="0"/>
                <a:cs typeface="Calibri" panose="020F0502020204030204" pitchFamily="34" charset="0"/>
              </a:rPr>
              <a:t>$1,786,407</a:t>
            </a:r>
          </a:p>
          <a:p>
            <a:pPr lvl="2"/>
            <a:endParaRPr lang="en-US" sz="2800" dirty="0">
              <a:latin typeface="Calibri" panose="020F0502020204030204" pitchFamily="34" charset="0"/>
              <a:cs typeface="Calibri" panose="020F0502020204030204" pitchFamily="34" charset="0"/>
            </a:endParaRPr>
          </a:p>
          <a:p>
            <a:pPr lvl="2"/>
            <a:r>
              <a:rPr lang="en-US" sz="3600" dirty="0">
                <a:latin typeface="Calibri" panose="020F0502020204030204" pitchFamily="34" charset="0"/>
                <a:cs typeface="Calibri" panose="020F0502020204030204" pitchFamily="34" charset="0"/>
              </a:rPr>
              <a:t>Decreases</a:t>
            </a:r>
          </a:p>
          <a:p>
            <a:pPr lvl="3"/>
            <a:r>
              <a:rPr lang="en-US" sz="2800" dirty="0">
                <a:latin typeface="Calibri" panose="020F0502020204030204" pitchFamily="34" charset="0"/>
                <a:cs typeface="Calibri" panose="020F0502020204030204" pitchFamily="34" charset="0"/>
              </a:rPr>
              <a:t>Transfers: </a:t>
            </a:r>
            <a:r>
              <a:rPr lang="en-US" sz="2800" dirty="0">
                <a:solidFill>
                  <a:srgbClr val="FF0000"/>
                </a:solidFill>
                <a:latin typeface="Calibri" panose="020F0502020204030204" pitchFamily="34" charset="0"/>
                <a:cs typeface="Calibri" panose="020F0502020204030204" pitchFamily="34" charset="0"/>
              </a:rPr>
              <a:t>&lt;$103,130&gt;</a:t>
            </a:r>
          </a:p>
          <a:p>
            <a:pPr lvl="3"/>
            <a:r>
              <a:rPr lang="en-US" sz="2800" dirty="0">
                <a:latin typeface="Calibri" panose="020F0502020204030204" pitchFamily="34" charset="0"/>
                <a:cs typeface="Calibri" panose="020F0502020204030204" pitchFamily="34" charset="0"/>
              </a:rPr>
              <a:t>Interest: </a:t>
            </a:r>
            <a:r>
              <a:rPr lang="en-US" sz="2800" dirty="0">
                <a:solidFill>
                  <a:srgbClr val="FF0000"/>
                </a:solidFill>
                <a:latin typeface="Calibri" panose="020F0502020204030204" pitchFamily="34" charset="0"/>
                <a:cs typeface="Calibri" panose="020F0502020204030204" pitchFamily="34" charset="0"/>
              </a:rPr>
              <a:t>&lt;$1,468,500&gt;</a:t>
            </a:r>
          </a:p>
          <a:p>
            <a:pPr lvl="3"/>
            <a:r>
              <a:rPr lang="en-US" sz="2800" dirty="0">
                <a:latin typeface="Calibri" panose="020F0502020204030204" pitchFamily="34" charset="0"/>
                <a:cs typeface="Calibri" panose="020F0502020204030204" pitchFamily="34" charset="0"/>
              </a:rPr>
              <a:t>Prior Year Adjustment: </a:t>
            </a:r>
            <a:r>
              <a:rPr lang="en-US" sz="2800" dirty="0">
                <a:solidFill>
                  <a:srgbClr val="FF0000"/>
                </a:solidFill>
                <a:latin typeface="Calibri" panose="020F0502020204030204" pitchFamily="34" charset="0"/>
                <a:cs typeface="Calibri" panose="020F0502020204030204" pitchFamily="34" charset="0"/>
              </a:rPr>
              <a:t>&lt;1,553,336&gt;</a:t>
            </a:r>
          </a:p>
          <a:p>
            <a:pPr lvl="3"/>
            <a:endParaRPr lang="en-US" sz="2800" dirty="0">
              <a:solidFill>
                <a:srgbClr val="FF0000"/>
              </a:solidFill>
              <a:latin typeface="Calibri" panose="020F0502020204030204" pitchFamily="34" charset="0"/>
              <a:cs typeface="Calibri" panose="020F0502020204030204" pitchFamily="34" charset="0"/>
            </a:endParaRPr>
          </a:p>
          <a:p>
            <a:pPr lvl="2"/>
            <a:r>
              <a:rPr lang="en-US" sz="3600" dirty="0">
                <a:latin typeface="Calibri" panose="020F0502020204030204" pitchFamily="34" charset="0"/>
                <a:cs typeface="Calibri" panose="020F0502020204030204" pitchFamily="34" charset="0"/>
              </a:rPr>
              <a:t>Total Revenue Increase of </a:t>
            </a:r>
            <a:r>
              <a:rPr lang="en-US" sz="3600" dirty="0">
                <a:solidFill>
                  <a:schemeClr val="accent2"/>
                </a:solidFill>
                <a:latin typeface="Calibri" panose="020F0502020204030204" pitchFamily="34" charset="0"/>
                <a:cs typeface="Calibri" panose="020F0502020204030204" pitchFamily="34" charset="0"/>
              </a:rPr>
              <a:t>$9,161,689 </a:t>
            </a:r>
            <a:r>
              <a:rPr lang="en-US" sz="3600" dirty="0">
                <a:latin typeface="Calibri" panose="020F0502020204030204" pitchFamily="34" charset="0"/>
                <a:cs typeface="Calibri" panose="020F0502020204030204" pitchFamily="34" charset="0"/>
              </a:rPr>
              <a:t>or </a:t>
            </a:r>
            <a:r>
              <a:rPr lang="en-US" sz="3600" dirty="0">
                <a:solidFill>
                  <a:schemeClr val="accent2"/>
                </a:solidFill>
                <a:latin typeface="Calibri" panose="020F0502020204030204" pitchFamily="34" charset="0"/>
                <a:cs typeface="Calibri" panose="020F0502020204030204" pitchFamily="34" charset="0"/>
              </a:rPr>
              <a:t>4.22%</a:t>
            </a:r>
          </a:p>
          <a:p>
            <a:pPr lvl="3"/>
            <a:endParaRPr lang="en-US" sz="2800" dirty="0">
              <a:solidFill>
                <a:srgbClr val="FF0000"/>
              </a:solidFill>
              <a:latin typeface="Calibri" panose="020F0502020204030204" pitchFamily="34" charset="0"/>
              <a:cs typeface="Calibri" panose="020F0502020204030204" pitchFamily="34" charset="0"/>
            </a:endParaRPr>
          </a:p>
          <a:p>
            <a:pPr lvl="2"/>
            <a:endParaRPr lang="en-US" sz="3000" dirty="0">
              <a:solidFill>
                <a:srgbClr val="FF0000"/>
              </a:solidFill>
              <a:latin typeface="Calibri" panose="020F0502020204030204" pitchFamily="34" charset="0"/>
              <a:cs typeface="Calibri" panose="020F0502020204030204" pitchFamily="34" charset="0"/>
            </a:endParaRPr>
          </a:p>
          <a:p>
            <a:pPr lvl="3"/>
            <a:endParaRPr lang="en-US" sz="3400" dirty="0">
              <a:latin typeface="Calibri" panose="020F0502020204030204" pitchFamily="34" charset="0"/>
              <a:cs typeface="Calibri" panose="020F0502020204030204" pitchFamily="34" charset="0"/>
            </a:endParaRPr>
          </a:p>
          <a:p>
            <a:pPr lvl="2"/>
            <a:endParaRPr lang="en-US" sz="2800" dirty="0">
              <a:latin typeface="Calibri" panose="020F0502020204030204" pitchFamily="34" charset="0"/>
              <a:cs typeface="Calibri" panose="020F0502020204030204" pitchFamily="34" charset="0"/>
            </a:endParaRPr>
          </a:p>
          <a:p>
            <a:pPr lvl="1"/>
            <a:endParaRPr lang="en-US" sz="3000" dirty="0">
              <a:latin typeface="Calibri" panose="020F0502020204030204" pitchFamily="34" charset="0"/>
              <a:cs typeface="Calibri" panose="020F0502020204030204" pitchFamily="34" charset="0"/>
            </a:endParaRPr>
          </a:p>
          <a:p>
            <a:pPr lvl="1"/>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75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971212" y="5332104"/>
            <a:ext cx="152399" cy="1017263"/>
          </a:xfrm>
        </p:spPr>
        <p:txBody>
          <a:bodyPr>
            <a:normAutofit/>
          </a:bodyPr>
          <a:lstStyle/>
          <a:p>
            <a:pPr lvl="1"/>
            <a:endParaRPr lang="en-US" sz="3200" dirty="0">
              <a:latin typeface="Calibri" panose="020F0502020204030204" pitchFamily="34" charset="0"/>
              <a:cs typeface="Calibri" panose="020F0502020204030204" pitchFamily="34" charset="0"/>
            </a:endParaRPr>
          </a:p>
          <a:p>
            <a:pPr lvl="2"/>
            <a:endParaRPr lang="en-US" sz="3000" dirty="0">
              <a:latin typeface="Calibri" panose="020F0502020204030204" pitchFamily="34" charset="0"/>
              <a:cs typeface="Calibri" panose="020F0502020204030204" pitchFamily="34" charset="0"/>
            </a:endParaRP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0737"/>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3">
            <a:extLst>
              <a:ext uri="{FF2B5EF4-FFF2-40B4-BE49-F238E27FC236}">
                <a16:creationId xmlns:a16="http://schemas.microsoft.com/office/drawing/2014/main" id="{A3137DAF-F66C-468C-8B1C-C8B777572D25}"/>
              </a:ext>
            </a:extLst>
          </p:cNvPr>
          <p:cNvSpPr txBox="1">
            <a:spLocks/>
          </p:cNvSpPr>
          <p:nvPr/>
        </p:nvSpPr>
        <p:spPr>
          <a:xfrm>
            <a:off x="950912" y="228600"/>
            <a:ext cx="10286999" cy="6057900"/>
          </a:xfrm>
          <a:prstGeom prst="rect">
            <a:avLst/>
          </a:prstGeom>
        </p:spPr>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231775" lvl="1" indent="0" algn="ctr">
              <a:buFont typeface="Arial" pitchFamily="34" charset="0"/>
              <a:buNone/>
            </a:pPr>
            <a:r>
              <a:rPr lang="en-US" sz="4000" u="sng" dirty="0">
                <a:latin typeface="Calibri" panose="020F0502020204030204" pitchFamily="34" charset="0"/>
                <a:cs typeface="Calibri" panose="020F0502020204030204" pitchFamily="34" charset="0"/>
              </a:rPr>
              <a:t>The Big Three Expenditure Changes</a:t>
            </a:r>
          </a:p>
          <a:p>
            <a:pPr marL="231775" lvl="1" indent="0" algn="ctr">
              <a:buFont typeface="Arial" pitchFamily="34" charset="0"/>
              <a:buNone/>
            </a:pPr>
            <a:endParaRPr lang="en-US" sz="3200" u="sng" dirty="0">
              <a:latin typeface="Calibri" panose="020F0502020204030204" pitchFamily="34" charset="0"/>
              <a:cs typeface="Calibri" panose="020F0502020204030204" pitchFamily="34" charset="0"/>
            </a:endParaRPr>
          </a:p>
          <a:p>
            <a:pPr lvl="2"/>
            <a:r>
              <a:rPr lang="en-US" sz="3600" dirty="0">
                <a:latin typeface="Calibri" panose="020F0502020204030204" pitchFamily="34" charset="0"/>
                <a:cs typeface="Calibri" panose="020F0502020204030204" pitchFamily="34" charset="0"/>
              </a:rPr>
              <a:t>Decreases</a:t>
            </a:r>
          </a:p>
          <a:p>
            <a:pPr lvl="3"/>
            <a:r>
              <a:rPr lang="en-US" sz="2800" dirty="0">
                <a:latin typeface="Calibri" panose="020F0502020204030204" pitchFamily="34" charset="0"/>
                <a:cs typeface="Calibri" panose="020F0502020204030204" pitchFamily="34" charset="0"/>
              </a:rPr>
              <a:t>Hourly Instruction and Non-Instruction = </a:t>
            </a:r>
            <a:r>
              <a:rPr lang="en-US" sz="2800" dirty="0">
                <a:solidFill>
                  <a:srgbClr val="00B050"/>
                </a:solidFill>
                <a:latin typeface="Calibri" panose="020F0502020204030204" pitchFamily="34" charset="0"/>
                <a:cs typeface="Calibri" panose="020F0502020204030204" pitchFamily="34" charset="0"/>
              </a:rPr>
              <a:t>&lt;$3,066,291&gt;</a:t>
            </a:r>
          </a:p>
          <a:p>
            <a:pPr lvl="3"/>
            <a:r>
              <a:rPr lang="en-US" sz="2800" dirty="0">
                <a:latin typeface="Calibri" panose="020F0502020204030204" pitchFamily="34" charset="0"/>
                <a:cs typeface="Calibri" panose="020F0502020204030204" pitchFamily="34" charset="0"/>
              </a:rPr>
              <a:t>Supplies and Contracts: </a:t>
            </a:r>
            <a:r>
              <a:rPr lang="en-US" sz="2800" dirty="0">
                <a:solidFill>
                  <a:srgbClr val="00B050"/>
                </a:solidFill>
                <a:latin typeface="Calibri" panose="020F0502020204030204" pitchFamily="34" charset="0"/>
                <a:cs typeface="Calibri" panose="020F0502020204030204" pitchFamily="34" charset="0"/>
              </a:rPr>
              <a:t>&lt;$665,699&gt;</a:t>
            </a:r>
          </a:p>
          <a:p>
            <a:pPr lvl="3"/>
            <a:r>
              <a:rPr lang="en-US" sz="2800" dirty="0">
                <a:latin typeface="Calibri" panose="020F0502020204030204" pitchFamily="34" charset="0"/>
                <a:cs typeface="Calibri" panose="020F0502020204030204" pitchFamily="34" charset="0"/>
              </a:rPr>
              <a:t>Full Year Effect of Hiring and Termination: </a:t>
            </a:r>
            <a:r>
              <a:rPr lang="en-US" sz="2800" dirty="0">
                <a:solidFill>
                  <a:srgbClr val="00B050"/>
                </a:solidFill>
                <a:latin typeface="Calibri" panose="020F0502020204030204" pitchFamily="34" charset="0"/>
                <a:cs typeface="Calibri" panose="020F0502020204030204" pitchFamily="34" charset="0"/>
              </a:rPr>
              <a:t>&lt;$444,381&gt;</a:t>
            </a:r>
          </a:p>
          <a:p>
            <a:pPr lvl="2"/>
            <a:endParaRPr lang="en-US" sz="2800" dirty="0">
              <a:latin typeface="Calibri" panose="020F0502020204030204" pitchFamily="34" charset="0"/>
              <a:cs typeface="Calibri" panose="020F0502020204030204" pitchFamily="34" charset="0"/>
            </a:endParaRPr>
          </a:p>
          <a:p>
            <a:pPr lvl="2"/>
            <a:r>
              <a:rPr lang="en-US" sz="3600" dirty="0">
                <a:latin typeface="Calibri" panose="020F0502020204030204" pitchFamily="34" charset="0"/>
                <a:cs typeface="Calibri" panose="020F0502020204030204" pitchFamily="34" charset="0"/>
              </a:rPr>
              <a:t>Increases</a:t>
            </a:r>
          </a:p>
          <a:p>
            <a:pPr lvl="3"/>
            <a:r>
              <a:rPr lang="en-US" sz="2800" dirty="0">
                <a:latin typeface="Calibri" panose="020F0502020204030204" pitchFamily="34" charset="0"/>
                <a:cs typeface="Calibri" panose="020F0502020204030204" pitchFamily="34" charset="0"/>
              </a:rPr>
              <a:t>Step and Longevity: </a:t>
            </a:r>
            <a:r>
              <a:rPr lang="en-US" sz="2800" dirty="0">
                <a:solidFill>
                  <a:srgbClr val="FF0000"/>
                </a:solidFill>
                <a:latin typeface="Calibri" panose="020F0502020204030204" pitchFamily="34" charset="0"/>
                <a:cs typeface="Calibri" panose="020F0502020204030204" pitchFamily="34" charset="0"/>
              </a:rPr>
              <a:t>$3,194,355</a:t>
            </a:r>
          </a:p>
          <a:p>
            <a:pPr lvl="3"/>
            <a:r>
              <a:rPr lang="en-US" sz="2800" dirty="0">
                <a:latin typeface="Calibri" panose="020F0502020204030204" pitchFamily="34" charset="0"/>
                <a:cs typeface="Calibri" panose="020F0502020204030204" pitchFamily="34" charset="0"/>
              </a:rPr>
              <a:t>Health and Welfare: </a:t>
            </a:r>
            <a:r>
              <a:rPr lang="en-US" sz="2800" dirty="0">
                <a:solidFill>
                  <a:srgbClr val="FF0000"/>
                </a:solidFill>
                <a:latin typeface="Calibri" panose="020F0502020204030204" pitchFamily="34" charset="0"/>
                <a:cs typeface="Calibri" panose="020F0502020204030204" pitchFamily="34" charset="0"/>
              </a:rPr>
              <a:t>$2,589,013</a:t>
            </a:r>
          </a:p>
          <a:p>
            <a:pPr lvl="3"/>
            <a:r>
              <a:rPr lang="en-US" sz="2800" dirty="0">
                <a:latin typeface="Calibri" panose="020F0502020204030204" pitchFamily="34" charset="0"/>
                <a:cs typeface="Calibri" panose="020F0502020204030204" pitchFamily="34" charset="0"/>
              </a:rPr>
              <a:t>Negotiated Increases: </a:t>
            </a:r>
            <a:r>
              <a:rPr lang="en-US" sz="2800" dirty="0">
                <a:solidFill>
                  <a:srgbClr val="FF0000"/>
                </a:solidFill>
                <a:latin typeface="Calibri" panose="020F0502020204030204" pitchFamily="34" charset="0"/>
                <a:cs typeface="Calibri" panose="020F0502020204030204" pitchFamily="34" charset="0"/>
              </a:rPr>
              <a:t>766,283</a:t>
            </a:r>
          </a:p>
          <a:p>
            <a:pPr lvl="3"/>
            <a:endParaRPr lang="en-US" sz="2800" dirty="0">
              <a:solidFill>
                <a:srgbClr val="FF0000"/>
              </a:solidFill>
              <a:latin typeface="Calibri" panose="020F0502020204030204" pitchFamily="34" charset="0"/>
              <a:cs typeface="Calibri" panose="020F0502020204030204" pitchFamily="34" charset="0"/>
            </a:endParaRPr>
          </a:p>
          <a:p>
            <a:pPr lvl="2"/>
            <a:r>
              <a:rPr lang="en-US" sz="3600" dirty="0">
                <a:latin typeface="Calibri" panose="020F0502020204030204" pitchFamily="34" charset="0"/>
                <a:cs typeface="Calibri" panose="020F0502020204030204" pitchFamily="34" charset="0"/>
              </a:rPr>
              <a:t>Total Expenditure Increase of </a:t>
            </a:r>
            <a:r>
              <a:rPr lang="en-US" sz="3600" dirty="0">
                <a:solidFill>
                  <a:schemeClr val="accent2"/>
                </a:solidFill>
                <a:latin typeface="Calibri" panose="020F0502020204030204" pitchFamily="34" charset="0"/>
                <a:cs typeface="Calibri" panose="020F0502020204030204" pitchFamily="34" charset="0"/>
              </a:rPr>
              <a:t>$5,307,714 </a:t>
            </a:r>
            <a:r>
              <a:rPr lang="en-US" sz="3600" dirty="0">
                <a:latin typeface="Calibri" panose="020F0502020204030204" pitchFamily="34" charset="0"/>
                <a:cs typeface="Calibri" panose="020F0502020204030204" pitchFamily="34" charset="0"/>
              </a:rPr>
              <a:t>or </a:t>
            </a:r>
            <a:r>
              <a:rPr lang="en-US" sz="3600" dirty="0">
                <a:solidFill>
                  <a:schemeClr val="accent2"/>
                </a:solidFill>
                <a:latin typeface="Calibri" panose="020F0502020204030204" pitchFamily="34" charset="0"/>
                <a:cs typeface="Calibri" panose="020F0502020204030204" pitchFamily="34" charset="0"/>
              </a:rPr>
              <a:t>2.32%</a:t>
            </a:r>
          </a:p>
          <a:p>
            <a:pPr lvl="3"/>
            <a:endParaRPr lang="en-US" sz="2800" dirty="0">
              <a:solidFill>
                <a:srgbClr val="FF0000"/>
              </a:solidFill>
              <a:latin typeface="Calibri" panose="020F0502020204030204" pitchFamily="34" charset="0"/>
              <a:cs typeface="Calibri" panose="020F0502020204030204" pitchFamily="34" charset="0"/>
            </a:endParaRPr>
          </a:p>
          <a:p>
            <a:pPr lvl="2"/>
            <a:endParaRPr lang="en-US" sz="3000" dirty="0">
              <a:solidFill>
                <a:srgbClr val="FF0000"/>
              </a:solidFill>
              <a:latin typeface="Calibri" panose="020F0502020204030204" pitchFamily="34" charset="0"/>
              <a:cs typeface="Calibri" panose="020F0502020204030204" pitchFamily="34" charset="0"/>
            </a:endParaRPr>
          </a:p>
          <a:p>
            <a:pPr lvl="3"/>
            <a:endParaRPr lang="en-US" sz="3400" dirty="0">
              <a:latin typeface="Calibri" panose="020F0502020204030204" pitchFamily="34" charset="0"/>
              <a:cs typeface="Calibri" panose="020F0502020204030204" pitchFamily="34" charset="0"/>
            </a:endParaRPr>
          </a:p>
          <a:p>
            <a:pPr lvl="2"/>
            <a:endParaRPr lang="en-US" sz="2800" dirty="0">
              <a:latin typeface="Calibri" panose="020F0502020204030204" pitchFamily="34" charset="0"/>
              <a:cs typeface="Calibri" panose="020F0502020204030204" pitchFamily="34" charset="0"/>
            </a:endParaRPr>
          </a:p>
          <a:p>
            <a:pPr lvl="1"/>
            <a:endParaRPr lang="en-US" sz="3000" dirty="0">
              <a:latin typeface="Calibri" panose="020F0502020204030204" pitchFamily="34" charset="0"/>
              <a:cs typeface="Calibri" panose="020F0502020204030204" pitchFamily="34" charset="0"/>
            </a:endParaRPr>
          </a:p>
          <a:p>
            <a:pPr lvl="1"/>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67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FFEC41-8ECD-F44F-6639-B0D1676EE621}"/>
              </a:ext>
            </a:extLst>
          </p:cNvPr>
          <p:cNvGraphicFramePr>
            <a:graphicFrameLocks noGrp="1"/>
          </p:cNvGraphicFramePr>
          <p:nvPr>
            <p:ph idx="1"/>
            <p:extLst>
              <p:ext uri="{D42A27DB-BD31-4B8C-83A1-F6EECF244321}">
                <p14:modId xmlns:p14="http://schemas.microsoft.com/office/powerpoint/2010/main" val="2369773979"/>
              </p:ext>
            </p:extLst>
          </p:nvPr>
        </p:nvGraphicFramePr>
        <p:xfrm>
          <a:off x="150812" y="76200"/>
          <a:ext cx="11867252" cy="640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98E6225C-1396-19D9-372F-CBCBD1978502}"/>
              </a:ext>
            </a:extLst>
          </p:cNvPr>
          <p:cNvCxnSpPr>
            <a:cxnSpLocks/>
          </p:cNvCxnSpPr>
          <p:nvPr/>
        </p:nvCxnSpPr>
        <p:spPr>
          <a:xfrm flipV="1">
            <a:off x="6704012" y="1828800"/>
            <a:ext cx="4038600" cy="2971800"/>
          </a:xfrm>
          <a:prstGeom prst="straightConnector1">
            <a:avLst/>
          </a:prstGeom>
          <a:ln w="349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C1530C3-D0F8-69E5-36AF-6260E60FB051}"/>
              </a:ext>
            </a:extLst>
          </p:cNvPr>
          <p:cNvSpPr txBox="1"/>
          <p:nvPr/>
        </p:nvSpPr>
        <p:spPr>
          <a:xfrm>
            <a:off x="6399212" y="1981200"/>
            <a:ext cx="2457724" cy="400110"/>
          </a:xfrm>
          <a:prstGeom prst="rect">
            <a:avLst/>
          </a:prstGeom>
          <a:noFill/>
        </p:spPr>
        <p:txBody>
          <a:bodyPr wrap="none" rtlCol="0">
            <a:spAutoFit/>
          </a:bodyPr>
          <a:lstStyle/>
          <a:p>
            <a:r>
              <a:rPr lang="en-US" sz="2000" dirty="0">
                <a:solidFill>
                  <a:srgbClr val="FF0000"/>
                </a:solidFill>
                <a:latin typeface="Calibri" panose="020F0502020204030204" pitchFamily="34" charset="0"/>
                <a:cs typeface="Calibri" panose="020F0502020204030204" pitchFamily="34" charset="0"/>
              </a:rPr>
              <a:t>$29,368,355 or 26.3%</a:t>
            </a:r>
          </a:p>
        </p:txBody>
      </p:sp>
      <p:cxnSp>
        <p:nvCxnSpPr>
          <p:cNvPr id="8" name="Straight Arrow Connector 7">
            <a:extLst>
              <a:ext uri="{FF2B5EF4-FFF2-40B4-BE49-F238E27FC236}">
                <a16:creationId xmlns:a16="http://schemas.microsoft.com/office/drawing/2014/main" id="{53D146CC-2309-21BA-8E54-747EB96FABC9}"/>
              </a:ext>
            </a:extLst>
          </p:cNvPr>
          <p:cNvCxnSpPr>
            <a:cxnSpLocks/>
          </p:cNvCxnSpPr>
          <p:nvPr/>
        </p:nvCxnSpPr>
        <p:spPr>
          <a:xfrm flipV="1">
            <a:off x="9327769" y="1476345"/>
            <a:ext cx="1262443" cy="95310"/>
          </a:xfrm>
          <a:prstGeom prst="straightConnector1">
            <a:avLst/>
          </a:prstGeom>
          <a:ln w="349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96DDF2D-01CA-7E03-26A2-4BDAF5389EBB}"/>
              </a:ext>
            </a:extLst>
          </p:cNvPr>
          <p:cNvSpPr txBox="1"/>
          <p:nvPr/>
        </p:nvSpPr>
        <p:spPr>
          <a:xfrm>
            <a:off x="8842648" y="1019145"/>
            <a:ext cx="2270173" cy="400110"/>
          </a:xfrm>
          <a:prstGeom prst="rect">
            <a:avLst/>
          </a:prstGeom>
          <a:noFill/>
        </p:spPr>
        <p:txBody>
          <a:bodyPr wrap="none" rtlCol="0">
            <a:spAutoFit/>
          </a:bodyPr>
          <a:lstStyle/>
          <a:p>
            <a:r>
              <a:rPr lang="en-US" sz="2000" dirty="0">
                <a:solidFill>
                  <a:srgbClr val="FF0000"/>
                </a:solidFill>
                <a:latin typeface="Calibri" panose="020F0502020204030204" pitchFamily="34" charset="0"/>
                <a:cs typeface="Calibri" panose="020F0502020204030204" pitchFamily="34" charset="0"/>
              </a:rPr>
              <a:t>$1,384,923or 0.99%</a:t>
            </a:r>
          </a:p>
        </p:txBody>
      </p:sp>
    </p:spTree>
    <p:extLst>
      <p:ext uri="{BB962C8B-B14F-4D97-AF65-F5344CB8AC3E}">
        <p14:creationId xmlns:p14="http://schemas.microsoft.com/office/powerpoint/2010/main" val="72066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par>
                          <p:cTn id="17" fill="hold">
                            <p:stCondLst>
                              <p:cond delay="0"/>
                            </p:stCondLst>
                            <p:childTnLst>
                              <p:par>
                                <p:cTn id="18" presetID="2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2812" y="104862"/>
            <a:ext cx="10210798" cy="533400"/>
          </a:xfrm>
        </p:spPr>
        <p:txBody>
          <a:bodyPr>
            <a:noAutofit/>
          </a:bodyPr>
          <a:lstStyle/>
          <a:p>
            <a:pPr algn="ctr"/>
            <a:r>
              <a:rPr lang="en-US" sz="4000" b="1" u="sng" dirty="0">
                <a:latin typeface="Calibri" panose="020F0502020204030204" pitchFamily="34" charset="0"/>
                <a:cs typeface="Calibri" panose="020F0502020204030204" pitchFamily="34" charset="0"/>
              </a:rPr>
              <a:t>Where to Begin……</a:t>
            </a: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05FB2C0-C6B8-4AF1-9F45-F0609B9D9390}"/>
              </a:ext>
            </a:extLst>
          </p:cNvPr>
          <p:cNvSpPr>
            <a:spLocks noGrp="1"/>
          </p:cNvSpPr>
          <p:nvPr>
            <p:ph idx="1"/>
          </p:nvPr>
        </p:nvSpPr>
        <p:spPr>
          <a:xfrm>
            <a:off x="760412" y="914400"/>
            <a:ext cx="11353800" cy="5867400"/>
          </a:xfrm>
        </p:spPr>
        <p:txBody>
          <a:bodyPr>
            <a:normAutofit/>
          </a:bodyPr>
          <a:lstStyle/>
          <a:p>
            <a:r>
              <a:rPr lang="en-US" sz="4000" dirty="0">
                <a:latin typeface="Calibri" panose="020F0502020204030204" pitchFamily="34" charset="0"/>
                <a:cs typeface="Calibri" panose="020F0502020204030204" pitchFamily="34" charset="0"/>
              </a:rPr>
              <a:t>Lots of information! </a:t>
            </a:r>
          </a:p>
          <a:p>
            <a:pPr lvl="1"/>
            <a:r>
              <a:rPr lang="en-US" sz="3600" dirty="0">
                <a:latin typeface="Calibri" panose="020F0502020204030204" pitchFamily="34" charset="0"/>
                <a:cs typeface="Calibri" panose="020F0502020204030204" pitchFamily="34" charset="0"/>
              </a:rPr>
              <a:t>Santa Monica College Budget Office </a:t>
            </a:r>
          </a:p>
          <a:p>
            <a:pPr lvl="1"/>
            <a:r>
              <a:rPr lang="en-US" sz="36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https://www.smc.edu/administration/business-services/budget/</a:t>
            </a:r>
            <a:r>
              <a:rPr lang="en-US" sz="3600" dirty="0">
                <a:latin typeface="Calibri" panose="020F0502020204030204" pitchFamily="34" charset="0"/>
                <a:cs typeface="Calibri" panose="020F0502020204030204" pitchFamily="34" charset="0"/>
              </a:rPr>
              <a:t> </a:t>
            </a:r>
          </a:p>
          <a:p>
            <a:r>
              <a:rPr lang="en-US" sz="4000" dirty="0">
                <a:latin typeface="Calibri" panose="020F0502020204030204" pitchFamily="34" charset="0"/>
                <a:cs typeface="Calibri" panose="020F0502020204030204" pitchFamily="34" charset="0"/>
              </a:rPr>
              <a:t>Things will change….</a:t>
            </a:r>
          </a:p>
          <a:p>
            <a:pPr lvl="1"/>
            <a:r>
              <a:rPr lang="en-US" sz="3600" dirty="0">
                <a:latin typeface="Calibri" panose="020F0502020204030204" pitchFamily="34" charset="0"/>
                <a:cs typeface="Calibri" panose="020F0502020204030204" pitchFamily="34" charset="0"/>
              </a:rPr>
              <a:t>May Revise was unusual</a:t>
            </a:r>
          </a:p>
          <a:p>
            <a:pPr lvl="1"/>
            <a:r>
              <a:rPr lang="en-US" sz="3600" dirty="0">
                <a:latin typeface="Calibri" panose="020F0502020204030204" pitchFamily="34" charset="0"/>
                <a:cs typeface="Calibri" panose="020F0502020204030204" pitchFamily="34" charset="0"/>
              </a:rPr>
              <a:t>Legislature and Governor negotiations</a:t>
            </a:r>
          </a:p>
          <a:p>
            <a:pPr lvl="1"/>
            <a:r>
              <a:rPr lang="en-US" sz="3600" dirty="0">
                <a:latin typeface="Calibri" panose="020F0502020204030204" pitchFamily="34" charset="0"/>
                <a:cs typeface="Calibri" panose="020F0502020204030204" pitchFamily="34" charset="0"/>
              </a:rPr>
              <a:t>Year End Closing</a:t>
            </a:r>
          </a:p>
          <a:p>
            <a:pPr lvl="1"/>
            <a:r>
              <a:rPr lang="en-US" sz="3600" dirty="0">
                <a:latin typeface="Calibri" panose="020F0502020204030204" pitchFamily="34" charset="0"/>
                <a:cs typeface="Calibri" panose="020F0502020204030204" pitchFamily="34" charset="0"/>
              </a:rPr>
              <a:t>District Adopted Budget in September</a:t>
            </a:r>
          </a:p>
          <a:p>
            <a:endParaRPr lang="en-US" dirty="0"/>
          </a:p>
        </p:txBody>
      </p:sp>
    </p:spTree>
    <p:extLst>
      <p:ext uri="{BB962C8B-B14F-4D97-AF65-F5344CB8AC3E}">
        <p14:creationId xmlns:p14="http://schemas.microsoft.com/office/powerpoint/2010/main" val="67596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FFEC41-8ECD-F44F-6639-B0D1676EE621}"/>
              </a:ext>
            </a:extLst>
          </p:cNvPr>
          <p:cNvGraphicFramePr>
            <a:graphicFrameLocks noGrp="1"/>
          </p:cNvGraphicFramePr>
          <p:nvPr>
            <p:ph idx="1"/>
            <p:extLst>
              <p:ext uri="{D42A27DB-BD31-4B8C-83A1-F6EECF244321}">
                <p14:modId xmlns:p14="http://schemas.microsoft.com/office/powerpoint/2010/main" val="1748365684"/>
              </p:ext>
            </p:extLst>
          </p:nvPr>
        </p:nvGraphicFramePr>
        <p:xfrm>
          <a:off x="150812" y="76200"/>
          <a:ext cx="11867252" cy="640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98E6225C-1396-19D9-372F-CBCBD1978502}"/>
              </a:ext>
            </a:extLst>
          </p:cNvPr>
          <p:cNvCxnSpPr>
            <a:cxnSpLocks/>
          </p:cNvCxnSpPr>
          <p:nvPr/>
        </p:nvCxnSpPr>
        <p:spPr>
          <a:xfrm flipV="1">
            <a:off x="6704012" y="1600200"/>
            <a:ext cx="4267200" cy="1612900"/>
          </a:xfrm>
          <a:prstGeom prst="straightConnector1">
            <a:avLst/>
          </a:prstGeom>
          <a:ln w="349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C1530C3-D0F8-69E5-36AF-6260E60FB051}"/>
              </a:ext>
            </a:extLst>
          </p:cNvPr>
          <p:cNvSpPr txBox="1"/>
          <p:nvPr/>
        </p:nvSpPr>
        <p:spPr>
          <a:xfrm>
            <a:off x="4799012" y="1905000"/>
            <a:ext cx="2457724" cy="400110"/>
          </a:xfrm>
          <a:prstGeom prst="rect">
            <a:avLst/>
          </a:prstGeom>
          <a:noFill/>
        </p:spPr>
        <p:txBody>
          <a:bodyPr wrap="none" rtlCol="0">
            <a:spAutoFit/>
          </a:bodyPr>
          <a:lstStyle/>
          <a:p>
            <a:r>
              <a:rPr lang="en-US" sz="2000" dirty="0">
                <a:solidFill>
                  <a:srgbClr val="FF0000"/>
                </a:solidFill>
                <a:latin typeface="Calibri" panose="020F0502020204030204" pitchFamily="34" charset="0"/>
                <a:cs typeface="Calibri" panose="020F0502020204030204" pitchFamily="34" charset="0"/>
              </a:rPr>
              <a:t>$17,268,860 or 31.3%</a:t>
            </a:r>
          </a:p>
        </p:txBody>
      </p:sp>
      <p:cxnSp>
        <p:nvCxnSpPr>
          <p:cNvPr id="8" name="Straight Arrow Connector 7">
            <a:extLst>
              <a:ext uri="{FF2B5EF4-FFF2-40B4-BE49-F238E27FC236}">
                <a16:creationId xmlns:a16="http://schemas.microsoft.com/office/drawing/2014/main" id="{53D146CC-2309-21BA-8E54-747EB96FABC9}"/>
              </a:ext>
            </a:extLst>
          </p:cNvPr>
          <p:cNvCxnSpPr>
            <a:cxnSpLocks/>
          </p:cNvCxnSpPr>
          <p:nvPr/>
        </p:nvCxnSpPr>
        <p:spPr>
          <a:xfrm flipV="1">
            <a:off x="9218612" y="1447800"/>
            <a:ext cx="1447800" cy="304800"/>
          </a:xfrm>
          <a:prstGeom prst="straightConnector1">
            <a:avLst/>
          </a:prstGeom>
          <a:ln w="349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96DDF2D-01CA-7E03-26A2-4BDAF5389EBB}"/>
              </a:ext>
            </a:extLst>
          </p:cNvPr>
          <p:cNvSpPr txBox="1"/>
          <p:nvPr/>
        </p:nvSpPr>
        <p:spPr>
          <a:xfrm>
            <a:off x="8216574" y="1123890"/>
            <a:ext cx="2198038" cy="400110"/>
          </a:xfrm>
          <a:prstGeom prst="rect">
            <a:avLst/>
          </a:prstGeom>
          <a:noFill/>
        </p:spPr>
        <p:txBody>
          <a:bodyPr wrap="none" rtlCol="0">
            <a:spAutoFit/>
          </a:bodyPr>
          <a:lstStyle/>
          <a:p>
            <a:r>
              <a:rPr lang="en-US" sz="2000" dirty="0">
                <a:solidFill>
                  <a:srgbClr val="FF0000"/>
                </a:solidFill>
                <a:latin typeface="Calibri" panose="020F0502020204030204" pitchFamily="34" charset="0"/>
                <a:cs typeface="Calibri" panose="020F0502020204030204" pitchFamily="34" charset="0"/>
              </a:rPr>
              <a:t>$3,966,889 or 5.8%</a:t>
            </a:r>
          </a:p>
        </p:txBody>
      </p:sp>
    </p:spTree>
    <p:extLst>
      <p:ext uri="{BB962C8B-B14F-4D97-AF65-F5344CB8AC3E}">
        <p14:creationId xmlns:p14="http://schemas.microsoft.com/office/powerpoint/2010/main" val="290210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par>
                          <p:cTn id="17" fill="hold">
                            <p:stCondLst>
                              <p:cond delay="0"/>
                            </p:stCondLst>
                            <p:childTnLst>
                              <p:par>
                                <p:cTn id="18" presetID="2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FFEC41-8ECD-F44F-6639-B0D1676EE621}"/>
              </a:ext>
            </a:extLst>
          </p:cNvPr>
          <p:cNvGraphicFramePr>
            <a:graphicFrameLocks noGrp="1"/>
          </p:cNvGraphicFramePr>
          <p:nvPr>
            <p:ph idx="1"/>
            <p:extLst>
              <p:ext uri="{D42A27DB-BD31-4B8C-83A1-F6EECF244321}">
                <p14:modId xmlns:p14="http://schemas.microsoft.com/office/powerpoint/2010/main" val="4040489954"/>
              </p:ext>
            </p:extLst>
          </p:nvPr>
        </p:nvGraphicFramePr>
        <p:xfrm>
          <a:off x="150812" y="76200"/>
          <a:ext cx="11867252" cy="640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a:extLst>
              <a:ext uri="{FF2B5EF4-FFF2-40B4-BE49-F238E27FC236}">
                <a16:creationId xmlns:a16="http://schemas.microsoft.com/office/drawing/2014/main" id="{53D146CC-2309-21BA-8E54-747EB96FABC9}"/>
              </a:ext>
            </a:extLst>
          </p:cNvPr>
          <p:cNvCxnSpPr>
            <a:cxnSpLocks/>
          </p:cNvCxnSpPr>
          <p:nvPr/>
        </p:nvCxnSpPr>
        <p:spPr>
          <a:xfrm>
            <a:off x="9523412" y="1476345"/>
            <a:ext cx="1219200" cy="504855"/>
          </a:xfrm>
          <a:prstGeom prst="straightConnector1">
            <a:avLst/>
          </a:prstGeom>
          <a:ln w="3492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96DDF2D-01CA-7E03-26A2-4BDAF5389EBB}"/>
              </a:ext>
            </a:extLst>
          </p:cNvPr>
          <p:cNvSpPr txBox="1"/>
          <p:nvPr/>
        </p:nvSpPr>
        <p:spPr>
          <a:xfrm>
            <a:off x="9142412" y="2362200"/>
            <a:ext cx="2387192" cy="400110"/>
          </a:xfrm>
          <a:prstGeom prst="rect">
            <a:avLst/>
          </a:prstGeom>
          <a:noFill/>
        </p:spPr>
        <p:txBody>
          <a:bodyPr wrap="none" rtlCol="0">
            <a:spAutoFit/>
          </a:bodyPr>
          <a:lstStyle/>
          <a:p>
            <a:r>
              <a:rPr lang="en-US" sz="2000" dirty="0">
                <a:solidFill>
                  <a:schemeClr val="accent2"/>
                </a:solidFill>
                <a:latin typeface="Calibri" panose="020F0502020204030204" pitchFamily="34" charset="0"/>
                <a:cs typeface="Calibri" panose="020F0502020204030204" pitchFamily="34" charset="0"/>
              </a:rPr>
              <a:t>&lt;$68,600&gt; or &lt;7.4%&gt;</a:t>
            </a:r>
          </a:p>
        </p:txBody>
      </p:sp>
    </p:spTree>
    <p:extLst>
      <p:ext uri="{BB962C8B-B14F-4D97-AF65-F5344CB8AC3E}">
        <p14:creationId xmlns:p14="http://schemas.microsoft.com/office/powerpoint/2010/main" val="395979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FFEC41-8ECD-F44F-6639-B0D1676EE621}"/>
              </a:ext>
            </a:extLst>
          </p:cNvPr>
          <p:cNvGraphicFramePr>
            <a:graphicFrameLocks noGrp="1"/>
          </p:cNvGraphicFramePr>
          <p:nvPr>
            <p:ph idx="1"/>
            <p:extLst>
              <p:ext uri="{D42A27DB-BD31-4B8C-83A1-F6EECF244321}">
                <p14:modId xmlns:p14="http://schemas.microsoft.com/office/powerpoint/2010/main" val="131677935"/>
              </p:ext>
            </p:extLst>
          </p:nvPr>
        </p:nvGraphicFramePr>
        <p:xfrm>
          <a:off x="150812" y="76200"/>
          <a:ext cx="11867252" cy="640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a:extLst>
              <a:ext uri="{FF2B5EF4-FFF2-40B4-BE49-F238E27FC236}">
                <a16:creationId xmlns:a16="http://schemas.microsoft.com/office/drawing/2014/main" id="{53D146CC-2309-21BA-8E54-747EB96FABC9}"/>
              </a:ext>
            </a:extLst>
          </p:cNvPr>
          <p:cNvCxnSpPr>
            <a:cxnSpLocks/>
          </p:cNvCxnSpPr>
          <p:nvPr/>
        </p:nvCxnSpPr>
        <p:spPr>
          <a:xfrm>
            <a:off x="9653547" y="3141594"/>
            <a:ext cx="1176702" cy="363606"/>
          </a:xfrm>
          <a:prstGeom prst="straightConnector1">
            <a:avLst/>
          </a:prstGeom>
          <a:ln w="3492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96DDF2D-01CA-7E03-26A2-4BDAF5389EBB}"/>
              </a:ext>
            </a:extLst>
          </p:cNvPr>
          <p:cNvSpPr txBox="1"/>
          <p:nvPr/>
        </p:nvSpPr>
        <p:spPr>
          <a:xfrm>
            <a:off x="9066212" y="2590800"/>
            <a:ext cx="2517036" cy="400110"/>
          </a:xfrm>
          <a:prstGeom prst="rect">
            <a:avLst/>
          </a:prstGeom>
          <a:noFill/>
        </p:spPr>
        <p:txBody>
          <a:bodyPr wrap="none" rtlCol="0">
            <a:spAutoFit/>
          </a:bodyPr>
          <a:lstStyle/>
          <a:p>
            <a:r>
              <a:rPr lang="en-US" sz="2000" dirty="0">
                <a:solidFill>
                  <a:schemeClr val="accent2"/>
                </a:solidFill>
                <a:latin typeface="Calibri" panose="020F0502020204030204" pitchFamily="34" charset="0"/>
                <a:cs typeface="Calibri" panose="020F0502020204030204" pitchFamily="34" charset="0"/>
              </a:rPr>
              <a:t>&lt;$533,710&gt; or &lt;4.3%&gt;</a:t>
            </a:r>
          </a:p>
        </p:txBody>
      </p:sp>
    </p:spTree>
    <p:extLst>
      <p:ext uri="{BB962C8B-B14F-4D97-AF65-F5344CB8AC3E}">
        <p14:creationId xmlns:p14="http://schemas.microsoft.com/office/powerpoint/2010/main" val="108714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FFEC41-8ECD-F44F-6639-B0D1676EE621}"/>
              </a:ext>
            </a:extLst>
          </p:cNvPr>
          <p:cNvGraphicFramePr>
            <a:graphicFrameLocks noGrp="1"/>
          </p:cNvGraphicFramePr>
          <p:nvPr>
            <p:ph idx="1"/>
            <p:extLst>
              <p:ext uri="{D42A27DB-BD31-4B8C-83A1-F6EECF244321}">
                <p14:modId xmlns:p14="http://schemas.microsoft.com/office/powerpoint/2010/main" val="3630077735"/>
              </p:ext>
            </p:extLst>
          </p:nvPr>
        </p:nvGraphicFramePr>
        <p:xfrm>
          <a:off x="150812" y="76200"/>
          <a:ext cx="11867252" cy="640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a:extLst>
              <a:ext uri="{FF2B5EF4-FFF2-40B4-BE49-F238E27FC236}">
                <a16:creationId xmlns:a16="http://schemas.microsoft.com/office/drawing/2014/main" id="{53D146CC-2309-21BA-8E54-747EB96FABC9}"/>
              </a:ext>
            </a:extLst>
          </p:cNvPr>
          <p:cNvCxnSpPr>
            <a:cxnSpLocks/>
          </p:cNvCxnSpPr>
          <p:nvPr/>
        </p:nvCxnSpPr>
        <p:spPr>
          <a:xfrm flipV="1">
            <a:off x="9257051" y="1444655"/>
            <a:ext cx="1447800" cy="457200"/>
          </a:xfrm>
          <a:prstGeom prst="straightConnector1">
            <a:avLst/>
          </a:prstGeom>
          <a:ln w="349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96DDF2D-01CA-7E03-26A2-4BDAF5389EBB}"/>
              </a:ext>
            </a:extLst>
          </p:cNvPr>
          <p:cNvSpPr txBox="1"/>
          <p:nvPr/>
        </p:nvSpPr>
        <p:spPr>
          <a:xfrm>
            <a:off x="9523412" y="2209800"/>
            <a:ext cx="2004075" cy="400110"/>
          </a:xfrm>
          <a:prstGeom prst="rect">
            <a:avLst/>
          </a:prstGeom>
          <a:noFill/>
        </p:spPr>
        <p:txBody>
          <a:bodyPr wrap="none" rtlCol="0">
            <a:spAutoFit/>
          </a:bodyPr>
          <a:lstStyle/>
          <a:p>
            <a:r>
              <a:rPr lang="en-US" sz="2000" dirty="0">
                <a:solidFill>
                  <a:srgbClr val="FF0000"/>
                </a:solidFill>
                <a:latin typeface="Calibri" panose="020F0502020204030204" pitchFamily="34" charset="0"/>
                <a:cs typeface="Calibri" panose="020F0502020204030204" pitchFamily="34" charset="0"/>
              </a:rPr>
              <a:t>$354,195 or 7.0%</a:t>
            </a:r>
          </a:p>
        </p:txBody>
      </p:sp>
    </p:spTree>
    <p:extLst>
      <p:ext uri="{BB962C8B-B14F-4D97-AF65-F5344CB8AC3E}">
        <p14:creationId xmlns:p14="http://schemas.microsoft.com/office/powerpoint/2010/main" val="281227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FFEC41-8ECD-F44F-6639-B0D1676EE621}"/>
              </a:ext>
            </a:extLst>
          </p:cNvPr>
          <p:cNvGraphicFramePr>
            <a:graphicFrameLocks noGrp="1"/>
          </p:cNvGraphicFramePr>
          <p:nvPr>
            <p:ph idx="1"/>
            <p:extLst>
              <p:ext uri="{D42A27DB-BD31-4B8C-83A1-F6EECF244321}">
                <p14:modId xmlns:p14="http://schemas.microsoft.com/office/powerpoint/2010/main" val="3473851952"/>
              </p:ext>
            </p:extLst>
          </p:nvPr>
        </p:nvGraphicFramePr>
        <p:xfrm>
          <a:off x="150812" y="76200"/>
          <a:ext cx="11867252" cy="640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a:extLst>
              <a:ext uri="{FF2B5EF4-FFF2-40B4-BE49-F238E27FC236}">
                <a16:creationId xmlns:a16="http://schemas.microsoft.com/office/drawing/2014/main" id="{53D146CC-2309-21BA-8E54-747EB96FABC9}"/>
              </a:ext>
            </a:extLst>
          </p:cNvPr>
          <p:cNvCxnSpPr>
            <a:cxnSpLocks/>
          </p:cNvCxnSpPr>
          <p:nvPr/>
        </p:nvCxnSpPr>
        <p:spPr>
          <a:xfrm flipV="1">
            <a:off x="9218612" y="1524000"/>
            <a:ext cx="1295400" cy="762000"/>
          </a:xfrm>
          <a:prstGeom prst="straightConnector1">
            <a:avLst/>
          </a:prstGeom>
          <a:ln w="349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96DDF2D-01CA-7E03-26A2-4BDAF5389EBB}"/>
              </a:ext>
            </a:extLst>
          </p:cNvPr>
          <p:cNvSpPr txBox="1"/>
          <p:nvPr/>
        </p:nvSpPr>
        <p:spPr>
          <a:xfrm>
            <a:off x="6932612" y="1735505"/>
            <a:ext cx="2191626" cy="400110"/>
          </a:xfrm>
          <a:prstGeom prst="rect">
            <a:avLst/>
          </a:prstGeom>
          <a:noFill/>
        </p:spPr>
        <p:txBody>
          <a:bodyPr wrap="none" rtlCol="0">
            <a:spAutoFit/>
          </a:bodyPr>
          <a:lstStyle/>
          <a:p>
            <a:r>
              <a:rPr lang="en-US" sz="2000" dirty="0">
                <a:solidFill>
                  <a:srgbClr val="FF0000"/>
                </a:solidFill>
                <a:latin typeface="Calibri" panose="020F0502020204030204" pitchFamily="34" charset="0"/>
                <a:cs typeface="Calibri" panose="020F0502020204030204" pitchFamily="34" charset="0"/>
              </a:rPr>
              <a:t>$244,031 or 12.0 %</a:t>
            </a:r>
          </a:p>
        </p:txBody>
      </p:sp>
    </p:spTree>
    <p:extLst>
      <p:ext uri="{BB962C8B-B14F-4D97-AF65-F5344CB8AC3E}">
        <p14:creationId xmlns:p14="http://schemas.microsoft.com/office/powerpoint/2010/main" val="141649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24ACB85B-BBC6-4300-91AD-19A0694CF865}"/>
              </a:ext>
            </a:extLst>
          </p:cNvPr>
          <p:cNvGraphicFramePr>
            <a:graphicFrameLocks noGrp="1"/>
          </p:cNvGraphicFramePr>
          <p:nvPr>
            <p:extLst>
              <p:ext uri="{D42A27DB-BD31-4B8C-83A1-F6EECF244321}">
                <p14:modId xmlns:p14="http://schemas.microsoft.com/office/powerpoint/2010/main" val="3221535197"/>
              </p:ext>
            </p:extLst>
          </p:nvPr>
        </p:nvGraphicFramePr>
        <p:xfrm>
          <a:off x="0" y="578088"/>
          <a:ext cx="12188825" cy="6279911"/>
        </p:xfrm>
        <a:graphic>
          <a:graphicData uri="http://schemas.openxmlformats.org/drawingml/2006/table">
            <a:tbl>
              <a:tblPr firstRow="1" bandRow="1">
                <a:tableStyleId>{00A15C55-8517-42AA-B614-E9B94910E393}</a:tableStyleId>
              </a:tblPr>
              <a:tblGrid>
                <a:gridCol w="4159340">
                  <a:extLst>
                    <a:ext uri="{9D8B030D-6E8A-4147-A177-3AD203B41FA5}">
                      <a16:colId xmlns:a16="http://schemas.microsoft.com/office/drawing/2014/main" val="1621768518"/>
                    </a:ext>
                  </a:extLst>
                </a:gridCol>
                <a:gridCol w="2815994">
                  <a:extLst>
                    <a:ext uri="{9D8B030D-6E8A-4147-A177-3AD203B41FA5}">
                      <a16:colId xmlns:a16="http://schemas.microsoft.com/office/drawing/2014/main" val="851110215"/>
                    </a:ext>
                  </a:extLst>
                </a:gridCol>
                <a:gridCol w="2815994">
                  <a:extLst>
                    <a:ext uri="{9D8B030D-6E8A-4147-A177-3AD203B41FA5}">
                      <a16:colId xmlns:a16="http://schemas.microsoft.com/office/drawing/2014/main" val="180872686"/>
                    </a:ext>
                  </a:extLst>
                </a:gridCol>
                <a:gridCol w="2397497">
                  <a:extLst>
                    <a:ext uri="{9D8B030D-6E8A-4147-A177-3AD203B41FA5}">
                      <a16:colId xmlns:a16="http://schemas.microsoft.com/office/drawing/2014/main" val="3509267631"/>
                    </a:ext>
                  </a:extLst>
                </a:gridCol>
              </a:tblGrid>
              <a:tr h="995061">
                <a:tc>
                  <a:txBody>
                    <a:bodyPr/>
                    <a:lstStyle/>
                    <a:p>
                      <a:endParaRPr lang="en-US" sz="2200" dirty="0">
                        <a:latin typeface="Calibri" panose="020F0502020204030204" pitchFamily="34" charset="0"/>
                        <a:cs typeface="Calibri" panose="020F0502020204030204" pitchFamily="34" charset="0"/>
                      </a:endParaRPr>
                    </a:p>
                  </a:txBody>
                  <a:tcPr/>
                </a:tc>
                <a:tc>
                  <a:txBody>
                    <a:bodyPr/>
                    <a:lstStyle/>
                    <a:p>
                      <a:pPr algn="ctr"/>
                      <a:r>
                        <a:rPr lang="en-US" sz="2200" dirty="0">
                          <a:latin typeface="Calibri" panose="020F0502020204030204" pitchFamily="34" charset="0"/>
                          <a:cs typeface="Calibri" panose="020F0502020204030204" pitchFamily="34" charset="0"/>
                        </a:rPr>
                        <a:t>Adopted </a:t>
                      </a:r>
                    </a:p>
                    <a:p>
                      <a:pPr algn="ctr"/>
                      <a:r>
                        <a:rPr lang="en-US" sz="2200" dirty="0">
                          <a:latin typeface="Calibri" panose="020F0502020204030204" pitchFamily="34" charset="0"/>
                          <a:cs typeface="Calibri" panose="020F0502020204030204" pitchFamily="34" charset="0"/>
                        </a:rPr>
                        <a:t>2023-2024</a:t>
                      </a:r>
                    </a:p>
                  </a:txBody>
                  <a:tcPr/>
                </a:tc>
                <a:tc>
                  <a:txBody>
                    <a:bodyPr/>
                    <a:lstStyle/>
                    <a:p>
                      <a:pPr algn="ctr"/>
                      <a:r>
                        <a:rPr lang="en-US" sz="2200" dirty="0">
                          <a:latin typeface="Calibri" panose="020F0502020204030204" pitchFamily="34" charset="0"/>
                          <a:cs typeface="Calibri" panose="020F0502020204030204" pitchFamily="34" charset="0"/>
                        </a:rPr>
                        <a:t>Projected </a:t>
                      </a:r>
                    </a:p>
                    <a:p>
                      <a:pPr algn="ctr"/>
                      <a:r>
                        <a:rPr lang="en-US" sz="2200" dirty="0">
                          <a:latin typeface="Calibri" panose="020F0502020204030204" pitchFamily="34" charset="0"/>
                          <a:cs typeface="Calibri" panose="020F0502020204030204" pitchFamily="34" charset="0"/>
                        </a:rPr>
                        <a:t>2023-2024</a:t>
                      </a:r>
                    </a:p>
                  </a:txBody>
                  <a:tcPr/>
                </a:tc>
                <a:tc>
                  <a:txBody>
                    <a:bodyPr/>
                    <a:lstStyle/>
                    <a:p>
                      <a:pPr algn="ctr"/>
                      <a:r>
                        <a:rPr lang="en-US" sz="2200" b="1" dirty="0">
                          <a:latin typeface="Calibri" panose="020F0502020204030204" pitchFamily="34" charset="0"/>
                          <a:cs typeface="Calibri" panose="020F0502020204030204" pitchFamily="34" charset="0"/>
                        </a:rPr>
                        <a:t> Tentative</a:t>
                      </a:r>
                    </a:p>
                    <a:p>
                      <a:pPr algn="ctr"/>
                      <a:r>
                        <a:rPr lang="en-US" sz="2200" b="1" dirty="0">
                          <a:latin typeface="Calibri" panose="020F0502020204030204" pitchFamily="34" charset="0"/>
                          <a:cs typeface="Calibri" panose="020F0502020204030204" pitchFamily="34" charset="0"/>
                        </a:rPr>
                        <a:t>2024-2025</a:t>
                      </a:r>
                      <a:endParaRPr lang="en-US" sz="2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42081221"/>
                  </a:ext>
                </a:extLst>
              </a:tr>
              <a:tr h="496030">
                <a:tc>
                  <a:txBody>
                    <a:bodyPr/>
                    <a:lstStyle/>
                    <a:p>
                      <a:r>
                        <a:rPr lang="en-US" sz="2400" dirty="0">
                          <a:latin typeface="Calibri" panose="020F0502020204030204" pitchFamily="34" charset="0"/>
                          <a:cs typeface="Calibri" panose="020F0502020204030204" pitchFamily="34" charset="0"/>
                        </a:rPr>
                        <a:t>Beg. Fund Balance:</a:t>
                      </a:r>
                    </a:p>
                  </a:txBody>
                  <a:tcPr/>
                </a:tc>
                <a:tc>
                  <a:txBody>
                    <a:bodyPr/>
                    <a:lstStyle/>
                    <a:p>
                      <a:pPr algn="r"/>
                      <a:r>
                        <a:rPr lang="en-US" sz="2400" dirty="0">
                          <a:latin typeface="Calibri" panose="020F0502020204030204" pitchFamily="34" charset="0"/>
                          <a:cs typeface="Calibri" panose="020F0502020204030204" pitchFamily="34" charset="0"/>
                        </a:rPr>
                        <a:t>34,022,513</a:t>
                      </a:r>
                    </a:p>
                  </a:txBody>
                  <a:tcPr/>
                </a:tc>
                <a:tc>
                  <a:txBody>
                    <a:bodyPr/>
                    <a:lstStyle/>
                    <a:p>
                      <a:pPr algn="r"/>
                      <a:r>
                        <a:rPr lang="en-US" sz="2400" dirty="0">
                          <a:latin typeface="Calibri" panose="020F0502020204030204" pitchFamily="34" charset="0"/>
                          <a:cs typeface="Calibri" panose="020F0502020204030204" pitchFamily="34" charset="0"/>
                        </a:rPr>
                        <a:t>34,022,513</a:t>
                      </a:r>
                    </a:p>
                  </a:txBody>
                  <a:tcPr/>
                </a:tc>
                <a:tc>
                  <a:txBody>
                    <a:bodyPr/>
                    <a:lstStyle/>
                    <a:p>
                      <a:pPr algn="r"/>
                      <a:r>
                        <a:rPr lang="en-US" sz="2400" dirty="0">
                          <a:latin typeface="Calibri" panose="020F0502020204030204" pitchFamily="34" charset="0"/>
                          <a:cs typeface="Calibri" panose="020F0502020204030204" pitchFamily="34" charset="0"/>
                        </a:rPr>
                        <a:t>22,345,204</a:t>
                      </a:r>
                    </a:p>
                  </a:txBody>
                  <a:tcPr/>
                </a:tc>
                <a:extLst>
                  <a:ext uri="{0D108BD9-81ED-4DB2-BD59-A6C34878D82A}">
                    <a16:rowId xmlns:a16="http://schemas.microsoft.com/office/drawing/2014/main" val="3079703562"/>
                  </a:ext>
                </a:extLst>
              </a:tr>
              <a:tr h="559188">
                <a:tc>
                  <a:txBody>
                    <a:bodyPr/>
                    <a:lstStyle/>
                    <a:p>
                      <a:r>
                        <a:rPr lang="en-US" sz="2400" dirty="0">
                          <a:latin typeface="Calibri" panose="020F0502020204030204" pitchFamily="34" charset="0"/>
                          <a:cs typeface="Calibri" panose="020F0502020204030204" pitchFamily="34" charset="0"/>
                        </a:rPr>
                        <a:t>Ongoing Revenue:</a:t>
                      </a:r>
                    </a:p>
                  </a:txBody>
                  <a:tcPr/>
                </a:tc>
                <a:tc>
                  <a:txBody>
                    <a:bodyPr/>
                    <a:lstStyle/>
                    <a:p>
                      <a:pPr algn="r"/>
                      <a:r>
                        <a:rPr lang="en-US" sz="2400" dirty="0">
                          <a:latin typeface="Calibri" panose="020F0502020204030204" pitchFamily="34" charset="0"/>
                          <a:cs typeface="Calibri" panose="020F0502020204030204" pitchFamily="34" charset="0"/>
                        </a:rPr>
                        <a:t>216,181,256</a:t>
                      </a:r>
                    </a:p>
                  </a:txBody>
                  <a:tcPr/>
                </a:tc>
                <a:tc>
                  <a:txBody>
                    <a:bodyPr/>
                    <a:lstStyle/>
                    <a:p>
                      <a:pPr algn="r"/>
                      <a:r>
                        <a:rPr lang="en-US" sz="2400" dirty="0">
                          <a:latin typeface="Calibri" panose="020F0502020204030204" pitchFamily="34" charset="0"/>
                          <a:cs typeface="Calibri" panose="020F0502020204030204" pitchFamily="34" charset="0"/>
                        </a:rPr>
                        <a:t>218,705,512</a:t>
                      </a:r>
                    </a:p>
                  </a:txBody>
                  <a:tcPr/>
                </a:tc>
                <a:tc>
                  <a:txBody>
                    <a:bodyPr/>
                    <a:lstStyle/>
                    <a:p>
                      <a:pPr algn="r"/>
                      <a:r>
                        <a:rPr lang="en-US" sz="2400" dirty="0">
                          <a:latin typeface="Calibri" panose="020F0502020204030204" pitchFamily="34" charset="0"/>
                          <a:cs typeface="Calibri" panose="020F0502020204030204" pitchFamily="34" charset="0"/>
                        </a:rPr>
                        <a:t>226,456,134</a:t>
                      </a:r>
                    </a:p>
                  </a:txBody>
                  <a:tcPr/>
                </a:tc>
                <a:extLst>
                  <a:ext uri="{0D108BD9-81ED-4DB2-BD59-A6C34878D82A}">
                    <a16:rowId xmlns:a16="http://schemas.microsoft.com/office/drawing/2014/main" val="3706111869"/>
                  </a:ext>
                </a:extLst>
              </a:tr>
              <a:tr h="559188">
                <a:tc>
                  <a:txBody>
                    <a:bodyPr/>
                    <a:lstStyle/>
                    <a:p>
                      <a:r>
                        <a:rPr lang="en-US" sz="2400" dirty="0">
                          <a:latin typeface="Calibri" panose="020F0502020204030204" pitchFamily="34" charset="0"/>
                          <a:cs typeface="Calibri" panose="020F0502020204030204" pitchFamily="34" charset="0"/>
                        </a:rPr>
                        <a:t>Ongoing Expenditure:</a:t>
                      </a:r>
                    </a:p>
                  </a:txBody>
                  <a:tcPr/>
                </a:tc>
                <a:tc>
                  <a:txBody>
                    <a:bodyPr/>
                    <a:lstStyle/>
                    <a:p>
                      <a:pPr algn="r"/>
                      <a:r>
                        <a:rPr lang="en-US" sz="2400" dirty="0">
                          <a:latin typeface="Calibri" panose="020F0502020204030204" pitchFamily="34" charset="0"/>
                          <a:cs typeface="Calibri" panose="020F0502020204030204" pitchFamily="34" charset="0"/>
                        </a:rPr>
                        <a:t>222,346,419</a:t>
                      </a:r>
                    </a:p>
                  </a:txBody>
                  <a:tcPr/>
                </a:tc>
                <a:tc>
                  <a:txBody>
                    <a:bodyPr/>
                    <a:lstStyle/>
                    <a:p>
                      <a:pPr algn="r"/>
                      <a:r>
                        <a:rPr lang="en-US" sz="2400" dirty="0">
                          <a:latin typeface="Calibri" panose="020F0502020204030204" pitchFamily="34" charset="0"/>
                          <a:cs typeface="Calibri" panose="020F0502020204030204" pitchFamily="34" charset="0"/>
                        </a:rPr>
                        <a:t>227,048,209</a:t>
                      </a:r>
                    </a:p>
                  </a:txBody>
                  <a:tcPr/>
                </a:tc>
                <a:tc>
                  <a:txBody>
                    <a:bodyPr/>
                    <a:lstStyle/>
                    <a:p>
                      <a:pPr algn="r"/>
                      <a:r>
                        <a:rPr lang="en-US" sz="2400" dirty="0">
                          <a:latin typeface="Calibri" panose="020F0502020204030204" pitchFamily="34" charset="0"/>
                          <a:cs typeface="Calibri" panose="020F0502020204030204" pitchFamily="34" charset="0"/>
                        </a:rPr>
                        <a:t>233,890,457</a:t>
                      </a:r>
                    </a:p>
                  </a:txBody>
                  <a:tcPr/>
                </a:tc>
                <a:extLst>
                  <a:ext uri="{0D108BD9-81ED-4DB2-BD59-A6C34878D82A}">
                    <a16:rowId xmlns:a16="http://schemas.microsoft.com/office/drawing/2014/main" val="3017293132"/>
                  </a:ext>
                </a:extLst>
              </a:tr>
              <a:tr h="866666">
                <a:tc>
                  <a:txBody>
                    <a:bodyPr/>
                    <a:lstStyle/>
                    <a:p>
                      <a:r>
                        <a:rPr lang="en-US" sz="2400" dirty="0">
                          <a:latin typeface="Calibri" panose="020F0502020204030204" pitchFamily="34" charset="0"/>
                          <a:cs typeface="Calibri" panose="020F0502020204030204" pitchFamily="34" charset="0"/>
                        </a:rPr>
                        <a:t>Operating/Structural Surplus/Deficit:</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&lt;6,165,163&gt;</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&lt;8,342,697&gt;</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&lt;7,434,323&gt;</a:t>
                      </a:r>
                    </a:p>
                  </a:txBody>
                  <a:tcPr/>
                </a:tc>
                <a:extLst>
                  <a:ext uri="{0D108BD9-81ED-4DB2-BD59-A6C34878D82A}">
                    <a16:rowId xmlns:a16="http://schemas.microsoft.com/office/drawing/2014/main" val="723001920"/>
                  </a:ext>
                </a:extLst>
              </a:tr>
              <a:tr h="527235">
                <a:tc>
                  <a:txBody>
                    <a:bodyPr/>
                    <a:lstStyle/>
                    <a:p>
                      <a:r>
                        <a:rPr lang="en-US" sz="2400" dirty="0">
                          <a:latin typeface="Calibri" panose="020F0502020204030204" pitchFamily="34" charset="0"/>
                          <a:cs typeface="Calibri" panose="020F0502020204030204" pitchFamily="34" charset="0"/>
                        </a:rPr>
                        <a:t>One-time Items:</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&lt;803,894&gt;</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&lt;3,334,612&gt;</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&lt;389,011&gt;</a:t>
                      </a:r>
                    </a:p>
                  </a:txBody>
                  <a:tcPr/>
                </a:tc>
                <a:extLst>
                  <a:ext uri="{0D108BD9-81ED-4DB2-BD59-A6C34878D82A}">
                    <a16:rowId xmlns:a16="http://schemas.microsoft.com/office/drawing/2014/main" val="3954734514"/>
                  </a:ext>
                </a:extLst>
              </a:tr>
              <a:tr h="866666">
                <a:tc>
                  <a:txBody>
                    <a:bodyPr/>
                    <a:lstStyle/>
                    <a:p>
                      <a:r>
                        <a:rPr lang="en-US" sz="2400" dirty="0">
                          <a:latin typeface="Calibri" panose="020F0502020204030204" pitchFamily="34" charset="0"/>
                          <a:cs typeface="Calibri" panose="020F0502020204030204" pitchFamily="34" charset="0"/>
                        </a:rPr>
                        <a:t>Surplus/Deficit w/ One-time Items: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latin typeface="Calibri" panose="020F0502020204030204" pitchFamily="34" charset="0"/>
                          <a:cs typeface="Calibri" panose="020F0502020204030204" pitchFamily="34" charset="0"/>
                        </a:rPr>
                        <a:t>&lt;6,969,057&gt;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latin typeface="Calibri" panose="020F0502020204030204" pitchFamily="34" charset="0"/>
                          <a:cs typeface="Calibri" panose="020F0502020204030204" pitchFamily="34" charset="0"/>
                        </a:rPr>
                        <a:t>&lt;11,677,309&gt;</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&lt;7,823,334&gt;</a:t>
                      </a:r>
                    </a:p>
                  </a:txBody>
                  <a:tcPr/>
                </a:tc>
                <a:extLst>
                  <a:ext uri="{0D108BD9-81ED-4DB2-BD59-A6C34878D82A}">
                    <a16:rowId xmlns:a16="http://schemas.microsoft.com/office/drawing/2014/main" val="1542694748"/>
                  </a:ext>
                </a:extLst>
              </a:tr>
              <a:tr h="543211">
                <a:tc>
                  <a:txBody>
                    <a:bodyPr/>
                    <a:lstStyle/>
                    <a:p>
                      <a:r>
                        <a:rPr lang="en-US" sz="2400" dirty="0">
                          <a:latin typeface="Calibri" panose="020F0502020204030204" pitchFamily="34" charset="0"/>
                          <a:cs typeface="Calibri" panose="020F0502020204030204" pitchFamily="34" charset="0"/>
                        </a:rPr>
                        <a:t>Ending Fund Balance:</a:t>
                      </a:r>
                    </a:p>
                  </a:txBody>
                  <a:tcPr/>
                </a:tc>
                <a:tc>
                  <a:txBody>
                    <a:bodyPr/>
                    <a:lstStyle/>
                    <a:p>
                      <a:pPr algn="r"/>
                      <a:r>
                        <a:rPr lang="en-US" sz="2400" dirty="0">
                          <a:latin typeface="Calibri" panose="020F0502020204030204" pitchFamily="34" charset="0"/>
                          <a:cs typeface="Calibri" panose="020F0502020204030204" pitchFamily="34" charset="0"/>
                        </a:rPr>
                        <a:t>27,053,456</a:t>
                      </a:r>
                    </a:p>
                  </a:txBody>
                  <a:tcPr/>
                </a:tc>
                <a:tc>
                  <a:txBody>
                    <a:bodyPr/>
                    <a:lstStyle/>
                    <a:p>
                      <a:pPr algn="r"/>
                      <a:r>
                        <a:rPr lang="en-US" sz="2400" dirty="0">
                          <a:latin typeface="Calibri" panose="020F0502020204030204" pitchFamily="34" charset="0"/>
                          <a:cs typeface="Calibri" panose="020F0502020204030204" pitchFamily="34" charset="0"/>
                        </a:rPr>
                        <a:t>22,345,204</a:t>
                      </a:r>
                    </a:p>
                  </a:txBody>
                  <a:tcPr/>
                </a:tc>
                <a:tc>
                  <a:txBody>
                    <a:bodyPr/>
                    <a:lstStyle/>
                    <a:p>
                      <a:pPr algn="r"/>
                      <a:r>
                        <a:rPr lang="en-US" sz="2400" dirty="0">
                          <a:latin typeface="Calibri" panose="020F0502020204030204" pitchFamily="34" charset="0"/>
                          <a:cs typeface="Calibri" panose="020F0502020204030204" pitchFamily="34" charset="0"/>
                        </a:rPr>
                        <a:t>14,521,870</a:t>
                      </a:r>
                    </a:p>
                  </a:txBody>
                  <a:tcPr/>
                </a:tc>
                <a:extLst>
                  <a:ext uri="{0D108BD9-81ED-4DB2-BD59-A6C34878D82A}">
                    <a16:rowId xmlns:a16="http://schemas.microsoft.com/office/drawing/2014/main" val="3164710858"/>
                  </a:ext>
                </a:extLst>
              </a:tr>
              <a:tr h="866666">
                <a:tc>
                  <a:txBody>
                    <a:bodyPr/>
                    <a:lstStyle/>
                    <a:p>
                      <a:r>
                        <a:rPr lang="en-US" sz="2400" dirty="0">
                          <a:latin typeface="Calibri" panose="020F0502020204030204" pitchFamily="34" charset="0"/>
                          <a:cs typeface="Calibri" panose="020F0502020204030204" pitchFamily="34" charset="0"/>
                        </a:rPr>
                        <a:t>FB to Total Expenditure and Transfer:</a:t>
                      </a:r>
                    </a:p>
                  </a:txBody>
                  <a:tcPr/>
                </a:tc>
                <a:tc>
                  <a:txBody>
                    <a:bodyPr/>
                    <a:lstStyle/>
                    <a:p>
                      <a:pPr algn="r"/>
                      <a:r>
                        <a:rPr lang="en-US" sz="2400" dirty="0">
                          <a:latin typeface="Calibri" panose="020F0502020204030204" pitchFamily="34" charset="0"/>
                          <a:cs typeface="Calibri" panose="020F0502020204030204" pitchFamily="34" charset="0"/>
                        </a:rPr>
                        <a:t>12.12%</a:t>
                      </a:r>
                    </a:p>
                  </a:txBody>
                  <a:tcPr/>
                </a:tc>
                <a:tc>
                  <a:txBody>
                    <a:bodyPr/>
                    <a:lstStyle/>
                    <a:p>
                      <a:pPr algn="r"/>
                      <a:r>
                        <a:rPr lang="en-US" sz="2400" dirty="0">
                          <a:latin typeface="Calibri" panose="020F0502020204030204" pitchFamily="34" charset="0"/>
                          <a:cs typeface="Calibri" panose="020F0502020204030204" pitchFamily="34" charset="0"/>
                        </a:rPr>
                        <a:t>9.76%</a:t>
                      </a:r>
                    </a:p>
                  </a:txBody>
                  <a:tcPr/>
                </a:tc>
                <a:tc>
                  <a:txBody>
                    <a:bodyPr/>
                    <a:lstStyle/>
                    <a:p>
                      <a:pPr algn="r"/>
                      <a:r>
                        <a:rPr lang="en-US" sz="2400" dirty="0">
                          <a:latin typeface="Calibri" panose="020F0502020204030204" pitchFamily="34" charset="0"/>
                          <a:cs typeface="Calibri" panose="020F0502020204030204" pitchFamily="34" charset="0"/>
                        </a:rPr>
                        <a:t>6.20%</a:t>
                      </a:r>
                    </a:p>
                  </a:txBody>
                  <a:tcPr/>
                </a:tc>
                <a:extLst>
                  <a:ext uri="{0D108BD9-81ED-4DB2-BD59-A6C34878D82A}">
                    <a16:rowId xmlns:a16="http://schemas.microsoft.com/office/drawing/2014/main" val="1205463276"/>
                  </a:ext>
                </a:extLst>
              </a:tr>
            </a:tbl>
          </a:graphicData>
        </a:graphic>
      </p:graphicFrame>
      <p:sp>
        <p:nvSpPr>
          <p:cNvPr id="6" name="Title 12">
            <a:extLst>
              <a:ext uri="{FF2B5EF4-FFF2-40B4-BE49-F238E27FC236}">
                <a16:creationId xmlns:a16="http://schemas.microsoft.com/office/drawing/2014/main" id="{C9419426-99FF-4D8D-98CA-8A31EEF65F8E}"/>
              </a:ext>
            </a:extLst>
          </p:cNvPr>
          <p:cNvSpPr>
            <a:spLocks noGrp="1"/>
          </p:cNvSpPr>
          <p:nvPr>
            <p:ph type="title"/>
          </p:nvPr>
        </p:nvSpPr>
        <p:spPr>
          <a:xfrm>
            <a:off x="1141412" y="44689"/>
            <a:ext cx="10896599" cy="533400"/>
          </a:xfrm>
        </p:spPr>
        <p:txBody>
          <a:bodyPr>
            <a:noAutofit/>
          </a:bodyPr>
          <a:lstStyle/>
          <a:p>
            <a:pPr algn="ctr"/>
            <a:r>
              <a:rPr lang="en-US" sz="4000" u="sng" dirty="0">
                <a:latin typeface="Calibri" panose="020F0502020204030204" pitchFamily="34" charset="0"/>
                <a:cs typeface="Calibri" panose="020F0502020204030204" pitchFamily="34" charset="0"/>
              </a:rPr>
              <a:t>Fund Balance</a:t>
            </a:r>
            <a:endParaRPr lang="en-US" sz="4000" b="1" i="1" u="sng"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907BE8EB-7E5B-45D7-A14F-F0C00ACC88CE}"/>
              </a:ext>
            </a:extLst>
          </p:cNvPr>
          <p:cNvSpPr/>
          <p:nvPr/>
        </p:nvSpPr>
        <p:spPr>
          <a:xfrm>
            <a:off x="1" y="1596921"/>
            <a:ext cx="12188824" cy="41124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194865D-7DB3-49E3-9AC3-49730F0BC0A0}"/>
              </a:ext>
            </a:extLst>
          </p:cNvPr>
          <p:cNvSpPr/>
          <p:nvPr/>
        </p:nvSpPr>
        <p:spPr>
          <a:xfrm>
            <a:off x="0" y="2008164"/>
            <a:ext cx="12188825" cy="203043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EC63184-5394-46C0-BA6B-3846907E50CC}"/>
              </a:ext>
            </a:extLst>
          </p:cNvPr>
          <p:cNvSpPr/>
          <p:nvPr/>
        </p:nvSpPr>
        <p:spPr>
          <a:xfrm>
            <a:off x="0" y="4020875"/>
            <a:ext cx="12188825" cy="1447801"/>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9D4BB24-4629-4E70-B207-8179B4DFB1F8}"/>
              </a:ext>
            </a:extLst>
          </p:cNvPr>
          <p:cNvSpPr/>
          <p:nvPr/>
        </p:nvSpPr>
        <p:spPr>
          <a:xfrm>
            <a:off x="0" y="5491465"/>
            <a:ext cx="12188825" cy="132184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A871AA4D-174A-0CF4-E6AF-2D6830ED99B2}"/>
              </a:ext>
            </a:extLst>
          </p:cNvPr>
          <p:cNvSpPr/>
          <p:nvPr/>
        </p:nvSpPr>
        <p:spPr>
          <a:xfrm>
            <a:off x="1979612" y="2413782"/>
            <a:ext cx="6982560" cy="271623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bg2"/>
                </a:solidFill>
                <a:latin typeface="Calibri" panose="020F0502020204030204" pitchFamily="34" charset="0"/>
                <a:cs typeface="Calibri" panose="020F0502020204030204" pitchFamily="34" charset="0"/>
              </a:rPr>
              <a:t>Projected Decrease in Fund Balance Between July 1, 2022 and June 30, 2025 is Projected To Be </a:t>
            </a:r>
            <a:r>
              <a:rPr lang="en-US" sz="3600" dirty="0">
                <a:solidFill>
                  <a:srgbClr val="FF0000"/>
                </a:solidFill>
                <a:latin typeface="Calibri" panose="020F0502020204030204" pitchFamily="34" charset="0"/>
                <a:cs typeface="Calibri" panose="020F0502020204030204" pitchFamily="34" charset="0"/>
              </a:rPr>
              <a:t>&lt;$29,392,738&gt;</a:t>
            </a:r>
          </a:p>
        </p:txBody>
      </p:sp>
    </p:spTree>
    <p:extLst>
      <p:ext uri="{BB962C8B-B14F-4D97-AF65-F5344CB8AC3E}">
        <p14:creationId xmlns:p14="http://schemas.microsoft.com/office/powerpoint/2010/main" val="254056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8"/>
                                        </p:tgtEl>
                                        <p:attrNameLst>
                                          <p:attrName>ppt_x</p:attrName>
                                        </p:attrNameLst>
                                      </p:cBhvr>
                                      <p:tavLst>
                                        <p:tav tm="0">
                                          <p:val>
                                            <p:strVal val="ppt_x"/>
                                          </p:val>
                                        </p:tav>
                                        <p:tav tm="100000">
                                          <p:val>
                                            <p:strVal val="ppt_x"/>
                                          </p:val>
                                        </p:tav>
                                      </p:tavLst>
                                    </p:anim>
                                    <p:anim calcmode="lin" valueType="num">
                                      <p:cBhvr additive="base">
                                        <p:cTn id="24" dur="500"/>
                                        <p:tgtEl>
                                          <p:spTgt spid="8"/>
                                        </p:tgtEl>
                                        <p:attrNameLst>
                                          <p:attrName>ppt_y</p:attrName>
                                        </p:attrNameLst>
                                      </p:cBhvr>
                                      <p:tavLst>
                                        <p:tav tm="0">
                                          <p:val>
                                            <p:strVal val="ppt_y"/>
                                          </p:val>
                                        </p:tav>
                                        <p:tav tm="100000">
                                          <p:val>
                                            <p:strVal val="1+ppt_h/2"/>
                                          </p:val>
                                        </p:tav>
                                      </p:tavLst>
                                    </p:anim>
                                    <p:set>
                                      <p:cBhvr>
                                        <p:cTn id="25" dur="1" fill="hold">
                                          <p:stCondLst>
                                            <p:cond delay="499"/>
                                          </p:stCondLst>
                                        </p:cTn>
                                        <p:tgtEl>
                                          <p:spTgt spid="8"/>
                                        </p:tgtEl>
                                        <p:attrNameLst>
                                          <p:attrName>style.visibility</p:attrName>
                                        </p:attrNameLst>
                                      </p:cBhvr>
                                      <p:to>
                                        <p:strVal val="hidden"/>
                                      </p:to>
                                    </p:set>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9"/>
                                        </p:tgtEl>
                                        <p:attrNameLst>
                                          <p:attrName>ppt_x</p:attrName>
                                        </p:attrNameLst>
                                      </p:cBhvr>
                                      <p:tavLst>
                                        <p:tav tm="0">
                                          <p:val>
                                            <p:strVal val="ppt_x"/>
                                          </p:val>
                                        </p:tav>
                                        <p:tav tm="100000">
                                          <p:val>
                                            <p:strVal val="ppt_x"/>
                                          </p:val>
                                        </p:tav>
                                      </p:tavLst>
                                    </p:anim>
                                    <p:anim calcmode="lin" valueType="num">
                                      <p:cBhvr additive="base">
                                        <p:cTn id="35" dur="500"/>
                                        <p:tgtEl>
                                          <p:spTgt spid="9"/>
                                        </p:tgtEl>
                                        <p:attrNameLst>
                                          <p:attrName>ppt_y</p:attrName>
                                        </p:attrNameLst>
                                      </p:cBhvr>
                                      <p:tavLst>
                                        <p:tav tm="0">
                                          <p:val>
                                            <p:strVal val="ppt_y"/>
                                          </p:val>
                                        </p:tav>
                                        <p:tav tm="100000">
                                          <p:val>
                                            <p:strVal val="1+ppt_h/2"/>
                                          </p:val>
                                        </p:tav>
                                      </p:tavLst>
                                    </p:anim>
                                    <p:set>
                                      <p:cBhvr>
                                        <p:cTn id="36" dur="1" fill="hold">
                                          <p:stCondLst>
                                            <p:cond delay="499"/>
                                          </p:stCondLst>
                                        </p:cTn>
                                        <p:tgtEl>
                                          <p:spTgt spid="9"/>
                                        </p:tgtEl>
                                        <p:attrNameLst>
                                          <p:attrName>style.visibility</p:attrName>
                                        </p:attrNameLst>
                                      </p:cBhvr>
                                      <p:to>
                                        <p:strVal val="hidden"/>
                                      </p:to>
                                    </p:set>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31"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 calcmode="lin" valueType="num">
                                      <p:cBhvr>
                                        <p:cTn id="50" dur="1000" fill="hold"/>
                                        <p:tgtEl>
                                          <p:spTgt spid="13"/>
                                        </p:tgtEl>
                                        <p:attrNameLst>
                                          <p:attrName>style.rotation</p:attrName>
                                        </p:attrNameLst>
                                      </p:cBhvr>
                                      <p:tavLst>
                                        <p:tav tm="0">
                                          <p:val>
                                            <p:fltVal val="90"/>
                                          </p:val>
                                        </p:tav>
                                        <p:tav tm="100000">
                                          <p:val>
                                            <p:fltVal val="0"/>
                                          </p:val>
                                        </p:tav>
                                      </p:tavLst>
                                    </p:anim>
                                    <p:animEffect transition="in" filter="fade">
                                      <p:cBhvr>
                                        <p:cTn id="5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P spid="9" grpId="1" animBg="1"/>
      <p:bldP spid="10" grpId="0" animBg="1"/>
      <p:bldP spid="10" grpId="1"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446212" y="533400"/>
            <a:ext cx="10591799" cy="6057900"/>
          </a:xfrm>
        </p:spPr>
        <p:txBody>
          <a:bodyPr>
            <a:normAutofit/>
          </a:bodyPr>
          <a:lstStyle/>
          <a:p>
            <a:pPr lvl="1"/>
            <a:endParaRPr lang="en-US" sz="3200" dirty="0">
              <a:latin typeface="Calibri" panose="020F0502020204030204" pitchFamily="34" charset="0"/>
              <a:cs typeface="Calibri" panose="020F0502020204030204" pitchFamily="34" charset="0"/>
            </a:endParaRPr>
          </a:p>
          <a:p>
            <a:pPr lvl="2"/>
            <a:endParaRPr lang="en-US" sz="3000" dirty="0">
              <a:latin typeface="Calibri" panose="020F0502020204030204" pitchFamily="34" charset="0"/>
              <a:cs typeface="Calibri" panose="020F0502020204030204" pitchFamily="34" charset="0"/>
            </a:endParaRP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0737"/>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3">
            <a:extLst>
              <a:ext uri="{FF2B5EF4-FFF2-40B4-BE49-F238E27FC236}">
                <a16:creationId xmlns:a16="http://schemas.microsoft.com/office/drawing/2014/main" id="{A3137DAF-F66C-468C-8B1C-C8B777572D25}"/>
              </a:ext>
            </a:extLst>
          </p:cNvPr>
          <p:cNvSpPr txBox="1">
            <a:spLocks/>
          </p:cNvSpPr>
          <p:nvPr/>
        </p:nvSpPr>
        <p:spPr>
          <a:xfrm>
            <a:off x="150814" y="152400"/>
            <a:ext cx="11402161" cy="60579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231775" lvl="1" indent="0" algn="ctr">
              <a:buFont typeface="Arial" pitchFamily="34" charset="0"/>
              <a:buNone/>
            </a:pPr>
            <a:r>
              <a:rPr lang="en-US" sz="4000" u="sng" dirty="0">
                <a:latin typeface="Calibri" panose="020F0502020204030204" pitchFamily="34" charset="0"/>
                <a:cs typeface="Calibri" panose="020F0502020204030204" pitchFamily="34" charset="0"/>
              </a:rPr>
              <a:t>Key Take </a:t>
            </a:r>
            <a:r>
              <a:rPr lang="en-US" sz="4000" u="sng" dirty="0" err="1">
                <a:latin typeface="Calibri" panose="020F0502020204030204" pitchFamily="34" charset="0"/>
                <a:cs typeface="Calibri" panose="020F0502020204030204" pitchFamily="34" charset="0"/>
              </a:rPr>
              <a:t>Aways</a:t>
            </a:r>
            <a:endParaRPr lang="en-US" sz="4000" u="sng" dirty="0">
              <a:latin typeface="Calibri" panose="020F0502020204030204" pitchFamily="34" charset="0"/>
              <a:cs typeface="Calibri" panose="020F0502020204030204" pitchFamily="34" charset="0"/>
            </a:endParaRPr>
          </a:p>
          <a:p>
            <a:pPr marL="231775" lvl="1" indent="0" algn="ctr">
              <a:buFont typeface="Arial" pitchFamily="34" charset="0"/>
              <a:buNone/>
            </a:pPr>
            <a:endParaRPr lang="en-US" sz="3200" u="sng" dirty="0">
              <a:latin typeface="Calibri" panose="020F0502020204030204" pitchFamily="34" charset="0"/>
              <a:cs typeface="Calibri" panose="020F0502020204030204" pitchFamily="34" charset="0"/>
            </a:endParaRPr>
          </a:p>
          <a:p>
            <a:pPr lvl="2"/>
            <a:r>
              <a:rPr lang="en-US" sz="3600" dirty="0">
                <a:latin typeface="Calibri" panose="020F0502020204030204" pitchFamily="34" charset="0"/>
                <a:cs typeface="Calibri" panose="020F0502020204030204" pitchFamily="34" charset="0"/>
              </a:rPr>
              <a:t>Tentative is tentative. Things will change before the Adopted Budget in September</a:t>
            </a:r>
          </a:p>
          <a:p>
            <a:pPr lvl="2"/>
            <a:r>
              <a:rPr lang="en-US" sz="3600" dirty="0">
                <a:latin typeface="Calibri" panose="020F0502020204030204" pitchFamily="34" charset="0"/>
                <a:cs typeface="Calibri" panose="020F0502020204030204" pitchFamily="34" charset="0"/>
              </a:rPr>
              <a:t>Risk is high as the State Budget is continuing to deteriorate</a:t>
            </a:r>
          </a:p>
          <a:p>
            <a:pPr lvl="2"/>
            <a:r>
              <a:rPr lang="en-US" sz="3600" dirty="0">
                <a:latin typeface="Calibri" panose="020F0502020204030204" pitchFamily="34" charset="0"/>
                <a:cs typeface="Calibri" panose="020F0502020204030204" pitchFamily="34" charset="0"/>
              </a:rPr>
              <a:t>The District is near the 5% minimum fund balance </a:t>
            </a:r>
          </a:p>
          <a:p>
            <a:pPr lvl="2"/>
            <a:endParaRPr lang="en-US" sz="2800" dirty="0">
              <a:latin typeface="Calibri" panose="020F0502020204030204" pitchFamily="34" charset="0"/>
              <a:cs typeface="Calibri" panose="020F0502020204030204" pitchFamily="34" charset="0"/>
            </a:endParaRPr>
          </a:p>
          <a:p>
            <a:pPr lvl="2"/>
            <a:endParaRPr lang="en-US" sz="2800" dirty="0">
              <a:latin typeface="Calibri" panose="020F0502020204030204" pitchFamily="34" charset="0"/>
              <a:cs typeface="Calibri" panose="020F0502020204030204" pitchFamily="34" charset="0"/>
            </a:endParaRPr>
          </a:p>
          <a:p>
            <a:pPr lvl="2"/>
            <a:endParaRPr lang="en-US" sz="2800" dirty="0">
              <a:latin typeface="Calibri" panose="020F0502020204030204" pitchFamily="34" charset="0"/>
              <a:cs typeface="Calibri" panose="020F0502020204030204" pitchFamily="34" charset="0"/>
            </a:endParaRPr>
          </a:p>
          <a:p>
            <a:pPr lvl="1"/>
            <a:endParaRPr lang="en-US" sz="3000" dirty="0">
              <a:latin typeface="Calibri" panose="020F0502020204030204" pitchFamily="34" charset="0"/>
              <a:cs typeface="Calibri" panose="020F0502020204030204" pitchFamily="34" charset="0"/>
            </a:endParaRPr>
          </a:p>
          <a:p>
            <a:pPr lvl="1"/>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642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446212" y="533400"/>
            <a:ext cx="10591799" cy="6057900"/>
          </a:xfrm>
        </p:spPr>
        <p:txBody>
          <a:bodyPr>
            <a:normAutofit/>
          </a:bodyPr>
          <a:lstStyle/>
          <a:p>
            <a:pPr lvl="1"/>
            <a:endParaRPr lang="en-US" sz="3200" dirty="0">
              <a:latin typeface="Calibri" panose="020F0502020204030204" pitchFamily="34" charset="0"/>
              <a:cs typeface="Calibri" panose="020F0502020204030204" pitchFamily="34" charset="0"/>
            </a:endParaRPr>
          </a:p>
          <a:p>
            <a:pPr lvl="2"/>
            <a:endParaRPr lang="en-US" sz="3000" dirty="0">
              <a:latin typeface="Calibri" panose="020F0502020204030204" pitchFamily="34" charset="0"/>
              <a:cs typeface="Calibri" panose="020F0502020204030204" pitchFamily="34" charset="0"/>
            </a:endParaRP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0737"/>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3">
            <a:extLst>
              <a:ext uri="{FF2B5EF4-FFF2-40B4-BE49-F238E27FC236}">
                <a16:creationId xmlns:a16="http://schemas.microsoft.com/office/drawing/2014/main" id="{F7A9C7A3-A510-4BC9-9E86-2DDD158DA668}"/>
              </a:ext>
            </a:extLst>
          </p:cNvPr>
          <p:cNvSpPr txBox="1">
            <a:spLocks/>
          </p:cNvSpPr>
          <p:nvPr/>
        </p:nvSpPr>
        <p:spPr>
          <a:xfrm>
            <a:off x="228600" y="455851"/>
            <a:ext cx="10514013" cy="6135449"/>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463550" lvl="2" indent="0" algn="ctr">
              <a:buFont typeface="Arial" pitchFamily="34" charset="0"/>
              <a:buNone/>
            </a:pPr>
            <a:r>
              <a:rPr lang="en-US" sz="3600" dirty="0">
                <a:latin typeface="Calibri" panose="020F0502020204030204" pitchFamily="34" charset="0"/>
                <a:cs typeface="Calibri" panose="020F0502020204030204" pitchFamily="34" charset="0"/>
              </a:rPr>
              <a:t>Special Thank You To…</a:t>
            </a:r>
          </a:p>
          <a:p>
            <a:pPr marL="463550" lvl="2" indent="0" algn="ctr">
              <a:buFont typeface="Arial" pitchFamily="34" charset="0"/>
              <a:buNone/>
            </a:pPr>
            <a:endParaRPr lang="en-US" sz="3600" dirty="0">
              <a:latin typeface="Calibri" panose="020F0502020204030204" pitchFamily="34" charset="0"/>
              <a:cs typeface="Calibri" panose="020F0502020204030204" pitchFamily="34" charset="0"/>
            </a:endParaRPr>
          </a:p>
          <a:p>
            <a:pPr marL="463550" lvl="2" indent="0" algn="ctr">
              <a:buFont typeface="Arial" pitchFamily="34" charset="0"/>
              <a:buNone/>
            </a:pPr>
            <a:r>
              <a:rPr lang="en-US" sz="3600" dirty="0">
                <a:latin typeface="Calibri" panose="020F0502020204030204" pitchFamily="34" charset="0"/>
                <a:cs typeface="Calibri" panose="020F0502020204030204" pitchFamily="34" charset="0"/>
              </a:rPr>
              <a:t>Veronica Diaz and the Budget Team</a:t>
            </a:r>
          </a:p>
          <a:p>
            <a:pPr marL="463550" lvl="2" indent="0" algn="ctr">
              <a:buFont typeface="Arial" pitchFamily="34" charset="0"/>
              <a:buNone/>
            </a:pPr>
            <a:endParaRPr lang="en-US" sz="3600" dirty="0">
              <a:latin typeface="Calibri" panose="020F0502020204030204" pitchFamily="34" charset="0"/>
              <a:cs typeface="Calibri" panose="020F0502020204030204" pitchFamily="34" charset="0"/>
            </a:endParaRPr>
          </a:p>
          <a:p>
            <a:pPr marL="463550" lvl="2" indent="0" algn="ctr">
              <a:buFont typeface="Arial" pitchFamily="34" charset="0"/>
              <a:buNone/>
            </a:pPr>
            <a:r>
              <a:rPr lang="en-US" sz="3600" dirty="0">
                <a:latin typeface="Calibri" panose="020F0502020204030204" pitchFamily="34" charset="0"/>
                <a:cs typeface="Calibri" panose="020F0502020204030204" pitchFamily="34" charset="0"/>
              </a:rPr>
              <a:t>John Greenlee, Charlie Yen </a:t>
            </a:r>
          </a:p>
          <a:p>
            <a:pPr marL="463550" lvl="2" indent="0" algn="ctr">
              <a:buFont typeface="Arial" pitchFamily="34" charset="0"/>
              <a:buNone/>
            </a:pPr>
            <a:r>
              <a:rPr lang="en-US" sz="3600" dirty="0">
                <a:latin typeface="Calibri" panose="020F0502020204030204" pitchFamily="34" charset="0"/>
                <a:cs typeface="Calibri" panose="020F0502020204030204" pitchFamily="34" charset="0"/>
              </a:rPr>
              <a:t>and the Facilities Planning Team</a:t>
            </a:r>
          </a:p>
          <a:p>
            <a:pPr marL="463550" lvl="2" indent="0" algn="ctr">
              <a:buFont typeface="Arial" pitchFamily="34" charset="0"/>
              <a:buNone/>
            </a:pPr>
            <a:endParaRPr lang="en-US" sz="3600" dirty="0">
              <a:latin typeface="Calibri" panose="020F0502020204030204" pitchFamily="34" charset="0"/>
              <a:cs typeface="Calibri" panose="020F0502020204030204" pitchFamily="34" charset="0"/>
            </a:endParaRPr>
          </a:p>
          <a:p>
            <a:pPr marL="463550" lvl="2" indent="0" algn="ctr">
              <a:buFont typeface="Arial" pitchFamily="34" charset="0"/>
              <a:buNone/>
            </a:pPr>
            <a:r>
              <a:rPr lang="en-US" sz="3600" dirty="0">
                <a:latin typeface="Calibri" panose="020F0502020204030204" pitchFamily="34" charset="0"/>
                <a:cs typeface="Calibri" panose="020F0502020204030204" pitchFamily="34" charset="0"/>
              </a:rPr>
              <a:t>Kim Tran, Irma </a:t>
            </a:r>
            <a:r>
              <a:rPr lang="en-US" sz="3600" dirty="0" err="1">
                <a:latin typeface="Calibri" panose="020F0502020204030204" pitchFamily="34" charset="0"/>
                <a:cs typeface="Calibri" panose="020F0502020204030204" pitchFamily="34" charset="0"/>
              </a:rPr>
              <a:t>Haro</a:t>
            </a:r>
            <a:r>
              <a:rPr lang="en-US" sz="3600" dirty="0">
                <a:latin typeface="Calibri" panose="020F0502020204030204" pitchFamily="34" charset="0"/>
                <a:cs typeface="Calibri" panose="020F0502020204030204" pitchFamily="34" charset="0"/>
              </a:rPr>
              <a:t> and the Accounting Team</a:t>
            </a:r>
          </a:p>
          <a:p>
            <a:pPr marL="463550" lvl="2" indent="0" algn="ctr">
              <a:buFont typeface="Arial" pitchFamily="34" charset="0"/>
              <a:buNone/>
            </a:pPr>
            <a:endParaRPr lang="en-US" sz="3600" dirty="0">
              <a:latin typeface="Calibri" panose="020F0502020204030204" pitchFamily="34" charset="0"/>
              <a:cs typeface="Calibri" panose="020F0502020204030204" pitchFamily="34" charset="0"/>
            </a:endParaRPr>
          </a:p>
          <a:p>
            <a:pPr marL="463550" lvl="2" indent="0" algn="ctr">
              <a:buFont typeface="Arial" pitchFamily="34" charset="0"/>
              <a:buNone/>
            </a:pPr>
            <a:r>
              <a:rPr lang="en-US" sz="3600" dirty="0">
                <a:latin typeface="Calibri" panose="020F0502020204030204" pitchFamily="34" charset="0"/>
                <a:cs typeface="Calibri" panose="020F0502020204030204" pitchFamily="34" charset="0"/>
              </a:rPr>
              <a:t>The Budget Committee</a:t>
            </a:r>
          </a:p>
          <a:p>
            <a:pPr marL="463550" lvl="2" indent="0" algn="ctr">
              <a:buFont typeface="Arial" pitchFamily="34" charset="0"/>
              <a:buNone/>
            </a:pPr>
            <a:endParaRPr lang="en-US" sz="96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marL="244475" lvl="1" indent="0">
              <a:buFont typeface="Arial" pitchFamily="34" charset="0"/>
              <a:buNone/>
            </a:pPr>
            <a:endParaRPr lang="en-US" sz="2700" dirty="0">
              <a:latin typeface="Calibri" panose="020F0502020204030204" pitchFamily="34" charset="0"/>
              <a:cs typeface="Calibri" panose="020F0502020204030204" pitchFamily="34" charset="0"/>
            </a:endParaRPr>
          </a:p>
          <a:p>
            <a:endParaRPr lang="en-US" sz="3100" dirty="0">
              <a:latin typeface="Calibri" panose="020F0502020204030204" pitchFamily="34" charset="0"/>
              <a:cs typeface="Calibri" panose="020F0502020204030204" pitchFamily="34" charset="0"/>
            </a:endParaRPr>
          </a:p>
          <a:p>
            <a:pPr lvl="2"/>
            <a:endParaRPr lang="en-US" sz="2500" dirty="0">
              <a:latin typeface="Calibri" panose="020F0502020204030204" pitchFamily="34" charset="0"/>
              <a:cs typeface="Calibri" panose="020F0502020204030204" pitchFamily="34" charset="0"/>
            </a:endParaRPr>
          </a:p>
          <a:p>
            <a:pPr lvl="2"/>
            <a:endParaRPr lang="en-US" sz="2500" dirty="0"/>
          </a:p>
          <a:p>
            <a:pPr lvl="1"/>
            <a:endParaRPr lang="en-US" sz="3100" dirty="0"/>
          </a:p>
          <a:p>
            <a:pPr marL="682625" lvl="3" indent="0">
              <a:buFont typeface="Arial" pitchFamily="34" charset="0"/>
              <a:buNone/>
            </a:pPr>
            <a:endParaRPr lang="en-US" sz="1800" dirty="0"/>
          </a:p>
          <a:p>
            <a:pPr lvl="2"/>
            <a:endParaRPr lang="en-US" dirty="0"/>
          </a:p>
        </p:txBody>
      </p:sp>
    </p:spTree>
    <p:extLst>
      <p:ext uri="{BB962C8B-B14F-4D97-AF65-F5344CB8AC3E}">
        <p14:creationId xmlns:p14="http://schemas.microsoft.com/office/powerpoint/2010/main" val="214148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FFEC41-8ECD-F44F-6639-B0D1676EE621}"/>
              </a:ext>
            </a:extLst>
          </p:cNvPr>
          <p:cNvGraphicFramePr>
            <a:graphicFrameLocks noGrp="1"/>
          </p:cNvGraphicFramePr>
          <p:nvPr>
            <p:ph idx="1"/>
            <p:extLst>
              <p:ext uri="{D42A27DB-BD31-4B8C-83A1-F6EECF244321}">
                <p14:modId xmlns:p14="http://schemas.microsoft.com/office/powerpoint/2010/main" val="2464040449"/>
              </p:ext>
            </p:extLst>
          </p:nvPr>
        </p:nvGraphicFramePr>
        <p:xfrm>
          <a:off x="150812" y="76200"/>
          <a:ext cx="11867252" cy="640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a:extLst>
              <a:ext uri="{FF2B5EF4-FFF2-40B4-BE49-F238E27FC236}">
                <a16:creationId xmlns:a16="http://schemas.microsoft.com/office/drawing/2014/main" id="{53D146CC-2309-21BA-8E54-747EB96FABC9}"/>
              </a:ext>
            </a:extLst>
          </p:cNvPr>
          <p:cNvCxnSpPr>
            <a:cxnSpLocks/>
          </p:cNvCxnSpPr>
          <p:nvPr/>
        </p:nvCxnSpPr>
        <p:spPr>
          <a:xfrm>
            <a:off x="7466012" y="1676400"/>
            <a:ext cx="3276600" cy="2743200"/>
          </a:xfrm>
          <a:prstGeom prst="straightConnector1">
            <a:avLst/>
          </a:prstGeom>
          <a:ln w="349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96DDF2D-01CA-7E03-26A2-4BDAF5389EBB}"/>
              </a:ext>
            </a:extLst>
          </p:cNvPr>
          <p:cNvSpPr txBox="1"/>
          <p:nvPr/>
        </p:nvSpPr>
        <p:spPr>
          <a:xfrm>
            <a:off x="8609012" y="2057400"/>
            <a:ext cx="2970685" cy="400110"/>
          </a:xfrm>
          <a:prstGeom prst="rect">
            <a:avLst/>
          </a:prstGeom>
          <a:noFill/>
        </p:spPr>
        <p:txBody>
          <a:bodyPr wrap="none" rtlCol="0">
            <a:spAutoFit/>
          </a:bodyPr>
          <a:lstStyle/>
          <a:p>
            <a:r>
              <a:rPr lang="en-US" sz="2000" dirty="0">
                <a:solidFill>
                  <a:srgbClr val="FF0000"/>
                </a:solidFill>
                <a:latin typeface="Calibri" panose="020F0502020204030204" pitchFamily="34" charset="0"/>
                <a:cs typeface="Calibri" panose="020F0502020204030204" pitchFamily="34" charset="0"/>
              </a:rPr>
              <a:t>&lt;$29,392,738&gt; or &lt;66.9%&gt;</a:t>
            </a:r>
          </a:p>
        </p:txBody>
      </p:sp>
    </p:spTree>
    <p:extLst>
      <p:ext uri="{BB962C8B-B14F-4D97-AF65-F5344CB8AC3E}">
        <p14:creationId xmlns:p14="http://schemas.microsoft.com/office/powerpoint/2010/main" val="49805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3" y="838200"/>
            <a:ext cx="10210798" cy="533400"/>
          </a:xfrm>
        </p:spPr>
        <p:txBody>
          <a:bodyPr>
            <a:noAutofit/>
          </a:bodyPr>
          <a:lstStyle/>
          <a:p>
            <a:pPr algn="ctr"/>
            <a:r>
              <a:rPr lang="en-US" sz="6000" b="1" u="sng" dirty="0">
                <a:latin typeface="Calibri" panose="020F0502020204030204" pitchFamily="34" charset="0"/>
                <a:cs typeface="Calibri" panose="020F0502020204030204" pitchFamily="34" charset="0"/>
              </a:rPr>
              <a:t>Overview</a:t>
            </a: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05FB2C0-C6B8-4AF1-9F45-F0609B9D9390}"/>
              </a:ext>
            </a:extLst>
          </p:cNvPr>
          <p:cNvSpPr>
            <a:spLocks noGrp="1"/>
          </p:cNvSpPr>
          <p:nvPr>
            <p:ph idx="1"/>
          </p:nvPr>
        </p:nvSpPr>
        <p:spPr>
          <a:xfrm>
            <a:off x="684212" y="1600200"/>
            <a:ext cx="10820400" cy="4024125"/>
          </a:xfrm>
        </p:spPr>
        <p:txBody>
          <a:bodyPr/>
          <a:lstStyle/>
          <a:p>
            <a:r>
              <a:rPr lang="en-US" sz="5400" dirty="0">
                <a:latin typeface="Calibri" panose="020F0502020204030204" pitchFamily="34" charset="0"/>
                <a:cs typeface="Calibri" panose="020F0502020204030204" pitchFamily="34" charset="0"/>
              </a:rPr>
              <a:t>May Revise</a:t>
            </a:r>
          </a:p>
          <a:p>
            <a:r>
              <a:rPr lang="en-US" sz="5400" dirty="0">
                <a:latin typeface="Calibri" panose="020F0502020204030204" pitchFamily="34" charset="0"/>
                <a:cs typeface="Calibri" panose="020F0502020204030204" pitchFamily="34" charset="0"/>
              </a:rPr>
              <a:t>2024-2025 Tentative Budget</a:t>
            </a:r>
          </a:p>
          <a:p>
            <a:endParaRPr lang="en-US" dirty="0"/>
          </a:p>
        </p:txBody>
      </p:sp>
    </p:spTree>
    <p:extLst>
      <p:ext uri="{BB962C8B-B14F-4D97-AF65-F5344CB8AC3E}">
        <p14:creationId xmlns:p14="http://schemas.microsoft.com/office/powerpoint/2010/main" val="105957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3" y="1981200"/>
            <a:ext cx="10210798" cy="1066800"/>
          </a:xfrm>
        </p:spPr>
        <p:txBody>
          <a:bodyPr>
            <a:noAutofit/>
          </a:bodyPr>
          <a:lstStyle/>
          <a:p>
            <a:pPr algn="ctr"/>
            <a:r>
              <a:rPr lang="en-US" sz="5400" b="1" u="sng" dirty="0">
                <a:solidFill>
                  <a:schemeClr val="bg2">
                    <a:lumMod val="10000"/>
                    <a:lumOff val="90000"/>
                  </a:schemeClr>
                </a:solidFill>
                <a:latin typeface="Calibri" panose="020F0502020204030204" pitchFamily="34" charset="0"/>
                <a:cs typeface="Calibri" panose="020F0502020204030204" pitchFamily="34" charset="0"/>
              </a:rPr>
              <a:t>May Revision</a:t>
            </a: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25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65212" y="76200"/>
            <a:ext cx="11049000" cy="6781800"/>
          </a:xfrm>
        </p:spPr>
        <p:txBody>
          <a:bodyPr>
            <a:normAutofit fontScale="77500" lnSpcReduction="20000"/>
          </a:bodyPr>
          <a:lstStyle/>
          <a:p>
            <a:pPr marL="0" indent="0" algn="ctr">
              <a:buNone/>
            </a:pPr>
            <a:r>
              <a:rPr lang="en-US" sz="5100" b="1" u="sng" dirty="0">
                <a:latin typeface="Calibri" panose="020F0502020204030204" pitchFamily="34" charset="0"/>
                <a:cs typeface="Calibri" panose="020F0502020204030204" pitchFamily="34" charset="0"/>
              </a:rPr>
              <a:t>2024-2025 May Revision</a:t>
            </a:r>
          </a:p>
          <a:p>
            <a:r>
              <a:rPr lang="en-US" sz="3000" dirty="0">
                <a:latin typeface="Calibri" panose="020F0502020204030204" pitchFamily="34" charset="0"/>
                <a:cs typeface="Calibri" panose="020F0502020204030204" pitchFamily="34" charset="0"/>
              </a:rPr>
              <a:t>State has deteriorated since January</a:t>
            </a:r>
          </a:p>
          <a:p>
            <a:pPr lvl="1"/>
            <a:r>
              <a:rPr lang="en-US" sz="2600" dirty="0">
                <a:latin typeface="Calibri" panose="020F0502020204030204" pitchFamily="34" charset="0"/>
                <a:cs typeface="Calibri" panose="020F0502020204030204" pitchFamily="34" charset="0"/>
              </a:rPr>
              <a:t>Additional </a:t>
            </a:r>
            <a:r>
              <a:rPr lang="en-US" sz="2600" dirty="0">
                <a:solidFill>
                  <a:srgbClr val="FF0000"/>
                </a:solidFill>
                <a:latin typeface="Calibri" panose="020F0502020204030204" pitchFamily="34" charset="0"/>
                <a:cs typeface="Calibri" panose="020F0502020204030204" pitchFamily="34" charset="0"/>
              </a:rPr>
              <a:t>&lt;$6.9&gt; </a:t>
            </a:r>
            <a:r>
              <a:rPr lang="en-US" sz="2600" dirty="0">
                <a:latin typeface="Calibri" panose="020F0502020204030204" pitchFamily="34" charset="0"/>
                <a:cs typeface="Calibri" panose="020F0502020204030204" pitchFamily="34" charset="0"/>
              </a:rPr>
              <a:t>billion in budget shortfalls</a:t>
            </a:r>
          </a:p>
          <a:p>
            <a:pPr lvl="1"/>
            <a:r>
              <a:rPr lang="en-US" sz="2600" dirty="0">
                <a:latin typeface="Calibri" panose="020F0502020204030204" pitchFamily="34" charset="0"/>
                <a:cs typeface="Calibri" panose="020F0502020204030204" pitchFamily="34" charset="0"/>
              </a:rPr>
              <a:t>State deficit is now </a:t>
            </a:r>
            <a:r>
              <a:rPr lang="en-US" sz="2600" dirty="0">
                <a:solidFill>
                  <a:srgbClr val="FF0000"/>
                </a:solidFill>
                <a:latin typeface="Calibri" panose="020F0502020204030204" pitchFamily="34" charset="0"/>
                <a:cs typeface="Calibri" panose="020F0502020204030204" pitchFamily="34" charset="0"/>
              </a:rPr>
              <a:t>&lt;$44.9&gt; </a:t>
            </a:r>
            <a:r>
              <a:rPr lang="en-US" sz="2600" dirty="0">
                <a:latin typeface="Calibri" panose="020F0502020204030204" pitchFamily="34" charset="0"/>
                <a:cs typeface="Calibri" panose="020F0502020204030204" pitchFamily="34" charset="0"/>
              </a:rPr>
              <a:t>billion</a:t>
            </a:r>
          </a:p>
          <a:p>
            <a:pPr lvl="2"/>
            <a:r>
              <a:rPr lang="en-US" sz="2400" dirty="0">
                <a:latin typeface="Calibri" panose="020F0502020204030204" pitchFamily="34" charset="0"/>
                <a:cs typeface="Calibri" panose="020F0502020204030204" pitchFamily="34" charset="0"/>
              </a:rPr>
              <a:t>2025-2026 deficit projected to be </a:t>
            </a:r>
            <a:r>
              <a:rPr lang="en-US" sz="2400" dirty="0">
                <a:solidFill>
                  <a:srgbClr val="FF0000"/>
                </a:solidFill>
                <a:latin typeface="Calibri" panose="020F0502020204030204" pitchFamily="34" charset="0"/>
                <a:cs typeface="Calibri" panose="020F0502020204030204" pitchFamily="34" charset="0"/>
              </a:rPr>
              <a:t>&lt;$28.4&gt; </a:t>
            </a:r>
            <a:r>
              <a:rPr lang="en-US" sz="2400" dirty="0">
                <a:latin typeface="Calibri" panose="020F0502020204030204" pitchFamily="34" charset="0"/>
                <a:cs typeface="Calibri" panose="020F0502020204030204" pitchFamily="34" charset="0"/>
              </a:rPr>
              <a:t>billion</a:t>
            </a:r>
          </a:p>
          <a:p>
            <a:r>
              <a:rPr lang="en-US" sz="3000" dirty="0">
                <a:latin typeface="Calibri" panose="020F0502020204030204" pitchFamily="34" charset="0"/>
                <a:cs typeface="Calibri" panose="020F0502020204030204" pitchFamily="34" charset="0"/>
              </a:rPr>
              <a:t>Early Action Plan and May Revise Solutions</a:t>
            </a:r>
          </a:p>
          <a:p>
            <a:pPr lvl="1"/>
            <a:r>
              <a:rPr lang="en-US" sz="2600" dirty="0">
                <a:latin typeface="Calibri" panose="020F0502020204030204" pitchFamily="34" charset="0"/>
                <a:cs typeface="Calibri" panose="020F0502020204030204" pitchFamily="34" charset="0"/>
              </a:rPr>
              <a:t>AB 106 (April) reduced deficit by </a:t>
            </a:r>
            <a:r>
              <a:rPr lang="en-US" sz="2600" dirty="0">
                <a:solidFill>
                  <a:schemeClr val="accent2"/>
                </a:solidFill>
                <a:latin typeface="Calibri" panose="020F0502020204030204" pitchFamily="34" charset="0"/>
                <a:cs typeface="Calibri" panose="020F0502020204030204" pitchFamily="34" charset="0"/>
              </a:rPr>
              <a:t>$17.3 </a:t>
            </a:r>
            <a:r>
              <a:rPr lang="en-US" sz="2600" dirty="0">
                <a:latin typeface="Calibri" panose="020F0502020204030204" pitchFamily="34" charset="0"/>
                <a:cs typeface="Calibri" panose="020F0502020204030204" pitchFamily="34" charset="0"/>
              </a:rPr>
              <a:t>billion</a:t>
            </a:r>
          </a:p>
          <a:p>
            <a:pPr lvl="2"/>
            <a:r>
              <a:rPr lang="en-US" sz="2400" dirty="0">
                <a:latin typeface="Calibri" panose="020F0502020204030204" pitchFamily="34" charset="0"/>
                <a:cs typeface="Calibri" panose="020F0502020204030204" pitchFamily="34" charset="0"/>
              </a:rPr>
              <a:t>No direct Community College reductions but allows Administration to freeze one-time funding</a:t>
            </a:r>
          </a:p>
          <a:p>
            <a:pPr lvl="1"/>
            <a:r>
              <a:rPr lang="en-US" sz="2600" dirty="0">
                <a:latin typeface="Calibri" panose="020F0502020204030204" pitchFamily="34" charset="0"/>
                <a:cs typeface="Calibri" panose="020F0502020204030204" pitchFamily="34" charset="0"/>
              </a:rPr>
              <a:t>May Revise addresses the remaining </a:t>
            </a:r>
            <a:r>
              <a:rPr lang="en-US" sz="2600" dirty="0">
                <a:solidFill>
                  <a:srgbClr val="FF0000"/>
                </a:solidFill>
                <a:latin typeface="Calibri" panose="020F0502020204030204" pitchFamily="34" charset="0"/>
                <a:cs typeface="Calibri" panose="020F0502020204030204" pitchFamily="34" charset="0"/>
              </a:rPr>
              <a:t>&lt;$27.6&gt; </a:t>
            </a:r>
            <a:r>
              <a:rPr lang="en-US" sz="2600" dirty="0">
                <a:latin typeface="Calibri" panose="020F0502020204030204" pitchFamily="34" charset="0"/>
                <a:cs typeface="Calibri" panose="020F0502020204030204" pitchFamily="34" charset="0"/>
              </a:rPr>
              <a:t>billion deficit through</a:t>
            </a:r>
          </a:p>
          <a:p>
            <a:r>
              <a:rPr lang="en-US" sz="3000" dirty="0">
                <a:latin typeface="Calibri" panose="020F0502020204030204" pitchFamily="34" charset="0"/>
                <a:cs typeface="Calibri" panose="020F0502020204030204" pitchFamily="34" charset="0"/>
              </a:rPr>
              <a:t>Governor’s solution: funding shift, borrowing, funding delays, funding reductions and a withdrawal from safety net reserve – </a:t>
            </a:r>
            <a:r>
              <a:rPr lang="en-US" sz="3000" i="1" dirty="0">
                <a:latin typeface="Calibri" panose="020F0502020204030204" pitchFamily="34" charset="0"/>
                <a:cs typeface="Calibri" panose="020F0502020204030204" pitchFamily="34" charset="0"/>
              </a:rPr>
              <a:t>None affecting Community College allocations</a:t>
            </a:r>
          </a:p>
          <a:p>
            <a:pPr lvl="1"/>
            <a:r>
              <a:rPr lang="en-US" sz="2600" dirty="0">
                <a:latin typeface="Calibri" panose="020F0502020204030204" pitchFamily="34" charset="0"/>
                <a:cs typeface="Calibri" panose="020F0502020204030204" pitchFamily="34" charset="0"/>
              </a:rPr>
              <a:t>$23 billion reserve still intact - $19.4 billion BSA and $3.4 SFEU</a:t>
            </a:r>
          </a:p>
          <a:p>
            <a:pPr lvl="2"/>
            <a:r>
              <a:rPr lang="en-US" sz="2400" dirty="0">
                <a:latin typeface="Calibri" panose="020F0502020204030204" pitchFamily="34" charset="0"/>
                <a:cs typeface="Calibri" panose="020F0502020204030204" pitchFamily="34" charset="0"/>
              </a:rPr>
              <a:t>Full withdrawal of Prop 98 Reserves</a:t>
            </a:r>
          </a:p>
          <a:p>
            <a:r>
              <a:rPr lang="en-US" sz="3000" dirty="0">
                <a:latin typeface="Calibri" panose="020F0502020204030204" pitchFamily="34" charset="0"/>
                <a:cs typeface="Calibri" panose="020F0502020204030204" pitchFamily="34" charset="0"/>
              </a:rPr>
              <a:t>Prop 98 is $8.8 billion over allocated</a:t>
            </a:r>
          </a:p>
          <a:p>
            <a:pPr lvl="1"/>
            <a:r>
              <a:rPr lang="en-US" sz="2600" dirty="0">
                <a:latin typeface="Calibri" panose="020F0502020204030204" pitchFamily="34" charset="0"/>
                <a:cs typeface="Calibri" panose="020F0502020204030204" pitchFamily="34" charset="0"/>
              </a:rPr>
              <a:t>Prop 98 “funding maneuver” </a:t>
            </a:r>
          </a:p>
          <a:p>
            <a:pPr lvl="2"/>
            <a:r>
              <a:rPr lang="en-US" sz="2500" dirty="0">
                <a:latin typeface="Calibri" panose="020F0502020204030204" pitchFamily="34" charset="0"/>
                <a:cs typeface="Calibri" panose="020F0502020204030204" pitchFamily="34" charset="0"/>
              </a:rPr>
              <a:t>Counts past over allocation as a General Fund expenditure paid back over 5 years</a:t>
            </a:r>
          </a:p>
          <a:p>
            <a:pPr lvl="2"/>
            <a:r>
              <a:rPr lang="en-US" sz="2500" dirty="0">
                <a:latin typeface="Calibri" panose="020F0502020204030204" pitchFamily="34" charset="0"/>
                <a:cs typeface="Calibri" panose="020F0502020204030204" pitchFamily="34" charset="0"/>
              </a:rPr>
              <a:t>Controversial: Prevents immediate reductions – Slows future funding growth</a:t>
            </a:r>
          </a:p>
          <a:p>
            <a:pPr lvl="2"/>
            <a:r>
              <a:rPr lang="en-US" sz="2500" dirty="0">
                <a:latin typeface="Calibri" panose="020F0502020204030204" pitchFamily="34" charset="0"/>
                <a:cs typeface="Calibri" panose="020F0502020204030204" pitchFamily="34" charset="0"/>
              </a:rPr>
              <a:t>Rejection could result in immediate deferrals or reductions</a:t>
            </a:r>
          </a:p>
          <a:p>
            <a:pPr marL="463550" lvl="2" indent="0">
              <a:buNone/>
            </a:pPr>
            <a:endParaRPr lang="en-US" sz="2500" dirty="0">
              <a:latin typeface="Calibri" panose="020F0502020204030204" pitchFamily="34" charset="0"/>
              <a:cs typeface="Calibri" panose="020F0502020204030204" pitchFamily="34" charset="0"/>
            </a:endParaRPr>
          </a:p>
          <a:p>
            <a:pPr lvl="1"/>
            <a:endParaRPr lang="en-US" sz="3100" dirty="0">
              <a:latin typeface="Calibri" panose="020F0502020204030204" pitchFamily="34" charset="0"/>
              <a:cs typeface="Calibri" panose="020F0502020204030204" pitchFamily="34" charset="0"/>
            </a:endParaRPr>
          </a:p>
          <a:p>
            <a:pPr marL="682625" lvl="3" indent="0">
              <a:buNone/>
            </a:pPr>
            <a:endParaRPr lang="en-US" sz="1800" dirty="0">
              <a:latin typeface="Calibri" panose="020F0502020204030204" pitchFamily="34" charset="0"/>
              <a:cs typeface="Calibri" panose="020F0502020204030204" pitchFamily="34" charset="0"/>
            </a:endParaRPr>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02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31812" y="76200"/>
            <a:ext cx="11582400" cy="6781800"/>
          </a:xfrm>
        </p:spPr>
        <p:txBody>
          <a:bodyPr>
            <a:normAutofit/>
          </a:bodyPr>
          <a:lstStyle/>
          <a:p>
            <a:pPr marL="0" indent="0" algn="ctr">
              <a:buNone/>
            </a:pPr>
            <a:r>
              <a:rPr lang="en-US" sz="5100" b="1" u="sng" dirty="0">
                <a:latin typeface="Calibri" panose="020F0502020204030204" pitchFamily="34" charset="0"/>
                <a:cs typeface="Calibri" panose="020F0502020204030204" pitchFamily="34" charset="0"/>
              </a:rPr>
              <a:t>Community Colleges</a:t>
            </a:r>
          </a:p>
          <a:p>
            <a:pPr lvl="2"/>
            <a:endParaRPr lang="en-US" sz="2500" dirty="0">
              <a:latin typeface="Calibri" panose="020F0502020204030204" pitchFamily="34" charset="0"/>
              <a:cs typeface="Calibri" panose="020F0502020204030204" pitchFamily="34" charset="0"/>
            </a:endParaRPr>
          </a:p>
          <a:p>
            <a:pPr lvl="2"/>
            <a:r>
              <a:rPr lang="en-US" sz="2800" dirty="0">
                <a:latin typeface="Calibri" panose="020F0502020204030204" pitchFamily="34" charset="0"/>
                <a:cs typeface="Calibri" panose="020F0502020204030204" pitchFamily="34" charset="0"/>
              </a:rPr>
              <a:t>Total increase of </a:t>
            </a:r>
            <a:r>
              <a:rPr lang="en-US" sz="2800" dirty="0">
                <a:solidFill>
                  <a:schemeClr val="accent2"/>
                </a:solidFill>
                <a:latin typeface="Calibri" panose="020F0502020204030204" pitchFamily="34" charset="0"/>
                <a:cs typeface="Calibri" panose="020F0502020204030204" pitchFamily="34" charset="0"/>
              </a:rPr>
              <a:t>$59.27 </a:t>
            </a:r>
            <a:r>
              <a:rPr lang="en-US" sz="2800" dirty="0">
                <a:latin typeface="Calibri" panose="020F0502020204030204" pitchFamily="34" charset="0"/>
                <a:cs typeface="Calibri" panose="020F0502020204030204" pitchFamily="34" charset="0"/>
              </a:rPr>
              <a:t>million from January proposal</a:t>
            </a:r>
          </a:p>
          <a:p>
            <a:pPr lvl="2"/>
            <a:r>
              <a:rPr lang="en-US" sz="2800" dirty="0">
                <a:latin typeface="Calibri" panose="020F0502020204030204" pitchFamily="34" charset="0"/>
                <a:cs typeface="Calibri" panose="020F0502020204030204" pitchFamily="34" charset="0"/>
              </a:rPr>
              <a:t>Major Ongoing changes include:</a:t>
            </a:r>
          </a:p>
          <a:p>
            <a:pPr lvl="3"/>
            <a:r>
              <a:rPr lang="en-US" sz="2400" dirty="0">
                <a:latin typeface="Calibri" panose="020F0502020204030204" pitchFamily="34" charset="0"/>
                <a:cs typeface="Calibri" panose="020F0502020204030204" pitchFamily="34" charset="0"/>
              </a:rPr>
              <a:t>Increase COLA for SCFF from 0.76% to 1.07%</a:t>
            </a:r>
          </a:p>
          <a:p>
            <a:pPr lvl="3"/>
            <a:r>
              <a:rPr lang="en-US" sz="2400" dirty="0">
                <a:latin typeface="Calibri" panose="020F0502020204030204" pitchFamily="34" charset="0"/>
                <a:cs typeface="Calibri" panose="020F0502020204030204" pitchFamily="34" charset="0"/>
              </a:rPr>
              <a:t>Increase COLA for Adult Ed, EOPS, CARE, MCBG, DSPS and </a:t>
            </a:r>
            <a:r>
              <a:rPr lang="en-US" sz="2400" dirty="0" err="1">
                <a:latin typeface="Calibri" panose="020F0502020204030204" pitchFamily="34" charset="0"/>
                <a:cs typeface="Calibri" panose="020F0502020204030204" pitchFamily="34" charset="0"/>
              </a:rPr>
              <a:t>CalWORKS</a:t>
            </a:r>
            <a:r>
              <a:rPr lang="en-US" sz="2400" dirty="0">
                <a:latin typeface="Calibri" panose="020F0502020204030204" pitchFamily="34" charset="0"/>
                <a:cs typeface="Calibri" panose="020F0502020204030204" pitchFamily="34" charset="0"/>
              </a:rPr>
              <a:t> to 1.07%</a:t>
            </a:r>
          </a:p>
          <a:p>
            <a:pPr lvl="3"/>
            <a:r>
              <a:rPr lang="en-US" sz="2400" dirty="0">
                <a:latin typeface="Calibri" panose="020F0502020204030204" pitchFamily="34" charset="0"/>
                <a:cs typeface="Calibri" panose="020F0502020204030204" pitchFamily="34" charset="0"/>
              </a:rPr>
              <a:t>Reduction of </a:t>
            </a:r>
            <a:r>
              <a:rPr lang="en-US" sz="2400" dirty="0">
                <a:solidFill>
                  <a:srgbClr val="FF0000"/>
                </a:solidFill>
                <a:latin typeface="Calibri" panose="020F0502020204030204" pitchFamily="34" charset="0"/>
                <a:cs typeface="Calibri" panose="020F0502020204030204" pitchFamily="34" charset="0"/>
              </a:rPr>
              <a:t>&lt;$12.77&gt; </a:t>
            </a:r>
            <a:r>
              <a:rPr lang="en-US" sz="2400" dirty="0">
                <a:latin typeface="Calibri" panose="020F0502020204030204" pitchFamily="34" charset="0"/>
                <a:cs typeface="Calibri" panose="020F0502020204030204" pitchFamily="34" charset="0"/>
              </a:rPr>
              <a:t>million of Equal Employment Opportunity Program</a:t>
            </a:r>
          </a:p>
          <a:p>
            <a:pPr lvl="2"/>
            <a:r>
              <a:rPr lang="en-US" sz="2800" dirty="0">
                <a:latin typeface="Calibri" panose="020F0502020204030204" pitchFamily="34" charset="0"/>
                <a:cs typeface="Calibri" panose="020F0502020204030204" pitchFamily="34" charset="0"/>
              </a:rPr>
              <a:t>Major One-time changes include:</a:t>
            </a:r>
          </a:p>
          <a:p>
            <a:pPr lvl="3"/>
            <a:r>
              <a:rPr lang="en-US" sz="2400" dirty="0">
                <a:latin typeface="Calibri" panose="020F0502020204030204" pitchFamily="34" charset="0"/>
                <a:cs typeface="Calibri" panose="020F0502020204030204" pitchFamily="34" charset="0"/>
              </a:rPr>
              <a:t>Expanded Nursing Program Capacity – </a:t>
            </a:r>
            <a:r>
              <a:rPr lang="en-US" sz="2400" dirty="0">
                <a:solidFill>
                  <a:schemeClr val="accent2"/>
                </a:solidFill>
                <a:latin typeface="Calibri" panose="020F0502020204030204" pitchFamily="34" charset="0"/>
                <a:cs typeface="Calibri" panose="020F0502020204030204" pitchFamily="34" charset="0"/>
              </a:rPr>
              <a:t>$60 </a:t>
            </a:r>
            <a:r>
              <a:rPr lang="en-US" sz="2400" dirty="0">
                <a:latin typeface="Calibri" panose="020F0502020204030204" pitchFamily="34" charset="0"/>
                <a:cs typeface="Calibri" panose="020F0502020204030204" pitchFamily="34" charset="0"/>
              </a:rPr>
              <a:t>million - Increase ADN</a:t>
            </a:r>
          </a:p>
          <a:p>
            <a:pPr lvl="3"/>
            <a:r>
              <a:rPr lang="en-US" sz="2400" dirty="0" err="1">
                <a:latin typeface="Calibri" panose="020F0502020204030204" pitchFamily="34" charset="0"/>
                <a:cs typeface="Calibri" panose="020F0502020204030204" pitchFamily="34" charset="0"/>
              </a:rPr>
              <a:t>eTranscripts</a:t>
            </a:r>
            <a:r>
              <a:rPr lang="en-US" sz="2400" dirty="0">
                <a:latin typeface="Calibri" panose="020F0502020204030204" pitchFamily="34" charset="0"/>
                <a:cs typeface="Calibri" panose="020F0502020204030204" pitchFamily="34" charset="0"/>
              </a:rPr>
              <a:t> - </a:t>
            </a:r>
            <a:r>
              <a:rPr lang="en-US" sz="2400" dirty="0">
                <a:solidFill>
                  <a:schemeClr val="accent2"/>
                </a:solidFill>
                <a:latin typeface="Calibri" panose="020F0502020204030204" pitchFamily="34" charset="0"/>
                <a:cs typeface="Calibri" panose="020F0502020204030204" pitchFamily="34" charset="0"/>
              </a:rPr>
              <a:t>$12 </a:t>
            </a:r>
            <a:r>
              <a:rPr lang="en-US" sz="2400" dirty="0">
                <a:latin typeface="Calibri" panose="020F0502020204030204" pitchFamily="34" charset="0"/>
                <a:cs typeface="Calibri" panose="020F0502020204030204" pitchFamily="34" charset="0"/>
              </a:rPr>
              <a:t>million – Systemwide transcript system</a:t>
            </a:r>
          </a:p>
          <a:p>
            <a:pPr lvl="3"/>
            <a:r>
              <a:rPr lang="en-US" sz="2400" dirty="0">
                <a:latin typeface="Calibri" panose="020F0502020204030204" pitchFamily="34" charset="0"/>
                <a:cs typeface="Calibri" panose="020F0502020204030204" pitchFamily="34" charset="0"/>
              </a:rPr>
              <a:t>Common Cloud Data Platform - </a:t>
            </a:r>
            <a:r>
              <a:rPr lang="en-US" sz="2400" dirty="0">
                <a:solidFill>
                  <a:schemeClr val="accent2"/>
                </a:solidFill>
                <a:latin typeface="Calibri" panose="020F0502020204030204" pitchFamily="34" charset="0"/>
                <a:cs typeface="Calibri" panose="020F0502020204030204" pitchFamily="34" charset="0"/>
              </a:rPr>
              <a:t>$12 </a:t>
            </a:r>
            <a:r>
              <a:rPr lang="en-US" sz="2400" dirty="0">
                <a:latin typeface="Calibri" panose="020F0502020204030204" pitchFamily="34" charset="0"/>
                <a:cs typeface="Calibri" panose="020F0502020204030204" pitchFamily="34" charset="0"/>
              </a:rPr>
              <a:t>million – Support exploring a systemwide ERP</a:t>
            </a:r>
          </a:p>
          <a:p>
            <a:pPr lvl="3"/>
            <a:r>
              <a:rPr lang="en-US" sz="2400" dirty="0">
                <a:latin typeface="Calibri" panose="020F0502020204030204" pitchFamily="34" charset="0"/>
                <a:cs typeface="Calibri" panose="020F0502020204030204" pitchFamily="34" charset="0"/>
              </a:rPr>
              <a:t>Mapping Pathways for Credit for Prior Learning- </a:t>
            </a:r>
            <a:r>
              <a:rPr lang="en-US" sz="2400" dirty="0">
                <a:solidFill>
                  <a:schemeClr val="accent2"/>
                </a:solidFill>
                <a:latin typeface="Calibri" panose="020F0502020204030204" pitchFamily="34" charset="0"/>
                <a:cs typeface="Calibri" panose="020F0502020204030204" pitchFamily="34" charset="0"/>
              </a:rPr>
              <a:t>$6 </a:t>
            </a:r>
            <a:r>
              <a:rPr lang="en-US" sz="2400" dirty="0">
                <a:latin typeface="Calibri" panose="020F0502020204030204" pitchFamily="34" charset="0"/>
                <a:cs typeface="Calibri" panose="020F0502020204030204" pitchFamily="34" charset="0"/>
              </a:rPr>
              <a:t>million – Competitive grant</a:t>
            </a:r>
          </a:p>
          <a:p>
            <a:pPr lvl="3"/>
            <a:r>
              <a:rPr lang="en-US" sz="2400" dirty="0">
                <a:latin typeface="Calibri" panose="020F0502020204030204" pitchFamily="34" charset="0"/>
                <a:cs typeface="Calibri" panose="020F0502020204030204" pitchFamily="34" charset="0"/>
              </a:rPr>
              <a:t>Pathways for Low-Income Workers - </a:t>
            </a:r>
            <a:r>
              <a:rPr lang="en-US" sz="2400" dirty="0">
                <a:solidFill>
                  <a:schemeClr val="accent2"/>
                </a:solidFill>
                <a:latin typeface="Calibri" panose="020F0502020204030204" pitchFamily="34" charset="0"/>
                <a:cs typeface="Calibri" panose="020F0502020204030204" pitchFamily="34" charset="0"/>
              </a:rPr>
              <a:t>$5 </a:t>
            </a:r>
            <a:r>
              <a:rPr lang="en-US" sz="2400" dirty="0">
                <a:latin typeface="Calibri" panose="020F0502020204030204" pitchFamily="34" charset="0"/>
                <a:cs typeface="Calibri" panose="020F0502020204030204" pitchFamily="34" charset="0"/>
              </a:rPr>
              <a:t>million – Pathways for UDW members</a:t>
            </a:r>
          </a:p>
          <a:p>
            <a:pPr lvl="3"/>
            <a:r>
              <a:rPr lang="en-US" sz="2400" dirty="0">
                <a:latin typeface="Calibri" panose="020F0502020204030204" pitchFamily="34" charset="0"/>
                <a:cs typeface="Calibri" panose="020F0502020204030204" pitchFamily="34" charset="0"/>
              </a:rPr>
              <a:t>Reduction of </a:t>
            </a:r>
            <a:r>
              <a:rPr lang="en-US" sz="2400" dirty="0">
                <a:solidFill>
                  <a:srgbClr val="FF0000"/>
                </a:solidFill>
                <a:latin typeface="Calibri" panose="020F0502020204030204" pitchFamily="34" charset="0"/>
                <a:cs typeface="Calibri" panose="020F0502020204030204" pitchFamily="34" charset="0"/>
              </a:rPr>
              <a:t>&lt;$14&gt; </a:t>
            </a:r>
            <a:r>
              <a:rPr lang="en-US" sz="2400" dirty="0">
                <a:latin typeface="Calibri" panose="020F0502020204030204" pitchFamily="34" charset="0"/>
                <a:cs typeface="Calibri" panose="020F0502020204030204" pitchFamily="34" charset="0"/>
              </a:rPr>
              <a:t>million in one-time Institutional Effectiveness Initiative funds</a:t>
            </a:r>
          </a:p>
          <a:p>
            <a:pPr lvl="3"/>
            <a:endParaRPr lang="en-US" sz="2400" dirty="0">
              <a:latin typeface="Calibri" panose="020F0502020204030204" pitchFamily="34" charset="0"/>
              <a:cs typeface="Calibri" panose="020F0502020204030204" pitchFamily="34" charset="0"/>
            </a:endParaRPr>
          </a:p>
          <a:p>
            <a:pPr lvl="3"/>
            <a:endParaRPr lang="en-US" sz="2400" dirty="0">
              <a:latin typeface="Calibri" panose="020F0502020204030204" pitchFamily="34" charset="0"/>
              <a:cs typeface="Calibri" panose="020F0502020204030204" pitchFamily="34" charset="0"/>
            </a:endParaRPr>
          </a:p>
          <a:p>
            <a:pPr lvl="3"/>
            <a:endParaRPr lang="en-US" sz="2400" dirty="0">
              <a:latin typeface="Calibri" panose="020F0502020204030204" pitchFamily="34" charset="0"/>
              <a:cs typeface="Calibri" panose="020F0502020204030204" pitchFamily="34" charset="0"/>
            </a:endParaRPr>
          </a:p>
          <a:p>
            <a:pPr lvl="3"/>
            <a:endParaRPr lang="en-US" sz="2800" dirty="0">
              <a:latin typeface="Calibri" panose="020F0502020204030204" pitchFamily="34" charset="0"/>
              <a:cs typeface="Calibri" panose="020F0502020204030204" pitchFamily="34" charset="0"/>
            </a:endParaRPr>
          </a:p>
          <a:p>
            <a:pPr lvl="3"/>
            <a:endParaRPr lang="en-US" sz="2300" dirty="0">
              <a:latin typeface="Calibri" panose="020F0502020204030204" pitchFamily="34" charset="0"/>
              <a:cs typeface="Calibri" panose="020F0502020204030204" pitchFamily="34" charset="0"/>
            </a:endParaRPr>
          </a:p>
          <a:p>
            <a:pPr lvl="3"/>
            <a:endParaRPr lang="en-US" sz="2300" dirty="0">
              <a:latin typeface="Calibri" panose="020F0502020204030204" pitchFamily="34" charset="0"/>
              <a:cs typeface="Calibri" panose="020F0502020204030204" pitchFamily="34" charset="0"/>
            </a:endParaRPr>
          </a:p>
          <a:p>
            <a:pPr lvl="1"/>
            <a:endParaRPr lang="en-US" sz="3100" dirty="0">
              <a:latin typeface="Calibri" panose="020F0502020204030204" pitchFamily="34" charset="0"/>
              <a:cs typeface="Calibri" panose="020F0502020204030204" pitchFamily="34" charset="0"/>
            </a:endParaRPr>
          </a:p>
          <a:p>
            <a:pPr marL="682625" lvl="3" indent="0">
              <a:buNone/>
            </a:pPr>
            <a:endParaRPr lang="en-US" sz="1800" dirty="0">
              <a:latin typeface="Calibri" panose="020F0502020204030204" pitchFamily="34" charset="0"/>
              <a:cs typeface="Calibri" panose="020F0502020204030204" pitchFamily="34" charset="0"/>
            </a:endParaRPr>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46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3" y="1981200"/>
            <a:ext cx="10210798" cy="1066800"/>
          </a:xfrm>
        </p:spPr>
        <p:txBody>
          <a:bodyPr>
            <a:noAutofit/>
          </a:bodyPr>
          <a:lstStyle/>
          <a:p>
            <a:pPr algn="ctr"/>
            <a:r>
              <a:rPr lang="en-US" sz="5400" b="1" u="sng" dirty="0">
                <a:solidFill>
                  <a:schemeClr val="bg2">
                    <a:lumMod val="10000"/>
                    <a:lumOff val="90000"/>
                  </a:schemeClr>
                </a:solidFill>
                <a:latin typeface="Calibri" panose="020F0502020204030204" pitchFamily="34" charset="0"/>
                <a:cs typeface="Calibri" panose="020F0502020204030204" pitchFamily="34" charset="0"/>
              </a:rPr>
              <a:t>2024-2025 Tentative Budget</a:t>
            </a: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06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08011" y="775300"/>
            <a:ext cx="11353799" cy="5522700"/>
          </a:xfrm>
        </p:spPr>
        <p:txBody>
          <a:bodyPr>
            <a:normAutofit fontScale="70000" lnSpcReduction="20000"/>
          </a:bodyPr>
          <a:lstStyle/>
          <a:p>
            <a:r>
              <a:rPr lang="en-US" sz="3600" dirty="0">
                <a:latin typeface="Calibri" panose="020F0502020204030204" pitchFamily="34" charset="0"/>
                <a:cs typeface="Calibri" panose="020F0502020204030204" pitchFamily="34" charset="0"/>
              </a:rPr>
              <a:t>Tentative Budget is preliminary</a:t>
            </a:r>
          </a:p>
          <a:p>
            <a:pPr lvl="1"/>
            <a:r>
              <a:rPr lang="en-US" sz="3200" dirty="0">
                <a:latin typeface="Calibri" panose="020F0502020204030204" pitchFamily="34" charset="0"/>
                <a:cs typeface="Calibri" panose="020F0502020204030204" pitchFamily="34" charset="0"/>
              </a:rPr>
              <a:t>State Budget will not be adopted until mid June </a:t>
            </a:r>
          </a:p>
          <a:p>
            <a:pPr lvl="1"/>
            <a:r>
              <a:rPr lang="en-US" sz="3200" dirty="0">
                <a:latin typeface="Calibri" panose="020F0502020204030204" pitchFamily="34" charset="0"/>
                <a:cs typeface="Calibri" panose="020F0502020204030204" pitchFamily="34" charset="0"/>
              </a:rPr>
              <a:t>Trailer bills will continue through summer</a:t>
            </a:r>
          </a:p>
          <a:p>
            <a:pPr lvl="1"/>
            <a:r>
              <a:rPr lang="en-US" sz="3200" dirty="0">
                <a:latin typeface="Calibri" panose="020F0502020204030204" pitchFamily="34" charset="0"/>
                <a:cs typeface="Calibri" panose="020F0502020204030204" pitchFamily="34" charset="0"/>
              </a:rPr>
              <a:t>Allows for operations between July 1 and Adopted</a:t>
            </a:r>
          </a:p>
          <a:p>
            <a:r>
              <a:rPr lang="en-US" sz="3600" dirty="0">
                <a:latin typeface="Calibri" panose="020F0502020204030204" pitchFamily="34" charset="0"/>
                <a:cs typeface="Calibri" panose="020F0502020204030204" pitchFamily="34" charset="0"/>
              </a:rPr>
              <a:t>Not all May Revise proposals included in the Tentative</a:t>
            </a:r>
          </a:p>
          <a:p>
            <a:pPr lvl="1"/>
            <a:r>
              <a:rPr lang="en-US" sz="3200" dirty="0">
                <a:latin typeface="Calibri" panose="020F0502020204030204" pitchFamily="34" charset="0"/>
                <a:cs typeface="Calibri" panose="020F0502020204030204" pitchFamily="34" charset="0"/>
              </a:rPr>
              <a:t>Cannot project due to lack of information  </a:t>
            </a:r>
          </a:p>
          <a:p>
            <a:pPr lvl="2"/>
            <a:r>
              <a:rPr lang="en-US" sz="3000" dirty="0">
                <a:latin typeface="Calibri" panose="020F0502020204030204" pitchFamily="34" charset="0"/>
                <a:cs typeface="Calibri" panose="020F0502020204030204" pitchFamily="34" charset="0"/>
              </a:rPr>
              <a:t>Guidelines</a:t>
            </a:r>
          </a:p>
          <a:p>
            <a:pPr lvl="2"/>
            <a:r>
              <a:rPr lang="en-US" sz="3000" dirty="0">
                <a:latin typeface="Calibri" panose="020F0502020204030204" pitchFamily="34" charset="0"/>
                <a:cs typeface="Calibri" panose="020F0502020204030204" pitchFamily="34" charset="0"/>
              </a:rPr>
              <a:t>Application</a:t>
            </a:r>
          </a:p>
          <a:p>
            <a:pPr lvl="2"/>
            <a:r>
              <a:rPr lang="en-US" sz="3000" dirty="0">
                <a:latin typeface="Calibri" panose="020F0502020204030204" pitchFamily="34" charset="0"/>
                <a:cs typeface="Calibri" panose="020F0502020204030204" pitchFamily="34" charset="0"/>
              </a:rPr>
              <a:t>Reporting</a:t>
            </a:r>
          </a:p>
          <a:p>
            <a:pPr lvl="2"/>
            <a:r>
              <a:rPr lang="en-US" sz="3000" dirty="0">
                <a:latin typeface="Calibri" panose="020F0502020204030204" pitchFamily="34" charset="0"/>
                <a:cs typeface="Calibri" panose="020F0502020204030204" pitchFamily="34" charset="0"/>
              </a:rPr>
              <a:t>Allocation</a:t>
            </a:r>
          </a:p>
          <a:p>
            <a:pPr lvl="1"/>
            <a:r>
              <a:rPr lang="en-US" sz="3200" dirty="0">
                <a:latin typeface="Calibri" panose="020F0502020204030204" pitchFamily="34" charset="0"/>
                <a:cs typeface="Calibri" panose="020F0502020204030204" pitchFamily="34" charset="0"/>
              </a:rPr>
              <a:t>CCCCO August Budget Workshop</a:t>
            </a:r>
          </a:p>
          <a:p>
            <a:r>
              <a:rPr lang="en-US" sz="3600" dirty="0">
                <a:latin typeface="Calibri" panose="020F0502020204030204" pitchFamily="34" charset="0"/>
                <a:cs typeface="Calibri" panose="020F0502020204030204" pitchFamily="34" charset="0"/>
              </a:rPr>
              <a:t>COLA assumption of 1.07% included (</a:t>
            </a:r>
            <a:r>
              <a:rPr lang="en-US" sz="3600" dirty="0">
                <a:solidFill>
                  <a:srgbClr val="00B050"/>
                </a:solidFill>
                <a:latin typeface="Calibri" panose="020F0502020204030204" pitchFamily="34" charset="0"/>
                <a:cs typeface="Calibri" panose="020F0502020204030204" pitchFamily="34" charset="0"/>
              </a:rPr>
              <a:t>$1,786,407</a:t>
            </a:r>
            <a:r>
              <a:rPr lang="en-US" sz="3600" dirty="0">
                <a:latin typeface="Calibri" panose="020F0502020204030204" pitchFamily="34" charset="0"/>
                <a:cs typeface="Calibri" panose="020F0502020204030204" pitchFamily="34" charset="0"/>
              </a:rPr>
              <a:t>)</a:t>
            </a:r>
          </a:p>
          <a:p>
            <a:r>
              <a:rPr lang="en-US" sz="3600" dirty="0">
                <a:latin typeface="Calibri" panose="020F0502020204030204" pitchFamily="34" charset="0"/>
                <a:cs typeface="Calibri" panose="020F0502020204030204" pitchFamily="34" charset="0"/>
              </a:rPr>
              <a:t>2023- 2024 Deficit Factor assumption is 50% of CCCCO stated (</a:t>
            </a:r>
            <a:r>
              <a:rPr lang="en-US" sz="3600" dirty="0">
                <a:solidFill>
                  <a:srgbClr val="FF0000"/>
                </a:solidFill>
                <a:latin typeface="Calibri" panose="020F0502020204030204" pitchFamily="34" charset="0"/>
                <a:cs typeface="Calibri" panose="020F0502020204030204" pitchFamily="34" charset="0"/>
              </a:rPr>
              <a:t>&lt;1.775%&gt; </a:t>
            </a:r>
            <a:r>
              <a:rPr lang="en-US" sz="3600" dirty="0">
                <a:latin typeface="Calibri" panose="020F0502020204030204" pitchFamily="34" charset="0"/>
                <a:cs typeface="Calibri" panose="020F0502020204030204" pitchFamily="34" charset="0"/>
              </a:rPr>
              <a:t>verse </a:t>
            </a:r>
            <a:r>
              <a:rPr lang="en-US" sz="3600" dirty="0">
                <a:solidFill>
                  <a:srgbClr val="FF0000"/>
                </a:solidFill>
                <a:latin typeface="Calibri" panose="020F0502020204030204" pitchFamily="34" charset="0"/>
                <a:cs typeface="Calibri" panose="020F0502020204030204" pitchFamily="34" charset="0"/>
              </a:rPr>
              <a:t>&lt;3.55%&gt; </a:t>
            </a:r>
            <a:r>
              <a:rPr lang="en-US" sz="3600" dirty="0">
                <a:latin typeface="Calibri" panose="020F0502020204030204" pitchFamily="34" charset="0"/>
                <a:cs typeface="Calibri" panose="020F0502020204030204" pitchFamily="34" charset="0"/>
              </a:rPr>
              <a:t>) equal to </a:t>
            </a:r>
            <a:r>
              <a:rPr lang="en-US" sz="3600" dirty="0">
                <a:solidFill>
                  <a:srgbClr val="FF0000"/>
                </a:solidFill>
                <a:latin typeface="Calibri" panose="020F0502020204030204" pitchFamily="34" charset="0"/>
                <a:cs typeface="Calibri" panose="020F0502020204030204" pitchFamily="34" charset="0"/>
              </a:rPr>
              <a:t>&lt;$2,964,403&gt;</a:t>
            </a:r>
          </a:p>
          <a:p>
            <a:pPr lvl="2"/>
            <a:endParaRPr lang="en-US" sz="3000" dirty="0">
              <a:latin typeface="Calibri" panose="020F0502020204030204" pitchFamily="34" charset="0"/>
              <a:cs typeface="Calibri" panose="020F0502020204030204" pitchFamily="34" charset="0"/>
            </a:endParaRP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a:extLst>
              <a:ext uri="{FF2B5EF4-FFF2-40B4-BE49-F238E27FC236}">
                <a16:creationId xmlns:a16="http://schemas.microsoft.com/office/drawing/2014/main" id="{B7F85FF1-DF87-45E0-BB65-D47C2301C8A0}"/>
              </a:ext>
            </a:extLst>
          </p:cNvPr>
          <p:cNvSpPr txBox="1">
            <a:spLocks/>
          </p:cNvSpPr>
          <p:nvPr/>
        </p:nvSpPr>
        <p:spPr>
          <a:xfrm>
            <a:off x="227012" y="139100"/>
            <a:ext cx="11734799" cy="636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b="1" u="sng" dirty="0"/>
              <a:t>Tentative Budget</a:t>
            </a:r>
          </a:p>
        </p:txBody>
      </p:sp>
    </p:spTree>
    <p:extLst>
      <p:ext uri="{BB962C8B-B14F-4D97-AF65-F5344CB8AC3E}">
        <p14:creationId xmlns:p14="http://schemas.microsoft.com/office/powerpoint/2010/main" val="27069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66904" y="990600"/>
            <a:ext cx="10766308" cy="5307400"/>
          </a:xfrm>
        </p:spPr>
        <p:txBody>
          <a:bodyPr>
            <a:normAutofit/>
          </a:bodyPr>
          <a:lstStyle/>
          <a:p>
            <a:r>
              <a:rPr lang="en-US" sz="4000" dirty="0">
                <a:latin typeface="Calibri" panose="020F0502020204030204" pitchFamily="34" charset="0"/>
                <a:cs typeface="Calibri" panose="020F0502020204030204" pitchFamily="34" charset="0"/>
              </a:rPr>
              <a:t>Apportionment at Hold Harmless</a:t>
            </a:r>
          </a:p>
          <a:p>
            <a:pPr lvl="1"/>
            <a:r>
              <a:rPr lang="en-US" sz="3600" dirty="0">
                <a:latin typeface="Calibri" panose="020F0502020204030204" pitchFamily="34" charset="0"/>
                <a:cs typeface="Calibri" panose="020F0502020204030204" pitchFamily="34" charset="0"/>
              </a:rPr>
              <a:t>2023-2024 level with 1.07% COLA</a:t>
            </a:r>
          </a:p>
          <a:p>
            <a:pPr lvl="2"/>
            <a:r>
              <a:rPr lang="en-US" sz="3200" dirty="0">
                <a:latin typeface="Calibri" panose="020F0502020204030204" pitchFamily="34" charset="0"/>
                <a:cs typeface="Calibri" panose="020F0502020204030204" pitchFamily="34" charset="0"/>
              </a:rPr>
              <a:t>COLA: $1,786,407</a:t>
            </a:r>
          </a:p>
          <a:p>
            <a:pPr lvl="2"/>
            <a:r>
              <a:rPr lang="en-US" sz="3200" dirty="0">
                <a:latin typeface="Calibri" panose="020F0502020204030204" pitchFamily="34" charset="0"/>
                <a:cs typeface="Calibri" panose="020F0502020204030204" pitchFamily="34" charset="0"/>
              </a:rPr>
              <a:t>Apportionment: $166.95 M to $168.74 M</a:t>
            </a:r>
          </a:p>
          <a:p>
            <a:r>
              <a:rPr lang="en-US" sz="3800" dirty="0">
                <a:latin typeface="Calibri" panose="020F0502020204030204" pitchFamily="34" charset="0"/>
                <a:cs typeface="Calibri" panose="020F0502020204030204" pitchFamily="34" charset="0"/>
              </a:rPr>
              <a:t>No Deficit Factor in 2024-2025</a:t>
            </a:r>
          </a:p>
          <a:p>
            <a:r>
              <a:rPr lang="en-US" sz="3800" dirty="0">
                <a:latin typeface="Calibri" panose="020F0502020204030204" pitchFamily="34" charset="0"/>
                <a:cs typeface="Calibri" panose="020F0502020204030204" pitchFamily="34" charset="0"/>
              </a:rPr>
              <a:t>Last year of Hold Harmless</a:t>
            </a:r>
          </a:p>
          <a:p>
            <a:pPr lvl="1"/>
            <a:r>
              <a:rPr lang="en-US" sz="3400" dirty="0">
                <a:latin typeface="Calibri" panose="020F0502020204030204" pitchFamily="34" charset="0"/>
                <a:cs typeface="Calibri" panose="020F0502020204030204" pitchFamily="34" charset="0"/>
              </a:rPr>
              <a:t>In 2025-2026 Apportionment will not increase by COLA</a:t>
            </a:r>
            <a:endParaRPr lang="en-US" sz="3200" dirty="0">
              <a:latin typeface="Calibri" panose="020F0502020204030204" pitchFamily="34" charset="0"/>
              <a:cs typeface="Calibri" panose="020F0502020204030204" pitchFamily="34" charset="0"/>
            </a:endParaRPr>
          </a:p>
          <a:p>
            <a:pPr lvl="1"/>
            <a:endParaRPr lang="en-US" sz="3400" dirty="0">
              <a:latin typeface="Calibri" panose="020F0502020204030204" pitchFamily="34" charset="0"/>
              <a:cs typeface="Calibri" panose="020F0502020204030204" pitchFamily="34" charset="0"/>
            </a:endParaRP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a:extLst>
              <a:ext uri="{FF2B5EF4-FFF2-40B4-BE49-F238E27FC236}">
                <a16:creationId xmlns:a16="http://schemas.microsoft.com/office/drawing/2014/main" id="{B7F85FF1-DF87-45E0-BB65-D47C2301C8A0}"/>
              </a:ext>
            </a:extLst>
          </p:cNvPr>
          <p:cNvSpPr txBox="1">
            <a:spLocks/>
          </p:cNvSpPr>
          <p:nvPr/>
        </p:nvSpPr>
        <p:spPr>
          <a:xfrm>
            <a:off x="227012" y="139100"/>
            <a:ext cx="11734799" cy="636200"/>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sz="4000" b="1" u="sng" dirty="0"/>
              <a:t>Major Assumptions</a:t>
            </a:r>
          </a:p>
        </p:txBody>
      </p:sp>
    </p:spTree>
    <p:extLst>
      <p:ext uri="{BB962C8B-B14F-4D97-AF65-F5344CB8AC3E}">
        <p14:creationId xmlns:p14="http://schemas.microsoft.com/office/powerpoint/2010/main" val="3767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14640</TotalTime>
  <Words>1370</Words>
  <Application>Microsoft Office PowerPoint</Application>
  <PresentationFormat>Custom</PresentationFormat>
  <Paragraphs>323</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Corbel</vt:lpstr>
      <vt:lpstr>Garamond</vt:lpstr>
      <vt:lpstr>Gill Sans MT</vt:lpstr>
      <vt:lpstr>Palatino Linotype</vt:lpstr>
      <vt:lpstr>Times New Roman</vt:lpstr>
      <vt:lpstr>Digital Blue Tunnel 16x9</vt:lpstr>
      <vt:lpstr>Santa Monica College 2024-2025 Tentative Budget Presentation</vt:lpstr>
      <vt:lpstr>Where to Begin……</vt:lpstr>
      <vt:lpstr>Overview</vt:lpstr>
      <vt:lpstr>May Revision</vt:lpstr>
      <vt:lpstr>PowerPoint Presentation</vt:lpstr>
      <vt:lpstr>PowerPoint Presentation</vt:lpstr>
      <vt:lpstr>2024-2025 Tentative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 Balance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Response and Relief Supplemental Appropriations Act and the Governor’s 2021-2022 Budget Proposal</dc:title>
  <dc:creator>bonvenuto_chris</dc:creator>
  <cp:lastModifiedBy>diaz_veronica</cp:lastModifiedBy>
  <cp:revision>633</cp:revision>
  <cp:lastPrinted>2021-01-27T22:40:59Z</cp:lastPrinted>
  <dcterms:created xsi:type="dcterms:W3CDTF">2021-01-18T22:27:30Z</dcterms:created>
  <dcterms:modified xsi:type="dcterms:W3CDTF">2024-06-05T04:26:33Z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