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5" r:id="rId2"/>
    <p:sldId id="357" r:id="rId3"/>
    <p:sldId id="363" r:id="rId4"/>
    <p:sldId id="359" r:id="rId5"/>
    <p:sldId id="364" r:id="rId6"/>
    <p:sldId id="365" r:id="rId7"/>
    <p:sldId id="367" r:id="rId8"/>
    <p:sldId id="370" r:id="rId9"/>
    <p:sldId id="371" r:id="rId10"/>
    <p:sldId id="369" r:id="rId11"/>
    <p:sldId id="372" r:id="rId12"/>
    <p:sldId id="346" r:id="rId13"/>
    <p:sldId id="386" r:id="rId14"/>
    <p:sldId id="390" r:id="rId15"/>
    <p:sldId id="388" r:id="rId16"/>
    <p:sldId id="381" r:id="rId17"/>
    <p:sldId id="382" r:id="rId18"/>
    <p:sldId id="383" r:id="rId19"/>
    <p:sldId id="384" r:id="rId20"/>
    <p:sldId id="385" r:id="rId21"/>
    <p:sldId id="356" r:id="rId22"/>
    <p:sldId id="416" r:id="rId23"/>
    <p:sldId id="437" r:id="rId24"/>
    <p:sldId id="436" r:id="rId25"/>
    <p:sldId id="423" r:id="rId26"/>
    <p:sldId id="387" r:id="rId27"/>
    <p:sldId id="362" r:id="rId28"/>
    <p:sldId id="350" r:id="rId29"/>
  </p:sldIdLst>
  <p:sldSz cx="12188825" cy="6858000"/>
  <p:notesSz cx="7010400" cy="92964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5226" autoAdjust="0"/>
  </p:normalViewPr>
  <p:slideViewPr>
    <p:cSldViewPr showGuides="1">
      <p:cViewPr varScale="1">
        <p:scale>
          <a:sx n="69" d="100"/>
          <a:sy n="69" d="100"/>
        </p:scale>
        <p:origin x="1626" y="6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Credit Resident FTES 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 Through 2024-2025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21544477799928E-2"/>
          <c:y val="0.158521903512061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Resident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2.6763992831388136E-2"/>
                  <c:y val="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3.649635386098376E-3"/>
                  <c:y val="-2.1825396825396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7.0559617464568597E-2"/>
                  <c:y val="4.563492063492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2.6763992831388181E-2"/>
                  <c:y val="-6.5476190476190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5.9610711306273476E-2"/>
                  <c:y val="-2.976190476190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3.8929444118382679E-2"/>
                  <c:y val="-4.563492063492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 Proj</c:v>
                </c:pt>
              </c:strCache>
            </c:strRef>
          </c:cat>
          <c:val>
            <c:numRef>
              <c:f>Sheet1!$B$2:$B$8</c:f>
              <c:numCache>
                <c:formatCode>_(* #,##0_);_(* \(#,##0\);_(* "-"??_);_(@_)</c:formatCode>
                <c:ptCount val="7"/>
                <c:pt idx="0">
                  <c:v>19501</c:v>
                </c:pt>
                <c:pt idx="1">
                  <c:v>17551</c:v>
                </c:pt>
                <c:pt idx="2">
                  <c:v>19101</c:v>
                </c:pt>
                <c:pt idx="3">
                  <c:v>17013</c:v>
                </c:pt>
                <c:pt idx="4">
                  <c:v>16074</c:v>
                </c:pt>
                <c:pt idx="5" formatCode="#,##0">
                  <c:v>16640</c:v>
                </c:pt>
                <c:pt idx="6" formatCode="#,##0">
                  <c:v>17236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20000"/>
          <c:min val="1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14633629771215756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Non-Resident FTES 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 Through 2024-2025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21544477799928E-2"/>
          <c:y val="0.158521903512061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Non-resident 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2.6763992831388136E-2"/>
                  <c:y val="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3.649635386098376E-3"/>
                  <c:y val="-2.1825396825396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7.8089479011202029E-2"/>
                  <c:y val="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3.2425334088141022E-2"/>
                  <c:y val="-4.563492063492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2.6724220746916518E-2"/>
                  <c:y val="-5.1587301587301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7.6252723311545246E-3"/>
                  <c:y val="-7.936507936507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 Proj</c:v>
                </c:pt>
              </c:strCache>
            </c:strRef>
          </c:cat>
          <c:val>
            <c:numRef>
              <c:f>Sheet1!$B$2:$B$8</c:f>
              <c:numCache>
                <c:formatCode>_(* #,##0_);_(* \(#,##0\);_(* "-"??_);_(@_)</c:formatCode>
                <c:ptCount val="7"/>
                <c:pt idx="0">
                  <c:v>4259</c:v>
                </c:pt>
                <c:pt idx="1">
                  <c:v>3702</c:v>
                </c:pt>
                <c:pt idx="2">
                  <c:v>3088</c:v>
                </c:pt>
                <c:pt idx="3">
                  <c:v>2763</c:v>
                </c:pt>
                <c:pt idx="4">
                  <c:v>2844</c:v>
                </c:pt>
                <c:pt idx="5" formatCode="#,##0">
                  <c:v>3157</c:v>
                </c:pt>
                <c:pt idx="6" formatCode="#,##0">
                  <c:v>3057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4400"/>
          <c:min val="2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14633629771215756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Salaries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 Through 2024-2025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Sheet1!$L$1</c:f>
              <c:strCache>
                <c:ptCount val="1"/>
                <c:pt idx="0">
                  <c:v>Salaries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4003865427312082E-2"/>
                  <c:y val="-8.5317460317460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5.1188682940246019E-2"/>
                  <c:y val="-3.9682539682539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-5.0344258300068119E-2"/>
                  <c:y val="4.96031746031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8.8816854988838109E-2"/>
                  <c:y val="-4.761904761904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4.1091328552083854E-2"/>
                  <c:y val="-9.3253968253968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4.2574051684416914E-2"/>
                  <c:y val="-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4.3958112627927676E-2"/>
                  <c:y val="-3.7698412698412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dLbl>
              <c:idx val="7"/>
              <c:layout>
                <c:manualLayout>
                  <c:x val="-0.11464968152866242"/>
                  <c:y val="-1.78571428571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BA-4A7F-84D2-9560B105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Sheet1!$A$4:$A$10</c:f>
              <c:strCache>
                <c:ptCount val="7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 Proj</c:v>
                </c:pt>
              </c:strCache>
            </c:strRef>
          </c:cat>
          <c:val>
            <c:numRef>
              <c:f>Sheet1!$L$4:$L$10</c:f>
              <c:numCache>
                <c:formatCode>#,##0</c:formatCode>
                <c:ptCount val="7"/>
                <c:pt idx="0">
                  <c:v>112179086</c:v>
                </c:pt>
                <c:pt idx="1">
                  <c:v>120446348</c:v>
                </c:pt>
                <c:pt idx="2">
                  <c:v>112789081</c:v>
                </c:pt>
                <c:pt idx="3">
                  <c:v>118089645</c:v>
                </c:pt>
                <c:pt idx="4">
                  <c:v>132794095</c:v>
                </c:pt>
                <c:pt idx="5">
                  <c:v>139204133</c:v>
                </c:pt>
                <c:pt idx="6">
                  <c:v>142238877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in val="10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21742994924182954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Benefits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 Through 2024-2025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Benefits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740770651874588E-2"/>
                  <c:y val="-7.142857142857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3.941679168858974E-2"/>
                  <c:y val="-3.7698412698412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-5.1414430232036908E-2"/>
                  <c:y val="-9.9206349206349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4.8150358593710821E-2"/>
                  <c:y val="-4.563492063492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4.1091328552083854E-2"/>
                  <c:y val="-9.3253968253968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5.7556458731979322E-2"/>
                  <c:y val="-4.96031746031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4.2887898563205705E-2"/>
                  <c:y val="-5.95238095238095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890631799173046E-2"/>
                      <c:h val="4.77976190476190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dLbl>
              <c:idx val="7"/>
              <c:layout>
                <c:manualLayout>
                  <c:x val="-0.11464968152866242"/>
                  <c:y val="-1.78571428571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BA-4A7F-84D2-9560B105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Sheet1!$A$4:$A$10</c:f>
              <c:strCache>
                <c:ptCount val="7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 Projected</c:v>
                </c:pt>
              </c:strCache>
            </c:strRef>
          </c:cat>
          <c:val>
            <c:numRef>
              <c:f>Sheet1!$N$4:$N$10</c:f>
              <c:numCache>
                <c:formatCode>#,##0</c:formatCode>
                <c:ptCount val="7"/>
                <c:pt idx="0">
                  <c:v>49274742</c:v>
                </c:pt>
                <c:pt idx="1">
                  <c:v>55466408</c:v>
                </c:pt>
                <c:pt idx="2">
                  <c:v>55281777</c:v>
                </c:pt>
                <c:pt idx="3">
                  <c:v>59037060</c:v>
                </c:pt>
                <c:pt idx="4">
                  <c:v>62712616</c:v>
                </c:pt>
                <c:pt idx="5">
                  <c:v>67379984</c:v>
                </c:pt>
                <c:pt idx="6">
                  <c:v>71838972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73000000"/>
          <c:min val="48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22392783097552829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Supplies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 Through 2024-2025</a:t>
            </a:r>
            <a:r>
              <a:rPr lang="en-US" sz="24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Sheet1!$P$1</c:f>
              <c:strCache>
                <c:ptCount val="1"/>
                <c:pt idx="0">
                  <c:v>Supplies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4820404926094095E-2"/>
                  <c:y val="7.936507936507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5.0118528177608375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1.9216917277900602E-2"/>
                  <c:y val="-1.984126984126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1.0694303955119517E-2"/>
                  <c:y val="-7.5396825396825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8.0687677315691958E-2"/>
                  <c:y val="-1.78571428571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5.1135427140166903E-2"/>
                  <c:y val="-5.7539682539682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3.4326565240209016E-2"/>
                  <c:y val="-5.3571428571428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dLbl>
              <c:idx val="7"/>
              <c:layout>
                <c:manualLayout>
                  <c:x val="-4.6158706328979955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BA-4A7F-84D2-9560B105A18D}"/>
                </c:ext>
              </c:extLst>
            </c:dLbl>
            <c:dLbl>
              <c:idx val="8"/>
              <c:layout>
                <c:manualLayout>
                  <c:x val="-2.3543782503312634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FB-4220-A580-B61E05B56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Sheet1!$A$4:$A$10</c:f>
              <c:strCache>
                <c:ptCount val="7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 Projected</c:v>
                </c:pt>
              </c:strCache>
            </c:strRef>
          </c:cat>
          <c:val>
            <c:numRef>
              <c:f>Sheet1!$P$4:$P$10</c:f>
              <c:numCache>
                <c:formatCode>#,##0</c:formatCode>
                <c:ptCount val="7"/>
                <c:pt idx="0">
                  <c:v>923954</c:v>
                </c:pt>
                <c:pt idx="1">
                  <c:v>740219</c:v>
                </c:pt>
                <c:pt idx="2">
                  <c:v>422183</c:v>
                </c:pt>
                <c:pt idx="3">
                  <c:v>458545</c:v>
                </c:pt>
                <c:pt idx="4">
                  <c:v>676025</c:v>
                </c:pt>
                <c:pt idx="5">
                  <c:v>654842</c:v>
                </c:pt>
                <c:pt idx="6">
                  <c:v>851620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1000000"/>
          <c:min val="37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22571274293324184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Contracts/Services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 Through 2024-2025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Sheet1!$R$1</c:f>
              <c:strCache>
                <c:ptCount val="1"/>
                <c:pt idx="0">
                  <c:v>Contracts/Services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740770651874588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1.3021632977878917E-2"/>
                  <c:y val="-7.936507936507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-3.7502195116443211E-2"/>
                  <c:y val="3.373015873015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4.9220493505994556E-2"/>
                  <c:y val="-5.7539682539682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2.3968564921348339E-2"/>
                  <c:y val="-9.9206349206349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3.0802160432760677E-2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3.1116049444302692E-2"/>
                  <c:y val="-4.5634920634920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dLbl>
              <c:idx val="7"/>
              <c:layout>
                <c:manualLayout>
                  <c:x val="-4.6158706328979955E-2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BA-4A7F-84D2-9560B105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Sheet1!$A$4:$A$10</c:f>
              <c:strCache>
                <c:ptCount val="7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 Projected</c:v>
                </c:pt>
              </c:strCache>
            </c:strRef>
          </c:cat>
          <c:val>
            <c:numRef>
              <c:f>Sheet1!$R$4:$R$10</c:f>
              <c:numCache>
                <c:formatCode>#,##0</c:formatCode>
                <c:ptCount val="7"/>
                <c:pt idx="0">
                  <c:v>14917458</c:v>
                </c:pt>
                <c:pt idx="1">
                  <c:v>13540313</c:v>
                </c:pt>
                <c:pt idx="2">
                  <c:v>9458672</c:v>
                </c:pt>
                <c:pt idx="3">
                  <c:v>10725541</c:v>
                </c:pt>
                <c:pt idx="4">
                  <c:v>11950862</c:v>
                </c:pt>
                <c:pt idx="5">
                  <c:v>12200284</c:v>
                </c:pt>
                <c:pt idx="6">
                  <c:v>11596804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in val="87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348778807427364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Utilities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 Through 2024-2025</a:t>
            </a:r>
            <a:r>
              <a:rPr lang="en-US" sz="24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Sheet1!$T$1</c:f>
              <c:strCache>
                <c:ptCount val="1"/>
                <c:pt idx="0">
                  <c:v>Utilities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740770651874588E-2"/>
                  <c:y val="-4.761904761904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2.9785244300871042E-2"/>
                  <c:y val="-3.7698412698412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-4.3923226708255624E-2"/>
                  <c:y val="-6.5476190476190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5.1360837369932057E-2"/>
                  <c:y val="-4.96031746031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4.5372003560723316E-2"/>
                  <c:y val="-7.936507936507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5.0065255208198156E-2"/>
                  <c:y val="-7.93650793650793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297804074608003E-2"/>
                      <c:h val="5.17658730158730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4.1817768763990182E-2"/>
                  <c:y val="-2.3809523809523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dLbl>
              <c:idx val="7"/>
              <c:layout>
                <c:manualLayout>
                  <c:x val="-0.10287781872332365"/>
                  <c:y val="-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BA-4A7F-84D2-9560B105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Sheet1!$A$4:$A$10</c:f>
              <c:strCache>
                <c:ptCount val="7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 Projected</c:v>
                </c:pt>
              </c:strCache>
            </c:strRef>
          </c:cat>
          <c:val>
            <c:numRef>
              <c:f>Sheet1!$T$4:$T$10</c:f>
              <c:numCache>
                <c:formatCode>#,##0</c:formatCode>
                <c:ptCount val="7"/>
                <c:pt idx="0">
                  <c:v>3568348</c:v>
                </c:pt>
                <c:pt idx="1">
                  <c:v>3340130</c:v>
                </c:pt>
                <c:pt idx="2">
                  <c:v>2776049</c:v>
                </c:pt>
                <c:pt idx="3">
                  <c:v>3767300</c:v>
                </c:pt>
                <c:pt idx="4">
                  <c:v>4824226</c:v>
                </c:pt>
                <c:pt idx="5">
                  <c:v>4947013</c:v>
                </c:pt>
                <c:pt idx="6">
                  <c:v>6075764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6500000"/>
          <c:min val="22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21754539298567183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Insurance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 Through 2024-2025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Sheet1!$V$1</c:f>
              <c:strCache>
                <c:ptCount val="1"/>
                <c:pt idx="0">
                  <c:v>Insurance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740770651874588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2.9785244300871042E-2"/>
                  <c:y val="-3.7698412698412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-4.7133742504161871E-2"/>
                  <c:y val="-3.373015873015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4.6009977710088232E-2"/>
                  <c:y val="-6.5476190476190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4.5372003560723316E-2"/>
                  <c:y val="-7.936507936507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5.6486286800010728E-2"/>
                  <c:y val="-5.5555555555555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4.3958112627927676E-2"/>
                  <c:y val="-3.373015873015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dLbl>
              <c:idx val="7"/>
              <c:layout>
                <c:manualLayout>
                  <c:x val="-0.10287781872332365"/>
                  <c:y val="-5.9523809523809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BA-4A7F-84D2-9560B105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Sheet1!$A$4:$A$10</c:f>
              <c:strCache>
                <c:ptCount val="7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 Projected</c:v>
                </c:pt>
              </c:strCache>
            </c:strRef>
          </c:cat>
          <c:val>
            <c:numRef>
              <c:f>Sheet1!$V$4:$V$10</c:f>
              <c:numCache>
                <c:formatCode>#,##0</c:formatCode>
                <c:ptCount val="7"/>
                <c:pt idx="0">
                  <c:v>1105135</c:v>
                </c:pt>
                <c:pt idx="1">
                  <c:v>1246373</c:v>
                </c:pt>
                <c:pt idx="2">
                  <c:v>1437021</c:v>
                </c:pt>
                <c:pt idx="3">
                  <c:v>1554784</c:v>
                </c:pt>
                <c:pt idx="4">
                  <c:v>1718164</c:v>
                </c:pt>
                <c:pt idx="5">
                  <c:v>1841431</c:v>
                </c:pt>
                <c:pt idx="6">
                  <c:v>2167691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2300000"/>
          <c:min val="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24367890729884223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Fund Balance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 Through 2024-2025</a:t>
            </a:r>
            <a:r>
              <a:rPr lang="en-US" sz="24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Fund Balance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5.5085053626206387E-2"/>
                  <c:y val="3.2664893822334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-7.6506591416445863E-2"/>
                  <c:y val="-5.663682664666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1.5528194732866547E-2"/>
                  <c:y val="-1.1001906011748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2.5159742120585287E-2"/>
                  <c:y val="4.871109861267341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1.1226103566352176E-2"/>
                  <c:y val="-4.6716191726034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1.1229027385162137E-2"/>
                  <c:y val="-3.28358544821618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B2-42FE-8C9F-4D8A1C44D9DA}"/>
                </c:ext>
              </c:extLst>
            </c:dLbl>
            <c:dLbl>
              <c:idx val="7"/>
              <c:layout>
                <c:manualLayout>
                  <c:x val="-6.3611740972520318E-3"/>
                  <c:y val="-2.6881922910494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A5-4BA4-B615-377F49CA29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 </c:v>
                </c:pt>
                <c:pt idx="6">
                  <c:v>2024-2025 Projected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30676107</c:v>
                </c:pt>
                <c:pt idx="1">
                  <c:v>21040755</c:v>
                </c:pt>
                <c:pt idx="2">
                  <c:v>35483750</c:v>
                </c:pt>
                <c:pt idx="3">
                  <c:v>43914608</c:v>
                </c:pt>
                <c:pt idx="4">
                  <c:v>34022513</c:v>
                </c:pt>
                <c:pt idx="5">
                  <c:v>27153961</c:v>
                </c:pt>
                <c:pt idx="6">
                  <c:v>22273350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50000000"/>
          <c:min val="2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11442943994110852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0.74501</cdr:x>
      <cdr:y>0.54762</cdr:y>
    </cdr:from>
    <cdr:to>
      <cdr:x>0.83473</cdr:x>
      <cdr:y>0.54762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A7378A6-59DA-245E-5430-C2D4E7E4ABDF}"/>
            </a:ext>
          </a:extLst>
        </cdr:cNvPr>
        <cdr:cNvCxnSpPr/>
      </cdr:nvCxnSpPr>
      <cdr:spPr>
        <a:xfrm xmlns:a="http://schemas.openxmlformats.org/drawingml/2006/main" flipH="1">
          <a:off x="8841222" y="3505200"/>
          <a:ext cx="106477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5/6/2025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5/6/2025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66726-77F2-4D41-BA1B-92AFEA6BB3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5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5/6/2025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5/6/2025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5/6/2025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5/6/2025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5/6/2025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5/6/2025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5/6/2025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5/6/2025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5/6/2025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5/6/2025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0412" y="1752600"/>
            <a:ext cx="10210800" cy="13716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Santa Monica College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Third Quarter Budget Report</a:t>
            </a:r>
            <a:endParaRPr lang="en-US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6612" y="3276600"/>
            <a:ext cx="8229600" cy="1219200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Board of trustees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May 6, 2025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150812" y="1219200"/>
            <a:ext cx="1203801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Adopted Budget Non-Resident FTES: 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3.2%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FTES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Projected Non-Resident FTES: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&lt;3.2%&gt;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&lt;100&gt; FTES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2024-2025 Total Projected Non-resident FTES = 3,057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C269B974-CC7B-44DF-9EEB-3F52C174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335638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Non-Resident FTES Update</a:t>
            </a:r>
          </a:p>
        </p:txBody>
      </p:sp>
    </p:spTree>
    <p:extLst>
      <p:ext uri="{BB962C8B-B14F-4D97-AF65-F5344CB8AC3E}">
        <p14:creationId xmlns:p14="http://schemas.microsoft.com/office/powerpoint/2010/main" val="89138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523178"/>
              </p:ext>
            </p:extLst>
          </p:nvPr>
        </p:nvGraphicFramePr>
        <p:xfrm>
          <a:off x="227012" y="76200"/>
          <a:ext cx="116586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1259E5-D3FC-9DE2-5BC3-02184A284CBD}"/>
              </a:ext>
            </a:extLst>
          </p:cNvPr>
          <p:cNvCxnSpPr>
            <a:cxnSpLocks/>
          </p:cNvCxnSpPr>
          <p:nvPr/>
        </p:nvCxnSpPr>
        <p:spPr>
          <a:xfrm>
            <a:off x="2436812" y="1295400"/>
            <a:ext cx="7924800" cy="3066187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1BA58E4-A46F-6023-6ACA-03C227AAC27B}"/>
              </a:ext>
            </a:extLst>
          </p:cNvPr>
          <p:cNvSpPr txBox="1"/>
          <p:nvPr/>
        </p:nvSpPr>
        <p:spPr>
          <a:xfrm>
            <a:off x="912812" y="4164457"/>
            <a:ext cx="40190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&lt;1,202&gt; 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&lt;28.2%&gt;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in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Non-resident FTES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BEB615-C0BB-1179-F697-7E95C011C2B9}"/>
              </a:ext>
            </a:extLst>
          </p:cNvPr>
          <p:cNvCxnSpPr>
            <a:cxnSpLocks/>
          </p:cNvCxnSpPr>
          <p:nvPr/>
        </p:nvCxnSpPr>
        <p:spPr>
          <a:xfrm>
            <a:off x="9142412" y="4164457"/>
            <a:ext cx="1143000" cy="331343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A5B839F-8C0F-301D-F8FF-80E1B5D186EA}"/>
              </a:ext>
            </a:extLst>
          </p:cNvPr>
          <p:cNvSpPr txBox="1"/>
          <p:nvPr/>
        </p:nvSpPr>
        <p:spPr>
          <a:xfrm>
            <a:off x="3808412" y="2080794"/>
            <a:ext cx="36162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&lt;100&gt; 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&lt;3.2%&gt;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in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Non-resident FTES</a:t>
            </a:r>
          </a:p>
        </p:txBody>
      </p:sp>
    </p:spTree>
    <p:extLst>
      <p:ext uri="{BB962C8B-B14F-4D97-AF65-F5344CB8AC3E}">
        <p14:creationId xmlns:p14="http://schemas.microsoft.com/office/powerpoint/2010/main" val="351744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227012" y="999885"/>
            <a:ext cx="1181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Revenue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&lt;1.21%&gt;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&lt;$2,826,226&gt;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Below Adopted Budget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Non-resident: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&lt;$2,696,563&gt;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Other: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&lt;$129,663&gt;</a:t>
            </a:r>
          </a:p>
          <a:p>
            <a:pPr lvl="1"/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C269B974-CC7B-44DF-9EEB-3F52C174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335638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Major Revenue Assumption Updates</a:t>
            </a:r>
          </a:p>
        </p:txBody>
      </p:sp>
    </p:spTree>
    <p:extLst>
      <p:ext uri="{BB962C8B-B14F-4D97-AF65-F5344CB8AC3E}">
        <p14:creationId xmlns:p14="http://schemas.microsoft.com/office/powerpoint/2010/main" val="220420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-1" y="999885"/>
            <a:ext cx="1218882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Expenditures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0.2%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$462,931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above Adopted Budget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Schedule Efficiency: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$881,803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2023-24: 17,525 Cr/NC FTES – 20,973 WTH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Adopted: 18,429 Cr/NC FTES – 20,330 WTH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Projected: 18,138 Cr/NC FTES -  20,885 WTH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Insurance and Utilities: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$864,853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Insurance = $145,891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Schools Excess Liability Fund (SELF): 80’s to mid-2000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Self insurance JPA with most K-14 Districts as members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AB 218 – Opened window of litigation against agencies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No claims against SMC but required to fund settlements of JPA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2021 = $44,174; 2024 = $108,783; 2025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proj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$348,673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C269B974-CC7B-44DF-9EEB-3F52C174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242817"/>
            <a:ext cx="11125199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Major Expenditure Assumption Updates</a:t>
            </a:r>
          </a:p>
        </p:txBody>
      </p:sp>
    </p:spTree>
    <p:extLst>
      <p:ext uri="{BB962C8B-B14F-4D97-AF65-F5344CB8AC3E}">
        <p14:creationId xmlns:p14="http://schemas.microsoft.com/office/powerpoint/2010/main" val="280629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78AAB-D727-3997-EE2E-9659CD245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A5D9E93A-6899-2E66-5F55-E07A797A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A7DDB8-68C8-A637-B8EA-9A36EA4BD257}"/>
              </a:ext>
            </a:extLst>
          </p:cNvPr>
          <p:cNvSpPr txBox="1"/>
          <p:nvPr/>
        </p:nvSpPr>
        <p:spPr>
          <a:xfrm>
            <a:off x="-1" y="999885"/>
            <a:ext cx="121888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Insurance and Utilities: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$864,853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(continued)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Utilities =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$718,962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65% rate increases – 35% increased usage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Current year savings actions since Q2: 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$1,657,465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Shift of Facilities Planning: 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$948,050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Shift of BBB contract: 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$629,000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5% Reduction in hourly non-instruction: 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$80,145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2E6E6415-9C0F-AEE8-1FB0-57EC26D0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242817"/>
            <a:ext cx="11125199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Major Expenditure Assumption Updates</a:t>
            </a:r>
          </a:p>
        </p:txBody>
      </p:sp>
    </p:spTree>
    <p:extLst>
      <p:ext uri="{BB962C8B-B14F-4D97-AF65-F5344CB8AC3E}">
        <p14:creationId xmlns:p14="http://schemas.microsoft.com/office/powerpoint/2010/main" val="356937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8312C-EFB3-D1B2-68BC-5471229FF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810C0CE-7F29-9CC8-735E-E4D97F6BEE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248617"/>
              </p:ext>
            </p:extLst>
          </p:nvPr>
        </p:nvGraphicFramePr>
        <p:xfrm>
          <a:off x="150812" y="76200"/>
          <a:ext cx="1186725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D8AB476-EA15-BFEA-69F5-CB73CD87D6B5}"/>
              </a:ext>
            </a:extLst>
          </p:cNvPr>
          <p:cNvCxnSpPr>
            <a:cxnSpLocks/>
          </p:cNvCxnSpPr>
          <p:nvPr/>
        </p:nvCxnSpPr>
        <p:spPr>
          <a:xfrm flipV="1">
            <a:off x="6094412" y="1219200"/>
            <a:ext cx="3886200" cy="274320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465CA47-04D5-D97B-B916-C248216242E8}"/>
              </a:ext>
            </a:extLst>
          </p:cNvPr>
          <p:cNvSpPr txBox="1"/>
          <p:nvPr/>
        </p:nvSpPr>
        <p:spPr>
          <a:xfrm>
            <a:off x="4951412" y="2390745"/>
            <a:ext cx="2515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$24,149,232  or 20.5%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56FED4-B11F-0707-DF6D-56AAFF16228C}"/>
              </a:ext>
            </a:extLst>
          </p:cNvPr>
          <p:cNvCxnSpPr>
            <a:cxnSpLocks/>
          </p:cNvCxnSpPr>
          <p:nvPr/>
        </p:nvCxnSpPr>
        <p:spPr>
          <a:xfrm flipV="1">
            <a:off x="9583253" y="1143000"/>
            <a:ext cx="473559" cy="22860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4210FE7-3BCF-0DE5-3E67-EF89F89D87D4}"/>
              </a:ext>
            </a:extLst>
          </p:cNvPr>
          <p:cNvSpPr txBox="1"/>
          <p:nvPr/>
        </p:nvSpPr>
        <p:spPr>
          <a:xfrm>
            <a:off x="9583253" y="1752600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$3,034,744 or 2.2%</a:t>
            </a:r>
          </a:p>
        </p:txBody>
      </p:sp>
    </p:spTree>
    <p:extLst>
      <p:ext uri="{BB962C8B-B14F-4D97-AF65-F5344CB8AC3E}">
        <p14:creationId xmlns:p14="http://schemas.microsoft.com/office/powerpoint/2010/main" val="373759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722999"/>
              </p:ext>
            </p:extLst>
          </p:nvPr>
        </p:nvGraphicFramePr>
        <p:xfrm>
          <a:off x="150812" y="76200"/>
          <a:ext cx="1186725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8E6225C-1396-19D9-372F-CBCBD1978502}"/>
              </a:ext>
            </a:extLst>
          </p:cNvPr>
          <p:cNvCxnSpPr>
            <a:cxnSpLocks/>
          </p:cNvCxnSpPr>
          <p:nvPr/>
        </p:nvCxnSpPr>
        <p:spPr>
          <a:xfrm flipV="1">
            <a:off x="6323012" y="1019145"/>
            <a:ext cx="3581400" cy="2257455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C1530C3-D0F8-69E5-36AF-6260E60FB051}"/>
              </a:ext>
            </a:extLst>
          </p:cNvPr>
          <p:cNvSpPr txBox="1"/>
          <p:nvPr/>
        </p:nvSpPr>
        <p:spPr>
          <a:xfrm>
            <a:off x="5942012" y="1537305"/>
            <a:ext cx="245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$12,081,912 or 21.7%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D146CC-2309-21BA-8E54-747EB96FABC9}"/>
              </a:ext>
            </a:extLst>
          </p:cNvPr>
          <p:cNvCxnSpPr>
            <a:cxnSpLocks/>
          </p:cNvCxnSpPr>
          <p:nvPr/>
        </p:nvCxnSpPr>
        <p:spPr>
          <a:xfrm flipV="1">
            <a:off x="9142412" y="1019145"/>
            <a:ext cx="914400" cy="718215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6DDF2D-01CA-7E03-26A2-4BDAF5389EBB}"/>
              </a:ext>
            </a:extLst>
          </p:cNvPr>
          <p:cNvSpPr txBox="1"/>
          <p:nvPr/>
        </p:nvSpPr>
        <p:spPr>
          <a:xfrm>
            <a:off x="7354030" y="1064255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$4,458,988 or 6.6%</a:t>
            </a:r>
          </a:p>
        </p:txBody>
      </p:sp>
    </p:spTree>
    <p:extLst>
      <p:ext uri="{BB962C8B-B14F-4D97-AF65-F5344CB8AC3E}">
        <p14:creationId xmlns:p14="http://schemas.microsoft.com/office/powerpoint/2010/main" val="7206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730667"/>
              </p:ext>
            </p:extLst>
          </p:nvPr>
        </p:nvGraphicFramePr>
        <p:xfrm>
          <a:off x="150812" y="76200"/>
          <a:ext cx="1186725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D146CC-2309-21BA-8E54-747EB96FABC9}"/>
              </a:ext>
            </a:extLst>
          </p:cNvPr>
          <p:cNvCxnSpPr>
            <a:cxnSpLocks/>
          </p:cNvCxnSpPr>
          <p:nvPr/>
        </p:nvCxnSpPr>
        <p:spPr>
          <a:xfrm flipV="1">
            <a:off x="9066212" y="1981200"/>
            <a:ext cx="1295400" cy="121920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6DDF2D-01CA-7E03-26A2-4BDAF5389EBB}"/>
              </a:ext>
            </a:extLst>
          </p:cNvPr>
          <p:cNvSpPr txBox="1"/>
          <p:nvPr/>
        </p:nvSpPr>
        <p:spPr>
          <a:xfrm>
            <a:off x="8837612" y="1371600"/>
            <a:ext cx="19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$196,778 or 30%</a:t>
            </a:r>
          </a:p>
        </p:txBody>
      </p:sp>
    </p:spTree>
    <p:extLst>
      <p:ext uri="{BB962C8B-B14F-4D97-AF65-F5344CB8AC3E}">
        <p14:creationId xmlns:p14="http://schemas.microsoft.com/office/powerpoint/2010/main" val="395979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772940"/>
              </p:ext>
            </p:extLst>
          </p:nvPr>
        </p:nvGraphicFramePr>
        <p:xfrm>
          <a:off x="150812" y="76200"/>
          <a:ext cx="1186725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D146CC-2309-21BA-8E54-747EB96FABC9}"/>
              </a:ext>
            </a:extLst>
          </p:cNvPr>
          <p:cNvCxnSpPr>
            <a:cxnSpLocks/>
          </p:cNvCxnSpPr>
          <p:nvPr/>
        </p:nvCxnSpPr>
        <p:spPr>
          <a:xfrm>
            <a:off x="9675812" y="3352800"/>
            <a:ext cx="457200" cy="152400"/>
          </a:xfrm>
          <a:prstGeom prst="straightConnector1">
            <a:avLst/>
          </a:prstGeom>
          <a:ln w="3492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6DDF2D-01CA-7E03-26A2-4BDAF5389EBB}"/>
              </a:ext>
            </a:extLst>
          </p:cNvPr>
          <p:cNvSpPr txBox="1"/>
          <p:nvPr/>
        </p:nvSpPr>
        <p:spPr>
          <a:xfrm>
            <a:off x="8761412" y="2667000"/>
            <a:ext cx="2517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&lt;$603,480&gt; or &lt;4.9%&gt;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3E5C0-F1E8-3D1E-35CF-682C2DD5282D}"/>
              </a:ext>
            </a:extLst>
          </p:cNvPr>
          <p:cNvSpPr txBox="1"/>
          <p:nvPr/>
        </p:nvSpPr>
        <p:spPr>
          <a:xfrm>
            <a:off x="7522408" y="4038600"/>
            <a:ext cx="2004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$871,263 or 8.1%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2E69A88-B1A7-B3D5-9FA4-286DE8B0BCA2}"/>
              </a:ext>
            </a:extLst>
          </p:cNvPr>
          <p:cNvCxnSpPr>
            <a:cxnSpLocks/>
          </p:cNvCxnSpPr>
          <p:nvPr/>
        </p:nvCxnSpPr>
        <p:spPr>
          <a:xfrm flipV="1">
            <a:off x="6627812" y="3657600"/>
            <a:ext cx="3581400" cy="38100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14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421896"/>
              </p:ext>
            </p:extLst>
          </p:nvPr>
        </p:nvGraphicFramePr>
        <p:xfrm>
          <a:off x="150812" y="76200"/>
          <a:ext cx="1186725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8E6225C-1396-19D9-372F-CBCBD1978502}"/>
              </a:ext>
            </a:extLst>
          </p:cNvPr>
          <p:cNvCxnSpPr>
            <a:cxnSpLocks/>
          </p:cNvCxnSpPr>
          <p:nvPr/>
        </p:nvCxnSpPr>
        <p:spPr>
          <a:xfrm flipV="1">
            <a:off x="6170612" y="1447800"/>
            <a:ext cx="3810000" cy="220980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C1530C3-D0F8-69E5-36AF-6260E60FB051}"/>
              </a:ext>
            </a:extLst>
          </p:cNvPr>
          <p:cNvSpPr txBox="1"/>
          <p:nvPr/>
        </p:nvSpPr>
        <p:spPr>
          <a:xfrm>
            <a:off x="5332412" y="1905000"/>
            <a:ext cx="2327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$2,308,464 or 61.3%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0BD43FD-28AD-EBE7-62D0-526B3CDAE418}"/>
              </a:ext>
            </a:extLst>
          </p:cNvPr>
          <p:cNvCxnSpPr>
            <a:cxnSpLocks/>
          </p:cNvCxnSpPr>
          <p:nvPr/>
        </p:nvCxnSpPr>
        <p:spPr>
          <a:xfrm flipV="1">
            <a:off x="9371012" y="1600200"/>
            <a:ext cx="762000" cy="60960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134B620-BE2C-6A23-B637-198CFED955FB}"/>
              </a:ext>
            </a:extLst>
          </p:cNvPr>
          <p:cNvSpPr txBox="1"/>
          <p:nvPr/>
        </p:nvSpPr>
        <p:spPr>
          <a:xfrm>
            <a:off x="9142412" y="2552700"/>
            <a:ext cx="2327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$1,128,751 or 22.8%</a:t>
            </a:r>
          </a:p>
        </p:txBody>
      </p:sp>
    </p:spTree>
    <p:extLst>
      <p:ext uri="{BB962C8B-B14F-4D97-AF65-F5344CB8AC3E}">
        <p14:creationId xmlns:p14="http://schemas.microsoft.com/office/powerpoint/2010/main" val="281227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320219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Things WILL Change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2D0C52-7D4B-41BF-B7B3-BD8958EBBA82}"/>
              </a:ext>
            </a:extLst>
          </p:cNvPr>
          <p:cNvSpPr txBox="1"/>
          <p:nvPr/>
        </p:nvSpPr>
        <p:spPr>
          <a:xfrm>
            <a:off x="455631" y="1197620"/>
            <a:ext cx="11582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May Revise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DOF April Finance Bulletin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YTD state revenues $4.4 billion above forecast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Prop 98 $1.6 billion below estimate for 24-25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Actions of the Federal Government on State finances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Governor verse Legislature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6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942282"/>
              </p:ext>
            </p:extLst>
          </p:nvPr>
        </p:nvGraphicFramePr>
        <p:xfrm>
          <a:off x="150812" y="76200"/>
          <a:ext cx="1186725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8E6225C-1396-19D9-372F-CBCBD1978502}"/>
              </a:ext>
            </a:extLst>
          </p:cNvPr>
          <p:cNvCxnSpPr>
            <a:cxnSpLocks/>
          </p:cNvCxnSpPr>
          <p:nvPr/>
        </p:nvCxnSpPr>
        <p:spPr>
          <a:xfrm flipV="1">
            <a:off x="6323012" y="1371600"/>
            <a:ext cx="3657600" cy="167640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C1530C3-D0F8-69E5-36AF-6260E60FB051}"/>
              </a:ext>
            </a:extLst>
          </p:cNvPr>
          <p:cNvSpPr txBox="1"/>
          <p:nvPr/>
        </p:nvSpPr>
        <p:spPr>
          <a:xfrm>
            <a:off x="5180012" y="2209800"/>
            <a:ext cx="2133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$612,907 or 39.4%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FD978E8-600D-D91F-948E-4262E559E205}"/>
              </a:ext>
            </a:extLst>
          </p:cNvPr>
          <p:cNvCxnSpPr>
            <a:cxnSpLocks/>
          </p:cNvCxnSpPr>
          <p:nvPr/>
        </p:nvCxnSpPr>
        <p:spPr>
          <a:xfrm flipV="1">
            <a:off x="9294812" y="1524000"/>
            <a:ext cx="838200" cy="68580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55EF728-F3AB-AD8F-6C0B-B296572FE0E3}"/>
              </a:ext>
            </a:extLst>
          </p:cNvPr>
          <p:cNvSpPr txBox="1"/>
          <p:nvPr/>
        </p:nvSpPr>
        <p:spPr>
          <a:xfrm>
            <a:off x="7588957" y="1666845"/>
            <a:ext cx="2133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$326,260 or 17.7%</a:t>
            </a:r>
          </a:p>
        </p:txBody>
      </p:sp>
    </p:spTree>
    <p:extLst>
      <p:ext uri="{BB962C8B-B14F-4D97-AF65-F5344CB8AC3E}">
        <p14:creationId xmlns:p14="http://schemas.microsoft.com/office/powerpoint/2010/main" val="141649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4ACB85B-BBC6-4300-91AD-19A0694CF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027878"/>
              </p:ext>
            </p:extLst>
          </p:nvPr>
        </p:nvGraphicFramePr>
        <p:xfrm>
          <a:off x="303212" y="795982"/>
          <a:ext cx="11734800" cy="50509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07500">
                  <a:extLst>
                    <a:ext uri="{9D8B030D-6E8A-4147-A177-3AD203B41FA5}">
                      <a16:colId xmlns:a16="http://schemas.microsoft.com/office/drawing/2014/main" val="1621768518"/>
                    </a:ext>
                  </a:extLst>
                </a:gridCol>
                <a:gridCol w="3525630">
                  <a:extLst>
                    <a:ext uri="{9D8B030D-6E8A-4147-A177-3AD203B41FA5}">
                      <a16:colId xmlns:a16="http://schemas.microsoft.com/office/drawing/2014/main" val="851110215"/>
                    </a:ext>
                  </a:extLst>
                </a:gridCol>
                <a:gridCol w="3001670">
                  <a:extLst>
                    <a:ext uri="{9D8B030D-6E8A-4147-A177-3AD203B41FA5}">
                      <a16:colId xmlns:a16="http://schemas.microsoft.com/office/drawing/2014/main" val="3509267631"/>
                    </a:ext>
                  </a:extLst>
                </a:gridCol>
              </a:tblGrid>
              <a:tr h="765617"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Adopted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Third 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081221"/>
                  </a:ext>
                </a:extLst>
              </a:tr>
              <a:tr h="5317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Beg. Fund 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27,153,961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27,153,961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703562"/>
                  </a:ext>
                </a:extLst>
              </a:tr>
              <a:tr h="54739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 - 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226,916,533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221,427,100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111869"/>
                  </a:ext>
                </a:extLst>
              </a:tr>
              <a:tr h="54739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Expenditures - 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233,915,068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234,083,042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293132"/>
                  </a:ext>
                </a:extLst>
              </a:tr>
              <a:tr h="5317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Structural Surplus/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&lt;6,998,535&gt;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&lt;12,655,942&gt;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001920"/>
                  </a:ext>
                </a:extLst>
              </a:tr>
              <a:tr h="5317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One-time Revenue and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Exp. 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5,407,081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7,775,331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355001"/>
                  </a:ext>
                </a:extLst>
              </a:tr>
              <a:tr h="5317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Overall Surplus/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&lt;1,591,455&gt;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&lt;4,880,611&gt;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694748"/>
                  </a:ext>
                </a:extLst>
              </a:tr>
              <a:tr h="5317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Ending Fund 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25,562,506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22,273,350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710858"/>
                  </a:ext>
                </a:extLst>
              </a:tr>
              <a:tr h="5317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FB to Total Expenditure and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Trfr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9.47%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463276"/>
                  </a:ext>
                </a:extLst>
              </a:tr>
            </a:tbl>
          </a:graphicData>
        </a:graphic>
      </p:graphicFrame>
      <p:sp>
        <p:nvSpPr>
          <p:cNvPr id="12" name="Title 12">
            <a:extLst>
              <a:ext uri="{FF2B5EF4-FFF2-40B4-BE49-F238E27FC236}">
                <a16:creationId xmlns:a16="http://schemas.microsoft.com/office/drawing/2014/main" id="{999D855C-5388-4B97-90E0-FD1AE0D974F5}"/>
              </a:ext>
            </a:extLst>
          </p:cNvPr>
          <p:cNvSpPr txBox="1">
            <a:spLocks/>
          </p:cNvSpPr>
          <p:nvPr/>
        </p:nvSpPr>
        <p:spPr>
          <a:xfrm>
            <a:off x="850532" y="262582"/>
            <a:ext cx="10820399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Fund Balance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FEFDBC6-10EE-96CD-6A69-963AA4EB948D}"/>
              </a:ext>
            </a:extLst>
          </p:cNvPr>
          <p:cNvSpPr/>
          <p:nvPr/>
        </p:nvSpPr>
        <p:spPr>
          <a:xfrm>
            <a:off x="9066212" y="3200400"/>
            <a:ext cx="914400" cy="457200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49C5A77-DE51-A523-DDA6-C14B3766264E}"/>
              </a:ext>
            </a:extLst>
          </p:cNvPr>
          <p:cNvSpPr/>
          <p:nvPr/>
        </p:nvSpPr>
        <p:spPr>
          <a:xfrm>
            <a:off x="9066212" y="3751989"/>
            <a:ext cx="914400" cy="457200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160C8D2-4EF5-40F1-DDDB-92AB964FC2E2}"/>
              </a:ext>
            </a:extLst>
          </p:cNvPr>
          <p:cNvSpPr/>
          <p:nvPr/>
        </p:nvSpPr>
        <p:spPr>
          <a:xfrm>
            <a:off x="9066212" y="4295050"/>
            <a:ext cx="914400" cy="457200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B7459A2-0485-C507-E508-A538F8EBB49B}"/>
              </a:ext>
            </a:extLst>
          </p:cNvPr>
          <p:cNvSpPr/>
          <p:nvPr/>
        </p:nvSpPr>
        <p:spPr>
          <a:xfrm>
            <a:off x="9066212" y="4799445"/>
            <a:ext cx="914400" cy="457200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2DE9C4C-494F-991C-E7E0-D1B4D0AB68D9}"/>
              </a:ext>
            </a:extLst>
          </p:cNvPr>
          <p:cNvSpPr/>
          <p:nvPr/>
        </p:nvSpPr>
        <p:spPr>
          <a:xfrm>
            <a:off x="9034606" y="5338705"/>
            <a:ext cx="1631806" cy="457200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621426"/>
              </p:ext>
            </p:extLst>
          </p:nvPr>
        </p:nvGraphicFramePr>
        <p:xfrm>
          <a:off x="152360" y="77073"/>
          <a:ext cx="11864162" cy="639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67E479-AD98-DD7C-A6CB-69BB95C3239A}"/>
              </a:ext>
            </a:extLst>
          </p:cNvPr>
          <p:cNvCxnSpPr>
            <a:cxnSpLocks/>
          </p:cNvCxnSpPr>
          <p:nvPr/>
        </p:nvCxnSpPr>
        <p:spPr>
          <a:xfrm>
            <a:off x="7313612" y="2057400"/>
            <a:ext cx="3505200" cy="29718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1E412E6-6895-A3D6-D670-543CD5349C52}"/>
              </a:ext>
            </a:extLst>
          </p:cNvPr>
          <p:cNvSpPr txBox="1"/>
          <p:nvPr/>
        </p:nvSpPr>
        <p:spPr>
          <a:xfrm>
            <a:off x="8151812" y="1628611"/>
            <a:ext cx="3112349" cy="10150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9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Reduction in Fund Balance</a:t>
            </a:r>
          </a:p>
          <a:p>
            <a:pPr algn="ctr"/>
            <a:r>
              <a:rPr lang="en-US" sz="1999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</a:t>
            </a:r>
          </a:p>
          <a:p>
            <a:pPr algn="ctr"/>
            <a:r>
              <a:rPr lang="en-US" sz="1999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99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&lt;$21,641,258&gt; </a:t>
            </a:r>
            <a:r>
              <a:rPr lang="en-US" sz="1999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1999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&lt;49.3%&gt;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30B586-2426-08EF-7B49-2A654D35331B}"/>
              </a:ext>
            </a:extLst>
          </p:cNvPr>
          <p:cNvSpPr txBox="1"/>
          <p:nvPr/>
        </p:nvSpPr>
        <p:spPr>
          <a:xfrm>
            <a:off x="5484807" y="3505200"/>
            <a:ext cx="2365584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9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Equivalent to</a:t>
            </a:r>
          </a:p>
          <a:p>
            <a:pPr algn="ctr"/>
            <a:r>
              <a:rPr lang="en-US" sz="1999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&lt;$601,146&gt; </a:t>
            </a:r>
            <a:r>
              <a:rPr lang="en-US" sz="1999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month</a:t>
            </a:r>
          </a:p>
        </p:txBody>
      </p:sp>
    </p:spTree>
    <p:extLst>
      <p:ext uri="{BB962C8B-B14F-4D97-AF65-F5344CB8AC3E}">
        <p14:creationId xmlns:p14="http://schemas.microsoft.com/office/powerpoint/2010/main" val="60448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798A7-8B52-7C10-8852-37A8BF54B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9A824FE-D0B4-908A-D80A-4B4202C18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56" y="2095500"/>
            <a:ext cx="11542711" cy="2667000"/>
          </a:xfrm>
        </p:spPr>
        <p:txBody>
          <a:bodyPr>
            <a:noAutofit/>
          </a:bodyPr>
          <a:lstStyle/>
          <a:p>
            <a:pPr algn="ctr"/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2025-2026</a:t>
            </a:r>
            <a:b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Projection Update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C78CF47D-5B73-55C6-67C3-F89B3DC29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0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46016-220F-371B-6EB3-ECA182F5C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C46A698B-4930-1AAC-5B45-F17128D25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B8580C-BBF4-05AE-CFB4-504BAA9E82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781205"/>
              </p:ext>
            </p:extLst>
          </p:nvPr>
        </p:nvGraphicFramePr>
        <p:xfrm>
          <a:off x="-1" y="990601"/>
          <a:ext cx="12188826" cy="5867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455">
                  <a:extLst>
                    <a:ext uri="{9D8B030D-6E8A-4147-A177-3AD203B41FA5}">
                      <a16:colId xmlns:a16="http://schemas.microsoft.com/office/drawing/2014/main" val="1625687122"/>
                    </a:ext>
                  </a:extLst>
                </a:gridCol>
                <a:gridCol w="3865457">
                  <a:extLst>
                    <a:ext uri="{9D8B030D-6E8A-4147-A177-3AD203B41FA5}">
                      <a16:colId xmlns:a16="http://schemas.microsoft.com/office/drawing/2014/main" val="2650718418"/>
                    </a:ext>
                  </a:extLst>
                </a:gridCol>
                <a:gridCol w="3865457">
                  <a:extLst>
                    <a:ext uri="{9D8B030D-6E8A-4147-A177-3AD203B41FA5}">
                      <a16:colId xmlns:a16="http://schemas.microsoft.com/office/drawing/2014/main" val="266968069"/>
                    </a:ext>
                  </a:extLst>
                </a:gridCol>
                <a:gridCol w="3865457">
                  <a:extLst>
                    <a:ext uri="{9D8B030D-6E8A-4147-A177-3AD203B41FA5}">
                      <a16:colId xmlns:a16="http://schemas.microsoft.com/office/drawing/2014/main" val="385744095"/>
                    </a:ext>
                  </a:extLst>
                </a:gridCol>
              </a:tblGrid>
              <a:tr h="578176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Budget 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Potential 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Revised/Confirmed Savings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762221"/>
                  </a:ext>
                </a:extLst>
              </a:tr>
              <a:tr h="5781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 Reduction in 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2,008,169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2,008,169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740494"/>
                  </a:ext>
                </a:extLst>
              </a:tr>
              <a:tr h="9100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 Reduction in Counseling 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185,513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185,513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966138"/>
                  </a:ext>
                </a:extLst>
              </a:tr>
              <a:tr h="5781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3,455,971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2,036,421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763834"/>
                  </a:ext>
                </a:extLst>
              </a:tr>
              <a:tr h="5781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Funding Shifts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1,837,396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1,837,396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3343"/>
                  </a:ext>
                </a:extLst>
              </a:tr>
              <a:tr h="9100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Discretionary Budget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531,761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531,761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768452"/>
                  </a:ext>
                </a:extLst>
              </a:tr>
              <a:tr h="5781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Foundation Reimbursements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395,765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195,765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083166"/>
                  </a:ext>
                </a:extLst>
              </a:tr>
              <a:tr h="5781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Enrollment Backfill –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599782"/>
                  </a:ext>
                </a:extLst>
              </a:tr>
              <a:tr h="57817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12,514,575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6,795,025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968362"/>
                  </a:ext>
                </a:extLst>
              </a:tr>
            </a:tbl>
          </a:graphicData>
        </a:graphic>
      </p:graphicFrame>
      <p:sp>
        <p:nvSpPr>
          <p:cNvPr id="2" name="Title 12">
            <a:extLst>
              <a:ext uri="{FF2B5EF4-FFF2-40B4-BE49-F238E27FC236}">
                <a16:creationId xmlns:a16="http://schemas.microsoft.com/office/drawing/2014/main" id="{764F79DB-AECC-FF09-CCA1-A708833C5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335638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Potential Budget Actions</a:t>
            </a:r>
          </a:p>
        </p:txBody>
      </p:sp>
    </p:spTree>
    <p:extLst>
      <p:ext uri="{BB962C8B-B14F-4D97-AF65-F5344CB8AC3E}">
        <p14:creationId xmlns:p14="http://schemas.microsoft.com/office/powerpoint/2010/main" val="280559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BCED9-4DAF-33D3-6AF0-D6A3E9306A54}"/>
              </a:ext>
            </a:extLst>
          </p:cNvPr>
          <p:cNvSpPr txBox="1">
            <a:spLocks/>
          </p:cNvSpPr>
          <p:nvPr/>
        </p:nvSpPr>
        <p:spPr>
          <a:xfrm>
            <a:off x="80660" y="1051494"/>
            <a:ext cx="12108164" cy="54531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99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9A385A-4AF2-ACD9-062E-917340604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779682"/>
              </p:ext>
            </p:extLst>
          </p:nvPr>
        </p:nvGraphicFramePr>
        <p:xfrm>
          <a:off x="-23812" y="3048000"/>
          <a:ext cx="12111493" cy="29599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98062">
                  <a:extLst>
                    <a:ext uri="{9D8B030D-6E8A-4147-A177-3AD203B41FA5}">
                      <a16:colId xmlns:a16="http://schemas.microsoft.com/office/drawing/2014/main" val="2865681175"/>
                    </a:ext>
                  </a:extLst>
                </a:gridCol>
                <a:gridCol w="2158632">
                  <a:extLst>
                    <a:ext uri="{9D8B030D-6E8A-4147-A177-3AD203B41FA5}">
                      <a16:colId xmlns:a16="http://schemas.microsoft.com/office/drawing/2014/main" val="2102811088"/>
                    </a:ext>
                  </a:extLst>
                </a:gridCol>
                <a:gridCol w="1784933">
                  <a:extLst>
                    <a:ext uri="{9D8B030D-6E8A-4147-A177-3AD203B41FA5}">
                      <a16:colId xmlns:a16="http://schemas.microsoft.com/office/drawing/2014/main" val="2692080353"/>
                    </a:ext>
                  </a:extLst>
                </a:gridCol>
                <a:gridCol w="1784933">
                  <a:extLst>
                    <a:ext uri="{9D8B030D-6E8A-4147-A177-3AD203B41FA5}">
                      <a16:colId xmlns:a16="http://schemas.microsoft.com/office/drawing/2014/main" val="1115067870"/>
                    </a:ext>
                  </a:extLst>
                </a:gridCol>
                <a:gridCol w="1784933">
                  <a:extLst>
                    <a:ext uri="{9D8B030D-6E8A-4147-A177-3AD203B41FA5}">
                      <a16:colId xmlns:a16="http://schemas.microsoft.com/office/drawing/2014/main" val="2595925755"/>
                    </a:ext>
                  </a:extLst>
                </a:gridCol>
              </a:tblGrid>
              <a:tr h="32187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2024-2025 3</a:t>
                      </a:r>
                      <a:r>
                        <a:rPr lang="en-US" sz="2400" b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Quarter – Multi-Year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10375018"/>
                  </a:ext>
                </a:extLst>
              </a:tr>
              <a:tr h="380466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2022-2023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2023-2024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2024-2025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2025-2026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8726218"/>
                  </a:ext>
                </a:extLst>
              </a:tr>
              <a:tr h="64375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Beginning Fund Balance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43,914,608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34,022,513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27,153,456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22,273,350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91100038"/>
                  </a:ext>
                </a:extLst>
              </a:tr>
              <a:tr h="32187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Operating Surplus/(Deficit)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(9,892,095)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(6,868,552)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(4,880,611)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(10,466,702)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40568683"/>
                  </a:ext>
                </a:extLst>
              </a:tr>
              <a:tr h="32187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Ending Fund Balance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34,022,513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27,153,961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22,273,350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11,806,648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134759"/>
                  </a:ext>
                </a:extLst>
              </a:tr>
              <a:tr h="75070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 Balance Ratio to Total Expenditures and Transfers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15.84%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11.99%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9.47%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5.01%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4548493"/>
                  </a:ext>
                </a:extLst>
              </a:tr>
            </a:tbl>
          </a:graphicData>
        </a:graphic>
      </p:graphicFrame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DC42B50-11EB-6FDD-5BB9-301717579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41963"/>
              </p:ext>
            </p:extLst>
          </p:nvPr>
        </p:nvGraphicFramePr>
        <p:xfrm>
          <a:off x="11112" y="1"/>
          <a:ext cx="12108167" cy="29305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96799">
                  <a:extLst>
                    <a:ext uri="{9D8B030D-6E8A-4147-A177-3AD203B41FA5}">
                      <a16:colId xmlns:a16="http://schemas.microsoft.com/office/drawing/2014/main" val="2865681175"/>
                    </a:ext>
                  </a:extLst>
                </a:gridCol>
                <a:gridCol w="2158039">
                  <a:extLst>
                    <a:ext uri="{9D8B030D-6E8A-4147-A177-3AD203B41FA5}">
                      <a16:colId xmlns:a16="http://schemas.microsoft.com/office/drawing/2014/main" val="2102811088"/>
                    </a:ext>
                  </a:extLst>
                </a:gridCol>
                <a:gridCol w="1784443">
                  <a:extLst>
                    <a:ext uri="{9D8B030D-6E8A-4147-A177-3AD203B41FA5}">
                      <a16:colId xmlns:a16="http://schemas.microsoft.com/office/drawing/2014/main" val="2692080353"/>
                    </a:ext>
                  </a:extLst>
                </a:gridCol>
                <a:gridCol w="1784443">
                  <a:extLst>
                    <a:ext uri="{9D8B030D-6E8A-4147-A177-3AD203B41FA5}">
                      <a16:colId xmlns:a16="http://schemas.microsoft.com/office/drawing/2014/main" val="1115067870"/>
                    </a:ext>
                  </a:extLst>
                </a:gridCol>
                <a:gridCol w="1784443">
                  <a:extLst>
                    <a:ext uri="{9D8B030D-6E8A-4147-A177-3AD203B41FA5}">
                      <a16:colId xmlns:a16="http://schemas.microsoft.com/office/drawing/2014/main" val="2595925755"/>
                    </a:ext>
                  </a:extLst>
                </a:gridCol>
              </a:tblGrid>
              <a:tr h="31323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2024-2025 2</a:t>
                      </a:r>
                      <a:r>
                        <a:rPr lang="en-US" sz="2400" b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Quarter – Multi-Year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10375018"/>
                  </a:ext>
                </a:extLst>
              </a:tr>
              <a:tr h="370254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2022-2023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2023-2024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2024-2025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2025-2026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8726218"/>
                  </a:ext>
                </a:extLst>
              </a:tr>
              <a:tr h="62647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Beginning Fund Balance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43,914,608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34,022,513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27,153,456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22,575,613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91100038"/>
                  </a:ext>
                </a:extLst>
              </a:tr>
              <a:tr h="31323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Operating Surplus/(Deficit)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(9,892,095)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(6,868,552)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(4,578,348)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(15,950,973)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40568683"/>
                  </a:ext>
                </a:extLst>
              </a:tr>
              <a:tr h="31323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Ending Fund Balance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34,022,513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27,153,961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22,575,613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6,624,640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134759"/>
                  </a:ext>
                </a:extLst>
              </a:tr>
              <a:tr h="73055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 Balance Ratio to Total Expenditures and Transfers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15.84%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11.99%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9.56%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4548493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8AC551-D210-CCAD-C7DA-3DFBC34DC278}"/>
              </a:ext>
            </a:extLst>
          </p:cNvPr>
          <p:cNvSpPr/>
          <p:nvPr/>
        </p:nvSpPr>
        <p:spPr>
          <a:xfrm>
            <a:off x="8570268" y="331249"/>
            <a:ext cx="1828801" cy="5654613"/>
          </a:xfrm>
          <a:prstGeom prst="roundRect">
            <a:avLst/>
          </a:prstGeom>
          <a:noFill/>
          <a:ln w="57150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815D7E1-CD4F-5E3E-B26A-4BE483E54C9C}"/>
              </a:ext>
            </a:extLst>
          </p:cNvPr>
          <p:cNvSpPr/>
          <p:nvPr/>
        </p:nvSpPr>
        <p:spPr>
          <a:xfrm>
            <a:off x="10436224" y="375482"/>
            <a:ext cx="1683055" cy="5654612"/>
          </a:xfrm>
          <a:prstGeom prst="roundRect">
            <a:avLst/>
          </a:prstGeom>
          <a:noFill/>
          <a:ln w="57150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5C80D-B7FD-EA58-C7D1-8E5CCEBB4168}"/>
              </a:ext>
            </a:extLst>
          </p:cNvPr>
          <p:cNvSpPr txBox="1"/>
          <p:nvPr/>
        </p:nvSpPr>
        <p:spPr>
          <a:xfrm>
            <a:off x="465291" y="5883387"/>
            <a:ext cx="11810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 Need to Reduce Expenditures by 6.6% to Balance 25-26 Budget</a:t>
            </a:r>
          </a:p>
          <a:p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 Need to Reduce Expenditures by 4.5% to Balance 25-26 Budget</a:t>
            </a:r>
          </a:p>
        </p:txBody>
      </p:sp>
    </p:spTree>
    <p:extLst>
      <p:ext uri="{BB962C8B-B14F-4D97-AF65-F5344CB8AC3E}">
        <p14:creationId xmlns:p14="http://schemas.microsoft.com/office/powerpoint/2010/main" val="542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A3137DAF-F66C-468C-8B1C-C8B777572D25}"/>
              </a:ext>
            </a:extLst>
          </p:cNvPr>
          <p:cNvSpPr txBox="1">
            <a:spLocks/>
          </p:cNvSpPr>
          <p:nvPr/>
        </p:nvSpPr>
        <p:spPr>
          <a:xfrm>
            <a:off x="150814" y="1066800"/>
            <a:ext cx="11402161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Expenditures continue to outpace revenues</a:t>
            </a: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May Revise will be important</a:t>
            </a: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Continued budget balancing needs to occur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2025-26 Tentative Budget in June</a:t>
            </a:r>
          </a:p>
          <a:p>
            <a:pPr lvl="2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654CA184-8940-458D-B8A7-FA52C9017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04" y="3429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Key Take </a:t>
            </a:r>
            <a:r>
              <a:rPr lang="en-US" sz="4800" b="1" u="sng" dirty="0" err="1">
                <a:solidFill>
                  <a:schemeClr val="tx2">
                    <a:lumMod val="75000"/>
                  </a:schemeClr>
                </a:solidFill>
              </a:rPr>
              <a:t>Aways</a:t>
            </a:r>
            <a:endParaRPr lang="en-US" sz="48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2" y="533400"/>
            <a:ext cx="10591799" cy="6057900"/>
          </a:xfrm>
        </p:spPr>
        <p:txBody>
          <a:bodyPr>
            <a:normAutofit/>
          </a:bodyPr>
          <a:lstStyle/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F7A9C7A3-A510-4BC9-9E86-2DDD158DA668}"/>
              </a:ext>
            </a:extLst>
          </p:cNvPr>
          <p:cNvSpPr txBox="1">
            <a:spLocks/>
          </p:cNvSpPr>
          <p:nvPr/>
        </p:nvSpPr>
        <p:spPr>
          <a:xfrm>
            <a:off x="228600" y="455851"/>
            <a:ext cx="10514013" cy="6135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Special Thank You To…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Veronica Diaz and the Budget Team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John Greenlee, Charlie Yen </a:t>
            </a: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and the Facilities Planning Team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Kim Tran, Irma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Haro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and the Accounting Team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Budget Committee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Font typeface="Arial" pitchFamily="34" charset="0"/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Font typeface="Arial" pitchFamily="34" charset="0"/>
              <a:buNone/>
            </a:pPr>
            <a:endParaRPr lang="en-US" sz="18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2" y="533400"/>
            <a:ext cx="10591799" cy="6057900"/>
          </a:xfrm>
        </p:spPr>
        <p:txBody>
          <a:bodyPr>
            <a:normAutofit/>
          </a:bodyPr>
          <a:lstStyle/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8B93ED-439D-4C19-9188-7995B7621B37}"/>
              </a:ext>
            </a:extLst>
          </p:cNvPr>
          <p:cNvSpPr txBox="1"/>
          <p:nvPr/>
        </p:nvSpPr>
        <p:spPr>
          <a:xfrm>
            <a:off x="455612" y="685800"/>
            <a:ext cx="1135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8624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6858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>
                <a:solidFill>
                  <a:schemeClr val="tx2">
                    <a:lumMod val="75000"/>
                  </a:schemeClr>
                </a:solidFill>
              </a:rPr>
              <a:t>Overview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2D0C52-7D4B-41BF-B7B3-BD8958EBBA82}"/>
              </a:ext>
            </a:extLst>
          </p:cNvPr>
          <p:cNvSpPr txBox="1"/>
          <p:nvPr/>
        </p:nvSpPr>
        <p:spPr>
          <a:xfrm>
            <a:off x="379412" y="1371600"/>
            <a:ext cx="1143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Recalculation of 2023-2024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Third Quarter Budget Update</a:t>
            </a:r>
          </a:p>
        </p:txBody>
      </p:sp>
    </p:spTree>
    <p:extLst>
      <p:ext uri="{BB962C8B-B14F-4D97-AF65-F5344CB8AC3E}">
        <p14:creationId xmlns:p14="http://schemas.microsoft.com/office/powerpoint/2010/main" val="32570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6112" y="3124200"/>
            <a:ext cx="10896599" cy="1981200"/>
          </a:xfrm>
        </p:spPr>
        <p:txBody>
          <a:bodyPr>
            <a:noAutofit/>
          </a:bodyPr>
          <a:lstStyle/>
          <a:p>
            <a:pPr algn="ctr"/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Recalculation</a:t>
            </a:r>
            <a:b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b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2023-2024</a:t>
            </a:r>
            <a:endParaRPr lang="en-US" sz="8800" b="1" i="1" u="sng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335638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What is a Recalculation?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2D0C52-7D4B-41BF-B7B3-BD8958EBBA82}"/>
              </a:ext>
            </a:extLst>
          </p:cNvPr>
          <p:cNvSpPr txBox="1"/>
          <p:nvPr/>
        </p:nvSpPr>
        <p:spPr>
          <a:xfrm>
            <a:off x="87496" y="762000"/>
            <a:ext cx="1201383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January 2023: Governor proposes next years budget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May 2023: Governor revises January proposal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June/July 2023: State passes State budget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August 2023: CCCCO projects District funding (Advanced)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February/March 2024: Period 1 update (P1)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June 2024: Period 2 update (P2)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February/March 2025: State finalizes funding allocations and makes funding adjustments (Recalculation)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6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005" y="381000"/>
            <a:ext cx="11580813" cy="533400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>
                <a:solidFill>
                  <a:schemeClr val="tx2">
                    <a:lumMod val="75000"/>
                  </a:schemeClr>
                </a:solidFill>
              </a:rPr>
              <a:t>Apportionment Recalculation Adjustments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7D594A-40D7-469F-836A-84E257C7D44A}"/>
              </a:ext>
            </a:extLst>
          </p:cNvPr>
          <p:cNvSpPr txBox="1"/>
          <p:nvPr/>
        </p:nvSpPr>
        <p:spPr>
          <a:xfrm>
            <a:off x="947561" y="1066800"/>
            <a:ext cx="102854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2017-2018: </a:t>
            </a:r>
            <a:r>
              <a:rPr lang="en-US" sz="5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&lt;$13,026&gt;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2018-2019: $50,655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2019-2020: $708,695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2020-2021: $1,280,923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2021-2022: $480,299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2022-2023: $1,668,898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2023-2024: $2</a:t>
            </a:r>
          </a:p>
        </p:txBody>
      </p:sp>
    </p:spTree>
    <p:extLst>
      <p:ext uri="{BB962C8B-B14F-4D97-AF65-F5344CB8AC3E}">
        <p14:creationId xmlns:p14="http://schemas.microsoft.com/office/powerpoint/2010/main" val="7133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3056" y="2095500"/>
            <a:ext cx="11542711" cy="2667000"/>
          </a:xfrm>
        </p:spPr>
        <p:txBody>
          <a:bodyPr>
            <a:noAutofit/>
          </a:bodyPr>
          <a:lstStyle/>
          <a:p>
            <a:pPr algn="ctr"/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2024-2025</a:t>
            </a:r>
            <a:b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Third Quarter </a:t>
            </a:r>
            <a:b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 Update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0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0" y="838200"/>
            <a:ext cx="121888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Resident Credit FTES Projections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Adopted Budget: Credit Res. FTES: ~ 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5.3%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876 FTES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Projected Credit Res. FTES: ~ 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3.58%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595 FTES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2024-2025 Total Projected Credit Res. FTES = 17,236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C269B974-CC7B-44DF-9EEB-3F52C174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1524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Resident FTES Assumption Update</a:t>
            </a:r>
          </a:p>
        </p:txBody>
      </p:sp>
    </p:spTree>
    <p:extLst>
      <p:ext uri="{BB962C8B-B14F-4D97-AF65-F5344CB8AC3E}">
        <p14:creationId xmlns:p14="http://schemas.microsoft.com/office/powerpoint/2010/main" val="422745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714710"/>
              </p:ext>
            </p:extLst>
          </p:nvPr>
        </p:nvGraphicFramePr>
        <p:xfrm>
          <a:off x="989012" y="76200"/>
          <a:ext cx="10439399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1259E5-D3FC-9DE2-5BC3-02184A284CBD}"/>
              </a:ext>
            </a:extLst>
          </p:cNvPr>
          <p:cNvCxnSpPr>
            <a:cxnSpLocks/>
          </p:cNvCxnSpPr>
          <p:nvPr/>
        </p:nvCxnSpPr>
        <p:spPr>
          <a:xfrm>
            <a:off x="3122612" y="1524000"/>
            <a:ext cx="6400800" cy="2438400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1BA58E4-A46F-6023-6ACA-03C227AAC27B}"/>
              </a:ext>
            </a:extLst>
          </p:cNvPr>
          <p:cNvSpPr txBox="1"/>
          <p:nvPr/>
        </p:nvSpPr>
        <p:spPr>
          <a:xfrm>
            <a:off x="1598612" y="4216541"/>
            <a:ext cx="40152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&lt;2,265&gt; 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&lt;11.6%&gt;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in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 Resident FTES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BEB615-C0BB-1179-F697-7E95C011C2B9}"/>
              </a:ext>
            </a:extLst>
          </p:cNvPr>
          <p:cNvCxnSpPr>
            <a:cxnSpLocks/>
          </p:cNvCxnSpPr>
          <p:nvPr/>
        </p:nvCxnSpPr>
        <p:spPr>
          <a:xfrm flipV="1">
            <a:off x="7847012" y="4038600"/>
            <a:ext cx="1828800" cy="1143000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A5B839F-8C0F-301D-F8FF-80E1B5D186EA}"/>
              </a:ext>
            </a:extLst>
          </p:cNvPr>
          <p:cNvSpPr txBox="1"/>
          <p:nvPr/>
        </p:nvSpPr>
        <p:spPr>
          <a:xfrm>
            <a:off x="1598612" y="2971800"/>
            <a:ext cx="40152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1,162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7.2%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 Resident FTES</a:t>
            </a:r>
          </a:p>
        </p:txBody>
      </p:sp>
    </p:spTree>
    <p:extLst>
      <p:ext uri="{BB962C8B-B14F-4D97-AF65-F5344CB8AC3E}">
        <p14:creationId xmlns:p14="http://schemas.microsoft.com/office/powerpoint/2010/main" val="186497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12525</TotalTime>
  <Words>989</Words>
  <Application>Microsoft Office PowerPoint</Application>
  <PresentationFormat>Custom</PresentationFormat>
  <Paragraphs>275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Corbel</vt:lpstr>
      <vt:lpstr>Digital Blue Tunnel 16x9</vt:lpstr>
      <vt:lpstr>Santa Monica College Third Quarter Budget Report</vt:lpstr>
      <vt:lpstr>Things WILL Change</vt:lpstr>
      <vt:lpstr>Overview</vt:lpstr>
      <vt:lpstr>Recalculation  of  2023-2024</vt:lpstr>
      <vt:lpstr>What is a Recalculation?</vt:lpstr>
      <vt:lpstr>Apportionment Recalculation Adjustments</vt:lpstr>
      <vt:lpstr>2024-2025  Third Quarter  Budget Update</vt:lpstr>
      <vt:lpstr>Resident FTES Assumption Update</vt:lpstr>
      <vt:lpstr>PowerPoint Presentation</vt:lpstr>
      <vt:lpstr>Non-Resident FTES Update</vt:lpstr>
      <vt:lpstr>PowerPoint Presentation</vt:lpstr>
      <vt:lpstr>Major Revenue Assumption Updates</vt:lpstr>
      <vt:lpstr>Major Expenditure Assumption Updates</vt:lpstr>
      <vt:lpstr>Major Expenditure Assumption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2025-2026  Projection Update</vt:lpstr>
      <vt:lpstr>Potential Budget Actions</vt:lpstr>
      <vt:lpstr>PowerPoint Presentation</vt:lpstr>
      <vt:lpstr>Key Take Aways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Response and Relief Supplemental Appropriations Act and the Governor’s 2021-2022 Budget Proposal</dc:title>
  <dc:creator>bonvenuto_chris</dc:creator>
  <cp:lastModifiedBy>diaz_veronica</cp:lastModifiedBy>
  <cp:revision>448</cp:revision>
  <cp:lastPrinted>2021-01-27T22:40:59Z</cp:lastPrinted>
  <dcterms:created xsi:type="dcterms:W3CDTF">2021-01-18T22:27:30Z</dcterms:created>
  <dcterms:modified xsi:type="dcterms:W3CDTF">2025-05-07T04:21:57Z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