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5" r:id="rId2"/>
    <p:sldId id="323" r:id="rId3"/>
    <p:sldId id="326" r:id="rId4"/>
    <p:sldId id="362" r:id="rId5"/>
    <p:sldId id="424" r:id="rId6"/>
    <p:sldId id="363" r:id="rId7"/>
    <p:sldId id="425" r:id="rId8"/>
    <p:sldId id="344" r:id="rId9"/>
    <p:sldId id="346" r:id="rId10"/>
    <p:sldId id="365" r:id="rId11"/>
    <p:sldId id="372" r:id="rId12"/>
    <p:sldId id="417" r:id="rId13"/>
    <p:sldId id="427" r:id="rId14"/>
    <p:sldId id="338" r:id="rId15"/>
    <p:sldId id="340" r:id="rId16"/>
    <p:sldId id="423" r:id="rId17"/>
    <p:sldId id="426" r:id="rId18"/>
    <p:sldId id="341" r:id="rId19"/>
    <p:sldId id="336" r:id="rId20"/>
  </p:sldIdLst>
  <p:sldSz cx="12188825" cy="6858000"/>
  <p:notesSz cx="7315200" cy="96012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208D20-D438-4DB5-B232-283F507A97B5}" v="1" dt="2025-01-26T22:09:12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26" autoAdjust="0"/>
  </p:normalViewPr>
  <p:slideViewPr>
    <p:cSldViewPr showGuides="1">
      <p:cViewPr varScale="1">
        <p:scale>
          <a:sx n="106" d="100"/>
          <a:sy n="106" d="100"/>
        </p:scale>
        <p:origin x="132" y="48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9088EAF-6ECA-4616-85EF-35AA19C641F3}" type="datetimeFigureOut">
              <a:rPr lang="en-US"/>
              <a:t>2/4/2025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ABD2D7A-D230-4F91-BD59-0A39C2703BA8}" type="datetimeFigureOut">
              <a:rPr lang="en-US"/>
              <a:t>2/4/2025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2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2/4/2025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2/4/2025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2/4/2025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2/4/2025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175260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Governor’s 2025-2026 Budget Proposal and Second Quarter Budget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3276600"/>
            <a:ext cx="8229600" cy="1219200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Board of trustees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February 4, 2025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12" y="76200"/>
            <a:ext cx="7886700" cy="685800"/>
          </a:xfrm>
        </p:spPr>
        <p:txBody>
          <a:bodyPr>
            <a:noAutofit/>
          </a:bodyPr>
          <a:lstStyle/>
          <a:p>
            <a:r>
              <a:rPr lang="en-US" sz="3800" u="sng" dirty="0">
                <a:latin typeface="Calibri" panose="020F0502020204030204" pitchFamily="34" charset="0"/>
                <a:cs typeface="Calibri" panose="020F0502020204030204" pitchFamily="34" charset="0"/>
              </a:rPr>
              <a:t>FTES and Other Major Items of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0" y="990600"/>
            <a:ext cx="121888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Non-resident FTES: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&lt;1.18%&gt;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&lt;37.13&gt;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FTES</a:t>
            </a:r>
          </a:p>
          <a:p>
            <a:pPr lvl="1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Adopted Assumption: 3.16% or 99.70 FTES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2020-21 = 3,088 FTES; 2021-22 = 2,764 FTES; 2022-23 = 2,844 FTES; 2023-24 = 3,157 FTES; 2024-25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Proj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= 3,120</a:t>
            </a: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International non-residents have been growing but domestic non-residents have been declining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New Federal Administration actions may affect international non-residents moving forward</a:t>
            </a:r>
          </a:p>
        </p:txBody>
      </p:sp>
    </p:spTree>
    <p:extLst>
      <p:ext uri="{BB962C8B-B14F-4D97-AF65-F5344CB8AC3E}">
        <p14:creationId xmlns:p14="http://schemas.microsoft.com/office/powerpoint/2010/main" val="17246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76200"/>
            <a:ext cx="8343900" cy="685800"/>
          </a:xfrm>
        </p:spPr>
        <p:txBody>
          <a:bodyPr>
            <a:noAutofit/>
          </a:bodyPr>
          <a:lstStyle/>
          <a:p>
            <a:r>
              <a:rPr lang="en-US" sz="3800" u="sng" dirty="0">
                <a:latin typeface="Calibri" panose="020F0502020204030204" pitchFamily="34" charset="0"/>
                <a:cs typeface="Calibri" panose="020F0502020204030204" pitchFamily="34" charset="0"/>
              </a:rPr>
              <a:t>FTES and Other Major Items of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150812" y="1066800"/>
            <a:ext cx="11506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NR Tuition revenue increase of ~$4,276,804 from PY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2017-18 = $33,973,786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2018-19 = $33,029,528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2019-20 = $28,384,549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2020-21 = $23,987,221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2021-22 = $21,657,241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2022-23 = $22,922,455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2023-24 = $25,304,446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2024-25 = $29,581,250 projected</a:t>
            </a:r>
          </a:p>
          <a:p>
            <a:pPr lvl="1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20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521147"/>
            <a:ext cx="10959566" cy="6858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23-24 Budget Savings Measures</a:t>
            </a:r>
            <a:b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Efficiency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-3" y="1524000"/>
            <a:ext cx="121888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Increase Efficiency in the Schedule</a:t>
            </a: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20-21: 19,920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with 22,068 WTH (90% Eff)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22-23: 16,910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with 21,504 WTH (79% Eff)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23-24: 17,393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with 18,842 WTH (92.3% Eff) (Adopted)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Actual: 17,525 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with 20,972 WTH (83.6% Eff)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24-25: 18,429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with 20,330 WTH (90.6% Eff)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Proj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: 18,085 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with 20,531 WTH (88.1% Eff)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Beware of “melt”!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16905-9CA8-6E52-7985-61A13753A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E57DDFA6-A2C1-BEEE-3C57-12262328E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833F4-A13E-BE1D-F824-55FA6F9DD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039" y="533400"/>
            <a:ext cx="9574739" cy="6858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23-24 Budget Savings Measures</a:t>
            </a:r>
            <a:b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Attrition Update – Fund 01.0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A862C-353F-151D-3087-A45A9DCF531A}"/>
              </a:ext>
            </a:extLst>
          </p:cNvPr>
          <p:cNvSpPr txBox="1"/>
          <p:nvPr/>
        </p:nvSpPr>
        <p:spPr>
          <a:xfrm>
            <a:off x="-42102" y="1295400"/>
            <a:ext cx="121888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2019-20 = 18,162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2020-21 = 19,920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2021-22 = 17,751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2022-23 = 16,910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2023-24 = 17,525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2024-25 = 18,085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3E44-E717-6E98-EA36-EE2CDE55B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4" y="3848100"/>
            <a:ext cx="12133207" cy="29718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9FB9DB-5E67-16A1-7C2E-6233BB9CF4D9}"/>
              </a:ext>
            </a:extLst>
          </p:cNvPr>
          <p:cNvSpPr/>
          <p:nvPr/>
        </p:nvSpPr>
        <p:spPr>
          <a:xfrm>
            <a:off x="836612" y="1371600"/>
            <a:ext cx="4267200" cy="381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D11285-A13C-6542-AA79-C366940E9606}"/>
              </a:ext>
            </a:extLst>
          </p:cNvPr>
          <p:cNvSpPr/>
          <p:nvPr/>
        </p:nvSpPr>
        <p:spPr>
          <a:xfrm>
            <a:off x="843756" y="1812200"/>
            <a:ext cx="4267200" cy="381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D878EA-652A-CC90-C22E-6EAE9B8604BF}"/>
              </a:ext>
            </a:extLst>
          </p:cNvPr>
          <p:cNvSpPr/>
          <p:nvPr/>
        </p:nvSpPr>
        <p:spPr>
          <a:xfrm>
            <a:off x="843756" y="2190750"/>
            <a:ext cx="4267200" cy="381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BA7936-E951-9238-7C0D-B57437EB5699}"/>
              </a:ext>
            </a:extLst>
          </p:cNvPr>
          <p:cNvSpPr/>
          <p:nvPr/>
        </p:nvSpPr>
        <p:spPr>
          <a:xfrm>
            <a:off x="836612" y="2607400"/>
            <a:ext cx="4267200" cy="381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C65A35-4AAC-566C-B85E-A64A566C1399}"/>
              </a:ext>
            </a:extLst>
          </p:cNvPr>
          <p:cNvSpPr/>
          <p:nvPr/>
        </p:nvSpPr>
        <p:spPr>
          <a:xfrm>
            <a:off x="833436" y="3045631"/>
            <a:ext cx="4267200" cy="381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EA08B0-9171-A516-1533-B05AC8A88BED}"/>
              </a:ext>
            </a:extLst>
          </p:cNvPr>
          <p:cNvSpPr/>
          <p:nvPr/>
        </p:nvSpPr>
        <p:spPr>
          <a:xfrm>
            <a:off x="836612" y="3460407"/>
            <a:ext cx="4267200" cy="381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6A8150-3BC2-99F3-3D00-604332A4BC5D}"/>
              </a:ext>
            </a:extLst>
          </p:cNvPr>
          <p:cNvSpPr/>
          <p:nvPr/>
        </p:nvSpPr>
        <p:spPr>
          <a:xfrm>
            <a:off x="4570412" y="4052643"/>
            <a:ext cx="1219200" cy="250055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FE8390-EEC7-9D7C-50C3-2CABEF5FDF72}"/>
              </a:ext>
            </a:extLst>
          </p:cNvPr>
          <p:cNvSpPr/>
          <p:nvPr/>
        </p:nvSpPr>
        <p:spPr>
          <a:xfrm>
            <a:off x="5787324" y="4062893"/>
            <a:ext cx="1219200" cy="250055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264F6D-9775-FDE5-2EA7-65EAAF624B10}"/>
              </a:ext>
            </a:extLst>
          </p:cNvPr>
          <p:cNvSpPr/>
          <p:nvPr/>
        </p:nvSpPr>
        <p:spPr>
          <a:xfrm>
            <a:off x="7004236" y="4062893"/>
            <a:ext cx="1219200" cy="250055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71ED919-A143-1D48-A3FB-434BCE0E2E9A}"/>
              </a:ext>
            </a:extLst>
          </p:cNvPr>
          <p:cNvSpPr/>
          <p:nvPr/>
        </p:nvSpPr>
        <p:spPr>
          <a:xfrm>
            <a:off x="8223552" y="4052642"/>
            <a:ext cx="1219200" cy="250055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C5FCD7-4823-C41D-228C-7FC97BC0C7D8}"/>
              </a:ext>
            </a:extLst>
          </p:cNvPr>
          <p:cNvSpPr/>
          <p:nvPr/>
        </p:nvSpPr>
        <p:spPr>
          <a:xfrm>
            <a:off x="9470556" y="4052641"/>
            <a:ext cx="1219200" cy="250055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1246076-8386-071B-0571-3AF80957FF5D}"/>
              </a:ext>
            </a:extLst>
          </p:cNvPr>
          <p:cNvSpPr/>
          <p:nvPr/>
        </p:nvSpPr>
        <p:spPr>
          <a:xfrm>
            <a:off x="10685180" y="4036151"/>
            <a:ext cx="1219200" cy="250055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1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24593"/>
              </p:ext>
            </p:extLst>
          </p:nvPr>
        </p:nvGraphicFramePr>
        <p:xfrm>
          <a:off x="-1" y="177225"/>
          <a:ext cx="12188825" cy="441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389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3388436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9722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Revenue</a:t>
                      </a:r>
                    </a:p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2024-25 Adopted Budget to Second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$233,043,714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&lt;41,405&gt;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973293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&lt;102,743&gt;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Non-Resident 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&lt;1,270,639&gt;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27,306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9503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 Second Quarter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$231,656,233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1A17BA-44F3-4C6E-AD90-05C9C27C6B3D}"/>
              </a:ext>
            </a:extLst>
          </p:cNvPr>
          <p:cNvSpPr txBox="1"/>
          <p:nvPr/>
        </p:nvSpPr>
        <p:spPr>
          <a:xfrm>
            <a:off x="1065212" y="5073660"/>
            <a:ext cx="10766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Increase in revenue of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&lt;$1,387,481&gt;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&lt;0.60%&gt;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EAE987-7056-D91A-441A-A4D5A373257E}"/>
              </a:ext>
            </a:extLst>
          </p:cNvPr>
          <p:cNvSpPr/>
          <p:nvPr/>
        </p:nvSpPr>
        <p:spPr>
          <a:xfrm>
            <a:off x="0" y="2943970"/>
            <a:ext cx="12188824" cy="533400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07890"/>
              </p:ext>
            </p:extLst>
          </p:nvPr>
        </p:nvGraphicFramePr>
        <p:xfrm>
          <a:off x="0" y="1"/>
          <a:ext cx="12188825" cy="51086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28426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2260399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104871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Expenditures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 Adopted Budget to Second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45110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$234,635,168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45110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Utilities and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718,962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45110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Supplies Contracts and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428,957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45110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Hourly Instruction and Non-Instruction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397,587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298396"/>
                  </a:ext>
                </a:extLst>
              </a:tr>
              <a:tr h="45110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and Welfare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252,307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95846"/>
                  </a:ext>
                </a:extLst>
              </a:tr>
              <a:tr h="45110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Year Effect of Hiring and Termination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82,773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852807"/>
                  </a:ext>
                </a:extLst>
              </a:tr>
              <a:tr h="45110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 and Retirement Benefits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86591"/>
                  </a:ext>
                </a:extLst>
              </a:tr>
              <a:tr h="45110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Vacancy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-336,542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02810"/>
                  </a:ext>
                </a:extLst>
              </a:tr>
              <a:tr h="45110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 Second Quarter Expenditure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$236,234,581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2AF395-29F3-BA1F-F4B3-11EA796E2431}"/>
              </a:ext>
            </a:extLst>
          </p:cNvPr>
          <p:cNvSpPr/>
          <p:nvPr/>
        </p:nvSpPr>
        <p:spPr>
          <a:xfrm>
            <a:off x="17461" y="1508683"/>
            <a:ext cx="12171363" cy="490384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992DB5-2C0D-B8C5-484F-0A2430D19851}"/>
              </a:ext>
            </a:extLst>
          </p:cNvPr>
          <p:cNvSpPr/>
          <p:nvPr/>
        </p:nvSpPr>
        <p:spPr>
          <a:xfrm>
            <a:off x="-1588" y="2367722"/>
            <a:ext cx="12171362" cy="533400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5065B7-C46D-9433-3D11-8FCCCCA7F705}"/>
              </a:ext>
            </a:extLst>
          </p:cNvPr>
          <p:cNvSpPr/>
          <p:nvPr/>
        </p:nvSpPr>
        <p:spPr>
          <a:xfrm>
            <a:off x="0" y="1948659"/>
            <a:ext cx="12171363" cy="421129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9E8B7-67AA-3753-EAE8-171EB842DC62}"/>
              </a:ext>
            </a:extLst>
          </p:cNvPr>
          <p:cNvSpPr txBox="1"/>
          <p:nvPr/>
        </p:nvSpPr>
        <p:spPr>
          <a:xfrm>
            <a:off x="1751012" y="556924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 in expenditure of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$1,599,413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0.68%</a:t>
            </a:r>
          </a:p>
        </p:txBody>
      </p:sp>
    </p:spTree>
    <p:extLst>
      <p:ext uri="{BB962C8B-B14F-4D97-AF65-F5344CB8AC3E}">
        <p14:creationId xmlns:p14="http://schemas.microsoft.com/office/powerpoint/2010/main" val="2491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BCED9-4DAF-33D3-6AF0-D6A3E9306A54}"/>
              </a:ext>
            </a:extLst>
          </p:cNvPr>
          <p:cNvSpPr txBox="1">
            <a:spLocks/>
          </p:cNvSpPr>
          <p:nvPr/>
        </p:nvSpPr>
        <p:spPr>
          <a:xfrm>
            <a:off x="80660" y="1051494"/>
            <a:ext cx="12108164" cy="54531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99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9A385A-4AF2-ACD9-062E-917340604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48482"/>
              </p:ext>
            </p:extLst>
          </p:nvPr>
        </p:nvGraphicFramePr>
        <p:xfrm>
          <a:off x="0" y="3203039"/>
          <a:ext cx="12111493" cy="31141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8062">
                  <a:extLst>
                    <a:ext uri="{9D8B030D-6E8A-4147-A177-3AD203B41FA5}">
                      <a16:colId xmlns:a16="http://schemas.microsoft.com/office/drawing/2014/main" val="2865681175"/>
                    </a:ext>
                  </a:extLst>
                </a:gridCol>
                <a:gridCol w="2158632">
                  <a:extLst>
                    <a:ext uri="{9D8B030D-6E8A-4147-A177-3AD203B41FA5}">
                      <a16:colId xmlns:a16="http://schemas.microsoft.com/office/drawing/2014/main" val="2102811088"/>
                    </a:ext>
                  </a:extLst>
                </a:gridCol>
                <a:gridCol w="1784933">
                  <a:extLst>
                    <a:ext uri="{9D8B030D-6E8A-4147-A177-3AD203B41FA5}">
                      <a16:colId xmlns:a16="http://schemas.microsoft.com/office/drawing/2014/main" val="2692080353"/>
                    </a:ext>
                  </a:extLst>
                </a:gridCol>
                <a:gridCol w="1784933">
                  <a:extLst>
                    <a:ext uri="{9D8B030D-6E8A-4147-A177-3AD203B41FA5}">
                      <a16:colId xmlns:a16="http://schemas.microsoft.com/office/drawing/2014/main" val="1115067870"/>
                    </a:ext>
                  </a:extLst>
                </a:gridCol>
                <a:gridCol w="1784933">
                  <a:extLst>
                    <a:ext uri="{9D8B030D-6E8A-4147-A177-3AD203B41FA5}">
                      <a16:colId xmlns:a16="http://schemas.microsoft.com/office/drawing/2014/main" val="2595925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 2</a:t>
                      </a:r>
                      <a:r>
                        <a:rPr lang="en-US" sz="2400" b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Quarter – Multi-Year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0375018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2023-2024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2025-2026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8726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Beginning Fund Balance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43,914,608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34,022,513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27,153,456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22,575,613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1100038"/>
                  </a:ext>
                </a:extLst>
              </a:tr>
              <a:tr h="598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Surplus/(Deficit)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(9,892,095)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(6,868,552)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(4,578,348)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(15,950,973)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0568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34,022,513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27,153,961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22,575,613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6,624,640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134759"/>
                  </a:ext>
                </a:extLst>
              </a:tr>
              <a:tr h="85305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Balance Ratio to Total Expenditures and Transfers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15.84%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11.99%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9.56%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4548493"/>
                  </a:ext>
                </a:extLst>
              </a:tr>
            </a:tbl>
          </a:graphicData>
        </a:graphic>
      </p:graphicFrame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DC42B50-11EB-6FDD-5BB9-301717579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60373"/>
              </p:ext>
            </p:extLst>
          </p:nvPr>
        </p:nvGraphicFramePr>
        <p:xfrm>
          <a:off x="11112" y="0"/>
          <a:ext cx="12108167" cy="31141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96799">
                  <a:extLst>
                    <a:ext uri="{9D8B030D-6E8A-4147-A177-3AD203B41FA5}">
                      <a16:colId xmlns:a16="http://schemas.microsoft.com/office/drawing/2014/main" val="2865681175"/>
                    </a:ext>
                  </a:extLst>
                </a:gridCol>
                <a:gridCol w="2158039">
                  <a:extLst>
                    <a:ext uri="{9D8B030D-6E8A-4147-A177-3AD203B41FA5}">
                      <a16:colId xmlns:a16="http://schemas.microsoft.com/office/drawing/2014/main" val="2102811088"/>
                    </a:ext>
                  </a:extLst>
                </a:gridCol>
                <a:gridCol w="1784443">
                  <a:extLst>
                    <a:ext uri="{9D8B030D-6E8A-4147-A177-3AD203B41FA5}">
                      <a16:colId xmlns:a16="http://schemas.microsoft.com/office/drawing/2014/main" val="2692080353"/>
                    </a:ext>
                  </a:extLst>
                </a:gridCol>
                <a:gridCol w="1784443">
                  <a:extLst>
                    <a:ext uri="{9D8B030D-6E8A-4147-A177-3AD203B41FA5}">
                      <a16:colId xmlns:a16="http://schemas.microsoft.com/office/drawing/2014/main" val="1115067870"/>
                    </a:ext>
                  </a:extLst>
                </a:gridCol>
                <a:gridCol w="1784443">
                  <a:extLst>
                    <a:ext uri="{9D8B030D-6E8A-4147-A177-3AD203B41FA5}">
                      <a16:colId xmlns:a16="http://schemas.microsoft.com/office/drawing/2014/main" val="2595925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2023-2024 2</a:t>
                      </a:r>
                      <a:r>
                        <a:rPr lang="en-US" sz="2400" b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Quarter– Multi-Year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0375018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2023-2024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2025-2026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8726218"/>
                  </a:ext>
                </a:extLst>
              </a:tr>
              <a:tr h="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Beginning Fund Balance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43,914,608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34,022,513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23,557,481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13,567,531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1100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Surplus/(Deficit)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(9,892,095)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(10,465,032)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(9,989,950)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(15,493,388)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0568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34,022,513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23,557,481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13,567,531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(1,925,857) 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134759"/>
                  </a:ext>
                </a:extLst>
              </a:tr>
              <a:tr h="85305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Balance Ratio to Total Expenditures and Transfers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15.84%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10.31%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(0.79%)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4548493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88659B-80CF-8348-FBEC-AC2FA25FC989}"/>
              </a:ext>
            </a:extLst>
          </p:cNvPr>
          <p:cNvSpPr/>
          <p:nvPr/>
        </p:nvSpPr>
        <p:spPr>
          <a:xfrm>
            <a:off x="4722812" y="353358"/>
            <a:ext cx="2133600" cy="5963868"/>
          </a:xfrm>
          <a:prstGeom prst="roundRect">
            <a:avLst/>
          </a:prstGeom>
          <a:noFill/>
          <a:ln w="5715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28AC8C-9D7F-437F-131F-DECCF588245D}"/>
              </a:ext>
            </a:extLst>
          </p:cNvPr>
          <p:cNvSpPr/>
          <p:nvPr/>
        </p:nvSpPr>
        <p:spPr>
          <a:xfrm>
            <a:off x="6854823" y="353359"/>
            <a:ext cx="1754188" cy="5963868"/>
          </a:xfrm>
          <a:prstGeom prst="roundRect">
            <a:avLst/>
          </a:prstGeom>
          <a:noFill/>
          <a:ln w="5715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8AC551-D210-CCAD-C7DA-3DFBC34DC278}"/>
              </a:ext>
            </a:extLst>
          </p:cNvPr>
          <p:cNvSpPr/>
          <p:nvPr/>
        </p:nvSpPr>
        <p:spPr>
          <a:xfrm>
            <a:off x="8607423" y="375481"/>
            <a:ext cx="1828801" cy="5941745"/>
          </a:xfrm>
          <a:prstGeom prst="roundRect">
            <a:avLst/>
          </a:prstGeom>
          <a:noFill/>
          <a:ln w="5715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15D7E1-CD4F-5E3E-B26A-4BE483E54C9C}"/>
              </a:ext>
            </a:extLst>
          </p:cNvPr>
          <p:cNvSpPr/>
          <p:nvPr/>
        </p:nvSpPr>
        <p:spPr>
          <a:xfrm>
            <a:off x="10436224" y="375482"/>
            <a:ext cx="1683055" cy="5963868"/>
          </a:xfrm>
          <a:prstGeom prst="roundRect">
            <a:avLst/>
          </a:prstGeom>
          <a:noFill/>
          <a:ln w="5715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5C80D-B7FD-EA58-C7D1-8E5CCEBB4168}"/>
              </a:ext>
            </a:extLst>
          </p:cNvPr>
          <p:cNvSpPr txBox="1"/>
          <p:nvPr/>
        </p:nvSpPr>
        <p:spPr>
          <a:xfrm>
            <a:off x="471641" y="6319275"/>
            <a:ext cx="1181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Reduce Expenditures by 6.6% to Balance 25-26 Budget</a:t>
            </a:r>
          </a:p>
        </p:txBody>
      </p:sp>
    </p:spTree>
    <p:extLst>
      <p:ext uri="{BB962C8B-B14F-4D97-AF65-F5344CB8AC3E}">
        <p14:creationId xmlns:p14="http://schemas.microsoft.com/office/powerpoint/2010/main" val="542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0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73699-AC79-865C-3AD1-06C8E6682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F091906-343C-E0B1-C484-5486323AD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4" y="0"/>
            <a:ext cx="12173131" cy="6501769"/>
          </a:xfrm>
        </p:spPr>
        <p:txBody>
          <a:bodyPr>
            <a:normAutofit fontScale="85000" lnSpcReduction="20000"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Immediate Actions are Needed</a:t>
            </a:r>
          </a:p>
          <a:p>
            <a:pPr marL="463550" lvl="2" indent="0" algn="ctr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Combination of no extension of hold harmless, no additional State funding and decline in non-resident FTES necessitates immediate action.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For 2024-25 Recommended Action: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Freeze all approved hiring unless the position would stop a vital District function. This would lead to a reduction in service times.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Eliminate overtime unless reimbursed by outside entity or public safety. 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Freeze any new contracts unless the contract is needed to continue a vital District function. 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Reductions in Spring schedule and counseling hours to reflect not meeting FTES projections. (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5% reduction for Spring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</a:p>
          <a:p>
            <a:pPr marL="682625" lvl="3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For 2025-26 implement wide reaching reductions to all expenditure areas</a:t>
            </a:r>
          </a:p>
          <a:p>
            <a:pPr lvl="2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27CC9B6-6B58-53E8-3530-F3F851527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665"/>
            <a:ext cx="760412" cy="80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12" y="228600"/>
            <a:ext cx="12114213" cy="613544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Special Thank You To…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Veronica Diaz and the Budget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John Greenlee, Charlie Yen and the Facilities Planning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Kim Tran, Irma Haro and the Accounting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Budget Committee</a:t>
            </a:r>
          </a:p>
          <a:p>
            <a:pPr marL="463550" lvl="2" indent="0" algn="ctr"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5421" y="1614880"/>
            <a:ext cx="11049000" cy="47491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30480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Recap of the Governor’s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Proposed 2025-2026 Budget Proposal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50912" y="-152400"/>
            <a:ext cx="10287000" cy="1017263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Governor’s Proposed Budget Summary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0912" y="990600"/>
            <a:ext cx="10858498" cy="5715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2025-2026 Budget Act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Projected $363 million budget surplus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2024-25 was a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&lt;$45.8 billion&gt;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budget deficit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$16.5 billion in additional revenue from 2024-25 Budget Act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(Note: Over three-year period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Prop 98 for 2024-25 from $115.3 billion to $119.2 billion</a:t>
            </a: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Governor proposes funding at $117.6 billion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Governor notes risk but does not forecast a recession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Risks: Stock market volatility, geopolitical instability and new Federal Administration</a:t>
            </a:r>
          </a:p>
          <a:p>
            <a:pPr lvl="2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 lnSpcReduction="10000"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Proposed Ongoing Changes for Community Colleges</a:t>
            </a:r>
          </a:p>
          <a:p>
            <a:pPr marL="463550" lvl="2" indent="0" algn="ctr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No change in hold harmless. Starting 2025-26 District will get the greater of SCFF or amount received in 2024-25.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Inflationary Adjustment (COLA) of 2.43%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$230.39 million Systemwide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$0.00 for SMC due to hold harmless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Inflationary Adjustment of 2.43% for: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EOPS, DSPS,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CalWorks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CARE and MC Block Grant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SCFF Growth of 0.5%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Not eligible – Hold Harmless</a:t>
            </a:r>
          </a:p>
          <a:p>
            <a:pPr marL="682625" lvl="3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D7164-843F-D9BB-B4F6-49BCC6BB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21AE061-FC6A-3F27-9601-C0C677C22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Proposed Ongoing Changes for Community Colleges </a:t>
            </a:r>
            <a:r>
              <a:rPr lang="en-US" sz="1700" b="1" u="sng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7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1700" b="1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63550" lvl="2" indent="0" algn="ctr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$30 million systemwide for Rising Scholars Network</a:t>
            </a:r>
          </a:p>
          <a:p>
            <a:pPr lvl="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Brings total ongoing funding to $55 million 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$29 million for Common Cloud Data Platform - CCCCO</a:t>
            </a:r>
          </a:p>
          <a:p>
            <a:pPr lvl="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Integrates e-Transcripts, a Mapping Articulation Pathways Platform and a Program Pathways Mapper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$7 million to build and scale credit for prior learning and the Career Passport</a:t>
            </a: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D253B63-1A9D-9196-22CC-05A1FFE0C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812" y="228600"/>
            <a:ext cx="12038013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Proposed One-time Changes for Community Colleges</a:t>
            </a:r>
          </a:p>
          <a:p>
            <a:pPr marL="463550" lvl="2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$133.5 million for Common Cloud Data Platform - CCCCO</a:t>
            </a:r>
          </a:p>
          <a:p>
            <a:pPr lvl="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Integrates e-Transcripts, a Mapping Articulation Pathways Platform and a Program Pathways Mapper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$93 million to build and scale credit for prior learning and the Career Passport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$168 million to establish a Collaborative Enterprise Resource Planning (ERP) platform – Statewide ERP</a:t>
            </a: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8600"/>
            <a:ext cx="11733213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No New Funding for SMC</a:t>
            </a: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With no change to hold harmless provision SMC will not receive any new unrestricted funding in the 2025-26 proposed budget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Board will need to implement immediate and wide- reaching reductions as declines in non-resident FTES coupled with increasing costs and no additional unrestricted funding places the District in financial insecurity </a:t>
            </a:r>
          </a:p>
          <a:p>
            <a:pPr marL="463550" lvl="2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1812" y="26670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2024-2025 Second Quarter Budget Update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912" y="152400"/>
            <a:ext cx="8001000" cy="685800"/>
          </a:xfrm>
        </p:spPr>
        <p:txBody>
          <a:bodyPr>
            <a:norm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FTES and Other Major Items of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684212" y="1295400"/>
            <a:ext cx="120936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Deficit Factor of 0.00%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FTES projections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Credit Resident FTES: 3.187% or 530.30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Adopted: 5.266% or 876.34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Credit Resident FTES History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2020-21 = 19,101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2021-22 = 17,013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2022-23 = 16,075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2023-24 = 16,640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2024-25 = 17,171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Compared to 2020 – 2021 CR FTES is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&lt;1,930&gt;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&lt;10.10%&gt; lower</a:t>
            </a:r>
          </a:p>
          <a:p>
            <a:pPr lvl="1"/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11162</TotalTime>
  <Words>1082</Words>
  <Application>Microsoft Office PowerPoint</Application>
  <PresentationFormat>Custom</PresentationFormat>
  <Paragraphs>275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Corbel</vt:lpstr>
      <vt:lpstr>Digital Blue Tunnel 16x9</vt:lpstr>
      <vt:lpstr>Governor’s 2025-2026 Budget Proposal and Second Quarter Budget Update</vt:lpstr>
      <vt:lpstr>Recap of the Governor’s  Proposed 2025-2026 Budget Proposal</vt:lpstr>
      <vt:lpstr>Governor’s Proposed Budget Summary</vt:lpstr>
      <vt:lpstr>PowerPoint Presentation</vt:lpstr>
      <vt:lpstr>PowerPoint Presentation</vt:lpstr>
      <vt:lpstr>PowerPoint Presentation</vt:lpstr>
      <vt:lpstr>PowerPoint Presentation</vt:lpstr>
      <vt:lpstr>2024-2025 Second Quarter Budget Update</vt:lpstr>
      <vt:lpstr>FTES and Other Major Items of Note</vt:lpstr>
      <vt:lpstr>FTES and Other Major Items of Note</vt:lpstr>
      <vt:lpstr>FTES and Other Major Items of Note</vt:lpstr>
      <vt:lpstr>23-24 Budget Savings Measures Efficiency Update</vt:lpstr>
      <vt:lpstr>23-24 Budget Savings Measures Attrition Update – Fund 01.0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diaz_veronica</cp:lastModifiedBy>
  <cp:revision>229</cp:revision>
  <dcterms:created xsi:type="dcterms:W3CDTF">2021-01-18T22:27:30Z</dcterms:created>
  <dcterms:modified xsi:type="dcterms:W3CDTF">2025-02-05T05:46:59Z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