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422" r:id="rId3"/>
    <p:sldId id="279" r:id="rId4"/>
    <p:sldId id="409" r:id="rId5"/>
    <p:sldId id="286" r:id="rId6"/>
    <p:sldId id="423" r:id="rId7"/>
    <p:sldId id="280" r:id="rId8"/>
    <p:sldId id="416" r:id="rId9"/>
    <p:sldId id="281" r:id="rId10"/>
    <p:sldId id="42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D4E6"/>
    <a:srgbClr val="DBC7F3"/>
    <a:srgbClr val="A8A0B0"/>
    <a:srgbClr val="9966FF"/>
    <a:srgbClr val="421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8" autoAdjust="0"/>
    <p:restoredTop sz="94353" autoAdjust="0"/>
  </p:normalViewPr>
  <p:slideViewPr>
    <p:cSldViewPr snapToGrid="0">
      <p:cViewPr varScale="1">
        <p:scale>
          <a:sx n="105" d="100"/>
          <a:sy n="105" d="100"/>
        </p:scale>
        <p:origin x="13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u="sng" dirty="0"/>
              <a:t>Resident Credit FTES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Credit FTES</c:v>
                </c:pt>
              </c:strCache>
            </c:strRef>
          </c:tx>
          <c:spPr>
            <a:ln w="571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6284586839419715E-2"/>
                  <c:y val="5.42692498691845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573-4BF5-BD87-E53494A6DC24}"/>
                </c:ext>
              </c:extLst>
            </c:dLbl>
            <c:dLbl>
              <c:idx val="3"/>
              <c:layout>
                <c:manualLayout>
                  <c:x val="-9.0165373063572779E-2"/>
                  <c:y val="-7.105695554940824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573-4BF5-BD87-E53494A6DC24}"/>
                </c:ext>
              </c:extLst>
            </c:dLbl>
            <c:dLbl>
              <c:idx val="4"/>
              <c:layout>
                <c:manualLayout>
                  <c:x val="-3.1599301080797747E-2"/>
                  <c:y val="4.15709852986758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73-4BF5-BD87-E53494A6DC24}"/>
                </c:ext>
              </c:extLst>
            </c:dLbl>
            <c:dLbl>
              <c:idx val="5"/>
              <c:layout>
                <c:manualLayout>
                  <c:x val="-4.6826479796319188E-2"/>
                  <c:y val="-4.3084111838048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73-4BF5-BD87-E53494A6DC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 Proj.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19501</c:v>
                </c:pt>
                <c:pt idx="1">
                  <c:v>17551</c:v>
                </c:pt>
                <c:pt idx="2">
                  <c:v>19101</c:v>
                </c:pt>
                <c:pt idx="3">
                  <c:v>17013</c:v>
                </c:pt>
                <c:pt idx="4">
                  <c:v>16075</c:v>
                </c:pt>
                <c:pt idx="5">
                  <c:v>16642</c:v>
                </c:pt>
                <c:pt idx="6">
                  <c:v>17519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A5-4CF7-AAE0-3DD57C09C6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Revised Credit FTES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73-4BF5-BD87-E53494A6DC24}"/>
                </c:ext>
              </c:extLst>
            </c:dLbl>
            <c:dLbl>
              <c:idx val="6"/>
              <c:layout>
                <c:manualLayout>
                  <c:x val="7.0279286379330138E-3"/>
                  <c:y val="1.9047396855763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73-4BF5-BD87-E53494A6DC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 Proj.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5" formatCode="#,##0">
                  <c:v>16642</c:v>
                </c:pt>
                <c:pt idx="6" formatCode="#,##0">
                  <c:v>16975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73-4BF5-BD87-E53494A6DC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2047040"/>
        <c:axId val="131182175"/>
      </c:lineChart>
      <c:catAx>
        <c:axId val="170204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182175"/>
        <c:crosses val="autoZero"/>
        <c:auto val="1"/>
        <c:lblAlgn val="ctr"/>
        <c:lblOffset val="100"/>
        <c:noMultiLvlLbl val="0"/>
      </c:catAx>
      <c:valAx>
        <c:axId val="131182175"/>
        <c:scaling>
          <c:orientation val="minMax"/>
          <c:min val="15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04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u="sng" dirty="0"/>
              <a:t>Non-Resident FTES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Non-Resident FTES</c:v>
                </c:pt>
              </c:strCache>
            </c:strRef>
          </c:tx>
          <c:spPr>
            <a:ln w="571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1.2436482328033814E-2"/>
                  <c:y val="-4.5200489266466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74-4CA6-BEA2-EEC08E568E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Sheet1!$A$3:$A$9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 </c:v>
                </c:pt>
                <c:pt idx="6">
                  <c:v>2024-2025 Proj.</c:v>
                </c:pt>
              </c:strCache>
            </c:strRef>
          </c:cat>
          <c:val>
            <c:numRef>
              <c:f>Sheet1!$B$3:$B$9</c:f>
              <c:numCache>
                <c:formatCode>#,##0</c:formatCode>
                <c:ptCount val="7"/>
                <c:pt idx="0">
                  <c:v>4259</c:v>
                </c:pt>
                <c:pt idx="1">
                  <c:v>3703</c:v>
                </c:pt>
                <c:pt idx="2">
                  <c:v>3088</c:v>
                </c:pt>
                <c:pt idx="3">
                  <c:v>2764</c:v>
                </c:pt>
                <c:pt idx="4">
                  <c:v>2844</c:v>
                </c:pt>
                <c:pt idx="5">
                  <c:v>3155</c:v>
                </c:pt>
                <c:pt idx="6">
                  <c:v>3254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06-4C24-9A5C-ED40A5CAFB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Revised Non-Resident FTES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74-4CA6-BEA2-EEC08E568E84}"/>
                </c:ext>
              </c:extLst>
            </c:dLbl>
            <c:dLbl>
              <c:idx val="6"/>
              <c:layout>
                <c:manualLayout>
                  <c:x val="-1.7179182659563329E-16"/>
                  <c:y val="3.5978416283107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74-4CA6-BEA2-EEC08E568E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Sheet1!$A$3:$A$9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 </c:v>
                </c:pt>
                <c:pt idx="6">
                  <c:v>2024-2025 Proj.</c:v>
                </c:pt>
              </c:strCache>
            </c:strRef>
          </c:cat>
          <c:val>
            <c:numRef>
              <c:f>Sheet1!$C$3:$C$9</c:f>
              <c:numCache>
                <c:formatCode>General</c:formatCode>
                <c:ptCount val="7"/>
                <c:pt idx="5" formatCode="#,##0">
                  <c:v>3155</c:v>
                </c:pt>
                <c:pt idx="6" formatCode="#,##0">
                  <c:v>3092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74-4CA6-BEA2-EEC08E568E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2047040"/>
        <c:axId val="131182175"/>
      </c:lineChart>
      <c:catAx>
        <c:axId val="170204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182175"/>
        <c:crosses val="autoZero"/>
        <c:auto val="1"/>
        <c:lblAlgn val="ctr"/>
        <c:lblOffset val="100"/>
        <c:noMultiLvlLbl val="0"/>
      </c:catAx>
      <c:valAx>
        <c:axId val="131182175"/>
        <c:scaling>
          <c:orientation val="minMax"/>
          <c:max val="5500"/>
          <c:min val="2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04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Fund Balance</a:t>
            </a:r>
          </a:p>
          <a:p>
            <a:pPr>
              <a:defRPr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2018-2019 Through 2024-2025</a:t>
            </a:r>
            <a:r>
              <a:rPr lang="en-US" sz="24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 Revised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622610650287433E-2"/>
          <c:y val="0.15653777652793402"/>
          <c:w val="0.85096258893830978"/>
          <c:h val="0.7355143107111611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Fund Balance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0.1246643283550396"/>
                  <c:y val="-2.8859048868891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8A6-4D3F-AFF1-AC48479FF558}"/>
                </c:ext>
              </c:extLst>
            </c:dLbl>
            <c:dLbl>
              <c:idx val="2"/>
              <c:layout>
                <c:manualLayout>
                  <c:x val="-7.6506591416445863E-2"/>
                  <c:y val="-5.6636826646669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8A6-4D3F-AFF1-AC48479FF558}"/>
                </c:ext>
              </c:extLst>
            </c:dLbl>
            <c:dLbl>
              <c:idx val="3"/>
              <c:layout>
                <c:manualLayout>
                  <c:x val="1.5528194732866547E-2"/>
                  <c:y val="-1.10019060117485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A6-4D3F-AFF1-AC48479FF558}"/>
                </c:ext>
              </c:extLst>
            </c:dLbl>
            <c:dLbl>
              <c:idx val="4"/>
              <c:layout>
                <c:manualLayout>
                  <c:x val="2.5159742120585287E-2"/>
                  <c:y val="4.871109861267341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8A6-4D3F-AFF1-AC48479FF558}"/>
                </c:ext>
              </c:extLst>
            </c:dLbl>
            <c:dLbl>
              <c:idx val="5"/>
              <c:layout>
                <c:manualLayout>
                  <c:x val="-1.1226103566352176E-2"/>
                  <c:y val="-4.6716191726034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8A6-4D3F-AFF1-AC48479FF558}"/>
                </c:ext>
              </c:extLst>
            </c:dLbl>
            <c:dLbl>
              <c:idx val="6"/>
              <c:layout>
                <c:manualLayout>
                  <c:x val="-2.4068166749977166E-2"/>
                  <c:y val="-3.08431758530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EC-4A1F-AA5F-2BB3E3319A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 Unaudited</c:v>
                </c:pt>
                <c:pt idx="6">
                  <c:v>2024-2025 Projected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30676107</c:v>
                </c:pt>
                <c:pt idx="1">
                  <c:v>21040755</c:v>
                </c:pt>
                <c:pt idx="2">
                  <c:v>35483750</c:v>
                </c:pt>
                <c:pt idx="3">
                  <c:v>43914608</c:v>
                </c:pt>
                <c:pt idx="4">
                  <c:v>34022513</c:v>
                </c:pt>
                <c:pt idx="5">
                  <c:v>27153961</c:v>
                </c:pt>
                <c:pt idx="6">
                  <c:v>25562507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A6-4D3F-AFF1-AC48479FF55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Revised Fund Balance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EC-4A1F-AA5F-2BB3E3319A92}"/>
                </c:ext>
              </c:extLst>
            </c:dLbl>
            <c:dLbl>
              <c:idx val="6"/>
              <c:layout>
                <c:manualLayout>
                  <c:x val="-7.1701519441906179E-4"/>
                  <c:y val="3.10764279465066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452413-173B-4D9A-8EEE-34C033C86677}" type="VALUE">
                      <a:rPr lang="en-US" sz="1200"/>
                      <a:pPr>
                        <a:defRPr sz="1200"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AEC-4A1F-AA5F-2BB3E3319A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 Unaudited</c:v>
                </c:pt>
                <c:pt idx="6">
                  <c:v>2024-2025 Projected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5" formatCode="#,##0">
                  <c:v>27153961</c:v>
                </c:pt>
                <c:pt idx="6" formatCode="#,##0">
                  <c:v>23779646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EC-4A1F-AA5F-2BB3E3319A9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850007600"/>
        <c:axId val="328355584"/>
      </c:lineChart>
      <c:catAx>
        <c:axId val="8500076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Fiscal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28355584"/>
        <c:crosses val="autoZero"/>
        <c:auto val="1"/>
        <c:lblAlgn val="ctr"/>
        <c:lblOffset val="100"/>
        <c:noMultiLvlLbl val="0"/>
      </c:catAx>
      <c:valAx>
        <c:axId val="328355584"/>
        <c:scaling>
          <c:orientation val="minMax"/>
          <c:max val="45000000"/>
          <c:min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85000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726981888516757"/>
          <c:y val="0.95146044244469441"/>
          <c:w val="0.28052914019184899"/>
          <c:h val="4.06030496187976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6B066-A0C1-4299-AC75-C4D27ED2FDAF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66726-77F2-4D41-BA1B-92AFEA6BB3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70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6726-77F2-4D41-BA1B-92AFEA6BB3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1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6726-77F2-4D41-BA1B-92AFEA6BB3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5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09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551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003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23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03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93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411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90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2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3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5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3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04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58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1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85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ADF5-8B11-4AB6-A32C-C25D4FF1EE4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44094-406D-4A90-A229-5DD933F07D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334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C94A-0ADD-4476-B433-C9A59F90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10820400" cy="1825096"/>
          </a:xfrm>
        </p:spPr>
        <p:txBody>
          <a:bodyPr>
            <a:normAutofit/>
          </a:bodyPr>
          <a:lstStyle/>
          <a:p>
            <a:r>
              <a:rPr lang="en-US" dirty="0"/>
              <a:t>Santa </a:t>
            </a:r>
            <a:r>
              <a:rPr lang="en-US" dirty="0" err="1"/>
              <a:t>monica</a:t>
            </a:r>
            <a:r>
              <a:rPr lang="en-US" dirty="0"/>
              <a:t>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5BB08-2F99-4DC8-9D2E-AE9021D8D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383936"/>
          </a:xfrm>
        </p:spPr>
        <p:txBody>
          <a:bodyPr>
            <a:normAutofit/>
          </a:bodyPr>
          <a:lstStyle/>
          <a:p>
            <a:r>
              <a:rPr lang="en-US" dirty="0"/>
              <a:t>Presentation of the 2024 - 2025 First Quarter Budget Update</a:t>
            </a:r>
          </a:p>
          <a:p>
            <a:r>
              <a:rPr lang="en-US" dirty="0"/>
              <a:t>Board of Trustees</a:t>
            </a:r>
          </a:p>
          <a:p>
            <a:r>
              <a:rPr lang="en-US" dirty="0"/>
              <a:t>November 12, 2024</a:t>
            </a:r>
          </a:p>
        </p:txBody>
      </p:sp>
    </p:spTree>
    <p:extLst>
      <p:ext uri="{BB962C8B-B14F-4D97-AF65-F5344CB8AC3E}">
        <p14:creationId xmlns:p14="http://schemas.microsoft.com/office/powerpoint/2010/main" val="921302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828219-7A83-455A-9BDF-C77ED1762C32}"/>
              </a:ext>
            </a:extLst>
          </p:cNvPr>
          <p:cNvSpPr/>
          <p:nvPr/>
        </p:nvSpPr>
        <p:spPr>
          <a:xfrm>
            <a:off x="1432570" y="317420"/>
            <a:ext cx="9931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Projected Changes in Fund Balance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41CCBCFB-14E2-443C-BA0D-E6B799352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670803"/>
              </p:ext>
            </p:extLst>
          </p:nvPr>
        </p:nvGraphicFramePr>
        <p:xfrm>
          <a:off x="-53787" y="999484"/>
          <a:ext cx="12295025" cy="5858516"/>
        </p:xfrm>
        <a:graphic>
          <a:graphicData uri="http://schemas.openxmlformats.org/drawingml/2006/table">
            <a:tbl>
              <a:tblPr firstRow="1" bandRow="1"/>
              <a:tblGrid>
                <a:gridCol w="4344754">
                  <a:extLst>
                    <a:ext uri="{9D8B030D-6E8A-4147-A177-3AD203B41FA5}">
                      <a16:colId xmlns:a16="http://schemas.microsoft.com/office/drawing/2014/main" val="1621768518"/>
                    </a:ext>
                  </a:extLst>
                </a:gridCol>
                <a:gridCol w="2941525">
                  <a:extLst>
                    <a:ext uri="{9D8B030D-6E8A-4147-A177-3AD203B41FA5}">
                      <a16:colId xmlns:a16="http://schemas.microsoft.com/office/drawing/2014/main" val="851110215"/>
                    </a:ext>
                  </a:extLst>
                </a:gridCol>
                <a:gridCol w="2504373">
                  <a:extLst>
                    <a:ext uri="{9D8B030D-6E8A-4147-A177-3AD203B41FA5}">
                      <a16:colId xmlns:a16="http://schemas.microsoft.com/office/drawing/2014/main" val="3509267631"/>
                    </a:ext>
                  </a:extLst>
                </a:gridCol>
                <a:gridCol w="2504373">
                  <a:extLst>
                    <a:ext uri="{9D8B030D-6E8A-4147-A177-3AD203B41FA5}">
                      <a16:colId xmlns:a16="http://schemas.microsoft.com/office/drawing/2014/main" val="940793040"/>
                    </a:ext>
                  </a:extLst>
                </a:gridCol>
              </a:tblGrid>
              <a:tr h="13306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Revised </a:t>
                      </a:r>
                    </a:p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2024-2025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Projected</a:t>
                      </a:r>
                    </a:p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2025-2026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Change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081221"/>
                  </a:ext>
                </a:extLst>
              </a:tr>
              <a:tr h="6663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Beg. Fund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27,153,961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23,779,646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703562"/>
                  </a:ext>
                </a:extLst>
              </a:tr>
              <a:tr h="7511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Revenue: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231,260,853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226,584,287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&lt;4,676,566&gt;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11869"/>
                  </a:ext>
                </a:extLst>
              </a:tr>
              <a:tr h="7511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Expenditure: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234,635,168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241,300,345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8,068,220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293132"/>
                  </a:ext>
                </a:extLst>
              </a:tr>
              <a:tr h="9855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Surplus/Deficit w/ One-time Items: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en-US" sz="28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&lt;3,374,315&gt;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en-US" sz="28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&lt;14,716,058&gt;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8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&lt;11,341,743&gt;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694748"/>
                  </a:ext>
                </a:extLst>
              </a:tr>
              <a:tr h="7297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Ending Fund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23,779,646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9,063,588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&lt;14,716,058&gt;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710858"/>
                  </a:ext>
                </a:extLst>
              </a:tr>
              <a:tr h="6438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FB to Total Exp. and </a:t>
                      </a:r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Trfr</a:t>
                      </a:r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10.13%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3.76%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&lt;6.37%&gt;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63276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64B93FB-F269-4011-B924-70FF6199645A}"/>
              </a:ext>
            </a:extLst>
          </p:cNvPr>
          <p:cNvSpPr/>
          <p:nvPr/>
        </p:nvSpPr>
        <p:spPr>
          <a:xfrm>
            <a:off x="0" y="3000781"/>
            <a:ext cx="12192000" cy="752186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144527A-3753-4350-B151-17AF20BBFC7B}"/>
              </a:ext>
            </a:extLst>
          </p:cNvPr>
          <p:cNvSpPr/>
          <p:nvPr/>
        </p:nvSpPr>
        <p:spPr>
          <a:xfrm>
            <a:off x="0" y="3752967"/>
            <a:ext cx="12192000" cy="75218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B98C1A2-033D-47FC-9503-A6A99B5B1B59}"/>
              </a:ext>
            </a:extLst>
          </p:cNvPr>
          <p:cNvSpPr/>
          <p:nvPr/>
        </p:nvSpPr>
        <p:spPr>
          <a:xfrm>
            <a:off x="0" y="4505153"/>
            <a:ext cx="12192000" cy="986858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BE5332-23E4-EB0C-2BA8-12EE74B1F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023A98C-7106-3A34-711F-9CE1A758AEFC}"/>
              </a:ext>
            </a:extLst>
          </p:cNvPr>
          <p:cNvSpPr/>
          <p:nvPr/>
        </p:nvSpPr>
        <p:spPr>
          <a:xfrm>
            <a:off x="0" y="5492010"/>
            <a:ext cx="12192000" cy="1365989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0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  <p:bldP spid="8" grpId="1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2C772-3B05-F1B9-8F35-ADAB9BCD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812" y="1526560"/>
            <a:ext cx="11382375" cy="1129665"/>
          </a:xfrm>
        </p:spPr>
        <p:txBody>
          <a:bodyPr>
            <a:normAutofit/>
          </a:bodyPr>
          <a:lstStyle/>
          <a:p>
            <a:r>
              <a:rPr lang="en-US" sz="2800" dirty="0"/>
              <a:t>Normally First Quarter Duplicates Adopted Budget Projections</a:t>
            </a:r>
          </a:p>
          <a:p>
            <a:r>
              <a:rPr lang="en-US" sz="2800" dirty="0"/>
              <a:t>Revisions to FTES Projections are Substantial for 2024-2025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AFEA62-DB28-2AE9-6EF5-C4D1BBDECAB0}"/>
              </a:ext>
            </a:extLst>
          </p:cNvPr>
          <p:cNvSpPr txBox="1"/>
          <p:nvPr/>
        </p:nvSpPr>
        <p:spPr>
          <a:xfrm>
            <a:off x="4619625" y="454649"/>
            <a:ext cx="3867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First Quarter Revisions</a:t>
            </a:r>
          </a:p>
        </p:txBody>
      </p:sp>
    </p:spTree>
    <p:extLst>
      <p:ext uri="{BB962C8B-B14F-4D97-AF65-F5344CB8AC3E}">
        <p14:creationId xmlns:p14="http://schemas.microsoft.com/office/powerpoint/2010/main" val="150566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Revised FTES projections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E12DD2-C0CC-BA51-5AEE-5B41BAB4D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31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289356" y="1312548"/>
            <a:ext cx="12191999" cy="5252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Adopted Budget: Resident </a:t>
            </a:r>
            <a:r>
              <a:rPr lang="en-US" sz="3200" dirty="0" err="1"/>
              <a:t>CrFTES</a:t>
            </a:r>
            <a:r>
              <a:rPr lang="en-US" sz="3200" dirty="0"/>
              <a:t> growth of 5.3% or 876.34 FTES</a:t>
            </a:r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6D91D8-4CA0-FF4A-358F-460D2796F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1CCA0F6-6DE4-81C5-B06A-FB3A7FF9E3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9697639"/>
              </p:ext>
            </p:extLst>
          </p:nvPr>
        </p:nvGraphicFramePr>
        <p:xfrm>
          <a:off x="770991" y="514042"/>
          <a:ext cx="10842455" cy="600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C24B59A-E152-7FE2-13F4-C81354F16F80}"/>
              </a:ext>
            </a:extLst>
          </p:cNvPr>
          <p:cNvCxnSpPr>
            <a:cxnSpLocks/>
          </p:cNvCxnSpPr>
          <p:nvPr/>
        </p:nvCxnSpPr>
        <p:spPr>
          <a:xfrm>
            <a:off x="10816598" y="3753265"/>
            <a:ext cx="0" cy="537381"/>
          </a:xfrm>
          <a:prstGeom prst="straightConnector1">
            <a:avLst/>
          </a:prstGeom>
          <a:ln w="47625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8D8D5E4-9EBE-7C81-29E0-5F14295B010A}"/>
              </a:ext>
            </a:extLst>
          </p:cNvPr>
          <p:cNvSpPr txBox="1"/>
          <p:nvPr/>
        </p:nvSpPr>
        <p:spPr>
          <a:xfrm>
            <a:off x="7763855" y="2158492"/>
            <a:ext cx="42835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Decline of 544 FTES or 62.1%</a:t>
            </a:r>
          </a:p>
          <a:p>
            <a:r>
              <a:rPr lang="en-US" sz="2400" dirty="0">
                <a:solidFill>
                  <a:srgbClr val="00B0F0"/>
                </a:solidFill>
              </a:rPr>
              <a:t>Resulting in a Reduction</a:t>
            </a:r>
          </a:p>
          <a:p>
            <a:r>
              <a:rPr lang="en-US" sz="2400" dirty="0">
                <a:solidFill>
                  <a:srgbClr val="00B0F0"/>
                </a:solidFill>
              </a:rPr>
              <a:t>In Revenue of &lt;$196,925&gt;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2C8B76-6043-6B0A-0848-B4B6C01929D7}"/>
              </a:ext>
            </a:extLst>
          </p:cNvPr>
          <p:cNvSpPr txBox="1">
            <a:spLocks/>
          </p:cNvSpPr>
          <p:nvPr/>
        </p:nvSpPr>
        <p:spPr>
          <a:xfrm>
            <a:off x="289355" y="2496015"/>
            <a:ext cx="12191999" cy="5252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Revised Resident </a:t>
            </a:r>
            <a:r>
              <a:rPr lang="en-US" sz="3200" dirty="0" err="1"/>
              <a:t>CrFTES</a:t>
            </a:r>
            <a:r>
              <a:rPr lang="en-US" sz="3200" dirty="0"/>
              <a:t> growth of 2.0% or 332.85 FTES</a:t>
            </a:r>
          </a:p>
          <a:p>
            <a:pPr marL="457200" lvl="1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1424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  <p:bldP spid="11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304801" y="1484880"/>
            <a:ext cx="12005952" cy="5398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Adopted Budget: Non-resident FTES growth of 3.2% or 99.7 FTES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F11B9F-B062-103A-7851-55B0B40FA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30858C8-FE32-AFF3-796F-A331C294C1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4399088"/>
              </p:ext>
            </p:extLst>
          </p:nvPr>
        </p:nvGraphicFramePr>
        <p:xfrm>
          <a:off x="1044744" y="779800"/>
          <a:ext cx="10842455" cy="600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C9FD77B-D842-B922-F89E-3778E7BD8CF9}"/>
              </a:ext>
            </a:extLst>
          </p:cNvPr>
          <p:cNvSpPr txBox="1"/>
          <p:nvPr/>
        </p:nvSpPr>
        <p:spPr>
          <a:xfrm>
            <a:off x="6593239" y="3199847"/>
            <a:ext cx="55915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Decline of 162 FTES or 162%</a:t>
            </a:r>
          </a:p>
          <a:p>
            <a:r>
              <a:rPr lang="en-US" sz="2400" dirty="0">
                <a:solidFill>
                  <a:srgbClr val="00B0F0"/>
                </a:solidFill>
              </a:rPr>
              <a:t>Resulting in a Reduction in Revenue</a:t>
            </a:r>
          </a:p>
          <a:p>
            <a:r>
              <a:rPr lang="en-US" sz="2400" dirty="0">
                <a:solidFill>
                  <a:srgbClr val="00B0F0"/>
                </a:solidFill>
              </a:rPr>
              <a:t>Of &lt;$1,543,291&gt;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E44C87C-F206-322A-0F09-67AB251C499D}"/>
              </a:ext>
            </a:extLst>
          </p:cNvPr>
          <p:cNvCxnSpPr>
            <a:cxnSpLocks/>
          </p:cNvCxnSpPr>
          <p:nvPr/>
        </p:nvCxnSpPr>
        <p:spPr>
          <a:xfrm flipV="1">
            <a:off x="11195894" y="4494179"/>
            <a:ext cx="0" cy="437745"/>
          </a:xfrm>
          <a:prstGeom prst="straightConnector1">
            <a:avLst/>
          </a:prstGeom>
          <a:ln w="47625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973F34-0F41-47BF-8056-9722258FE619}"/>
              </a:ext>
            </a:extLst>
          </p:cNvPr>
          <p:cNvSpPr txBox="1">
            <a:spLocks/>
          </p:cNvSpPr>
          <p:nvPr/>
        </p:nvSpPr>
        <p:spPr>
          <a:xfrm>
            <a:off x="252181" y="2749640"/>
            <a:ext cx="12005952" cy="5398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Revised Non-resident FTES growth of </a:t>
            </a:r>
            <a:r>
              <a:rPr lang="en-US" sz="3600" dirty="0">
                <a:solidFill>
                  <a:srgbClr val="FF0000"/>
                </a:solidFill>
              </a:rPr>
              <a:t>&lt;2.0%&gt; </a:t>
            </a:r>
            <a:r>
              <a:rPr lang="en-US" sz="3600" dirty="0"/>
              <a:t>or </a:t>
            </a:r>
            <a:r>
              <a:rPr lang="en-US" sz="3600" dirty="0">
                <a:solidFill>
                  <a:srgbClr val="FF0000"/>
                </a:solidFill>
              </a:rPr>
              <a:t>&lt;63.1&gt; </a:t>
            </a:r>
            <a:r>
              <a:rPr lang="en-US" sz="3600" dirty="0"/>
              <a:t>FTES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  <a:p>
            <a:pPr marL="457200" lvl="1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7800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CC021-BE56-354A-668D-4DAE09FEA5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B9B7E-C3B8-79A7-205F-944720724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Revised projected </a:t>
            </a:r>
            <a:b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Changes in fund balance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32CE37-56AE-0289-ABDA-08B828DFE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9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828219-7A83-455A-9BDF-C77ED1762C32}"/>
              </a:ext>
            </a:extLst>
          </p:cNvPr>
          <p:cNvSpPr/>
          <p:nvPr/>
        </p:nvSpPr>
        <p:spPr>
          <a:xfrm>
            <a:off x="1432570" y="317420"/>
            <a:ext cx="9931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Projected Changes in Fund Balance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41CCBCFB-14E2-443C-BA0D-E6B799352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394923"/>
              </p:ext>
            </p:extLst>
          </p:nvPr>
        </p:nvGraphicFramePr>
        <p:xfrm>
          <a:off x="0" y="1080844"/>
          <a:ext cx="12192001" cy="5777157"/>
        </p:xfrm>
        <a:graphic>
          <a:graphicData uri="http://schemas.openxmlformats.org/drawingml/2006/table">
            <a:tbl>
              <a:tblPr firstRow="1" bandRow="1"/>
              <a:tblGrid>
                <a:gridCol w="5410390">
                  <a:extLst>
                    <a:ext uri="{9D8B030D-6E8A-4147-A177-3AD203B41FA5}">
                      <a16:colId xmlns:a16="http://schemas.microsoft.com/office/drawing/2014/main" val="1621768518"/>
                    </a:ext>
                  </a:extLst>
                </a:gridCol>
                <a:gridCol w="3662992">
                  <a:extLst>
                    <a:ext uri="{9D8B030D-6E8A-4147-A177-3AD203B41FA5}">
                      <a16:colId xmlns:a16="http://schemas.microsoft.com/office/drawing/2014/main" val="851110215"/>
                    </a:ext>
                  </a:extLst>
                </a:gridCol>
                <a:gridCol w="3118619">
                  <a:extLst>
                    <a:ext uri="{9D8B030D-6E8A-4147-A177-3AD203B41FA5}">
                      <a16:colId xmlns:a16="http://schemas.microsoft.com/office/drawing/2014/main" val="3509267631"/>
                    </a:ext>
                  </a:extLst>
                </a:gridCol>
              </a:tblGrid>
              <a:tr h="11111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Proposed</a:t>
                      </a:r>
                    </a:p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2024-2025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Revised</a:t>
                      </a:r>
                    </a:p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2024-2025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081221"/>
                  </a:ext>
                </a:extLst>
              </a:tr>
              <a:tr h="556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Beg. Fund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27,153,961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27,153,961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703562"/>
                  </a:ext>
                </a:extLst>
              </a:tr>
              <a:tr h="6272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 Revenue: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226,916,533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225,176,318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11869"/>
                  </a:ext>
                </a:extLst>
              </a:tr>
              <a:tr h="6272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 Expenditure: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233,915,068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233,915,068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293132"/>
                  </a:ext>
                </a:extLst>
              </a:tr>
              <a:tr h="5791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Operating/Structural Surplus/Deficit: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&lt;6,998,535&gt;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&lt;8,738,750&gt;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001920"/>
                  </a:ext>
                </a:extLst>
              </a:tr>
              <a:tr h="5914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One-time Items: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5,407,081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5,364,435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734514"/>
                  </a:ext>
                </a:extLst>
              </a:tr>
              <a:tr h="5376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Surplus/Deficit w/ One-time Items: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&lt;1,591,454&gt;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&lt;3,374,315&gt;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694748"/>
                  </a:ext>
                </a:extLst>
              </a:tr>
              <a:tr h="6093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Ending Fund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25,562,507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23,779,646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710858"/>
                  </a:ext>
                </a:extLst>
              </a:tr>
              <a:tr h="5376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FB to Total Expenditure and Transfer: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10.89%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10.13%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C7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63276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64B93FB-F269-4011-B924-70FF6199645A}"/>
              </a:ext>
            </a:extLst>
          </p:cNvPr>
          <p:cNvSpPr/>
          <p:nvPr/>
        </p:nvSpPr>
        <p:spPr>
          <a:xfrm>
            <a:off x="0" y="2720264"/>
            <a:ext cx="12192000" cy="18210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144527A-3753-4350-B151-17AF20BBFC7B}"/>
              </a:ext>
            </a:extLst>
          </p:cNvPr>
          <p:cNvSpPr/>
          <p:nvPr/>
        </p:nvSpPr>
        <p:spPr>
          <a:xfrm>
            <a:off x="0" y="4576996"/>
            <a:ext cx="12192000" cy="640588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B98C1A2-033D-47FC-9503-A6A99B5B1B59}"/>
              </a:ext>
            </a:extLst>
          </p:cNvPr>
          <p:cNvSpPr/>
          <p:nvPr/>
        </p:nvSpPr>
        <p:spPr>
          <a:xfrm>
            <a:off x="0" y="5217584"/>
            <a:ext cx="12192000" cy="491654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BE5332-23E4-EB0C-2BA8-12EE74B1F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023A98C-7106-3A34-711F-9CE1A758AEFC}"/>
              </a:ext>
            </a:extLst>
          </p:cNvPr>
          <p:cNvSpPr/>
          <p:nvPr/>
        </p:nvSpPr>
        <p:spPr>
          <a:xfrm>
            <a:off x="0" y="5744972"/>
            <a:ext cx="12192000" cy="1113028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  <p:bldP spid="8" grpId="1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6FFEC41-8ECD-F44F-6639-B0D1676EE6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514677"/>
              </p:ext>
            </p:extLst>
          </p:nvPr>
        </p:nvGraphicFramePr>
        <p:xfrm>
          <a:off x="152400" y="76200"/>
          <a:ext cx="11867252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67E479-AD98-DD7C-A6CB-69BB95C3239A}"/>
              </a:ext>
            </a:extLst>
          </p:cNvPr>
          <p:cNvCxnSpPr>
            <a:cxnSpLocks/>
          </p:cNvCxnSpPr>
          <p:nvPr/>
        </p:nvCxnSpPr>
        <p:spPr>
          <a:xfrm>
            <a:off x="10991424" y="4617066"/>
            <a:ext cx="0" cy="55500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1E412E6-6895-A3D6-D670-543CD5349C52}"/>
              </a:ext>
            </a:extLst>
          </p:cNvPr>
          <p:cNvSpPr txBox="1"/>
          <p:nvPr/>
        </p:nvSpPr>
        <p:spPr>
          <a:xfrm>
            <a:off x="7511950" y="1957885"/>
            <a:ext cx="44101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Further Reduction in Fund Balance</a:t>
            </a:r>
          </a:p>
          <a:p>
            <a:pPr algn="ctr"/>
            <a:r>
              <a:rPr lang="en-US" sz="2000" b="1" dirty="0"/>
              <a:t> of</a:t>
            </a:r>
          </a:p>
          <a:p>
            <a:pPr algn="ctr"/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&lt;$1,782,861&gt;</a:t>
            </a:r>
          </a:p>
        </p:txBody>
      </p:sp>
    </p:spTree>
    <p:extLst>
      <p:ext uri="{BB962C8B-B14F-4D97-AF65-F5344CB8AC3E}">
        <p14:creationId xmlns:p14="http://schemas.microsoft.com/office/powerpoint/2010/main" val="72066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 Year Look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0A9789-ADD7-90D6-30A3-240FA0AEA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77380"/>
            <a:ext cx="909472" cy="7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46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11120</TotalTime>
  <Words>304</Words>
  <Application>Microsoft Office PowerPoint</Application>
  <PresentationFormat>Widescreen</PresentationFormat>
  <Paragraphs>89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Century Gothic</vt:lpstr>
      <vt:lpstr>Vapor Trail</vt:lpstr>
      <vt:lpstr>Santa monica college</vt:lpstr>
      <vt:lpstr>PowerPoint Presentation</vt:lpstr>
      <vt:lpstr>Revised FTES projections</vt:lpstr>
      <vt:lpstr>PowerPoint Presentation</vt:lpstr>
      <vt:lpstr>PowerPoint Presentation</vt:lpstr>
      <vt:lpstr>Revised projected  Changes in fund balance</vt:lpstr>
      <vt:lpstr>PowerPoint Presentation</vt:lpstr>
      <vt:lpstr>PowerPoint Presentation</vt:lpstr>
      <vt:lpstr>Multi Year Look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monica college</dc:title>
  <dc:creator>bonvenuto_chris</dc:creator>
  <cp:lastModifiedBy>diaz_veronica</cp:lastModifiedBy>
  <cp:revision>472</cp:revision>
  <dcterms:created xsi:type="dcterms:W3CDTF">2020-06-30T22:15:03Z</dcterms:created>
  <dcterms:modified xsi:type="dcterms:W3CDTF">2024-11-13T04:03:40Z</dcterms:modified>
</cp:coreProperties>
</file>