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384" r:id="rId3"/>
    <p:sldId id="415" r:id="rId4"/>
    <p:sldId id="416" r:id="rId5"/>
    <p:sldId id="287" r:id="rId6"/>
    <p:sldId id="403" r:id="rId7"/>
    <p:sldId id="347" r:id="rId8"/>
    <p:sldId id="331" r:id="rId9"/>
    <p:sldId id="400" r:id="rId10"/>
    <p:sldId id="390" r:id="rId11"/>
    <p:sldId id="353" r:id="rId12"/>
    <p:sldId id="270" r:id="rId13"/>
    <p:sldId id="290" r:id="rId14"/>
    <p:sldId id="273" r:id="rId15"/>
    <p:sldId id="381" r:id="rId16"/>
    <p:sldId id="288" r:id="rId17"/>
    <p:sldId id="409" r:id="rId18"/>
    <p:sldId id="286" r:id="rId19"/>
    <p:sldId id="410" r:id="rId20"/>
    <p:sldId id="383" r:id="rId21"/>
    <p:sldId id="411" r:id="rId22"/>
    <p:sldId id="418" r:id="rId23"/>
    <p:sldId id="417" r:id="rId24"/>
    <p:sldId id="404" r:id="rId25"/>
    <p:sldId id="275" r:id="rId26"/>
    <p:sldId id="276" r:id="rId27"/>
    <p:sldId id="277" r:id="rId28"/>
    <p:sldId id="278" r:id="rId29"/>
    <p:sldId id="279" r:id="rId30"/>
    <p:sldId id="280" r:id="rId31"/>
    <p:sldId id="281" r:id="rId32"/>
    <p:sldId id="421" r:id="rId33"/>
    <p:sldId id="283"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D4E6"/>
    <a:srgbClr val="DBC7F3"/>
    <a:srgbClr val="A8A0B0"/>
    <a:srgbClr val="9966FF"/>
    <a:srgbClr val="421A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E83D67-4E6D-47D4-8A05-B85BAC88476A}" v="442" dt="2024-09-04T02:48:31.1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08" autoAdjust="0"/>
    <p:restoredTop sz="94353" autoAdjust="0"/>
  </p:normalViewPr>
  <p:slideViewPr>
    <p:cSldViewPr snapToGrid="0">
      <p:cViewPr>
        <p:scale>
          <a:sx n="75" d="100"/>
          <a:sy n="75" d="100"/>
        </p:scale>
        <p:origin x="264" y="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NVENUTO_CHRIS" userId="42c684f0-14f6-44ce-8ce8-249eaa9c464b" providerId="ADAL" clId="{60E83D67-4E6D-47D4-8A05-B85BAC88476A}"/>
    <pc:docChg chg="undo redo custSel addSld delSld modSld sldOrd">
      <pc:chgData name="BONVENUTO_CHRIS" userId="42c684f0-14f6-44ce-8ce8-249eaa9c464b" providerId="ADAL" clId="{60E83D67-4E6D-47D4-8A05-B85BAC88476A}" dt="2024-09-11T01:32:11.492" v="10733" actId="20577"/>
      <pc:docMkLst>
        <pc:docMk/>
      </pc:docMkLst>
      <pc:sldChg chg="modSp mod">
        <pc:chgData name="BONVENUTO_CHRIS" userId="42c684f0-14f6-44ce-8ce8-249eaa9c464b" providerId="ADAL" clId="{60E83D67-4E6D-47D4-8A05-B85BAC88476A}" dt="2024-09-10T18:19:53.529" v="10657" actId="20577"/>
        <pc:sldMkLst>
          <pc:docMk/>
          <pc:sldMk cId="921302282" sldId="256"/>
        </pc:sldMkLst>
        <pc:spChg chg="mod">
          <ac:chgData name="BONVENUTO_CHRIS" userId="42c684f0-14f6-44ce-8ce8-249eaa9c464b" providerId="ADAL" clId="{60E83D67-4E6D-47D4-8A05-B85BAC88476A}" dt="2024-09-10T18:19:53.529" v="10657" actId="20577"/>
          <ac:spMkLst>
            <pc:docMk/>
            <pc:sldMk cId="921302282" sldId="256"/>
            <ac:spMk id="3" creationId="{7EB5BB08-2F99-4DC8-9D2E-AE9021D8D467}"/>
          </ac:spMkLst>
        </pc:spChg>
      </pc:sldChg>
      <pc:sldChg chg="modSp mod">
        <pc:chgData name="BONVENUTO_CHRIS" userId="42c684f0-14f6-44ce-8ce8-249eaa9c464b" providerId="ADAL" clId="{60E83D67-4E6D-47D4-8A05-B85BAC88476A}" dt="2024-09-03T19:19:15.533" v="3796" actId="20577"/>
        <pc:sldMkLst>
          <pc:docMk/>
          <pc:sldMk cId="3785335204" sldId="270"/>
        </pc:sldMkLst>
        <pc:spChg chg="mod">
          <ac:chgData name="BONVENUTO_CHRIS" userId="42c684f0-14f6-44ce-8ce8-249eaa9c464b" providerId="ADAL" clId="{60E83D67-4E6D-47D4-8A05-B85BAC88476A}" dt="2024-09-03T19:19:15.533" v="3796" actId="20577"/>
          <ac:spMkLst>
            <pc:docMk/>
            <pc:sldMk cId="3785335204" sldId="270"/>
            <ac:spMk id="2" creationId="{690F0877-7A59-4EF3-B468-4378349DD419}"/>
          </ac:spMkLst>
        </pc:spChg>
      </pc:sldChg>
      <pc:sldChg chg="del ord">
        <pc:chgData name="BONVENUTO_CHRIS" userId="42c684f0-14f6-44ce-8ce8-249eaa9c464b" providerId="ADAL" clId="{60E83D67-4E6D-47D4-8A05-B85BAC88476A}" dt="2024-09-04T02:33:34.855" v="9859" actId="2696"/>
        <pc:sldMkLst>
          <pc:docMk/>
          <pc:sldMk cId="956531892" sldId="272"/>
        </pc:sldMkLst>
      </pc:sldChg>
      <pc:sldChg chg="modSp mod">
        <pc:chgData name="BONVENUTO_CHRIS" userId="42c684f0-14f6-44ce-8ce8-249eaa9c464b" providerId="ADAL" clId="{60E83D67-4E6D-47D4-8A05-B85BAC88476A}" dt="2024-09-03T19:22:36.154" v="3848" actId="20577"/>
        <pc:sldMkLst>
          <pc:docMk/>
          <pc:sldMk cId="3292056259" sldId="273"/>
        </pc:sldMkLst>
        <pc:spChg chg="mod">
          <ac:chgData name="BONVENUTO_CHRIS" userId="42c684f0-14f6-44ce-8ce8-249eaa9c464b" providerId="ADAL" clId="{60E83D67-4E6D-47D4-8A05-B85BAC88476A}" dt="2024-09-03T19:22:36.154" v="3848" actId="20577"/>
          <ac:spMkLst>
            <pc:docMk/>
            <pc:sldMk cId="3292056259" sldId="273"/>
            <ac:spMk id="2" creationId="{E56C8748-67C8-48EB-9A65-566487AE9F3B}"/>
          </ac:spMkLst>
        </pc:spChg>
      </pc:sldChg>
      <pc:sldChg chg="addSp modSp mod modAnim">
        <pc:chgData name="BONVENUTO_CHRIS" userId="42c684f0-14f6-44ce-8ce8-249eaa9c464b" providerId="ADAL" clId="{60E83D67-4E6D-47D4-8A05-B85BAC88476A}" dt="2024-09-03T23:39:53.208" v="8565" actId="20577"/>
        <pc:sldMkLst>
          <pc:docMk/>
          <pc:sldMk cId="3386323875" sldId="276"/>
        </pc:sldMkLst>
        <pc:spChg chg="mod">
          <ac:chgData name="BONVENUTO_CHRIS" userId="42c684f0-14f6-44ce-8ce8-249eaa9c464b" providerId="ADAL" clId="{60E83D67-4E6D-47D4-8A05-B85BAC88476A}" dt="2024-09-03T21:38:18.012" v="5508" actId="20577"/>
          <ac:spMkLst>
            <pc:docMk/>
            <pc:sldMk cId="3386323875" sldId="276"/>
            <ac:spMk id="4" creationId="{A28D2C21-59DD-4209-A605-86430AA64AFB}"/>
          </ac:spMkLst>
        </pc:spChg>
        <pc:spChg chg="mod">
          <ac:chgData name="BONVENUTO_CHRIS" userId="42c684f0-14f6-44ce-8ce8-249eaa9c464b" providerId="ADAL" clId="{60E83D67-4E6D-47D4-8A05-B85BAC88476A}" dt="2024-09-03T23:11:34.221" v="8188" actId="20577"/>
          <ac:spMkLst>
            <pc:docMk/>
            <pc:sldMk cId="3386323875" sldId="276"/>
            <ac:spMk id="5" creationId="{802A7466-82B0-4E53-AB3D-0D15A889BCF6}"/>
          </ac:spMkLst>
        </pc:spChg>
        <pc:spChg chg="mod">
          <ac:chgData name="BONVENUTO_CHRIS" userId="42c684f0-14f6-44ce-8ce8-249eaa9c464b" providerId="ADAL" clId="{60E83D67-4E6D-47D4-8A05-B85BAC88476A}" dt="2024-09-03T23:04:17.557" v="8146" actId="14100"/>
          <ac:spMkLst>
            <pc:docMk/>
            <pc:sldMk cId="3386323875" sldId="276"/>
            <ac:spMk id="9" creationId="{64E9A75C-8848-4B32-9AE6-F882ECAEBFC5}"/>
          </ac:spMkLst>
        </pc:spChg>
        <pc:spChg chg="add mod">
          <ac:chgData name="BONVENUTO_CHRIS" userId="42c684f0-14f6-44ce-8ce8-249eaa9c464b" providerId="ADAL" clId="{60E83D67-4E6D-47D4-8A05-B85BAC88476A}" dt="2024-09-03T23:06:13.570" v="8160" actId="1076"/>
          <ac:spMkLst>
            <pc:docMk/>
            <pc:sldMk cId="3386323875" sldId="276"/>
            <ac:spMk id="11" creationId="{21D4C02E-32F9-6867-BE44-B4FC3E07D783}"/>
          </ac:spMkLst>
        </pc:spChg>
        <pc:spChg chg="add mod">
          <ac:chgData name="BONVENUTO_CHRIS" userId="42c684f0-14f6-44ce-8ce8-249eaa9c464b" providerId="ADAL" clId="{60E83D67-4E6D-47D4-8A05-B85BAC88476A}" dt="2024-09-03T23:06:12.908" v="8158" actId="1076"/>
          <ac:spMkLst>
            <pc:docMk/>
            <pc:sldMk cId="3386323875" sldId="276"/>
            <ac:spMk id="12" creationId="{96D7B72F-4916-4F72-5BBB-80C724EF4CF7}"/>
          </ac:spMkLst>
        </pc:spChg>
        <pc:spChg chg="add mod">
          <ac:chgData name="BONVENUTO_CHRIS" userId="42c684f0-14f6-44ce-8ce8-249eaa9c464b" providerId="ADAL" clId="{60E83D67-4E6D-47D4-8A05-B85BAC88476A}" dt="2024-09-03T23:06:12.434" v="8156" actId="1076"/>
          <ac:spMkLst>
            <pc:docMk/>
            <pc:sldMk cId="3386323875" sldId="276"/>
            <ac:spMk id="13" creationId="{AFE5CBEB-2884-AD69-0E10-0CDE0856383E}"/>
          </ac:spMkLst>
        </pc:spChg>
        <pc:graphicFrameChg chg="mod modGraphic">
          <ac:chgData name="BONVENUTO_CHRIS" userId="42c684f0-14f6-44ce-8ce8-249eaa9c464b" providerId="ADAL" clId="{60E83D67-4E6D-47D4-8A05-B85BAC88476A}" dt="2024-09-03T23:39:53.208" v="8565" actId="20577"/>
          <ac:graphicFrameMkLst>
            <pc:docMk/>
            <pc:sldMk cId="3386323875" sldId="276"/>
            <ac:graphicFrameMk id="3" creationId="{29283B2D-7C17-4268-A05B-5FADF62BA160}"/>
          </ac:graphicFrameMkLst>
        </pc:graphicFrameChg>
      </pc:sldChg>
      <pc:sldChg chg="addSp delSp modSp mod delAnim modAnim">
        <pc:chgData name="BONVENUTO_CHRIS" userId="42c684f0-14f6-44ce-8ce8-249eaa9c464b" providerId="ADAL" clId="{60E83D67-4E6D-47D4-8A05-B85BAC88476A}" dt="2024-09-04T05:39:46.712" v="9964" actId="20577"/>
        <pc:sldMkLst>
          <pc:docMk/>
          <pc:sldMk cId="969415532" sldId="278"/>
        </pc:sldMkLst>
        <pc:spChg chg="del">
          <ac:chgData name="BONVENUTO_CHRIS" userId="42c684f0-14f6-44ce-8ce8-249eaa9c464b" providerId="ADAL" clId="{60E83D67-4E6D-47D4-8A05-B85BAC88476A}" dt="2024-09-03T23:41:02.521" v="8571" actId="478"/>
          <ac:spMkLst>
            <pc:docMk/>
            <pc:sldMk cId="969415532" sldId="278"/>
            <ac:spMk id="2" creationId="{187D23E5-7854-4328-AEB4-1C900BC063FE}"/>
          </ac:spMkLst>
        </pc:spChg>
        <pc:spChg chg="mod">
          <ac:chgData name="BONVENUTO_CHRIS" userId="42c684f0-14f6-44ce-8ce8-249eaa9c464b" providerId="ADAL" clId="{60E83D67-4E6D-47D4-8A05-B85BAC88476A}" dt="2024-09-04T05:39:46.712" v="9964" actId="20577"/>
          <ac:spMkLst>
            <pc:docMk/>
            <pc:sldMk cId="969415532" sldId="278"/>
            <ac:spMk id="4" creationId="{A28D2C21-59DD-4209-A605-86430AA64AFB}"/>
          </ac:spMkLst>
        </pc:spChg>
        <pc:spChg chg="mod">
          <ac:chgData name="BONVENUTO_CHRIS" userId="42c684f0-14f6-44ce-8ce8-249eaa9c464b" providerId="ADAL" clId="{60E83D67-4E6D-47D4-8A05-B85BAC88476A}" dt="2024-09-04T00:50:49.873" v="8863" actId="1076"/>
          <ac:spMkLst>
            <pc:docMk/>
            <pc:sldMk cId="969415532" sldId="278"/>
            <ac:spMk id="5" creationId="{802A7466-82B0-4E53-AB3D-0D15A889BCF6}"/>
          </ac:spMkLst>
        </pc:spChg>
        <pc:spChg chg="del">
          <ac:chgData name="BONVENUTO_CHRIS" userId="42c684f0-14f6-44ce-8ce8-249eaa9c464b" providerId="ADAL" clId="{60E83D67-4E6D-47D4-8A05-B85BAC88476A}" dt="2024-09-03T23:40:38.858" v="8570" actId="478"/>
          <ac:spMkLst>
            <pc:docMk/>
            <pc:sldMk cId="969415532" sldId="278"/>
            <ac:spMk id="6" creationId="{2F6612CC-BD1A-485C-95EA-8D4059B403D6}"/>
          </ac:spMkLst>
        </pc:spChg>
        <pc:spChg chg="del">
          <ac:chgData name="BONVENUTO_CHRIS" userId="42c684f0-14f6-44ce-8ce8-249eaa9c464b" providerId="ADAL" clId="{60E83D67-4E6D-47D4-8A05-B85BAC88476A}" dt="2024-09-03T23:40:35.315" v="8569" actId="478"/>
          <ac:spMkLst>
            <pc:docMk/>
            <pc:sldMk cId="969415532" sldId="278"/>
            <ac:spMk id="7" creationId="{9AE5BE74-1DAB-4474-8517-A3BBA8D245B8}"/>
          </ac:spMkLst>
        </pc:spChg>
        <pc:spChg chg="del">
          <ac:chgData name="BONVENUTO_CHRIS" userId="42c684f0-14f6-44ce-8ce8-249eaa9c464b" providerId="ADAL" clId="{60E83D67-4E6D-47D4-8A05-B85BAC88476A}" dt="2024-09-03T23:40:33.184" v="8568" actId="478"/>
          <ac:spMkLst>
            <pc:docMk/>
            <pc:sldMk cId="969415532" sldId="278"/>
            <ac:spMk id="8" creationId="{67F4E39B-2E64-4645-931F-DD39319F0B02}"/>
          </ac:spMkLst>
        </pc:spChg>
        <pc:spChg chg="del mod">
          <ac:chgData name="BONVENUTO_CHRIS" userId="42c684f0-14f6-44ce-8ce8-249eaa9c464b" providerId="ADAL" clId="{60E83D67-4E6D-47D4-8A05-B85BAC88476A}" dt="2024-09-03T23:40:30.915" v="8567" actId="478"/>
          <ac:spMkLst>
            <pc:docMk/>
            <pc:sldMk cId="969415532" sldId="278"/>
            <ac:spMk id="9" creationId="{DB8D3B37-972B-4898-9966-2672C4B83CD4}"/>
          </ac:spMkLst>
        </pc:spChg>
        <pc:spChg chg="del mod">
          <ac:chgData name="BONVENUTO_CHRIS" userId="42c684f0-14f6-44ce-8ce8-249eaa9c464b" providerId="ADAL" clId="{60E83D67-4E6D-47D4-8A05-B85BAC88476A}" dt="2024-09-03T23:40:28.409" v="8566" actId="478"/>
          <ac:spMkLst>
            <pc:docMk/>
            <pc:sldMk cId="969415532" sldId="278"/>
            <ac:spMk id="10" creationId="{1ED796FC-ABFD-487F-86E7-248184AAB6B2}"/>
          </ac:spMkLst>
        </pc:spChg>
        <pc:spChg chg="add mod">
          <ac:chgData name="BONVENUTO_CHRIS" userId="42c684f0-14f6-44ce-8ce8-249eaa9c464b" providerId="ADAL" clId="{60E83D67-4E6D-47D4-8A05-B85BAC88476A}" dt="2024-09-04T00:50:13.237" v="8857" actId="14100"/>
          <ac:spMkLst>
            <pc:docMk/>
            <pc:sldMk cId="969415532" sldId="278"/>
            <ac:spMk id="11" creationId="{72C3DAC7-EDD1-9B74-8D78-F29E8D81FFAE}"/>
          </ac:spMkLst>
        </pc:spChg>
        <pc:spChg chg="add mod">
          <ac:chgData name="BONVENUTO_CHRIS" userId="42c684f0-14f6-44ce-8ce8-249eaa9c464b" providerId="ADAL" clId="{60E83D67-4E6D-47D4-8A05-B85BAC88476A}" dt="2024-09-04T00:50:37.465" v="8861" actId="14100"/>
          <ac:spMkLst>
            <pc:docMk/>
            <pc:sldMk cId="969415532" sldId="278"/>
            <ac:spMk id="12" creationId="{5B53DD59-A3F0-3E5B-1E38-823CC92647EF}"/>
          </ac:spMkLst>
        </pc:spChg>
        <pc:spChg chg="add mod">
          <ac:chgData name="BONVENUTO_CHRIS" userId="42c684f0-14f6-44ce-8ce8-249eaa9c464b" providerId="ADAL" clId="{60E83D67-4E6D-47D4-8A05-B85BAC88476A}" dt="2024-09-04T00:51:25.891" v="8869" actId="1076"/>
          <ac:spMkLst>
            <pc:docMk/>
            <pc:sldMk cId="969415532" sldId="278"/>
            <ac:spMk id="13" creationId="{2BEE482B-A985-7F1E-D09A-B6BB7F1A5290}"/>
          </ac:spMkLst>
        </pc:spChg>
        <pc:spChg chg="add mod">
          <ac:chgData name="BONVENUTO_CHRIS" userId="42c684f0-14f6-44ce-8ce8-249eaa9c464b" providerId="ADAL" clId="{60E83D67-4E6D-47D4-8A05-B85BAC88476A}" dt="2024-09-04T00:51:17.462" v="8868" actId="1076"/>
          <ac:spMkLst>
            <pc:docMk/>
            <pc:sldMk cId="969415532" sldId="278"/>
            <ac:spMk id="14" creationId="{634245BF-FB37-7782-10AB-6A84B9A574DF}"/>
          </ac:spMkLst>
        </pc:spChg>
        <pc:spChg chg="add mod">
          <ac:chgData name="BONVENUTO_CHRIS" userId="42c684f0-14f6-44ce-8ce8-249eaa9c464b" providerId="ADAL" clId="{60E83D67-4E6D-47D4-8A05-B85BAC88476A}" dt="2024-09-04T00:51:10.772" v="8867" actId="14100"/>
          <ac:spMkLst>
            <pc:docMk/>
            <pc:sldMk cId="969415532" sldId="278"/>
            <ac:spMk id="15" creationId="{9CAFB13F-EF52-3008-C672-1033B04E792E}"/>
          </ac:spMkLst>
        </pc:spChg>
        <pc:graphicFrameChg chg="mod modGraphic">
          <ac:chgData name="BONVENUTO_CHRIS" userId="42c684f0-14f6-44ce-8ce8-249eaa9c464b" providerId="ADAL" clId="{60E83D67-4E6D-47D4-8A05-B85BAC88476A}" dt="2024-09-04T00:49:56.268" v="8855" actId="14100"/>
          <ac:graphicFrameMkLst>
            <pc:docMk/>
            <pc:sldMk cId="969415532" sldId="278"/>
            <ac:graphicFrameMk id="3" creationId="{29283B2D-7C17-4268-A05B-5FADF62BA160}"/>
          </ac:graphicFrameMkLst>
        </pc:graphicFrameChg>
      </pc:sldChg>
      <pc:sldChg chg="addSp modSp mod modAnim">
        <pc:chgData name="BONVENUTO_CHRIS" userId="42c684f0-14f6-44ce-8ce8-249eaa9c464b" providerId="ADAL" clId="{60E83D67-4E6D-47D4-8A05-B85BAC88476A}" dt="2024-09-04T05:50:11.802" v="10146" actId="20577"/>
        <pc:sldMkLst>
          <pc:docMk/>
          <pc:sldMk cId="4037735181" sldId="280"/>
        </pc:sldMkLst>
        <pc:spChg chg="mod">
          <ac:chgData name="BONVENUTO_CHRIS" userId="42c684f0-14f6-44ce-8ce8-249eaa9c464b" providerId="ADAL" clId="{60E83D67-4E6D-47D4-8A05-B85BAC88476A}" dt="2024-09-04T01:00:57.852" v="9044" actId="14100"/>
          <ac:spMkLst>
            <pc:docMk/>
            <pc:sldMk cId="4037735181" sldId="280"/>
            <ac:spMk id="2" creationId="{964B93FB-F269-4011-B924-70FF6199645A}"/>
          </ac:spMkLst>
        </pc:spChg>
        <pc:spChg chg="add mod">
          <ac:chgData name="BONVENUTO_CHRIS" userId="42c684f0-14f6-44ce-8ce8-249eaa9c464b" providerId="ADAL" clId="{60E83D67-4E6D-47D4-8A05-B85BAC88476A}" dt="2024-09-04T01:02:46.334" v="9054" actId="208"/>
          <ac:spMkLst>
            <pc:docMk/>
            <pc:sldMk cId="4037735181" sldId="280"/>
            <ac:spMk id="4" creationId="{7023A98C-7106-3A34-711F-9CE1A758AEFC}"/>
          </ac:spMkLst>
        </pc:spChg>
        <pc:spChg chg="mod">
          <ac:chgData name="BONVENUTO_CHRIS" userId="42c684f0-14f6-44ce-8ce8-249eaa9c464b" providerId="ADAL" clId="{60E83D67-4E6D-47D4-8A05-B85BAC88476A}" dt="2024-09-04T01:01:17.104" v="9046" actId="1076"/>
          <ac:spMkLst>
            <pc:docMk/>
            <pc:sldMk cId="4037735181" sldId="280"/>
            <ac:spMk id="7" creationId="{C144527A-3753-4350-B151-17AF20BBFC7B}"/>
          </ac:spMkLst>
        </pc:spChg>
        <pc:spChg chg="mod">
          <ac:chgData name="BONVENUTO_CHRIS" userId="42c684f0-14f6-44ce-8ce8-249eaa9c464b" providerId="ADAL" clId="{60E83D67-4E6D-47D4-8A05-B85BAC88476A}" dt="2024-09-04T01:05:14.187" v="9058" actId="14100"/>
          <ac:spMkLst>
            <pc:docMk/>
            <pc:sldMk cId="4037735181" sldId="280"/>
            <ac:spMk id="8" creationId="{1B98C1A2-033D-47FC-9503-A6A99B5B1B59}"/>
          </ac:spMkLst>
        </pc:spChg>
        <pc:graphicFrameChg chg="mod modGraphic">
          <ac:chgData name="BONVENUTO_CHRIS" userId="42c684f0-14f6-44ce-8ce8-249eaa9c464b" providerId="ADAL" clId="{60E83D67-4E6D-47D4-8A05-B85BAC88476A}" dt="2024-09-04T05:50:11.802" v="10146" actId="20577"/>
          <ac:graphicFrameMkLst>
            <pc:docMk/>
            <pc:sldMk cId="4037735181" sldId="280"/>
            <ac:graphicFrameMk id="6" creationId="{41CCBCFB-14E2-443C-BA0D-E6B79935240D}"/>
          </ac:graphicFrameMkLst>
        </pc:graphicFrameChg>
      </pc:sldChg>
      <pc:sldChg chg="modSp mod">
        <pc:chgData name="BONVENUTO_CHRIS" userId="42c684f0-14f6-44ce-8ce8-249eaa9c464b" providerId="ADAL" clId="{60E83D67-4E6D-47D4-8A05-B85BAC88476A}" dt="2024-09-04T01:06:46.003" v="9075" actId="20577"/>
        <pc:sldMkLst>
          <pc:docMk/>
          <pc:sldMk cId="3345460778" sldId="281"/>
        </pc:sldMkLst>
        <pc:spChg chg="mod">
          <ac:chgData name="BONVENUTO_CHRIS" userId="42c684f0-14f6-44ce-8ce8-249eaa9c464b" providerId="ADAL" clId="{60E83D67-4E6D-47D4-8A05-B85BAC88476A}" dt="2024-09-04T01:06:46.003" v="9075" actId="20577"/>
          <ac:spMkLst>
            <pc:docMk/>
            <pc:sldMk cId="3345460778" sldId="281"/>
            <ac:spMk id="2" creationId="{690F0877-7A59-4EF3-B468-4378349DD419}"/>
          </ac:spMkLst>
        </pc:spChg>
      </pc:sldChg>
      <pc:sldChg chg="modSp mod">
        <pc:chgData name="BONVENUTO_CHRIS" userId="42c684f0-14f6-44ce-8ce8-249eaa9c464b" providerId="ADAL" clId="{60E83D67-4E6D-47D4-8A05-B85BAC88476A}" dt="2024-09-04T06:11:01.708" v="10575" actId="1076"/>
        <pc:sldMkLst>
          <pc:docMk/>
          <pc:sldMk cId="1425522986" sldId="283"/>
        </pc:sldMkLst>
        <pc:spChg chg="mod">
          <ac:chgData name="BONVENUTO_CHRIS" userId="42c684f0-14f6-44ce-8ce8-249eaa9c464b" providerId="ADAL" clId="{60E83D67-4E6D-47D4-8A05-B85BAC88476A}" dt="2024-09-04T06:11:01.708" v="10575" actId="1076"/>
          <ac:spMkLst>
            <pc:docMk/>
            <pc:sldMk cId="1425522986" sldId="283"/>
            <ac:spMk id="4" creationId="{A33A1245-8FB6-4224-A3F1-B274E98C0D63}"/>
          </ac:spMkLst>
        </pc:spChg>
      </pc:sldChg>
      <pc:sldChg chg="modSp mod">
        <pc:chgData name="BONVENUTO_CHRIS" userId="42c684f0-14f6-44ce-8ce8-249eaa9c464b" providerId="ADAL" clId="{60E83D67-4E6D-47D4-8A05-B85BAC88476A}" dt="2024-09-04T05:39:20.992" v="9960" actId="27918"/>
        <pc:sldMkLst>
          <pc:docMk/>
          <pc:sldMk cId="3678005108" sldId="286"/>
        </pc:sldMkLst>
        <pc:spChg chg="mod">
          <ac:chgData name="BONVENUTO_CHRIS" userId="42c684f0-14f6-44ce-8ce8-249eaa9c464b" providerId="ADAL" clId="{60E83D67-4E6D-47D4-8A05-B85BAC88476A}" dt="2024-09-03T19:43:14.993" v="3968" actId="20577"/>
          <ac:spMkLst>
            <pc:docMk/>
            <pc:sldMk cId="3678005108" sldId="286"/>
            <ac:spMk id="2" creationId="{E56C8748-67C8-48EB-9A65-566487AE9F3B}"/>
          </ac:spMkLst>
        </pc:spChg>
        <pc:spChg chg="mod">
          <ac:chgData name="BONVENUTO_CHRIS" userId="42c684f0-14f6-44ce-8ce8-249eaa9c464b" providerId="ADAL" clId="{60E83D67-4E6D-47D4-8A05-B85BAC88476A}" dt="2024-09-03T19:45:16.644" v="3988" actId="20577"/>
          <ac:spMkLst>
            <pc:docMk/>
            <pc:sldMk cId="3678005108" sldId="286"/>
            <ac:spMk id="5" creationId="{AC9FD77B-D842-B922-F89E-3778E7BD8CF9}"/>
          </ac:spMkLst>
        </pc:spChg>
        <pc:cxnChg chg="mod">
          <ac:chgData name="BONVENUTO_CHRIS" userId="42c684f0-14f6-44ce-8ce8-249eaa9c464b" providerId="ADAL" clId="{60E83D67-4E6D-47D4-8A05-B85BAC88476A}" dt="2024-09-03T19:45:53.633" v="3990" actId="14100"/>
          <ac:cxnSpMkLst>
            <pc:docMk/>
            <pc:sldMk cId="3678005108" sldId="286"/>
            <ac:cxnSpMk id="6" creationId="{7E44C87C-F206-322A-0F09-67AB251C499D}"/>
          </ac:cxnSpMkLst>
        </pc:cxnChg>
      </pc:sldChg>
      <pc:sldChg chg="modSp mod">
        <pc:chgData name="BONVENUTO_CHRIS" userId="42c684f0-14f6-44ce-8ce8-249eaa9c464b" providerId="ADAL" clId="{60E83D67-4E6D-47D4-8A05-B85BAC88476A}" dt="2024-09-03T19:25:59.005" v="3910" actId="404"/>
        <pc:sldMkLst>
          <pc:docMk/>
          <pc:sldMk cId="2506330025" sldId="288"/>
        </pc:sldMkLst>
        <pc:spChg chg="mod">
          <ac:chgData name="BONVENUTO_CHRIS" userId="42c684f0-14f6-44ce-8ce8-249eaa9c464b" providerId="ADAL" clId="{60E83D67-4E6D-47D4-8A05-B85BAC88476A}" dt="2024-09-03T19:25:59.005" v="3910" actId="404"/>
          <ac:spMkLst>
            <pc:docMk/>
            <pc:sldMk cId="2506330025" sldId="288"/>
            <ac:spMk id="2" creationId="{E56C8748-67C8-48EB-9A65-566487AE9F3B}"/>
          </ac:spMkLst>
        </pc:spChg>
      </pc:sldChg>
      <pc:sldChg chg="modSp mod">
        <pc:chgData name="BONVENUTO_CHRIS" userId="42c684f0-14f6-44ce-8ce8-249eaa9c464b" providerId="ADAL" clId="{60E83D67-4E6D-47D4-8A05-B85BAC88476A}" dt="2024-09-03T19:19:23.518" v="3800" actId="20577"/>
        <pc:sldMkLst>
          <pc:docMk/>
          <pc:sldMk cId="2402579253" sldId="290"/>
        </pc:sldMkLst>
        <pc:spChg chg="mod">
          <ac:chgData name="BONVENUTO_CHRIS" userId="42c684f0-14f6-44ce-8ce8-249eaa9c464b" providerId="ADAL" clId="{60E83D67-4E6D-47D4-8A05-B85BAC88476A}" dt="2024-09-03T19:19:23.518" v="3800" actId="20577"/>
          <ac:spMkLst>
            <pc:docMk/>
            <pc:sldMk cId="2402579253" sldId="290"/>
            <ac:spMk id="2" creationId="{690F0877-7A59-4EF3-B468-4378349DD419}"/>
          </ac:spMkLst>
        </pc:spChg>
      </pc:sldChg>
      <pc:sldChg chg="modSp mod">
        <pc:chgData name="BONVENUTO_CHRIS" userId="42c684f0-14f6-44ce-8ce8-249eaa9c464b" providerId="ADAL" clId="{60E83D67-4E6D-47D4-8A05-B85BAC88476A}" dt="2024-09-03T00:47:06.852" v="2523" actId="20577"/>
        <pc:sldMkLst>
          <pc:docMk/>
          <pc:sldMk cId="2932751306" sldId="331"/>
        </pc:sldMkLst>
        <pc:spChg chg="mod">
          <ac:chgData name="BONVENUTO_CHRIS" userId="42c684f0-14f6-44ce-8ce8-249eaa9c464b" providerId="ADAL" clId="{60E83D67-4E6D-47D4-8A05-B85BAC88476A}" dt="2024-09-03T00:47:06.852" v="2523" actId="20577"/>
          <ac:spMkLst>
            <pc:docMk/>
            <pc:sldMk cId="2932751306" sldId="331"/>
            <ac:spMk id="14" creationId="{00000000-0000-0000-0000-000000000000}"/>
          </ac:spMkLst>
        </pc:spChg>
      </pc:sldChg>
      <pc:sldChg chg="modSp mod">
        <pc:chgData name="BONVENUTO_CHRIS" userId="42c684f0-14f6-44ce-8ce8-249eaa9c464b" providerId="ADAL" clId="{60E83D67-4E6D-47D4-8A05-B85BAC88476A}" dt="2024-09-03T00:44:04.917" v="2497" actId="14100"/>
        <pc:sldMkLst>
          <pc:docMk/>
          <pc:sldMk cId="3508022100" sldId="347"/>
        </pc:sldMkLst>
        <pc:spChg chg="mod">
          <ac:chgData name="BONVENUTO_CHRIS" userId="42c684f0-14f6-44ce-8ce8-249eaa9c464b" providerId="ADAL" clId="{60E83D67-4E6D-47D4-8A05-B85BAC88476A}" dt="2024-09-03T00:44:04.917" v="2497" actId="14100"/>
          <ac:spMkLst>
            <pc:docMk/>
            <pc:sldMk cId="3508022100" sldId="347"/>
            <ac:spMk id="14" creationId="{00000000-0000-0000-0000-000000000000}"/>
          </ac:spMkLst>
        </pc:spChg>
      </pc:sldChg>
      <pc:sldChg chg="del ord">
        <pc:chgData name="BONVENUTO_CHRIS" userId="42c684f0-14f6-44ce-8ce8-249eaa9c464b" providerId="ADAL" clId="{60E83D67-4E6D-47D4-8A05-B85BAC88476A}" dt="2024-09-04T02:33:34.855" v="9859" actId="2696"/>
        <pc:sldMkLst>
          <pc:docMk/>
          <pc:sldMk cId="3858336193" sldId="348"/>
        </pc:sldMkLst>
      </pc:sldChg>
      <pc:sldChg chg="modSp mod">
        <pc:chgData name="BONVENUTO_CHRIS" userId="42c684f0-14f6-44ce-8ce8-249eaa9c464b" providerId="ADAL" clId="{60E83D67-4E6D-47D4-8A05-B85BAC88476A}" dt="2024-09-04T02:45:06.081" v="9878" actId="33524"/>
        <pc:sldMkLst>
          <pc:docMk/>
          <pc:sldMk cId="1427656773" sldId="353"/>
        </pc:sldMkLst>
        <pc:spChg chg="mod">
          <ac:chgData name="BONVENUTO_CHRIS" userId="42c684f0-14f6-44ce-8ce8-249eaa9c464b" providerId="ADAL" clId="{60E83D67-4E6D-47D4-8A05-B85BAC88476A}" dt="2024-09-04T02:45:06.081" v="9878" actId="33524"/>
          <ac:spMkLst>
            <pc:docMk/>
            <pc:sldMk cId="1427656773" sldId="353"/>
            <ac:spMk id="14" creationId="{00000000-0000-0000-0000-000000000000}"/>
          </ac:spMkLst>
        </pc:spChg>
      </pc:sldChg>
      <pc:sldChg chg="modSp mod">
        <pc:chgData name="BONVENUTO_CHRIS" userId="42c684f0-14f6-44ce-8ce8-249eaa9c464b" providerId="ADAL" clId="{60E83D67-4E6D-47D4-8A05-B85BAC88476A}" dt="2024-09-03T19:21:36.598" v="3815"/>
        <pc:sldMkLst>
          <pc:docMk/>
          <pc:sldMk cId="227257629" sldId="381"/>
        </pc:sldMkLst>
        <pc:spChg chg="mod">
          <ac:chgData name="BONVENUTO_CHRIS" userId="42c684f0-14f6-44ce-8ce8-249eaa9c464b" providerId="ADAL" clId="{60E83D67-4E6D-47D4-8A05-B85BAC88476A}" dt="2024-09-03T19:21:36.598" v="3815"/>
          <ac:spMkLst>
            <pc:docMk/>
            <pc:sldMk cId="227257629" sldId="381"/>
            <ac:spMk id="5" creationId="{A155E1D7-9C01-46A9-AC96-FEB1F4097A45}"/>
          </ac:spMkLst>
        </pc:spChg>
      </pc:sldChg>
      <pc:sldChg chg="modSp mod">
        <pc:chgData name="BONVENUTO_CHRIS" userId="42c684f0-14f6-44ce-8ce8-249eaa9c464b" providerId="ADAL" clId="{60E83D67-4E6D-47D4-8A05-B85BAC88476A}" dt="2024-09-03T20:39:24.916" v="4300" actId="20577"/>
        <pc:sldMkLst>
          <pc:docMk/>
          <pc:sldMk cId="1968285836" sldId="383"/>
        </pc:sldMkLst>
        <pc:spChg chg="mod">
          <ac:chgData name="BONVENUTO_CHRIS" userId="42c684f0-14f6-44ce-8ce8-249eaa9c464b" providerId="ADAL" clId="{60E83D67-4E6D-47D4-8A05-B85BAC88476A}" dt="2024-09-03T20:39:24.916" v="4300" actId="20577"/>
          <ac:spMkLst>
            <pc:docMk/>
            <pc:sldMk cId="1968285836" sldId="383"/>
            <ac:spMk id="2" creationId="{C04290A3-D684-40D8-8697-0CCE1DF94F5A}"/>
          </ac:spMkLst>
        </pc:spChg>
      </pc:sldChg>
      <pc:sldChg chg="modSp mod">
        <pc:chgData name="BONVENUTO_CHRIS" userId="42c684f0-14f6-44ce-8ce8-249eaa9c464b" providerId="ADAL" clId="{60E83D67-4E6D-47D4-8A05-B85BAC88476A}" dt="2024-09-02T23:46:46.030" v="1640" actId="20577"/>
        <pc:sldMkLst>
          <pc:docMk/>
          <pc:sldMk cId="1958878201" sldId="384"/>
        </pc:sldMkLst>
        <pc:spChg chg="mod">
          <ac:chgData name="BONVENUTO_CHRIS" userId="42c684f0-14f6-44ce-8ce8-249eaa9c464b" providerId="ADAL" clId="{60E83D67-4E6D-47D4-8A05-B85BAC88476A}" dt="2024-09-02T23:46:46.030" v="1640" actId="20577"/>
          <ac:spMkLst>
            <pc:docMk/>
            <pc:sldMk cId="1958878201" sldId="384"/>
            <ac:spMk id="2" creationId="{690F0877-7A59-4EF3-B468-4378349DD419}"/>
          </ac:spMkLst>
        </pc:spChg>
      </pc:sldChg>
      <pc:sldChg chg="modSp mod">
        <pc:chgData name="BONVENUTO_CHRIS" userId="42c684f0-14f6-44ce-8ce8-249eaa9c464b" providerId="ADAL" clId="{60E83D67-4E6D-47D4-8A05-B85BAC88476A}" dt="2024-09-04T05:38:20.136" v="9954" actId="20577"/>
        <pc:sldMkLst>
          <pc:docMk/>
          <pc:sldMk cId="143067230" sldId="390"/>
        </pc:sldMkLst>
        <pc:spChg chg="mod">
          <ac:chgData name="BONVENUTO_CHRIS" userId="42c684f0-14f6-44ce-8ce8-249eaa9c464b" providerId="ADAL" clId="{60E83D67-4E6D-47D4-8A05-B85BAC88476A}" dt="2024-09-04T05:38:20.136" v="9954" actId="20577"/>
          <ac:spMkLst>
            <pc:docMk/>
            <pc:sldMk cId="143067230" sldId="390"/>
            <ac:spMk id="14" creationId="{00000000-0000-0000-0000-000000000000}"/>
          </ac:spMkLst>
        </pc:spChg>
      </pc:sldChg>
      <pc:sldChg chg="del">
        <pc:chgData name="BONVENUTO_CHRIS" userId="42c684f0-14f6-44ce-8ce8-249eaa9c464b" providerId="ADAL" clId="{60E83D67-4E6D-47D4-8A05-B85BAC88476A}" dt="2024-09-03T18:26:28.951" v="2751" actId="2696"/>
        <pc:sldMkLst>
          <pc:docMk/>
          <pc:sldMk cId="3611163569" sldId="391"/>
        </pc:sldMkLst>
      </pc:sldChg>
      <pc:sldChg chg="del">
        <pc:chgData name="BONVENUTO_CHRIS" userId="42c684f0-14f6-44ce-8ce8-249eaa9c464b" providerId="ADAL" clId="{60E83D67-4E6D-47D4-8A05-B85BAC88476A}" dt="2024-09-03T18:26:32.796" v="2752" actId="2696"/>
        <pc:sldMkLst>
          <pc:docMk/>
          <pc:sldMk cId="628925211" sldId="392"/>
        </pc:sldMkLst>
      </pc:sldChg>
      <pc:sldChg chg="modSp del mod ord">
        <pc:chgData name="BONVENUTO_CHRIS" userId="42c684f0-14f6-44ce-8ce8-249eaa9c464b" providerId="ADAL" clId="{60E83D67-4E6D-47D4-8A05-B85BAC88476A}" dt="2024-09-04T02:33:34.855" v="9859" actId="2696"/>
        <pc:sldMkLst>
          <pc:docMk/>
          <pc:sldMk cId="2596387172" sldId="399"/>
        </pc:sldMkLst>
        <pc:spChg chg="mod">
          <ac:chgData name="BONVENUTO_CHRIS" userId="42c684f0-14f6-44ce-8ce8-249eaa9c464b" providerId="ADAL" clId="{60E83D67-4E6D-47D4-8A05-B85BAC88476A}" dt="2024-09-03T17:10:56.030" v="2611" actId="5793"/>
          <ac:spMkLst>
            <pc:docMk/>
            <pc:sldMk cId="2596387172" sldId="399"/>
            <ac:spMk id="14" creationId="{00000000-0000-0000-0000-000000000000}"/>
          </ac:spMkLst>
        </pc:spChg>
      </pc:sldChg>
      <pc:sldChg chg="modSp mod">
        <pc:chgData name="BONVENUTO_CHRIS" userId="42c684f0-14f6-44ce-8ce8-249eaa9c464b" providerId="ADAL" clId="{60E83D67-4E6D-47D4-8A05-B85BAC88476A}" dt="2024-09-04T02:43:11.760" v="9877" actId="20577"/>
        <pc:sldMkLst>
          <pc:docMk/>
          <pc:sldMk cId="4014293388" sldId="400"/>
        </pc:sldMkLst>
        <pc:spChg chg="mod">
          <ac:chgData name="BONVENUTO_CHRIS" userId="42c684f0-14f6-44ce-8ce8-249eaa9c464b" providerId="ADAL" clId="{60E83D67-4E6D-47D4-8A05-B85BAC88476A}" dt="2024-09-04T02:43:11.760" v="9877" actId="20577"/>
          <ac:spMkLst>
            <pc:docMk/>
            <pc:sldMk cId="4014293388" sldId="400"/>
            <ac:spMk id="14" creationId="{00000000-0000-0000-0000-000000000000}"/>
          </ac:spMkLst>
        </pc:spChg>
      </pc:sldChg>
      <pc:sldChg chg="modSp mod">
        <pc:chgData name="BONVENUTO_CHRIS" userId="42c684f0-14f6-44ce-8ce8-249eaa9c464b" providerId="ADAL" clId="{60E83D67-4E6D-47D4-8A05-B85BAC88476A}" dt="2024-09-04T05:39:35.077" v="9963" actId="20577"/>
        <pc:sldMkLst>
          <pc:docMk/>
          <pc:sldMk cId="2482800852" sldId="404"/>
        </pc:sldMkLst>
        <pc:spChg chg="mod">
          <ac:chgData name="BONVENUTO_CHRIS" userId="42c684f0-14f6-44ce-8ce8-249eaa9c464b" providerId="ADAL" clId="{60E83D67-4E6D-47D4-8A05-B85BAC88476A}" dt="2024-09-04T05:39:35.077" v="9963" actId="20577"/>
          <ac:spMkLst>
            <pc:docMk/>
            <pc:sldMk cId="2482800852" sldId="404"/>
            <ac:spMk id="2" creationId="{E56C8748-67C8-48EB-9A65-566487AE9F3B}"/>
          </ac:spMkLst>
        </pc:spChg>
      </pc:sldChg>
      <pc:sldChg chg="del">
        <pc:chgData name="BONVENUTO_CHRIS" userId="42c684f0-14f6-44ce-8ce8-249eaa9c464b" providerId="ADAL" clId="{60E83D67-4E6D-47D4-8A05-B85BAC88476A}" dt="2024-09-04T02:18:07.968" v="9674" actId="2696"/>
        <pc:sldMkLst>
          <pc:docMk/>
          <pc:sldMk cId="2706043639" sldId="406"/>
        </pc:sldMkLst>
      </pc:sldChg>
      <pc:sldChg chg="addSp delSp modSp del mod ord addAnim delAnim">
        <pc:chgData name="BONVENUTO_CHRIS" userId="42c684f0-14f6-44ce-8ce8-249eaa9c464b" providerId="ADAL" clId="{60E83D67-4E6D-47D4-8A05-B85BAC88476A}" dt="2024-09-04T02:33:34.855" v="9859" actId="2696"/>
        <pc:sldMkLst>
          <pc:docMk/>
          <pc:sldMk cId="1173375864" sldId="408"/>
        </pc:sldMkLst>
        <pc:spChg chg="del mod">
          <ac:chgData name="BONVENUTO_CHRIS" userId="42c684f0-14f6-44ce-8ce8-249eaa9c464b" providerId="ADAL" clId="{60E83D67-4E6D-47D4-8A05-B85BAC88476A}" dt="2024-09-01T23:51:01.924" v="1056" actId="478"/>
          <ac:spMkLst>
            <pc:docMk/>
            <pc:sldMk cId="1173375864" sldId="408"/>
            <ac:spMk id="2" creationId="{1DF397E2-BDA5-7428-02A1-8A48B3069EC1}"/>
          </ac:spMkLst>
        </pc:spChg>
        <pc:spChg chg="del mod">
          <ac:chgData name="BONVENUTO_CHRIS" userId="42c684f0-14f6-44ce-8ce8-249eaa9c464b" providerId="ADAL" clId="{60E83D67-4E6D-47D4-8A05-B85BAC88476A}" dt="2024-09-01T23:51:04.020" v="1057" actId="478"/>
          <ac:spMkLst>
            <pc:docMk/>
            <pc:sldMk cId="1173375864" sldId="408"/>
            <ac:spMk id="3" creationId="{F6D1E4F4-5D84-1397-00A6-8450F0AEE558}"/>
          </ac:spMkLst>
        </pc:spChg>
        <pc:spChg chg="del mod">
          <ac:chgData name="BONVENUTO_CHRIS" userId="42c684f0-14f6-44ce-8ce8-249eaa9c464b" providerId="ADAL" clId="{60E83D67-4E6D-47D4-8A05-B85BAC88476A}" dt="2024-09-01T23:51:12.783" v="1060" actId="478"/>
          <ac:spMkLst>
            <pc:docMk/>
            <pc:sldMk cId="1173375864" sldId="408"/>
            <ac:spMk id="4" creationId="{63058E0B-F110-A1EF-A087-2BDFD2A07249}"/>
          </ac:spMkLst>
        </pc:spChg>
        <pc:spChg chg="del mod">
          <ac:chgData name="BONVENUTO_CHRIS" userId="42c684f0-14f6-44ce-8ce8-249eaa9c464b" providerId="ADAL" clId="{60E83D67-4E6D-47D4-8A05-B85BAC88476A}" dt="2024-09-01T23:51:29.487" v="1069" actId="478"/>
          <ac:spMkLst>
            <pc:docMk/>
            <pc:sldMk cId="1173375864" sldId="408"/>
            <ac:spMk id="7" creationId="{D0D314B7-3DD7-2B8D-3BA9-9922B35E84F2}"/>
          </ac:spMkLst>
        </pc:spChg>
        <pc:spChg chg="del mod">
          <ac:chgData name="BONVENUTO_CHRIS" userId="42c684f0-14f6-44ce-8ce8-249eaa9c464b" providerId="ADAL" clId="{60E83D67-4E6D-47D4-8A05-B85BAC88476A}" dt="2024-09-01T23:51:17.847" v="1063" actId="478"/>
          <ac:spMkLst>
            <pc:docMk/>
            <pc:sldMk cId="1173375864" sldId="408"/>
            <ac:spMk id="8" creationId="{04D9DED5-F4E9-88CD-0921-119C27C4C813}"/>
          </ac:spMkLst>
        </pc:spChg>
        <pc:spChg chg="del">
          <ac:chgData name="BONVENUTO_CHRIS" userId="42c684f0-14f6-44ce-8ce8-249eaa9c464b" providerId="ADAL" clId="{60E83D67-4E6D-47D4-8A05-B85BAC88476A}" dt="2024-09-01T23:51:34.642" v="1071" actId="478"/>
          <ac:spMkLst>
            <pc:docMk/>
            <pc:sldMk cId="1173375864" sldId="408"/>
            <ac:spMk id="10" creationId="{4721862F-4587-663E-3CB6-861180AD5B3C}"/>
          </ac:spMkLst>
        </pc:spChg>
        <pc:spChg chg="del">
          <ac:chgData name="BONVENUTO_CHRIS" userId="42c684f0-14f6-44ce-8ce8-249eaa9c464b" providerId="ADAL" clId="{60E83D67-4E6D-47D4-8A05-B85BAC88476A}" dt="2024-09-01T23:51:32.189" v="1070" actId="478"/>
          <ac:spMkLst>
            <pc:docMk/>
            <pc:sldMk cId="1173375864" sldId="408"/>
            <ac:spMk id="12" creationId="{4C926B84-E2AF-BACD-207B-2877A104F966}"/>
          </ac:spMkLst>
        </pc:spChg>
        <pc:spChg chg="del">
          <ac:chgData name="BONVENUTO_CHRIS" userId="42c684f0-14f6-44ce-8ce8-249eaa9c464b" providerId="ADAL" clId="{60E83D67-4E6D-47D4-8A05-B85BAC88476A}" dt="2024-09-01T23:51:28.084" v="1068" actId="478"/>
          <ac:spMkLst>
            <pc:docMk/>
            <pc:sldMk cId="1173375864" sldId="408"/>
            <ac:spMk id="16" creationId="{719B932C-EFFB-64A4-1126-4D99EA1FA56D}"/>
          </ac:spMkLst>
        </pc:spChg>
        <pc:spChg chg="del mod">
          <ac:chgData name="BONVENUTO_CHRIS" userId="42c684f0-14f6-44ce-8ce8-249eaa9c464b" providerId="ADAL" clId="{60E83D67-4E6D-47D4-8A05-B85BAC88476A}" dt="2024-09-01T23:51:25.319" v="1067" actId="478"/>
          <ac:spMkLst>
            <pc:docMk/>
            <pc:sldMk cId="1173375864" sldId="408"/>
            <ac:spMk id="19" creationId="{CB12EBAA-AF3C-199B-E248-968D016A4BC4}"/>
          </ac:spMkLst>
        </pc:spChg>
        <pc:spChg chg="del">
          <ac:chgData name="BONVENUTO_CHRIS" userId="42c684f0-14f6-44ce-8ce8-249eaa9c464b" providerId="ADAL" clId="{60E83D67-4E6D-47D4-8A05-B85BAC88476A}" dt="2024-09-01T23:51:22.231" v="1065" actId="478"/>
          <ac:spMkLst>
            <pc:docMk/>
            <pc:sldMk cId="1173375864" sldId="408"/>
            <ac:spMk id="20" creationId="{D4F11FEE-4C56-D9A4-1492-FB15387FEFA8}"/>
          </ac:spMkLst>
        </pc:spChg>
        <pc:spChg chg="del mod">
          <ac:chgData name="BONVENUTO_CHRIS" userId="42c684f0-14f6-44ce-8ce8-249eaa9c464b" providerId="ADAL" clId="{60E83D67-4E6D-47D4-8A05-B85BAC88476A}" dt="2024-09-01T23:51:20.388" v="1064" actId="478"/>
          <ac:spMkLst>
            <pc:docMk/>
            <pc:sldMk cId="1173375864" sldId="408"/>
            <ac:spMk id="21" creationId="{3646E1EE-0417-CDC2-1F98-0BE6D10D231B}"/>
          </ac:spMkLst>
        </pc:spChg>
        <pc:spChg chg="del mod">
          <ac:chgData name="BONVENUTO_CHRIS" userId="42c684f0-14f6-44ce-8ce8-249eaa9c464b" providerId="ADAL" clId="{60E83D67-4E6D-47D4-8A05-B85BAC88476A}" dt="2024-09-01T23:51:16.360" v="1062" actId="478"/>
          <ac:spMkLst>
            <pc:docMk/>
            <pc:sldMk cId="1173375864" sldId="408"/>
            <ac:spMk id="22" creationId="{D7DCA3A5-34CC-4B99-1744-07DC1B46D351}"/>
          </ac:spMkLst>
        </pc:spChg>
        <pc:spChg chg="del">
          <ac:chgData name="BONVENUTO_CHRIS" userId="42c684f0-14f6-44ce-8ce8-249eaa9c464b" providerId="ADAL" clId="{60E83D67-4E6D-47D4-8A05-B85BAC88476A}" dt="2024-09-01T23:51:14.655" v="1061" actId="478"/>
          <ac:spMkLst>
            <pc:docMk/>
            <pc:sldMk cId="1173375864" sldId="408"/>
            <ac:spMk id="23" creationId="{9379C567-2541-3C87-7133-D2363070C4CD}"/>
          </ac:spMkLst>
        </pc:spChg>
        <pc:spChg chg="del mod">
          <ac:chgData name="BONVENUTO_CHRIS" userId="42c684f0-14f6-44ce-8ce8-249eaa9c464b" providerId="ADAL" clId="{60E83D67-4E6D-47D4-8A05-B85BAC88476A}" dt="2024-09-01T23:51:05.684" v="1058" actId="478"/>
          <ac:spMkLst>
            <pc:docMk/>
            <pc:sldMk cId="1173375864" sldId="408"/>
            <ac:spMk id="24" creationId="{8B2931BF-A5BD-078A-4406-F3507824531D}"/>
          </ac:spMkLst>
        </pc:spChg>
        <pc:spChg chg="del mod">
          <ac:chgData name="BONVENUTO_CHRIS" userId="42c684f0-14f6-44ce-8ce8-249eaa9c464b" providerId="ADAL" clId="{60E83D67-4E6D-47D4-8A05-B85BAC88476A}" dt="2024-09-01T23:51:10.304" v="1059" actId="478"/>
          <ac:spMkLst>
            <pc:docMk/>
            <pc:sldMk cId="1173375864" sldId="408"/>
            <ac:spMk id="25" creationId="{76D9CFC4-9624-751B-F792-AB6FCF8BBA88}"/>
          </ac:spMkLst>
        </pc:spChg>
        <pc:spChg chg="add del mod">
          <ac:chgData name="BONVENUTO_CHRIS" userId="42c684f0-14f6-44ce-8ce8-249eaa9c464b" providerId="ADAL" clId="{60E83D67-4E6D-47D4-8A05-B85BAC88476A}" dt="2024-09-01T23:51:23.431" v="1066" actId="478"/>
          <ac:spMkLst>
            <pc:docMk/>
            <pc:sldMk cId="1173375864" sldId="408"/>
            <ac:spMk id="26" creationId="{041297D7-00FD-844F-5FA9-679E59B4D96F}"/>
          </ac:spMkLst>
        </pc:spChg>
        <pc:graphicFrameChg chg="mod modGraphic">
          <ac:chgData name="BONVENUTO_CHRIS" userId="42c684f0-14f6-44ce-8ce8-249eaa9c464b" providerId="ADAL" clId="{60E83D67-4E6D-47D4-8A05-B85BAC88476A}" dt="2024-09-01T23:52:10.341" v="1073" actId="20577"/>
          <ac:graphicFrameMkLst>
            <pc:docMk/>
            <pc:sldMk cId="1173375864" sldId="408"/>
            <ac:graphicFrameMk id="5" creationId="{3AFC7A0A-0CED-A55B-1DFB-5FBF97A8BCF3}"/>
          </ac:graphicFrameMkLst>
        </pc:graphicFrameChg>
      </pc:sldChg>
      <pc:sldChg chg="modSp mod">
        <pc:chgData name="BONVENUTO_CHRIS" userId="42c684f0-14f6-44ce-8ce8-249eaa9c464b" providerId="ADAL" clId="{60E83D67-4E6D-47D4-8A05-B85BAC88476A}" dt="2024-09-04T05:38:51.529" v="9957" actId="27918"/>
        <pc:sldMkLst>
          <pc:docMk/>
          <pc:sldMk cId="3414242386" sldId="409"/>
        </pc:sldMkLst>
        <pc:spChg chg="mod">
          <ac:chgData name="BONVENUTO_CHRIS" userId="42c684f0-14f6-44ce-8ce8-249eaa9c464b" providerId="ADAL" clId="{60E83D67-4E6D-47D4-8A05-B85BAC88476A}" dt="2024-09-04T02:48:04.505" v="9888" actId="20577"/>
          <ac:spMkLst>
            <pc:docMk/>
            <pc:sldMk cId="3414242386" sldId="409"/>
            <ac:spMk id="2" creationId="{E56C8748-67C8-48EB-9A65-566487AE9F3B}"/>
          </ac:spMkLst>
        </pc:spChg>
        <pc:spChg chg="mod">
          <ac:chgData name="BONVENUTO_CHRIS" userId="42c684f0-14f6-44ce-8ce8-249eaa9c464b" providerId="ADAL" clId="{60E83D67-4E6D-47D4-8A05-B85BAC88476A}" dt="2024-09-03T19:36:54.570" v="3959" actId="20577"/>
          <ac:spMkLst>
            <pc:docMk/>
            <pc:sldMk cId="3414242386" sldId="409"/>
            <ac:spMk id="11" creationId="{B8D8D5E4-9EBE-7C81-29E0-5F14295B010A}"/>
          </ac:spMkLst>
        </pc:spChg>
        <pc:graphicFrameChg chg="mod">
          <ac:chgData name="BONVENUTO_CHRIS" userId="42c684f0-14f6-44ce-8ce8-249eaa9c464b" providerId="ADAL" clId="{60E83D67-4E6D-47D4-8A05-B85BAC88476A}" dt="2024-09-04T02:48:31.170" v="9900" actId="20577"/>
          <ac:graphicFrameMkLst>
            <pc:docMk/>
            <pc:sldMk cId="3414242386" sldId="409"/>
            <ac:graphicFrameMk id="7" creationId="{B1CCA0F6-6DE4-81C5-B06A-FB3A7FF9E3E5}"/>
          </ac:graphicFrameMkLst>
        </pc:graphicFrameChg>
        <pc:cxnChg chg="mod">
          <ac:chgData name="BONVENUTO_CHRIS" userId="42c684f0-14f6-44ce-8ce8-249eaa9c464b" providerId="ADAL" clId="{60E83D67-4E6D-47D4-8A05-B85BAC88476A}" dt="2024-09-03T19:36:17.755" v="3942" actId="14100"/>
          <ac:cxnSpMkLst>
            <pc:docMk/>
            <pc:sldMk cId="3414242386" sldId="409"/>
            <ac:cxnSpMk id="9" creationId="{BC24B59A-E152-7FE2-13F4-C81354F16F80}"/>
          </ac:cxnSpMkLst>
        </pc:cxnChg>
      </pc:sldChg>
      <pc:sldChg chg="modSp mod">
        <pc:chgData name="BONVENUTO_CHRIS" userId="42c684f0-14f6-44ce-8ce8-249eaa9c464b" providerId="ADAL" clId="{60E83D67-4E6D-47D4-8A05-B85BAC88476A}" dt="2024-09-03T20:33:11.214" v="4245" actId="20577"/>
        <pc:sldMkLst>
          <pc:docMk/>
          <pc:sldMk cId="1786315526" sldId="410"/>
        </pc:sldMkLst>
        <pc:spChg chg="mod">
          <ac:chgData name="BONVENUTO_CHRIS" userId="42c684f0-14f6-44ce-8ce8-249eaa9c464b" providerId="ADAL" clId="{60E83D67-4E6D-47D4-8A05-B85BAC88476A}" dt="2024-09-03T20:33:11.214" v="4245" actId="20577"/>
          <ac:spMkLst>
            <pc:docMk/>
            <pc:sldMk cId="1786315526" sldId="410"/>
            <ac:spMk id="2" creationId="{E56C8748-67C8-48EB-9A65-566487AE9F3B}"/>
          </ac:spMkLst>
        </pc:spChg>
      </pc:sldChg>
      <pc:sldChg chg="modSp mod">
        <pc:chgData name="BONVENUTO_CHRIS" userId="42c684f0-14f6-44ce-8ce8-249eaa9c464b" providerId="ADAL" clId="{60E83D67-4E6D-47D4-8A05-B85BAC88476A}" dt="2024-09-03T22:48:20.352" v="7866" actId="1076"/>
        <pc:sldMkLst>
          <pc:docMk/>
          <pc:sldMk cId="3976193896" sldId="411"/>
        </pc:sldMkLst>
        <pc:spChg chg="mod">
          <ac:chgData name="BONVENUTO_CHRIS" userId="42c684f0-14f6-44ce-8ce8-249eaa9c464b" providerId="ADAL" clId="{60E83D67-4E6D-47D4-8A05-B85BAC88476A}" dt="2024-09-03T22:48:20.352" v="7866" actId="1076"/>
          <ac:spMkLst>
            <pc:docMk/>
            <pc:sldMk cId="3976193896" sldId="411"/>
            <ac:spMk id="2" creationId="{E56C8748-67C8-48EB-9A65-566487AE9F3B}"/>
          </ac:spMkLst>
        </pc:spChg>
      </pc:sldChg>
      <pc:sldChg chg="del ord">
        <pc:chgData name="BONVENUTO_CHRIS" userId="42c684f0-14f6-44ce-8ce8-249eaa9c464b" providerId="ADAL" clId="{60E83D67-4E6D-47D4-8A05-B85BAC88476A}" dt="2024-09-04T02:33:34.855" v="9859" actId="2696"/>
        <pc:sldMkLst>
          <pc:docMk/>
          <pc:sldMk cId="1569451655" sldId="413"/>
        </pc:sldMkLst>
      </pc:sldChg>
      <pc:sldChg chg="del ord">
        <pc:chgData name="BONVENUTO_CHRIS" userId="42c684f0-14f6-44ce-8ce8-249eaa9c464b" providerId="ADAL" clId="{60E83D67-4E6D-47D4-8A05-B85BAC88476A}" dt="2024-09-04T02:33:34.855" v="9859" actId="2696"/>
        <pc:sldMkLst>
          <pc:docMk/>
          <pc:sldMk cId="2977637395" sldId="414"/>
        </pc:sldMkLst>
      </pc:sldChg>
      <pc:sldChg chg="addSp delSp modSp add mod modAnim">
        <pc:chgData name="BONVENUTO_CHRIS" userId="42c684f0-14f6-44ce-8ce8-249eaa9c464b" providerId="ADAL" clId="{60E83D67-4E6D-47D4-8A05-B85BAC88476A}" dt="2024-09-04T05:37:31.037" v="9930" actId="20577"/>
        <pc:sldMkLst>
          <pc:docMk/>
          <pc:sldMk cId="900970744" sldId="415"/>
        </pc:sldMkLst>
        <pc:spChg chg="add mod">
          <ac:chgData name="BONVENUTO_CHRIS" userId="42c684f0-14f6-44ce-8ce8-249eaa9c464b" providerId="ADAL" clId="{60E83D67-4E6D-47D4-8A05-B85BAC88476A}" dt="2024-09-03T00:02:27.265" v="1751" actId="208"/>
          <ac:spMkLst>
            <pc:docMk/>
            <pc:sldMk cId="900970744" sldId="415"/>
            <ac:spMk id="2" creationId="{E0E68D2A-D70E-7B13-BC33-9038D133ADB8}"/>
          </ac:spMkLst>
        </pc:spChg>
        <pc:spChg chg="add mod">
          <ac:chgData name="BONVENUTO_CHRIS" userId="42c684f0-14f6-44ce-8ce8-249eaa9c464b" providerId="ADAL" clId="{60E83D67-4E6D-47D4-8A05-B85BAC88476A}" dt="2024-09-03T00:02:51.102" v="1752" actId="208"/>
          <ac:spMkLst>
            <pc:docMk/>
            <pc:sldMk cId="900970744" sldId="415"/>
            <ac:spMk id="3" creationId="{5C6820CA-0581-56DA-E2CC-E61243D5DEE1}"/>
          </ac:spMkLst>
        </pc:spChg>
        <pc:spChg chg="add del">
          <ac:chgData name="BONVENUTO_CHRIS" userId="42c684f0-14f6-44ce-8ce8-249eaa9c464b" providerId="ADAL" clId="{60E83D67-4E6D-47D4-8A05-B85BAC88476A}" dt="2024-09-02T23:51:11.539" v="1662" actId="11529"/>
          <ac:spMkLst>
            <pc:docMk/>
            <pc:sldMk cId="900970744" sldId="415"/>
            <ac:spMk id="4" creationId="{DAA44B5D-3BBC-567A-ABB9-F8EE078906E8}"/>
          </ac:spMkLst>
        </pc:spChg>
        <pc:spChg chg="add mod">
          <ac:chgData name="BONVENUTO_CHRIS" userId="42c684f0-14f6-44ce-8ce8-249eaa9c464b" providerId="ADAL" clId="{60E83D67-4E6D-47D4-8A05-B85BAC88476A}" dt="2024-09-02T23:54:49.278" v="1687" actId="14100"/>
          <ac:spMkLst>
            <pc:docMk/>
            <pc:sldMk cId="900970744" sldId="415"/>
            <ac:spMk id="6" creationId="{86E3E27F-4B72-EB6F-108C-F0BB58EC0D59}"/>
          </ac:spMkLst>
        </pc:spChg>
        <pc:spChg chg="add mod">
          <ac:chgData name="BONVENUTO_CHRIS" userId="42c684f0-14f6-44ce-8ce8-249eaa9c464b" providerId="ADAL" clId="{60E83D67-4E6D-47D4-8A05-B85BAC88476A}" dt="2024-09-02T23:54:35.538" v="1686" actId="1076"/>
          <ac:spMkLst>
            <pc:docMk/>
            <pc:sldMk cId="900970744" sldId="415"/>
            <ac:spMk id="7" creationId="{1916A10B-B351-2B17-633E-0BAA14163DF0}"/>
          </ac:spMkLst>
        </pc:spChg>
        <pc:spChg chg="add mod">
          <ac:chgData name="BONVENUTO_CHRIS" userId="42c684f0-14f6-44ce-8ce8-249eaa9c464b" providerId="ADAL" clId="{60E83D67-4E6D-47D4-8A05-B85BAC88476A}" dt="2024-09-02T23:56:30.135" v="1691" actId="208"/>
          <ac:spMkLst>
            <pc:docMk/>
            <pc:sldMk cId="900970744" sldId="415"/>
            <ac:spMk id="8" creationId="{3F0F1039-1FCE-8E77-C290-7B65B264839C}"/>
          </ac:spMkLst>
        </pc:spChg>
        <pc:spChg chg="add mod">
          <ac:chgData name="BONVENUTO_CHRIS" userId="42c684f0-14f6-44ce-8ce8-249eaa9c464b" providerId="ADAL" clId="{60E83D67-4E6D-47D4-8A05-B85BAC88476A}" dt="2024-09-02T23:57:26.132" v="1697" actId="208"/>
          <ac:spMkLst>
            <pc:docMk/>
            <pc:sldMk cId="900970744" sldId="415"/>
            <ac:spMk id="9" creationId="{B23C6149-D4FF-4CAA-AAFD-5D32FA512495}"/>
          </ac:spMkLst>
        </pc:spChg>
        <pc:spChg chg="add mod">
          <ac:chgData name="BONVENUTO_CHRIS" userId="42c684f0-14f6-44ce-8ce8-249eaa9c464b" providerId="ADAL" clId="{60E83D67-4E6D-47D4-8A05-B85BAC88476A}" dt="2024-09-02T23:57:43.192" v="1700" actId="14100"/>
          <ac:spMkLst>
            <pc:docMk/>
            <pc:sldMk cId="900970744" sldId="415"/>
            <ac:spMk id="10" creationId="{063FB917-0C59-1B8B-9A2A-5C6497FF1912}"/>
          </ac:spMkLst>
        </pc:spChg>
        <pc:spChg chg="add mod">
          <ac:chgData name="BONVENUTO_CHRIS" userId="42c684f0-14f6-44ce-8ce8-249eaa9c464b" providerId="ADAL" clId="{60E83D67-4E6D-47D4-8A05-B85BAC88476A}" dt="2024-09-02T23:57:59.238" v="1703" actId="14100"/>
          <ac:spMkLst>
            <pc:docMk/>
            <pc:sldMk cId="900970744" sldId="415"/>
            <ac:spMk id="11" creationId="{17C7FC12-A583-9BB6-EA4C-1AF55A87174C}"/>
          </ac:spMkLst>
        </pc:spChg>
        <pc:spChg chg="add mod">
          <ac:chgData name="BONVENUTO_CHRIS" userId="42c684f0-14f6-44ce-8ce8-249eaa9c464b" providerId="ADAL" clId="{60E83D67-4E6D-47D4-8A05-B85BAC88476A}" dt="2024-09-03T00:01:52.370" v="1749" actId="208"/>
          <ac:spMkLst>
            <pc:docMk/>
            <pc:sldMk cId="900970744" sldId="415"/>
            <ac:spMk id="12" creationId="{92E0C5C4-B88C-5C19-1CAB-3DC624098DD4}"/>
          </ac:spMkLst>
        </pc:spChg>
        <pc:spChg chg="add mod">
          <ac:chgData name="BONVENUTO_CHRIS" userId="42c684f0-14f6-44ce-8ce8-249eaa9c464b" providerId="ADAL" clId="{60E83D67-4E6D-47D4-8A05-B85BAC88476A}" dt="2024-09-03T00:04:54.311" v="1757" actId="208"/>
          <ac:spMkLst>
            <pc:docMk/>
            <pc:sldMk cId="900970744" sldId="415"/>
            <ac:spMk id="13" creationId="{F232C012-4F62-B629-9453-F3E3B7EFF9B9}"/>
          </ac:spMkLst>
        </pc:spChg>
        <pc:spChg chg="add mod">
          <ac:chgData name="BONVENUTO_CHRIS" userId="42c684f0-14f6-44ce-8ce8-249eaa9c464b" providerId="ADAL" clId="{60E83D67-4E6D-47D4-8A05-B85BAC88476A}" dt="2024-09-03T00:05:21.087" v="1761" actId="14100"/>
          <ac:spMkLst>
            <pc:docMk/>
            <pc:sldMk cId="900970744" sldId="415"/>
            <ac:spMk id="14" creationId="{5B452FA6-8693-3D24-8144-537BC669A497}"/>
          </ac:spMkLst>
        </pc:spChg>
        <pc:spChg chg="add mod">
          <ac:chgData name="BONVENUTO_CHRIS" userId="42c684f0-14f6-44ce-8ce8-249eaa9c464b" providerId="ADAL" clId="{60E83D67-4E6D-47D4-8A05-B85BAC88476A}" dt="2024-09-03T00:17:53.895" v="1847" actId="208"/>
          <ac:spMkLst>
            <pc:docMk/>
            <pc:sldMk cId="900970744" sldId="415"/>
            <ac:spMk id="15" creationId="{B3339D9E-9D72-0E13-2AD7-164CFD6EF4A8}"/>
          </ac:spMkLst>
        </pc:spChg>
        <pc:graphicFrameChg chg="mod modGraphic">
          <ac:chgData name="BONVENUTO_CHRIS" userId="42c684f0-14f6-44ce-8ce8-249eaa9c464b" providerId="ADAL" clId="{60E83D67-4E6D-47D4-8A05-B85BAC88476A}" dt="2024-09-04T05:37:31.037" v="9930" actId="20577"/>
          <ac:graphicFrameMkLst>
            <pc:docMk/>
            <pc:sldMk cId="900970744" sldId="415"/>
            <ac:graphicFrameMk id="5" creationId="{3AFC7A0A-0CED-A55B-1DFB-5FBF97A8BCF3}"/>
          </ac:graphicFrameMkLst>
        </pc:graphicFrameChg>
      </pc:sldChg>
      <pc:sldChg chg="addSp delSp modSp add mod delAnim modAnim">
        <pc:chgData name="BONVENUTO_CHRIS" userId="42c684f0-14f6-44ce-8ce8-249eaa9c464b" providerId="ADAL" clId="{60E83D67-4E6D-47D4-8A05-B85BAC88476A}" dt="2024-09-02T00:52:06.827" v="1602"/>
        <pc:sldMkLst>
          <pc:docMk/>
          <pc:sldMk cId="720660702" sldId="416"/>
        </pc:sldMkLst>
        <pc:spChg chg="del">
          <ac:chgData name="BONVENUTO_CHRIS" userId="42c684f0-14f6-44ce-8ce8-249eaa9c464b" providerId="ADAL" clId="{60E83D67-4E6D-47D4-8A05-B85BAC88476A}" dt="2024-09-02T00:31:54.163" v="1416" actId="478"/>
          <ac:spMkLst>
            <pc:docMk/>
            <pc:sldMk cId="720660702" sldId="416"/>
            <ac:spMk id="5" creationId="{7C1530C3-D0F8-69E5-36AF-6260E60FB051}"/>
          </ac:spMkLst>
        </pc:spChg>
        <pc:spChg chg="del mod">
          <ac:chgData name="BONVENUTO_CHRIS" userId="42c684f0-14f6-44ce-8ce8-249eaa9c464b" providerId="ADAL" clId="{60E83D67-4E6D-47D4-8A05-B85BAC88476A}" dt="2024-09-02T00:33:00.600" v="1419" actId="478"/>
          <ac:spMkLst>
            <pc:docMk/>
            <pc:sldMk cId="720660702" sldId="416"/>
            <ac:spMk id="9" creationId="{596DDF2D-01CA-7E03-26A2-4BDAF5389EBB}"/>
          </ac:spMkLst>
        </pc:spChg>
        <pc:spChg chg="add mod">
          <ac:chgData name="BONVENUTO_CHRIS" userId="42c684f0-14f6-44ce-8ce8-249eaa9c464b" providerId="ADAL" clId="{60E83D67-4E6D-47D4-8A05-B85BAC88476A}" dt="2024-09-02T00:50:23.051" v="1562" actId="207"/>
          <ac:spMkLst>
            <pc:docMk/>
            <pc:sldMk cId="720660702" sldId="416"/>
            <ac:spMk id="18" creationId="{A1E412E6-6895-A3D6-D670-543CD5349C52}"/>
          </ac:spMkLst>
        </pc:spChg>
        <pc:spChg chg="add mod">
          <ac:chgData name="BONVENUTO_CHRIS" userId="42c684f0-14f6-44ce-8ce8-249eaa9c464b" providerId="ADAL" clId="{60E83D67-4E6D-47D4-8A05-B85BAC88476A}" dt="2024-09-02T00:50:57.091" v="1598" actId="207"/>
          <ac:spMkLst>
            <pc:docMk/>
            <pc:sldMk cId="720660702" sldId="416"/>
            <ac:spMk id="19" creationId="{B630B586-2426-08EF-7B49-2A654D35331B}"/>
          </ac:spMkLst>
        </pc:spChg>
        <pc:graphicFrameChg chg="mod">
          <ac:chgData name="BONVENUTO_CHRIS" userId="42c684f0-14f6-44ce-8ce8-249eaa9c464b" providerId="ADAL" clId="{60E83D67-4E6D-47D4-8A05-B85BAC88476A}" dt="2024-09-02T00:46:30.237" v="1463"/>
          <ac:graphicFrameMkLst>
            <pc:docMk/>
            <pc:sldMk cId="720660702" sldId="416"/>
            <ac:graphicFrameMk id="6" creationId="{96FFEC41-8ECD-F44F-6639-B0D1676EE621}"/>
          </ac:graphicFrameMkLst>
        </pc:graphicFrameChg>
        <pc:cxnChg chg="del">
          <ac:chgData name="BONVENUTO_CHRIS" userId="42c684f0-14f6-44ce-8ce8-249eaa9c464b" providerId="ADAL" clId="{60E83D67-4E6D-47D4-8A05-B85BAC88476A}" dt="2024-09-02T00:31:56.596" v="1417" actId="478"/>
          <ac:cxnSpMkLst>
            <pc:docMk/>
            <pc:sldMk cId="720660702" sldId="416"/>
            <ac:cxnSpMk id="3" creationId="{98E6225C-1396-19D9-372F-CBCBD1978502}"/>
          </ac:cxnSpMkLst>
        </pc:cxnChg>
        <pc:cxnChg chg="add del mod">
          <ac:chgData name="BONVENUTO_CHRIS" userId="42c684f0-14f6-44ce-8ce8-249eaa9c464b" providerId="ADAL" clId="{60E83D67-4E6D-47D4-8A05-B85BAC88476A}" dt="2024-09-02T00:47:33.288" v="1471" actId="21"/>
          <ac:cxnSpMkLst>
            <pc:docMk/>
            <pc:sldMk cId="720660702" sldId="416"/>
            <ac:cxnSpMk id="4" creationId="{D0FE2EAD-6C01-5ED2-1FDD-B9CE0CFB16CD}"/>
          </ac:cxnSpMkLst>
        </pc:cxnChg>
        <pc:cxnChg chg="del">
          <ac:chgData name="BONVENUTO_CHRIS" userId="42c684f0-14f6-44ce-8ce8-249eaa9c464b" providerId="ADAL" clId="{60E83D67-4E6D-47D4-8A05-B85BAC88476A}" dt="2024-09-02T00:33:04.340" v="1420" actId="478"/>
          <ac:cxnSpMkLst>
            <pc:docMk/>
            <pc:sldMk cId="720660702" sldId="416"/>
            <ac:cxnSpMk id="8" creationId="{53D146CC-2309-21BA-8E54-747EB96FABC9}"/>
          </ac:cxnSpMkLst>
        </pc:cxnChg>
        <pc:cxnChg chg="add mod">
          <ac:chgData name="BONVENUTO_CHRIS" userId="42c684f0-14f6-44ce-8ce8-249eaa9c464b" providerId="ADAL" clId="{60E83D67-4E6D-47D4-8A05-B85BAC88476A}" dt="2024-09-02T00:49:06.776" v="1503" actId="14100"/>
          <ac:cxnSpMkLst>
            <pc:docMk/>
            <pc:sldMk cId="720660702" sldId="416"/>
            <ac:cxnSpMk id="12" creationId="{0567E479-AD98-DD7C-A6CB-69BB95C3239A}"/>
          </ac:cxnSpMkLst>
        </pc:cxnChg>
      </pc:sldChg>
      <pc:sldChg chg="modSp add mod">
        <pc:chgData name="BONVENUTO_CHRIS" userId="42c684f0-14f6-44ce-8ce8-249eaa9c464b" providerId="ADAL" clId="{60E83D67-4E6D-47D4-8A05-B85BAC88476A}" dt="2024-09-11T01:32:11.492" v="10733" actId="20577"/>
        <pc:sldMkLst>
          <pc:docMk/>
          <pc:sldMk cId="75324724" sldId="417"/>
        </pc:sldMkLst>
        <pc:spChg chg="mod">
          <ac:chgData name="BONVENUTO_CHRIS" userId="42c684f0-14f6-44ce-8ce8-249eaa9c464b" providerId="ADAL" clId="{60E83D67-4E6D-47D4-8A05-B85BAC88476A}" dt="2024-09-11T01:32:11.492" v="10733" actId="20577"/>
          <ac:spMkLst>
            <pc:docMk/>
            <pc:sldMk cId="75324724" sldId="417"/>
            <ac:spMk id="2" creationId="{E56C8748-67C8-48EB-9A65-566487AE9F3B}"/>
          </ac:spMkLst>
        </pc:spChg>
      </pc:sldChg>
      <pc:sldChg chg="modSp add mod">
        <pc:chgData name="BONVENUTO_CHRIS" userId="42c684f0-14f6-44ce-8ce8-249eaa9c464b" providerId="ADAL" clId="{60E83D67-4E6D-47D4-8A05-B85BAC88476A}" dt="2024-09-04T21:52:54.142" v="10637" actId="20577"/>
        <pc:sldMkLst>
          <pc:docMk/>
          <pc:sldMk cId="2973851715" sldId="418"/>
        </pc:sldMkLst>
        <pc:spChg chg="mod">
          <ac:chgData name="BONVENUTO_CHRIS" userId="42c684f0-14f6-44ce-8ce8-249eaa9c464b" providerId="ADAL" clId="{60E83D67-4E6D-47D4-8A05-B85BAC88476A}" dt="2024-09-04T21:52:54.142" v="10637" actId="20577"/>
          <ac:spMkLst>
            <pc:docMk/>
            <pc:sldMk cId="2973851715" sldId="418"/>
            <ac:spMk id="2" creationId="{E56C8748-67C8-48EB-9A65-566487AE9F3B}"/>
          </ac:spMkLst>
        </pc:spChg>
      </pc:sldChg>
      <pc:sldChg chg="modSp add del mod ord">
        <pc:chgData name="BONVENUTO_CHRIS" userId="42c684f0-14f6-44ce-8ce8-249eaa9c464b" providerId="ADAL" clId="{60E83D67-4E6D-47D4-8A05-B85BAC88476A}" dt="2024-09-04T02:16:15.744" v="9666" actId="2696"/>
        <pc:sldMkLst>
          <pc:docMk/>
          <pc:sldMk cId="3280594517" sldId="419"/>
        </pc:sldMkLst>
        <pc:spChg chg="mod">
          <ac:chgData name="BONVENUTO_CHRIS" userId="42c684f0-14f6-44ce-8ce8-249eaa9c464b" providerId="ADAL" clId="{60E83D67-4E6D-47D4-8A05-B85BAC88476A}" dt="2024-09-04T02:12:17.889" v="9600" actId="14100"/>
          <ac:spMkLst>
            <pc:docMk/>
            <pc:sldMk cId="3280594517" sldId="419"/>
            <ac:spMk id="2" creationId="{964B93FB-F269-4011-B924-70FF6199645A}"/>
          </ac:spMkLst>
        </pc:spChg>
        <pc:spChg chg="mod">
          <ac:chgData name="BONVENUTO_CHRIS" userId="42c684f0-14f6-44ce-8ce8-249eaa9c464b" providerId="ADAL" clId="{60E83D67-4E6D-47D4-8A05-B85BAC88476A}" dt="2024-09-04T02:13:53.564" v="9644" actId="1076"/>
          <ac:spMkLst>
            <pc:docMk/>
            <pc:sldMk cId="3280594517" sldId="419"/>
            <ac:spMk id="4" creationId="{7023A98C-7106-3A34-711F-9CE1A758AEFC}"/>
          </ac:spMkLst>
        </pc:spChg>
        <pc:spChg chg="mod">
          <ac:chgData name="BONVENUTO_CHRIS" userId="42c684f0-14f6-44ce-8ce8-249eaa9c464b" providerId="ADAL" clId="{60E83D67-4E6D-47D4-8A05-B85BAC88476A}" dt="2024-09-04T02:09:10.183" v="9509" actId="20577"/>
          <ac:spMkLst>
            <pc:docMk/>
            <pc:sldMk cId="3280594517" sldId="419"/>
            <ac:spMk id="5" creationId="{A1828219-7A83-455A-9BDF-C77ED1762C32}"/>
          </ac:spMkLst>
        </pc:spChg>
        <pc:spChg chg="mod">
          <ac:chgData name="BONVENUTO_CHRIS" userId="42c684f0-14f6-44ce-8ce8-249eaa9c464b" providerId="ADAL" clId="{60E83D67-4E6D-47D4-8A05-B85BAC88476A}" dt="2024-09-04T02:12:25.876" v="9601" actId="1076"/>
          <ac:spMkLst>
            <pc:docMk/>
            <pc:sldMk cId="3280594517" sldId="419"/>
            <ac:spMk id="7" creationId="{C144527A-3753-4350-B151-17AF20BBFC7B}"/>
          </ac:spMkLst>
        </pc:spChg>
        <pc:spChg chg="mod">
          <ac:chgData name="BONVENUTO_CHRIS" userId="42c684f0-14f6-44ce-8ce8-249eaa9c464b" providerId="ADAL" clId="{60E83D67-4E6D-47D4-8A05-B85BAC88476A}" dt="2024-09-04T02:12:29.791" v="9602" actId="1076"/>
          <ac:spMkLst>
            <pc:docMk/>
            <pc:sldMk cId="3280594517" sldId="419"/>
            <ac:spMk id="8" creationId="{1B98C1A2-033D-47FC-9503-A6A99B5B1B59}"/>
          </ac:spMkLst>
        </pc:spChg>
        <pc:graphicFrameChg chg="mod modGraphic">
          <ac:chgData name="BONVENUTO_CHRIS" userId="42c684f0-14f6-44ce-8ce8-249eaa9c464b" providerId="ADAL" clId="{60E83D67-4E6D-47D4-8A05-B85BAC88476A}" dt="2024-09-04T02:14:04.030" v="9645" actId="21"/>
          <ac:graphicFrameMkLst>
            <pc:docMk/>
            <pc:sldMk cId="3280594517" sldId="419"/>
            <ac:graphicFrameMk id="6" creationId="{41CCBCFB-14E2-443C-BA0D-E6B79935240D}"/>
          </ac:graphicFrameMkLst>
        </pc:graphicFrameChg>
      </pc:sldChg>
      <pc:sldChg chg="addSp delSp modSp add del mod ord delAnim">
        <pc:chgData name="BONVENUTO_CHRIS" userId="42c684f0-14f6-44ce-8ce8-249eaa9c464b" providerId="ADAL" clId="{60E83D67-4E6D-47D4-8A05-B85BAC88476A}" dt="2024-09-04T05:52:32.941" v="10168" actId="2696"/>
        <pc:sldMkLst>
          <pc:docMk/>
          <pc:sldMk cId="3749234172" sldId="420"/>
        </pc:sldMkLst>
        <pc:spChg chg="mod">
          <ac:chgData name="BONVENUTO_CHRIS" userId="42c684f0-14f6-44ce-8ce8-249eaa9c464b" providerId="ADAL" clId="{60E83D67-4E6D-47D4-8A05-B85BAC88476A}" dt="2024-09-04T02:32:38.251" v="9858" actId="14100"/>
          <ac:spMkLst>
            <pc:docMk/>
            <pc:sldMk cId="3749234172" sldId="420"/>
            <ac:spMk id="2" creationId="{964B93FB-F269-4011-B924-70FF6199645A}"/>
          </ac:spMkLst>
        </pc:spChg>
        <pc:spChg chg="mod">
          <ac:chgData name="BONVENUTO_CHRIS" userId="42c684f0-14f6-44ce-8ce8-249eaa9c464b" providerId="ADAL" clId="{60E83D67-4E6D-47D4-8A05-B85BAC88476A}" dt="2024-09-04T02:30:04.165" v="9857" actId="14100"/>
          <ac:spMkLst>
            <pc:docMk/>
            <pc:sldMk cId="3749234172" sldId="420"/>
            <ac:spMk id="4" creationId="{7023A98C-7106-3A34-711F-9CE1A758AEFC}"/>
          </ac:spMkLst>
        </pc:spChg>
        <pc:spChg chg="del mod">
          <ac:chgData name="BONVENUTO_CHRIS" userId="42c684f0-14f6-44ce-8ce8-249eaa9c464b" providerId="ADAL" clId="{60E83D67-4E6D-47D4-8A05-B85BAC88476A}" dt="2024-09-04T02:15:33.453" v="9657"/>
          <ac:spMkLst>
            <pc:docMk/>
            <pc:sldMk cId="3749234172" sldId="420"/>
            <ac:spMk id="5" creationId="{A1828219-7A83-455A-9BDF-C77ED1762C32}"/>
          </ac:spMkLst>
        </pc:spChg>
        <pc:spChg chg="mod">
          <ac:chgData name="BONVENUTO_CHRIS" userId="42c684f0-14f6-44ce-8ce8-249eaa9c464b" providerId="ADAL" clId="{60E83D67-4E6D-47D4-8A05-B85BAC88476A}" dt="2024-09-04T02:29:08.658" v="9817" actId="1076"/>
          <ac:spMkLst>
            <pc:docMk/>
            <pc:sldMk cId="3749234172" sldId="420"/>
            <ac:spMk id="7" creationId="{C144527A-3753-4350-B151-17AF20BBFC7B}"/>
          </ac:spMkLst>
        </pc:spChg>
        <pc:spChg chg="del mod">
          <ac:chgData name="BONVENUTO_CHRIS" userId="42c684f0-14f6-44ce-8ce8-249eaa9c464b" providerId="ADAL" clId="{60E83D67-4E6D-47D4-8A05-B85BAC88476A}" dt="2024-09-04T02:29:56.913" v="9856" actId="478"/>
          <ac:spMkLst>
            <pc:docMk/>
            <pc:sldMk cId="3749234172" sldId="420"/>
            <ac:spMk id="8" creationId="{1B98C1A2-033D-47FC-9503-A6A99B5B1B59}"/>
          </ac:spMkLst>
        </pc:spChg>
        <pc:spChg chg="add mod">
          <ac:chgData name="BONVENUTO_CHRIS" userId="42c684f0-14f6-44ce-8ce8-249eaa9c464b" providerId="ADAL" clId="{60E83D67-4E6D-47D4-8A05-B85BAC88476A}" dt="2024-09-04T02:33:54.656" v="9860" actId="255"/>
          <ac:spMkLst>
            <pc:docMk/>
            <pc:sldMk cId="3749234172" sldId="420"/>
            <ac:spMk id="10" creationId="{1EC5CEB1-A344-47DA-1E55-6BBDFBF6B246}"/>
          </ac:spMkLst>
        </pc:spChg>
        <pc:graphicFrameChg chg="mod modGraphic">
          <ac:chgData name="BONVENUTO_CHRIS" userId="42c684f0-14f6-44ce-8ce8-249eaa9c464b" providerId="ADAL" clId="{60E83D67-4E6D-47D4-8A05-B85BAC88476A}" dt="2024-09-04T05:42:24.579" v="10034"/>
          <ac:graphicFrameMkLst>
            <pc:docMk/>
            <pc:sldMk cId="3749234172" sldId="420"/>
            <ac:graphicFrameMk id="6" creationId="{41CCBCFB-14E2-443C-BA0D-E6B79935240D}"/>
          </ac:graphicFrameMkLst>
        </pc:graphicFrameChg>
      </pc:sldChg>
      <pc:sldChg chg="addSp delSp modSp add del mod">
        <pc:chgData name="BONVENUTO_CHRIS" userId="42c684f0-14f6-44ce-8ce8-249eaa9c464b" providerId="ADAL" clId="{60E83D67-4E6D-47D4-8A05-B85BAC88476A}" dt="2024-09-04T02:22:10.619" v="9691" actId="2696"/>
        <pc:sldMkLst>
          <pc:docMk/>
          <pc:sldMk cId="251804254" sldId="421"/>
        </pc:sldMkLst>
        <pc:graphicFrameChg chg="del modGraphic">
          <ac:chgData name="BONVENUTO_CHRIS" userId="42c684f0-14f6-44ce-8ce8-249eaa9c464b" providerId="ADAL" clId="{60E83D67-4E6D-47D4-8A05-B85BAC88476A}" dt="2024-09-04T02:20:41.180" v="9679" actId="21"/>
          <ac:graphicFrameMkLst>
            <pc:docMk/>
            <pc:sldMk cId="251804254" sldId="421"/>
            <ac:graphicFrameMk id="6" creationId="{41CCBCFB-14E2-443C-BA0D-E6B79935240D}"/>
          </ac:graphicFrameMkLst>
        </pc:graphicFrameChg>
        <pc:graphicFrameChg chg="add mod modGraphic">
          <ac:chgData name="BONVENUTO_CHRIS" userId="42c684f0-14f6-44ce-8ce8-249eaa9c464b" providerId="ADAL" clId="{60E83D67-4E6D-47D4-8A05-B85BAC88476A}" dt="2024-09-04T02:21:57.798" v="9690" actId="1076"/>
          <ac:graphicFrameMkLst>
            <pc:docMk/>
            <pc:sldMk cId="251804254" sldId="421"/>
            <ac:graphicFrameMk id="9" creationId="{236B9022-6328-30F4-EF9F-73C46D97EA3D}"/>
          </ac:graphicFrameMkLst>
        </pc:graphicFrameChg>
      </pc:sldChg>
      <pc:sldChg chg="addSp modSp add mod ord modAnim">
        <pc:chgData name="BONVENUTO_CHRIS" userId="42c684f0-14f6-44ce-8ce8-249eaa9c464b" providerId="ADAL" clId="{60E83D67-4E6D-47D4-8A05-B85BAC88476A}" dt="2024-09-04T17:33:28.575" v="10590" actId="1076"/>
        <pc:sldMkLst>
          <pc:docMk/>
          <pc:sldMk cId="1391609492" sldId="421"/>
        </pc:sldMkLst>
        <pc:spChg chg="mod">
          <ac:chgData name="BONVENUTO_CHRIS" userId="42c684f0-14f6-44ce-8ce8-249eaa9c464b" providerId="ADAL" clId="{60E83D67-4E6D-47D4-8A05-B85BAC88476A}" dt="2024-09-04T06:08:10.292" v="10559" actId="14100"/>
          <ac:spMkLst>
            <pc:docMk/>
            <pc:sldMk cId="1391609492" sldId="421"/>
            <ac:spMk id="2" creationId="{964B93FB-F269-4011-B924-70FF6199645A}"/>
          </ac:spMkLst>
        </pc:spChg>
        <pc:spChg chg="mod">
          <ac:chgData name="BONVENUTO_CHRIS" userId="42c684f0-14f6-44ce-8ce8-249eaa9c464b" providerId="ADAL" clId="{60E83D67-4E6D-47D4-8A05-B85BAC88476A}" dt="2024-09-04T06:08:57.746" v="10565" actId="14100"/>
          <ac:spMkLst>
            <pc:docMk/>
            <pc:sldMk cId="1391609492" sldId="421"/>
            <ac:spMk id="4" creationId="{7023A98C-7106-3A34-711F-9CE1A758AEFC}"/>
          </ac:spMkLst>
        </pc:spChg>
        <pc:spChg chg="mod">
          <ac:chgData name="BONVENUTO_CHRIS" userId="42c684f0-14f6-44ce-8ce8-249eaa9c464b" providerId="ADAL" clId="{60E83D67-4E6D-47D4-8A05-B85BAC88476A}" dt="2024-09-04T06:08:32.309" v="10561" actId="14100"/>
          <ac:spMkLst>
            <pc:docMk/>
            <pc:sldMk cId="1391609492" sldId="421"/>
            <ac:spMk id="7" creationId="{C144527A-3753-4350-B151-17AF20BBFC7B}"/>
          </ac:spMkLst>
        </pc:spChg>
        <pc:spChg chg="mod">
          <ac:chgData name="BONVENUTO_CHRIS" userId="42c684f0-14f6-44ce-8ce8-249eaa9c464b" providerId="ADAL" clId="{60E83D67-4E6D-47D4-8A05-B85BAC88476A}" dt="2024-09-04T06:08:43.539" v="10563" actId="14100"/>
          <ac:spMkLst>
            <pc:docMk/>
            <pc:sldMk cId="1391609492" sldId="421"/>
            <ac:spMk id="8" creationId="{1B98C1A2-033D-47FC-9503-A6A99B5B1B59}"/>
          </ac:spMkLst>
        </pc:spChg>
        <pc:spChg chg="add mod">
          <ac:chgData name="BONVENUTO_CHRIS" userId="42c684f0-14f6-44ce-8ce8-249eaa9c464b" providerId="ADAL" clId="{60E83D67-4E6D-47D4-8A05-B85BAC88476A}" dt="2024-09-04T05:54:18.526" v="10172" actId="767"/>
          <ac:spMkLst>
            <pc:docMk/>
            <pc:sldMk cId="1391609492" sldId="421"/>
            <ac:spMk id="9" creationId="{8059C6F3-24EA-18F8-E38A-C87502B7DC6F}"/>
          </ac:spMkLst>
        </pc:spChg>
        <pc:spChg chg="add mod">
          <ac:chgData name="BONVENUTO_CHRIS" userId="42c684f0-14f6-44ce-8ce8-249eaa9c464b" providerId="ADAL" clId="{60E83D67-4E6D-47D4-8A05-B85BAC88476A}" dt="2024-09-04T17:33:28.575" v="10590" actId="1076"/>
          <ac:spMkLst>
            <pc:docMk/>
            <pc:sldMk cId="1391609492" sldId="421"/>
            <ac:spMk id="10" creationId="{C6263C0B-72D0-0568-22C3-6CC36EDB169A}"/>
          </ac:spMkLst>
        </pc:spChg>
        <pc:graphicFrameChg chg="mod modGraphic">
          <ac:chgData name="BONVENUTO_CHRIS" userId="42c684f0-14f6-44ce-8ce8-249eaa9c464b" providerId="ADAL" clId="{60E83D67-4E6D-47D4-8A05-B85BAC88476A}" dt="2024-09-04T17:33:18.893" v="10589" actId="20577"/>
          <ac:graphicFrameMkLst>
            <pc:docMk/>
            <pc:sldMk cId="1391609492" sldId="421"/>
            <ac:graphicFrameMk id="6" creationId="{41CCBCFB-14E2-443C-BA0D-E6B79935240D}"/>
          </ac:graphicFrameMkLst>
        </pc:graphicFrameChg>
      </pc:sldChg>
      <pc:sldMasterChg chg="delSldLayout">
        <pc:chgData name="BONVENUTO_CHRIS" userId="42c684f0-14f6-44ce-8ce8-249eaa9c464b" providerId="ADAL" clId="{60E83D67-4E6D-47D4-8A05-B85BAC88476A}" dt="2024-09-04T02:33:34.855" v="9859" actId="2696"/>
        <pc:sldMasterMkLst>
          <pc:docMk/>
          <pc:sldMasterMk cId="1919334739" sldId="2147483660"/>
        </pc:sldMasterMkLst>
        <pc:sldLayoutChg chg="del">
          <pc:chgData name="BONVENUTO_CHRIS" userId="42c684f0-14f6-44ce-8ce8-249eaa9c464b" providerId="ADAL" clId="{60E83D67-4E6D-47D4-8A05-B85BAC88476A}" dt="2024-09-04T02:33:34.855" v="9859" actId="2696"/>
          <pc:sldLayoutMkLst>
            <pc:docMk/>
            <pc:sldMasterMk cId="1919334739" sldId="2147483660"/>
            <pc:sldLayoutMk cId="3935891106" sldId="2147483678"/>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sz="2400" b="1" dirty="0">
                <a:latin typeface="Calibri" panose="020F0502020204030204" pitchFamily="34" charset="0"/>
                <a:cs typeface="Calibri" panose="020F0502020204030204" pitchFamily="34" charset="0"/>
              </a:rPr>
              <a:t>Fund Balance</a:t>
            </a:r>
          </a:p>
          <a:p>
            <a:pPr>
              <a:defRPr>
                <a:latin typeface="Calibri" panose="020F0502020204030204" pitchFamily="34" charset="0"/>
                <a:cs typeface="Calibri" panose="020F0502020204030204" pitchFamily="34" charset="0"/>
              </a:defRPr>
            </a:pPr>
            <a:r>
              <a:rPr lang="en-US" sz="2400" b="1" dirty="0">
                <a:latin typeface="Calibri" panose="020F0502020204030204" pitchFamily="34" charset="0"/>
                <a:cs typeface="Calibri" panose="020F0502020204030204" pitchFamily="34" charset="0"/>
              </a:rPr>
              <a:t>2018-2019 Through 2023-2024 Projected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autoTitleDeleted val="0"/>
    <c:plotArea>
      <c:layout>
        <c:manualLayout>
          <c:layoutTarget val="inner"/>
          <c:xMode val="edge"/>
          <c:yMode val="edge"/>
          <c:x val="8.1622610650287433E-2"/>
          <c:y val="0.15653777652793402"/>
          <c:w val="0.85096258893830978"/>
          <c:h val="0.73551431071116113"/>
        </c:manualLayout>
      </c:layout>
      <c:lineChart>
        <c:grouping val="standard"/>
        <c:varyColors val="0"/>
        <c:ser>
          <c:idx val="0"/>
          <c:order val="0"/>
          <c:tx>
            <c:strRef>
              <c:f>Sheet1!$B$1</c:f>
              <c:strCache>
                <c:ptCount val="1"/>
                <c:pt idx="0">
                  <c:v>Fund Balance</c:v>
                </c:pt>
              </c:strCache>
            </c:strRef>
          </c:tx>
          <c:spPr>
            <a:ln w="28575" cap="rnd">
              <a:solidFill>
                <a:schemeClr val="accent4">
                  <a:lumMod val="60000"/>
                  <a:lumOff val="40000"/>
                </a:schemeClr>
              </a:solidFill>
              <a:round/>
            </a:ln>
            <a:effectLst/>
          </c:spPr>
          <c:marker>
            <c:symbol val="none"/>
          </c:marker>
          <c:dLbls>
            <c:dLbl>
              <c:idx val="1"/>
              <c:layout>
                <c:manualLayout>
                  <c:x val="-0.1246643283550396"/>
                  <c:y val="-2.88590488688913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8A6-4D3F-AFF1-AC48479FF558}"/>
                </c:ext>
              </c:extLst>
            </c:dLbl>
            <c:dLbl>
              <c:idx val="2"/>
              <c:layout>
                <c:manualLayout>
                  <c:x val="-7.6506591416445863E-2"/>
                  <c:y val="-5.6636826646669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8A6-4D3F-AFF1-AC48479FF558}"/>
                </c:ext>
              </c:extLst>
            </c:dLbl>
            <c:dLbl>
              <c:idx val="3"/>
              <c:layout>
                <c:manualLayout>
                  <c:x val="1.5528194732866547E-2"/>
                  <c:y val="-1.10019060117485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8A6-4D3F-AFF1-AC48479FF558}"/>
                </c:ext>
              </c:extLst>
            </c:dLbl>
            <c:dLbl>
              <c:idx val="4"/>
              <c:layout>
                <c:manualLayout>
                  <c:x val="2.5159742120585287E-2"/>
                  <c:y val="4.871109861267341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8A6-4D3F-AFF1-AC48479FF558}"/>
                </c:ext>
              </c:extLst>
            </c:dLbl>
            <c:dLbl>
              <c:idx val="5"/>
              <c:layout>
                <c:manualLayout>
                  <c:x val="-1.1226103566352176E-2"/>
                  <c:y val="-4.67161917260342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8A6-4D3F-AFF1-AC48479FF558}"/>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2018-2019</c:v>
                </c:pt>
                <c:pt idx="1">
                  <c:v>2019-2020</c:v>
                </c:pt>
                <c:pt idx="2">
                  <c:v>2020-2021</c:v>
                </c:pt>
                <c:pt idx="3">
                  <c:v>2021-2022</c:v>
                </c:pt>
                <c:pt idx="4">
                  <c:v>2022-2023</c:v>
                </c:pt>
                <c:pt idx="5">
                  <c:v>2023-2024 Unaudited</c:v>
                </c:pt>
              </c:strCache>
            </c:strRef>
          </c:cat>
          <c:val>
            <c:numRef>
              <c:f>Sheet1!$B$2:$B$7</c:f>
              <c:numCache>
                <c:formatCode>#,##0</c:formatCode>
                <c:ptCount val="6"/>
                <c:pt idx="0">
                  <c:v>30676107</c:v>
                </c:pt>
                <c:pt idx="1">
                  <c:v>21040755</c:v>
                </c:pt>
                <c:pt idx="2">
                  <c:v>35483750</c:v>
                </c:pt>
                <c:pt idx="3">
                  <c:v>43914608</c:v>
                </c:pt>
                <c:pt idx="4">
                  <c:v>34022513</c:v>
                </c:pt>
                <c:pt idx="5">
                  <c:v>27153961</c:v>
                </c:pt>
              </c:numCache>
            </c:numRef>
          </c:val>
          <c:smooth val="0"/>
          <c:extLst>
            <c:ext xmlns:c16="http://schemas.microsoft.com/office/drawing/2014/chart" uri="{C3380CC4-5D6E-409C-BE32-E72D297353CC}">
              <c16:uniqueId val="{00000000-18A6-4D3F-AFF1-AC48479FF558}"/>
            </c:ext>
          </c:extLst>
        </c:ser>
        <c:dLbls>
          <c:dLblPos val="t"/>
          <c:showLegendKey val="0"/>
          <c:showVal val="1"/>
          <c:showCatName val="0"/>
          <c:showSerName val="0"/>
          <c:showPercent val="0"/>
          <c:showBubbleSize val="0"/>
        </c:dLbls>
        <c:smooth val="0"/>
        <c:axId val="850007600"/>
        <c:axId val="328355584"/>
      </c:lineChart>
      <c:catAx>
        <c:axId val="85000760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latin typeface="Calibri" panose="020F0502020204030204" pitchFamily="34" charset="0"/>
                    <a:cs typeface="Calibri" panose="020F0502020204030204" pitchFamily="34" charset="0"/>
                  </a:rPr>
                  <a:t>Fiscal Year</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328355584"/>
        <c:crosses val="autoZero"/>
        <c:auto val="1"/>
        <c:lblAlgn val="ctr"/>
        <c:lblOffset val="100"/>
        <c:noMultiLvlLbl val="0"/>
      </c:catAx>
      <c:valAx>
        <c:axId val="328355584"/>
        <c:scaling>
          <c:orientation val="minMax"/>
          <c:max val="45000000"/>
          <c:min val="2000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850007600"/>
        <c:crosses val="autoZero"/>
        <c:crossBetween val="between"/>
      </c:valAx>
      <c:spPr>
        <a:noFill/>
        <a:ln>
          <a:noFill/>
        </a:ln>
        <a:effectLst/>
      </c:spPr>
    </c:plotArea>
    <c:legend>
      <c:legendPos val="b"/>
      <c:layout>
        <c:manualLayout>
          <c:xMode val="edge"/>
          <c:yMode val="edge"/>
          <c:x val="0.54726981888516757"/>
          <c:y val="0.95146044244469441"/>
          <c:w val="0.11442943994110852"/>
          <c:h val="4.060304961879764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u="sng" dirty="0"/>
              <a:t>Resident Credit FTES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Credit FTES</c:v>
                </c:pt>
              </c:strCache>
            </c:strRef>
          </c:tx>
          <c:spPr>
            <a:ln w="5715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2018-2019</c:v>
                </c:pt>
                <c:pt idx="1">
                  <c:v>2019-2020</c:v>
                </c:pt>
                <c:pt idx="2">
                  <c:v>2020-2021</c:v>
                </c:pt>
                <c:pt idx="3">
                  <c:v>2021-2022</c:v>
                </c:pt>
                <c:pt idx="4">
                  <c:v>2022-2023</c:v>
                </c:pt>
                <c:pt idx="5">
                  <c:v>2023-2024</c:v>
                </c:pt>
                <c:pt idx="6">
                  <c:v>2024-2025 Proj.</c:v>
                </c:pt>
              </c:strCache>
            </c:strRef>
          </c:cat>
          <c:val>
            <c:numRef>
              <c:f>Sheet1!$B$2:$B$8</c:f>
              <c:numCache>
                <c:formatCode>#,##0</c:formatCode>
                <c:ptCount val="7"/>
                <c:pt idx="0">
                  <c:v>19501</c:v>
                </c:pt>
                <c:pt idx="1">
                  <c:v>17551</c:v>
                </c:pt>
                <c:pt idx="2">
                  <c:v>19101</c:v>
                </c:pt>
                <c:pt idx="3">
                  <c:v>17013</c:v>
                </c:pt>
                <c:pt idx="4">
                  <c:v>16075</c:v>
                </c:pt>
                <c:pt idx="5">
                  <c:v>16642</c:v>
                </c:pt>
                <c:pt idx="6">
                  <c:v>17519</c:v>
                </c:pt>
              </c:numCache>
            </c:numRef>
          </c:val>
          <c:smooth val="0"/>
          <c:extLst>
            <c:ext xmlns:c16="http://schemas.microsoft.com/office/drawing/2014/chart" uri="{C3380CC4-5D6E-409C-BE32-E72D297353CC}">
              <c16:uniqueId val="{00000000-6FA5-4CF7-AAE0-3DD57C09C68E}"/>
            </c:ext>
          </c:extLst>
        </c:ser>
        <c:dLbls>
          <c:showLegendKey val="0"/>
          <c:showVal val="0"/>
          <c:showCatName val="0"/>
          <c:showSerName val="0"/>
          <c:showPercent val="0"/>
          <c:showBubbleSize val="0"/>
        </c:dLbls>
        <c:smooth val="0"/>
        <c:axId val="1702047040"/>
        <c:axId val="131182175"/>
      </c:lineChart>
      <c:catAx>
        <c:axId val="170204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182175"/>
        <c:crosses val="autoZero"/>
        <c:auto val="1"/>
        <c:lblAlgn val="ctr"/>
        <c:lblOffset val="100"/>
        <c:noMultiLvlLbl val="0"/>
      </c:catAx>
      <c:valAx>
        <c:axId val="131182175"/>
        <c:scaling>
          <c:orientation val="minMax"/>
          <c:min val="155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02047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u="sng" dirty="0"/>
              <a:t>Non-Resident FTES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Non-Resident FTES</c:v>
                </c:pt>
              </c:strCache>
            </c:strRef>
          </c:tx>
          <c:spPr>
            <a:ln w="5715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2007-2008</c:v>
                </c:pt>
                <c:pt idx="1">
                  <c:v>2018-2019</c:v>
                </c:pt>
                <c:pt idx="2">
                  <c:v>2019-2020</c:v>
                </c:pt>
                <c:pt idx="3">
                  <c:v>2020-2021</c:v>
                </c:pt>
                <c:pt idx="4">
                  <c:v>2021-2022</c:v>
                </c:pt>
                <c:pt idx="5">
                  <c:v>2022-2023</c:v>
                </c:pt>
                <c:pt idx="6">
                  <c:v>2023-2024 </c:v>
                </c:pt>
                <c:pt idx="7">
                  <c:v>2024-2025 Proj.</c:v>
                </c:pt>
              </c:strCache>
            </c:strRef>
          </c:cat>
          <c:val>
            <c:numRef>
              <c:f>Sheet1!$B$2:$B$9</c:f>
              <c:numCache>
                <c:formatCode>#,##0</c:formatCode>
                <c:ptCount val="8"/>
                <c:pt idx="0">
                  <c:v>5071</c:v>
                </c:pt>
                <c:pt idx="1">
                  <c:v>4259</c:v>
                </c:pt>
                <c:pt idx="2">
                  <c:v>3703</c:v>
                </c:pt>
                <c:pt idx="3">
                  <c:v>3088</c:v>
                </c:pt>
                <c:pt idx="4">
                  <c:v>2764</c:v>
                </c:pt>
                <c:pt idx="5">
                  <c:v>2844</c:v>
                </c:pt>
                <c:pt idx="6">
                  <c:v>3155</c:v>
                </c:pt>
                <c:pt idx="7">
                  <c:v>3254</c:v>
                </c:pt>
              </c:numCache>
            </c:numRef>
          </c:val>
          <c:smooth val="0"/>
          <c:extLst>
            <c:ext xmlns:c16="http://schemas.microsoft.com/office/drawing/2014/chart" uri="{C3380CC4-5D6E-409C-BE32-E72D297353CC}">
              <c16:uniqueId val="{00000000-4506-4C24-9A5C-ED40A5CAFB12}"/>
            </c:ext>
          </c:extLst>
        </c:ser>
        <c:dLbls>
          <c:showLegendKey val="0"/>
          <c:showVal val="0"/>
          <c:showCatName val="0"/>
          <c:showSerName val="0"/>
          <c:showPercent val="0"/>
          <c:showBubbleSize val="0"/>
        </c:dLbls>
        <c:smooth val="0"/>
        <c:axId val="1702047040"/>
        <c:axId val="131182175"/>
      </c:lineChart>
      <c:catAx>
        <c:axId val="170204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182175"/>
        <c:crosses val="autoZero"/>
        <c:auto val="1"/>
        <c:lblAlgn val="ctr"/>
        <c:lblOffset val="100"/>
        <c:noMultiLvlLbl val="0"/>
      </c:catAx>
      <c:valAx>
        <c:axId val="131182175"/>
        <c:scaling>
          <c:orientation val="minMax"/>
          <c:max val="5500"/>
          <c:min val="22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02047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6B066-A0C1-4299-AC75-C4D27ED2FDAF}" type="datetimeFigureOut">
              <a:rPr lang="en-US" smtClean="0"/>
              <a:t>9/10/2024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F66726-77F2-4D41-BA1B-92AFEA6BB3B4}" type="slidenum">
              <a:rPr lang="en-US" smtClean="0"/>
              <a:t>‹#›</a:t>
            </a:fld>
            <a:endParaRPr lang="en-US" dirty="0"/>
          </a:p>
        </p:txBody>
      </p:sp>
    </p:spTree>
    <p:extLst>
      <p:ext uri="{BB962C8B-B14F-4D97-AF65-F5344CB8AC3E}">
        <p14:creationId xmlns:p14="http://schemas.microsoft.com/office/powerpoint/2010/main" val="1428170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3</a:t>
            </a:fld>
            <a:endParaRPr lang="en-US"/>
          </a:p>
        </p:txBody>
      </p:sp>
    </p:spTree>
    <p:extLst>
      <p:ext uri="{BB962C8B-B14F-4D97-AF65-F5344CB8AC3E}">
        <p14:creationId xmlns:p14="http://schemas.microsoft.com/office/powerpoint/2010/main" val="159650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4</a:t>
            </a:fld>
            <a:endParaRPr lang="en-US"/>
          </a:p>
        </p:txBody>
      </p:sp>
    </p:spTree>
    <p:extLst>
      <p:ext uri="{BB962C8B-B14F-4D97-AF65-F5344CB8AC3E}">
        <p14:creationId xmlns:p14="http://schemas.microsoft.com/office/powerpoint/2010/main" val="3568356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18</a:t>
            </a:fld>
            <a:endParaRPr lang="en-US" dirty="0"/>
          </a:p>
        </p:txBody>
      </p:sp>
    </p:spTree>
    <p:extLst>
      <p:ext uri="{BB962C8B-B14F-4D97-AF65-F5344CB8AC3E}">
        <p14:creationId xmlns:p14="http://schemas.microsoft.com/office/powerpoint/2010/main" val="122171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19</a:t>
            </a:fld>
            <a:endParaRPr lang="en-US" dirty="0"/>
          </a:p>
        </p:txBody>
      </p:sp>
    </p:spTree>
    <p:extLst>
      <p:ext uri="{BB962C8B-B14F-4D97-AF65-F5344CB8AC3E}">
        <p14:creationId xmlns:p14="http://schemas.microsoft.com/office/powerpoint/2010/main" val="473743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24</a:t>
            </a:fld>
            <a:endParaRPr lang="en-US" dirty="0"/>
          </a:p>
        </p:txBody>
      </p:sp>
    </p:spTree>
    <p:extLst>
      <p:ext uri="{BB962C8B-B14F-4D97-AF65-F5344CB8AC3E}">
        <p14:creationId xmlns:p14="http://schemas.microsoft.com/office/powerpoint/2010/main" val="19800573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3154ADF5-8B11-4AB6-A32C-C25D4FF1EE41}" type="datetimeFigureOut">
              <a:rPr lang="en-US" smtClean="0"/>
              <a:t>9/10/2024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426809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24990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154ADF5-8B11-4AB6-A32C-C25D4FF1EE41}" type="datetimeFigureOut">
              <a:rPr lang="en-US" smtClean="0"/>
              <a:t>9/10/2024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101551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154ADF5-8B11-4AB6-A32C-C25D4FF1EE41}" type="datetimeFigureOut">
              <a:rPr lang="en-US" smtClean="0"/>
              <a:t>9/10/2024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3003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3154ADF5-8B11-4AB6-A32C-C25D4FF1EE41}" type="datetimeFigureOut">
              <a:rPr lang="en-US" smtClean="0"/>
              <a:t>9/10/2024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873023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640403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940593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354411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3154ADF5-8B11-4AB6-A32C-C25D4FF1EE41}" type="datetimeFigureOut">
              <a:rPr lang="en-US" smtClean="0"/>
              <a:t>9/10/2024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274090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372229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3154ADF5-8B11-4AB6-A32C-C25D4FF1EE41}" type="datetimeFigureOut">
              <a:rPr lang="en-US" smtClean="0"/>
              <a:t>9/10/2024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77593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77245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44313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714046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90758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731119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54ADF5-8B11-4AB6-A32C-C25D4FF1EE41}" type="datetimeFigureOut">
              <a:rPr lang="en-US" smtClean="0"/>
              <a:t>9/10/2024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611857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154ADF5-8B11-4AB6-A32C-C25D4FF1EE41}" type="datetimeFigureOut">
              <a:rPr lang="en-US" smtClean="0"/>
              <a:t>9/10/2024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844094-406D-4A90-A229-5DD933F07D1C}" type="slidenum">
              <a:rPr lang="en-US" smtClean="0"/>
              <a:t>‹#›</a:t>
            </a:fld>
            <a:endParaRPr lang="en-US" dirty="0"/>
          </a:p>
        </p:txBody>
      </p:sp>
    </p:spTree>
    <p:extLst>
      <p:ext uri="{BB962C8B-B14F-4D97-AF65-F5344CB8AC3E}">
        <p14:creationId xmlns:p14="http://schemas.microsoft.com/office/powerpoint/2010/main" val="19193347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EC94A-0ADD-4476-B433-C9A59F90E921}"/>
              </a:ext>
            </a:extLst>
          </p:cNvPr>
          <p:cNvSpPr>
            <a:spLocks noGrp="1"/>
          </p:cNvSpPr>
          <p:nvPr>
            <p:ph type="ctrTitle"/>
          </p:nvPr>
        </p:nvSpPr>
        <p:spPr>
          <a:xfrm>
            <a:off x="1371600" y="1803405"/>
            <a:ext cx="10820400" cy="1825096"/>
          </a:xfrm>
        </p:spPr>
        <p:txBody>
          <a:bodyPr>
            <a:normAutofit/>
          </a:bodyPr>
          <a:lstStyle/>
          <a:p>
            <a:r>
              <a:rPr lang="en-US" dirty="0"/>
              <a:t>Santa </a:t>
            </a:r>
            <a:r>
              <a:rPr lang="en-US" dirty="0" err="1"/>
              <a:t>monica</a:t>
            </a:r>
            <a:r>
              <a:rPr lang="en-US" dirty="0"/>
              <a:t> college</a:t>
            </a:r>
          </a:p>
        </p:txBody>
      </p:sp>
      <p:sp>
        <p:nvSpPr>
          <p:cNvPr id="3" name="Subtitle 2">
            <a:extLst>
              <a:ext uri="{FF2B5EF4-FFF2-40B4-BE49-F238E27FC236}">
                <a16:creationId xmlns:a16="http://schemas.microsoft.com/office/drawing/2014/main" id="{7EB5BB08-2F99-4DC8-9D2E-AE9021D8D467}"/>
              </a:ext>
            </a:extLst>
          </p:cNvPr>
          <p:cNvSpPr>
            <a:spLocks noGrp="1"/>
          </p:cNvSpPr>
          <p:nvPr>
            <p:ph type="subTitle" idx="1"/>
          </p:nvPr>
        </p:nvSpPr>
        <p:spPr>
          <a:xfrm>
            <a:off x="1371600" y="3632201"/>
            <a:ext cx="9448800" cy="1383936"/>
          </a:xfrm>
        </p:spPr>
        <p:txBody>
          <a:bodyPr>
            <a:normAutofit/>
          </a:bodyPr>
          <a:lstStyle/>
          <a:p>
            <a:r>
              <a:rPr lang="en-US" dirty="0"/>
              <a:t>Presentation of the 2024 - 2025 Proposed Adopted Budget</a:t>
            </a:r>
          </a:p>
          <a:p>
            <a:r>
              <a:rPr lang="en-US" dirty="0"/>
              <a:t>Board of Trustees</a:t>
            </a:r>
          </a:p>
          <a:p>
            <a:r>
              <a:rPr lang="en-US" dirty="0"/>
              <a:t>September 10, 2024</a:t>
            </a:r>
          </a:p>
        </p:txBody>
      </p:sp>
    </p:spTree>
    <p:extLst>
      <p:ext uri="{BB962C8B-B14F-4D97-AF65-F5344CB8AC3E}">
        <p14:creationId xmlns:p14="http://schemas.microsoft.com/office/powerpoint/2010/main" val="921302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685801" y="628650"/>
            <a:ext cx="11733213" cy="5873120"/>
          </a:xfrm>
        </p:spPr>
        <p:txBody>
          <a:bodyPr>
            <a:normAutofit/>
          </a:bodyPr>
          <a:lstStyle/>
          <a:p>
            <a:pPr marL="463550" lvl="2" indent="0" algn="ctr">
              <a:buNone/>
            </a:pPr>
            <a:r>
              <a:rPr lang="en-US" sz="5600" b="1" u="sng" dirty="0">
                <a:latin typeface="Calibri" panose="020F0502020204030204" pitchFamily="34" charset="0"/>
                <a:cs typeface="Calibri" panose="020F0502020204030204" pitchFamily="34" charset="0"/>
              </a:rPr>
              <a:t>COLA for </a:t>
            </a:r>
            <a:r>
              <a:rPr lang="en-US" sz="5600" b="1" u="sng" dirty="0" err="1">
                <a:latin typeface="Calibri" panose="020F0502020204030204" pitchFamily="34" charset="0"/>
                <a:cs typeface="Calibri" panose="020F0502020204030204" pitchFamily="34" charset="0"/>
              </a:rPr>
              <a:t>Categoricals</a:t>
            </a:r>
            <a:endParaRPr lang="en-US" sz="5600" b="1" u="sng" dirty="0">
              <a:latin typeface="Calibri" panose="020F0502020204030204" pitchFamily="34" charset="0"/>
              <a:cs typeface="Calibri" panose="020F0502020204030204" pitchFamily="34" charset="0"/>
            </a:endParaRPr>
          </a:p>
          <a:p>
            <a:pPr marL="463550" lvl="2" indent="0">
              <a:buNone/>
            </a:pPr>
            <a:endParaRPr lang="en-US" sz="4400" dirty="0">
              <a:latin typeface="Calibri" panose="020F0502020204030204" pitchFamily="34" charset="0"/>
              <a:cs typeface="Calibri" panose="020F0502020204030204" pitchFamily="34" charset="0"/>
            </a:endParaRPr>
          </a:p>
          <a:p>
            <a:r>
              <a:rPr lang="en-US" sz="5000" dirty="0">
                <a:latin typeface="Calibri" panose="020F0502020204030204" pitchFamily="34" charset="0"/>
                <a:cs typeface="Calibri" panose="020F0502020204030204" pitchFamily="34" charset="0"/>
              </a:rPr>
              <a:t>1.07% COLA for:</a:t>
            </a:r>
          </a:p>
          <a:p>
            <a:pPr lvl="1"/>
            <a:r>
              <a:rPr lang="en-US" sz="4400" dirty="0">
                <a:latin typeface="Calibri" panose="020F0502020204030204" pitchFamily="34" charset="0"/>
                <a:cs typeface="Calibri" panose="020F0502020204030204" pitchFamily="34" charset="0"/>
              </a:rPr>
              <a:t>EOPS and CARE</a:t>
            </a:r>
          </a:p>
          <a:p>
            <a:pPr lvl="1"/>
            <a:r>
              <a:rPr lang="en-US" sz="4400" dirty="0">
                <a:latin typeface="Calibri" panose="020F0502020204030204" pitchFamily="34" charset="0"/>
                <a:cs typeface="Calibri" panose="020F0502020204030204" pitchFamily="34" charset="0"/>
              </a:rPr>
              <a:t>DSPS</a:t>
            </a:r>
          </a:p>
          <a:p>
            <a:pPr lvl="1"/>
            <a:r>
              <a:rPr lang="en-US" sz="4400" dirty="0" err="1">
                <a:latin typeface="Calibri" panose="020F0502020204030204" pitchFamily="34" charset="0"/>
                <a:cs typeface="Calibri" panose="020F0502020204030204" pitchFamily="34" charset="0"/>
              </a:rPr>
              <a:t>Calworks</a:t>
            </a:r>
            <a:endParaRPr lang="en-US" sz="4400" dirty="0">
              <a:latin typeface="Calibri" panose="020F0502020204030204" pitchFamily="34" charset="0"/>
              <a:cs typeface="Calibri" panose="020F0502020204030204" pitchFamily="34" charset="0"/>
            </a:endParaRPr>
          </a:p>
          <a:p>
            <a:pPr lvl="1"/>
            <a:r>
              <a:rPr lang="en-US" sz="4400" dirty="0">
                <a:latin typeface="Calibri" panose="020F0502020204030204" pitchFamily="34" charset="0"/>
                <a:cs typeface="Calibri" panose="020F0502020204030204" pitchFamily="34" charset="0"/>
              </a:rPr>
              <a:t>Mandated BG</a:t>
            </a:r>
          </a:p>
          <a:p>
            <a:pPr lvl="1"/>
            <a:r>
              <a:rPr lang="en-US" sz="4400" dirty="0">
                <a:latin typeface="Calibri" panose="020F0502020204030204" pitchFamily="34" charset="0"/>
                <a:cs typeface="Calibri" panose="020F0502020204030204" pitchFamily="34" charset="0"/>
              </a:rPr>
              <a:t>Adult Education</a:t>
            </a:r>
          </a:p>
          <a:p>
            <a:pPr lvl="1"/>
            <a:endParaRPr lang="en-US" sz="4400" dirty="0">
              <a:latin typeface="Calibri" panose="020F0502020204030204" pitchFamily="34" charset="0"/>
              <a:cs typeface="Calibri" panose="020F0502020204030204" pitchFamily="34" charset="0"/>
            </a:endParaRPr>
          </a:p>
          <a:p>
            <a:pPr lvl="3"/>
            <a:endParaRPr lang="en-US" sz="25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2" name="Picture 1">
            <a:extLst>
              <a:ext uri="{FF2B5EF4-FFF2-40B4-BE49-F238E27FC236}">
                <a16:creationId xmlns:a16="http://schemas.microsoft.com/office/drawing/2014/main" id="{ED84D13E-E3C0-3B4C-7863-C1650BEB6EE3}"/>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43067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35273" y="356231"/>
            <a:ext cx="12056728" cy="6501769"/>
          </a:xfrm>
        </p:spPr>
        <p:txBody>
          <a:bodyPr>
            <a:normAutofit fontScale="92500" lnSpcReduction="10000"/>
          </a:bodyPr>
          <a:lstStyle/>
          <a:p>
            <a:pPr marL="463550" lvl="2" indent="0" algn="ctr">
              <a:buNone/>
            </a:pPr>
            <a:r>
              <a:rPr lang="en-US" sz="4400" b="1" u="sng" dirty="0">
                <a:latin typeface="Calibri" panose="020F0502020204030204" pitchFamily="34" charset="0"/>
                <a:cs typeface="Calibri" panose="020F0502020204030204" pitchFamily="34" charset="0"/>
              </a:rPr>
              <a:t>One-time Allocations and Changes</a:t>
            </a:r>
          </a:p>
          <a:p>
            <a:pPr marL="914400" lvl="2" indent="0">
              <a:buNone/>
            </a:pPr>
            <a:endParaRPr lang="en-US" sz="4400" dirty="0">
              <a:latin typeface="Calibri" panose="020F0502020204030204" pitchFamily="34" charset="0"/>
              <a:cs typeface="Calibri" panose="020F0502020204030204" pitchFamily="34" charset="0"/>
            </a:endParaRPr>
          </a:p>
          <a:p>
            <a:pPr lvl="2"/>
            <a:r>
              <a:rPr lang="en-US" sz="2900" dirty="0">
                <a:latin typeface="Calibri" panose="020F0502020204030204" pitchFamily="34" charset="0"/>
                <a:cs typeface="Calibri" panose="020F0502020204030204" pitchFamily="34" charset="0"/>
              </a:rPr>
              <a:t>Rebuilding Nursing Infrastructure: $60 million a year for 5 years to expand Nursing programs. Funds are from a reallocation of existing Strong Workforce Funds </a:t>
            </a:r>
          </a:p>
          <a:p>
            <a:pPr lvl="2"/>
            <a:r>
              <a:rPr lang="en-US" sz="2900" dirty="0">
                <a:latin typeface="Calibri" panose="020F0502020204030204" pitchFamily="34" charset="0"/>
                <a:cs typeface="Calibri" panose="020F0502020204030204" pitchFamily="34" charset="0"/>
              </a:rPr>
              <a:t>Expand </a:t>
            </a:r>
            <a:r>
              <a:rPr lang="en-US" sz="2900" dirty="0" err="1">
                <a:latin typeface="Calibri" panose="020F0502020204030204" pitchFamily="34" charset="0"/>
                <a:cs typeface="Calibri" panose="020F0502020204030204" pitchFamily="34" charset="0"/>
              </a:rPr>
              <a:t>eTranscript</a:t>
            </a:r>
            <a:r>
              <a:rPr lang="en-US" sz="2900" dirty="0">
                <a:latin typeface="Calibri" panose="020F0502020204030204" pitchFamily="34" charset="0"/>
                <a:cs typeface="Calibri" panose="020F0502020204030204" pitchFamily="34" charset="0"/>
              </a:rPr>
              <a:t> California: $12 million one-time to expand </a:t>
            </a:r>
            <a:r>
              <a:rPr lang="en-US" sz="2900" dirty="0" err="1">
                <a:latin typeface="Calibri" panose="020F0502020204030204" pitchFamily="34" charset="0"/>
                <a:cs typeface="Calibri" panose="020F0502020204030204" pitchFamily="34" charset="0"/>
              </a:rPr>
              <a:t>eTranscript</a:t>
            </a:r>
            <a:r>
              <a:rPr lang="en-US" sz="2900" dirty="0">
                <a:latin typeface="Calibri" panose="020F0502020204030204" pitchFamily="34" charset="0"/>
                <a:cs typeface="Calibri" panose="020F0502020204030204" pitchFamily="34" charset="0"/>
              </a:rPr>
              <a:t> California to all Districts</a:t>
            </a:r>
          </a:p>
          <a:p>
            <a:pPr lvl="2"/>
            <a:r>
              <a:rPr lang="en-US" sz="2900" dirty="0">
                <a:latin typeface="Calibri" panose="020F0502020204030204" pitchFamily="34" charset="0"/>
                <a:cs typeface="Calibri" panose="020F0502020204030204" pitchFamily="34" charset="0"/>
              </a:rPr>
              <a:t>Mapping Credit for Prior Learning Pathways: $6 million one-time for competitive grants to establish policies to award credit for PL</a:t>
            </a:r>
          </a:p>
          <a:p>
            <a:pPr lvl="2"/>
            <a:r>
              <a:rPr lang="en-US" sz="2900" dirty="0">
                <a:latin typeface="Calibri" panose="020F0502020204030204" pitchFamily="34" charset="0"/>
                <a:cs typeface="Calibri" panose="020F0502020204030204" pitchFamily="34" charset="0"/>
              </a:rPr>
              <a:t>Pathways for Low-Income Workers: $5 million one-time to develop pathways for low-income homecare and childcare workers. Funds are from a reallocation of existing Strong Workforce Funds</a:t>
            </a:r>
          </a:p>
          <a:p>
            <a:pPr lvl="2"/>
            <a:r>
              <a:rPr lang="en-US" sz="2900" dirty="0">
                <a:latin typeface="Calibri" panose="020F0502020204030204" pitchFamily="34" charset="0"/>
                <a:cs typeface="Calibri" panose="020F0502020204030204" pitchFamily="34" charset="0"/>
              </a:rPr>
              <a:t>FAFSA: $20 million one-time to assist colleges with unexpected costs related to delays caused by the Federal implementation of FAFSA changes</a:t>
            </a:r>
          </a:p>
          <a:p>
            <a:pPr lvl="2"/>
            <a:r>
              <a:rPr lang="en-US" sz="2900" dirty="0">
                <a:latin typeface="Calibri" panose="020F0502020204030204" pitchFamily="34" charset="0"/>
                <a:cs typeface="Calibri" panose="020F0502020204030204" pitchFamily="34" charset="0"/>
              </a:rPr>
              <a:t>Part-time Faculty Office Hour Program: Increase reimbursement from 50% to 90% </a:t>
            </a: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2" name="Picture 1">
            <a:extLst>
              <a:ext uri="{FF2B5EF4-FFF2-40B4-BE49-F238E27FC236}">
                <a16:creationId xmlns:a16="http://schemas.microsoft.com/office/drawing/2014/main" id="{90ED950C-54A5-6015-234B-D50D226F9F47}"/>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427656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359229" y="2243644"/>
            <a:ext cx="11081656" cy="2370712"/>
          </a:xfrm>
        </p:spPr>
        <p:txBody>
          <a:bodyPr>
            <a:normAutofit/>
          </a:bodyPr>
          <a:lstStyle/>
          <a:p>
            <a:r>
              <a:rPr lang="en-US" sz="5400" dirty="0">
                <a:solidFill>
                  <a:schemeClr val="accent6">
                    <a:lumMod val="60000"/>
                    <a:lumOff val="40000"/>
                  </a:schemeClr>
                </a:solidFill>
              </a:rPr>
              <a:t>2024-2025 PROPOSED ADOPTED</a:t>
            </a:r>
          </a:p>
        </p:txBody>
      </p:sp>
      <p:pic>
        <p:nvPicPr>
          <p:cNvPr id="3" name="Picture 2">
            <a:extLst>
              <a:ext uri="{FF2B5EF4-FFF2-40B4-BE49-F238E27FC236}">
                <a16:creationId xmlns:a16="http://schemas.microsoft.com/office/drawing/2014/main" id="{F5048653-9893-6506-ABCD-508BCEF4AB7D}"/>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7853352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359229" y="2243644"/>
            <a:ext cx="11081656" cy="2370712"/>
          </a:xfrm>
        </p:spPr>
        <p:txBody>
          <a:bodyPr>
            <a:normAutofit/>
          </a:bodyPr>
          <a:lstStyle/>
          <a:p>
            <a:r>
              <a:rPr lang="en-US" sz="5400" dirty="0">
                <a:solidFill>
                  <a:schemeClr val="accent6">
                    <a:lumMod val="60000"/>
                    <a:lumOff val="40000"/>
                  </a:schemeClr>
                </a:solidFill>
              </a:rPr>
              <a:t>2024-2025 major assumptions</a:t>
            </a:r>
          </a:p>
        </p:txBody>
      </p:sp>
      <p:pic>
        <p:nvPicPr>
          <p:cNvPr id="3" name="Picture 2">
            <a:extLst>
              <a:ext uri="{FF2B5EF4-FFF2-40B4-BE49-F238E27FC236}">
                <a16:creationId xmlns:a16="http://schemas.microsoft.com/office/drawing/2014/main" id="{C3682499-3AAD-07C0-9A45-33081FEDE641}"/>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4025792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741044" y="1715965"/>
            <a:ext cx="11795760" cy="495153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600" dirty="0"/>
              <a:t>District Planning and Advisory Council (DPAC)</a:t>
            </a:r>
          </a:p>
          <a:p>
            <a:pPr lvl="1"/>
            <a:r>
              <a:rPr lang="en-US" sz="3600" dirty="0"/>
              <a:t>Primary planning body</a:t>
            </a:r>
          </a:p>
          <a:p>
            <a:r>
              <a:rPr lang="en-US" sz="3600" dirty="0"/>
              <a:t>One new Annual Action Plan</a:t>
            </a:r>
          </a:p>
          <a:p>
            <a:r>
              <a:rPr lang="en-US" sz="3600" dirty="0"/>
              <a:t>No cost</a:t>
            </a:r>
            <a:endParaRPr lang="en-US" sz="3400" dirty="0"/>
          </a:p>
          <a:p>
            <a:pPr lvl="1"/>
            <a:endParaRPr lang="en-US" sz="3400" dirty="0"/>
          </a:p>
          <a:p>
            <a:pPr marL="457200" lvl="1" indent="0">
              <a:buNone/>
            </a:pPr>
            <a:endParaRPr lang="en-US" sz="3400" dirty="0"/>
          </a:p>
          <a:p>
            <a:endParaRPr lang="en-US" sz="3600" dirty="0"/>
          </a:p>
        </p:txBody>
      </p:sp>
      <p:sp>
        <p:nvSpPr>
          <p:cNvPr id="3" name="Title 1">
            <a:extLst>
              <a:ext uri="{FF2B5EF4-FFF2-40B4-BE49-F238E27FC236}">
                <a16:creationId xmlns:a16="http://schemas.microsoft.com/office/drawing/2014/main" id="{F39C6787-FC93-481A-8751-D8E661BE93A8}"/>
              </a:ext>
            </a:extLst>
          </p:cNvPr>
          <p:cNvSpPr txBox="1">
            <a:spLocks/>
          </p:cNvSpPr>
          <p:nvPr/>
        </p:nvSpPr>
        <p:spPr>
          <a:xfrm>
            <a:off x="-531478" y="470421"/>
            <a:ext cx="12104482" cy="770513"/>
          </a:xfrm>
          <a:prstGeom prst="rect">
            <a:avLst/>
          </a:prstGeom>
        </p:spPr>
        <p:txBody>
          <a:bodyPr>
            <a:no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sz="4400" u="sng" dirty="0">
                <a:solidFill>
                  <a:schemeClr val="accent6">
                    <a:lumMod val="60000"/>
                    <a:lumOff val="40000"/>
                  </a:schemeClr>
                </a:solidFill>
              </a:rPr>
              <a:t>Linking planning to budgeting</a:t>
            </a:r>
          </a:p>
        </p:txBody>
      </p:sp>
      <p:pic>
        <p:nvPicPr>
          <p:cNvPr id="4" name="Picture 3">
            <a:extLst>
              <a:ext uri="{FF2B5EF4-FFF2-40B4-BE49-F238E27FC236}">
                <a16:creationId xmlns:a16="http://schemas.microsoft.com/office/drawing/2014/main" id="{3E437EFD-A2F4-55B8-BDB3-81A0036B2020}"/>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2920562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55E1D7-9C01-46A9-AC96-FEB1F4097A45}"/>
              </a:ext>
            </a:extLst>
          </p:cNvPr>
          <p:cNvSpPr/>
          <p:nvPr/>
        </p:nvSpPr>
        <p:spPr>
          <a:xfrm>
            <a:off x="80682" y="1462868"/>
            <a:ext cx="12030635" cy="3970318"/>
          </a:xfrm>
          <a:prstGeom prst="rect">
            <a:avLst/>
          </a:prstGeom>
        </p:spPr>
        <p:txBody>
          <a:bodyPr wrap="square">
            <a:spAutoFit/>
          </a:bodyPr>
          <a:lstStyle/>
          <a:p>
            <a:pPr marL="0" marR="0" algn="just">
              <a:spcBef>
                <a:spcPts val="0"/>
              </a:spcBef>
              <a:spcAft>
                <a:spcPts val="0"/>
              </a:spcAft>
            </a:pPr>
            <a:r>
              <a:rPr lang="en-US" sz="1800" b="1" i="1" u="sng" dirty="0">
                <a:effectLst/>
                <a:latin typeface="Palatino Linotype" panose="02040502050505030304" pitchFamily="18" charset="0"/>
                <a:ea typeface="Times New Roman" panose="02020603050405020304" pitchFamily="18" charset="0"/>
              </a:rPr>
              <a:t>Identify the Retention and Persistence Components of Existing College Plans and Activities and Develop Recommendations on How to Improve the Coordination of the Plans and How to Assess the Annual Impact of Each Plan on Retention and Persistence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1800" b="1"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dirty="0">
                <a:effectLst/>
                <a:latin typeface="Gill Sans MT" panose="020B0502020104020203" pitchFamily="34" charset="0"/>
                <a:ea typeface="Times New Roman" panose="02020603050405020304" pitchFamily="18" charset="0"/>
              </a:rPr>
              <a:t>Budget:</a:t>
            </a:r>
            <a:r>
              <a:rPr lang="en-US" sz="1800" dirty="0">
                <a:effectLst/>
                <a:latin typeface="Gill Sans MT" panose="020B0502020104020203" pitchFamily="34" charset="0"/>
                <a:ea typeface="Times New Roman" panose="02020603050405020304" pitchFamily="18" charset="0"/>
              </a:rPr>
              <a:t> </a:t>
            </a:r>
            <a:r>
              <a:rPr lang="en-US" dirty="0">
                <a:latin typeface="Gill Sans MT" panose="020B0502020104020203" pitchFamily="34" charset="0"/>
                <a:ea typeface="Times New Roman" panose="02020603050405020304" pitchFamily="18" charset="0"/>
              </a:rPr>
              <a:t>No cost</a:t>
            </a:r>
          </a:p>
          <a:p>
            <a:pPr marL="0" marR="0" algn="just">
              <a:spcBef>
                <a:spcPts val="0"/>
              </a:spcBef>
              <a:spcAft>
                <a:spcPts val="0"/>
              </a:spcAft>
            </a:pPr>
            <a:r>
              <a:rPr lang="en-US" sz="1800" dirty="0">
                <a:effectLst/>
                <a:latin typeface="Gill Sans MT" panose="020B0502020104020203"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dirty="0">
                <a:effectLst/>
                <a:latin typeface="Gill Sans MT" panose="020B0502020104020203" pitchFamily="34" charset="0"/>
                <a:ea typeface="Garamond" panose="02020404030301010803" pitchFamily="18" charset="0"/>
                <a:cs typeface="Garamond" panose="02020404030301010803" pitchFamily="18" charset="0"/>
              </a:rPr>
              <a:t>Purpose/Goal of Action Plan: </a:t>
            </a:r>
            <a:r>
              <a:rPr lang="en-US" sz="1800" dirty="0">
                <a:effectLst/>
                <a:latin typeface="Palatino Linotype" panose="02040502050505030304" pitchFamily="18" charset="0"/>
                <a:ea typeface="Times New Roman" panose="02020603050405020304" pitchFamily="18" charset="0"/>
              </a:rPr>
              <a:t>Identify the retention and persistence components of existing college plans and activities (e.g., Strategic Enrollment Management (SEM) Plan, Student Equity Plan, Guided Pathways, Facilities Master Plan, Professional Development, Onboarding, Student Engagement practices); Develop a means for assessment of the implementation and success of each plan or activity; Develop a written report to present to DPAC in Spring 2025 outlining recommendations to improve the coordination of the plans/activities and assessment of the impact of each plan/activity on retention and persistence.</a:t>
            </a:r>
            <a:endParaRPr lang="en-US" sz="1800" dirty="0">
              <a:effectLst/>
              <a:latin typeface="Times New Roman" panose="02020603050405020304" pitchFamily="18" charset="0"/>
              <a:ea typeface="Times New Roman" panose="02020603050405020304" pitchFamily="18" charset="0"/>
            </a:endParaRPr>
          </a:p>
          <a:p>
            <a:endParaRPr lang="en-US" dirty="0">
              <a:latin typeface="Gill Sans MT" panose="020B0502020104020203" pitchFamily="34" charset="0"/>
              <a:ea typeface="Times New Roman" panose="02020603050405020304" pitchFamily="18" charset="0"/>
            </a:endParaRPr>
          </a:p>
          <a:p>
            <a:r>
              <a:rPr lang="en-US" dirty="0">
                <a:latin typeface="Gill Sans MT" panose="020B0502020104020203" pitchFamily="34"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p:txBody>
      </p:sp>
      <p:pic>
        <p:nvPicPr>
          <p:cNvPr id="2" name="Picture 1">
            <a:extLst>
              <a:ext uri="{FF2B5EF4-FFF2-40B4-BE49-F238E27FC236}">
                <a16:creationId xmlns:a16="http://schemas.microsoft.com/office/drawing/2014/main" id="{9FD0AF3A-F244-691A-51BC-4557C0227909}"/>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27257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1" y="1803531"/>
            <a:ext cx="12191999" cy="540608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4000" dirty="0"/>
              <a:t>Apportionment</a:t>
            </a:r>
          </a:p>
          <a:p>
            <a:pPr lvl="1"/>
            <a:r>
              <a:rPr lang="en-US" sz="3600" dirty="0"/>
              <a:t>COLA: 1.07% or $1,786,407</a:t>
            </a:r>
          </a:p>
          <a:p>
            <a:pPr lvl="1"/>
            <a:r>
              <a:rPr lang="en-US" sz="3600" dirty="0"/>
              <a:t>No Growth: Hold harmless</a:t>
            </a:r>
          </a:p>
          <a:p>
            <a:pPr lvl="1"/>
            <a:r>
              <a:rPr lang="en-US" sz="3600" dirty="0"/>
              <a:t>Deficit Factor: </a:t>
            </a:r>
            <a:r>
              <a:rPr lang="en-US" sz="3600" dirty="0">
                <a:solidFill>
                  <a:schemeClr val="tx1">
                    <a:lumMod val="95000"/>
                  </a:schemeClr>
                </a:solidFill>
              </a:rPr>
              <a:t>0.0% </a:t>
            </a:r>
            <a:r>
              <a:rPr lang="en-US" sz="2800" i="1" dirty="0">
                <a:solidFill>
                  <a:schemeClr val="tx1">
                    <a:lumMod val="95000"/>
                  </a:schemeClr>
                </a:solidFill>
              </a:rPr>
              <a:t>(State Deficit Factor is 2.4%)</a:t>
            </a:r>
            <a:r>
              <a:rPr lang="en-US" sz="3600" dirty="0">
                <a:solidFill>
                  <a:schemeClr val="tx1">
                    <a:lumMod val="95000"/>
                  </a:schemeClr>
                </a:solidFill>
              </a:rPr>
              <a:t> </a:t>
            </a:r>
          </a:p>
          <a:p>
            <a:pPr marL="457200" lvl="1" indent="0">
              <a:buNone/>
            </a:pPr>
            <a:endParaRPr lang="en-US" sz="2600" dirty="0"/>
          </a:p>
        </p:txBody>
      </p:sp>
      <p:sp>
        <p:nvSpPr>
          <p:cNvPr id="3" name="Title 1">
            <a:extLst>
              <a:ext uri="{FF2B5EF4-FFF2-40B4-BE49-F238E27FC236}">
                <a16:creationId xmlns:a16="http://schemas.microsoft.com/office/drawing/2014/main" id="{F39C6787-FC93-481A-8751-D8E661BE93A8}"/>
              </a:ext>
            </a:extLst>
          </p:cNvPr>
          <p:cNvSpPr txBox="1">
            <a:spLocks/>
          </p:cNvSpPr>
          <p:nvPr/>
        </p:nvSpPr>
        <p:spPr>
          <a:xfrm>
            <a:off x="597625" y="287578"/>
            <a:ext cx="10996749" cy="770513"/>
          </a:xfrm>
          <a:prstGeom prst="rect">
            <a:avLst/>
          </a:prstGeom>
        </p:spPr>
        <p:txBody>
          <a:bodyPr>
            <a:no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sz="5400" u="sng" dirty="0">
                <a:solidFill>
                  <a:schemeClr val="accent6">
                    <a:lumMod val="60000"/>
                    <a:lumOff val="40000"/>
                  </a:schemeClr>
                </a:solidFill>
              </a:rPr>
              <a:t>Major assumptions</a:t>
            </a:r>
          </a:p>
        </p:txBody>
      </p:sp>
      <p:pic>
        <p:nvPicPr>
          <p:cNvPr id="4" name="Picture 3">
            <a:extLst>
              <a:ext uri="{FF2B5EF4-FFF2-40B4-BE49-F238E27FC236}">
                <a16:creationId xmlns:a16="http://schemas.microsoft.com/office/drawing/2014/main" id="{2F6D91D8-4CA0-FF4A-358F-460D2796F10D}"/>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5063300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696540" y="1374537"/>
            <a:ext cx="12191999" cy="52528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200" dirty="0"/>
              <a:t>Resident </a:t>
            </a:r>
            <a:r>
              <a:rPr lang="en-US" sz="3200" dirty="0" err="1"/>
              <a:t>CrFTES</a:t>
            </a:r>
            <a:r>
              <a:rPr lang="en-US" sz="3200" dirty="0"/>
              <a:t> growth of 5.3% or 876.34 FTES</a:t>
            </a:r>
          </a:p>
          <a:p>
            <a:pPr marL="457200" lvl="1" indent="0">
              <a:buNone/>
            </a:pPr>
            <a:endParaRPr lang="en-US" sz="2600" dirty="0"/>
          </a:p>
        </p:txBody>
      </p:sp>
      <p:pic>
        <p:nvPicPr>
          <p:cNvPr id="4" name="Picture 3">
            <a:extLst>
              <a:ext uri="{FF2B5EF4-FFF2-40B4-BE49-F238E27FC236}">
                <a16:creationId xmlns:a16="http://schemas.microsoft.com/office/drawing/2014/main" id="{2F6D91D8-4CA0-FF4A-358F-460D2796F10D}"/>
              </a:ext>
            </a:extLst>
          </p:cNvPr>
          <p:cNvPicPr>
            <a:picLocks noChangeAspect="1"/>
          </p:cNvPicPr>
          <p:nvPr/>
        </p:nvPicPr>
        <p:blipFill>
          <a:blip r:embed="rId2"/>
          <a:stretch>
            <a:fillRect/>
          </a:stretch>
        </p:blipFill>
        <p:spPr>
          <a:xfrm>
            <a:off x="135272" y="77380"/>
            <a:ext cx="909472" cy="778298"/>
          </a:xfrm>
          <a:prstGeom prst="rect">
            <a:avLst/>
          </a:prstGeom>
        </p:spPr>
      </p:pic>
      <p:graphicFrame>
        <p:nvGraphicFramePr>
          <p:cNvPr id="7" name="Chart 6">
            <a:extLst>
              <a:ext uri="{FF2B5EF4-FFF2-40B4-BE49-F238E27FC236}">
                <a16:creationId xmlns:a16="http://schemas.microsoft.com/office/drawing/2014/main" id="{B1CCA0F6-6DE4-81C5-B06A-FB3A7FF9E3E5}"/>
              </a:ext>
            </a:extLst>
          </p:cNvPr>
          <p:cNvGraphicFramePr/>
          <p:nvPr>
            <p:extLst>
              <p:ext uri="{D42A27DB-BD31-4B8C-83A1-F6EECF244321}">
                <p14:modId xmlns:p14="http://schemas.microsoft.com/office/powerpoint/2010/main" val="3042615856"/>
              </p:ext>
            </p:extLst>
          </p:nvPr>
        </p:nvGraphicFramePr>
        <p:xfrm>
          <a:off x="770991" y="514042"/>
          <a:ext cx="10842455" cy="600082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Arrow Connector 8">
            <a:extLst>
              <a:ext uri="{FF2B5EF4-FFF2-40B4-BE49-F238E27FC236}">
                <a16:creationId xmlns:a16="http://schemas.microsoft.com/office/drawing/2014/main" id="{BC24B59A-E152-7FE2-13F4-C81354F16F80}"/>
              </a:ext>
            </a:extLst>
          </p:cNvPr>
          <p:cNvCxnSpPr>
            <a:cxnSpLocks/>
          </p:cNvCxnSpPr>
          <p:nvPr/>
        </p:nvCxnSpPr>
        <p:spPr>
          <a:xfrm>
            <a:off x="2569413" y="1493642"/>
            <a:ext cx="7946187" cy="2073400"/>
          </a:xfrm>
          <a:prstGeom prst="straightConnector1">
            <a:avLst/>
          </a:prstGeom>
          <a:ln w="47625">
            <a:headEnd type="triangle"/>
            <a:tailEnd type="triangle"/>
          </a:ln>
        </p:spPr>
        <p:style>
          <a:lnRef idx="1">
            <a:schemeClr val="accent6"/>
          </a:lnRef>
          <a:fillRef idx="0">
            <a:schemeClr val="accent6"/>
          </a:fillRef>
          <a:effectRef idx="0">
            <a:schemeClr val="accent6"/>
          </a:effectRef>
          <a:fontRef idx="minor">
            <a:schemeClr val="tx1"/>
          </a:fontRef>
        </p:style>
      </p:cxnSp>
      <p:sp>
        <p:nvSpPr>
          <p:cNvPr id="11" name="TextBox 10">
            <a:extLst>
              <a:ext uri="{FF2B5EF4-FFF2-40B4-BE49-F238E27FC236}">
                <a16:creationId xmlns:a16="http://schemas.microsoft.com/office/drawing/2014/main" id="{B8D8D5E4-9EBE-7C81-29E0-5F14295B010A}"/>
              </a:ext>
            </a:extLst>
          </p:cNvPr>
          <p:cNvSpPr txBox="1"/>
          <p:nvPr/>
        </p:nvSpPr>
        <p:spPr>
          <a:xfrm>
            <a:off x="7695617" y="2299509"/>
            <a:ext cx="3853940" cy="461665"/>
          </a:xfrm>
          <a:prstGeom prst="rect">
            <a:avLst/>
          </a:prstGeom>
          <a:noFill/>
        </p:spPr>
        <p:txBody>
          <a:bodyPr wrap="none" rtlCol="0">
            <a:spAutoFit/>
          </a:bodyPr>
          <a:lstStyle/>
          <a:p>
            <a:r>
              <a:rPr lang="en-US" sz="2400" dirty="0">
                <a:solidFill>
                  <a:srgbClr val="00B0F0"/>
                </a:solidFill>
              </a:rPr>
              <a:t>Decline of 1,982 or 10.2%</a:t>
            </a:r>
          </a:p>
        </p:txBody>
      </p:sp>
    </p:spTree>
    <p:extLst>
      <p:ext uri="{BB962C8B-B14F-4D97-AF65-F5344CB8AC3E}">
        <p14:creationId xmlns:p14="http://schemas.microsoft.com/office/powerpoint/2010/main" val="34142423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randombar(horizontal)">
                                      <p:cBhvr>
                                        <p:cTn id="16" dur="500"/>
                                        <p:tgtEl>
                                          <p:spTgt spid="9"/>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randombar(horizontal)">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304801" y="1484880"/>
            <a:ext cx="12005952" cy="5398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600" dirty="0"/>
              <a:t>Non-resident FTES: 3.2% or 99.7 FTES</a:t>
            </a:r>
            <a:r>
              <a:rPr lang="en-US" sz="3600" dirty="0">
                <a:solidFill>
                  <a:srgbClr val="FF0000"/>
                </a:solidFill>
              </a:rPr>
              <a:t> </a:t>
            </a:r>
          </a:p>
          <a:p>
            <a:pPr marL="457200" lvl="1" indent="0">
              <a:buNone/>
            </a:pPr>
            <a:endParaRPr lang="en-US" sz="2600"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3"/>
          <a:stretch>
            <a:fillRect/>
          </a:stretch>
        </p:blipFill>
        <p:spPr>
          <a:xfrm>
            <a:off x="135272" y="77380"/>
            <a:ext cx="909472" cy="778298"/>
          </a:xfrm>
          <a:prstGeom prst="rect">
            <a:avLst/>
          </a:prstGeom>
        </p:spPr>
      </p:pic>
      <p:graphicFrame>
        <p:nvGraphicFramePr>
          <p:cNvPr id="4" name="Chart 3">
            <a:extLst>
              <a:ext uri="{FF2B5EF4-FFF2-40B4-BE49-F238E27FC236}">
                <a16:creationId xmlns:a16="http://schemas.microsoft.com/office/drawing/2014/main" id="{530858C8-FE32-AFF3-796F-A331C294C142}"/>
              </a:ext>
            </a:extLst>
          </p:cNvPr>
          <p:cNvGraphicFramePr/>
          <p:nvPr>
            <p:extLst>
              <p:ext uri="{D42A27DB-BD31-4B8C-83A1-F6EECF244321}">
                <p14:modId xmlns:p14="http://schemas.microsoft.com/office/powerpoint/2010/main" val="106115875"/>
              </p:ext>
            </p:extLst>
          </p:nvPr>
        </p:nvGraphicFramePr>
        <p:xfrm>
          <a:off x="1044744" y="779800"/>
          <a:ext cx="10842455" cy="600082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AC9FD77B-D842-B922-F89E-3778E7BD8CF9}"/>
              </a:ext>
            </a:extLst>
          </p:cNvPr>
          <p:cNvSpPr txBox="1"/>
          <p:nvPr/>
        </p:nvSpPr>
        <p:spPr>
          <a:xfrm>
            <a:off x="7956839" y="3318545"/>
            <a:ext cx="3853940" cy="461665"/>
          </a:xfrm>
          <a:prstGeom prst="rect">
            <a:avLst/>
          </a:prstGeom>
          <a:noFill/>
        </p:spPr>
        <p:txBody>
          <a:bodyPr wrap="none" rtlCol="0">
            <a:spAutoFit/>
          </a:bodyPr>
          <a:lstStyle/>
          <a:p>
            <a:r>
              <a:rPr lang="en-US" sz="2400" dirty="0">
                <a:solidFill>
                  <a:srgbClr val="00B0F0"/>
                </a:solidFill>
              </a:rPr>
              <a:t>Decline of 1,005 or 23.6%</a:t>
            </a:r>
          </a:p>
        </p:txBody>
      </p:sp>
      <p:cxnSp>
        <p:nvCxnSpPr>
          <p:cNvPr id="6" name="Straight Arrow Connector 5">
            <a:extLst>
              <a:ext uri="{FF2B5EF4-FFF2-40B4-BE49-F238E27FC236}">
                <a16:creationId xmlns:a16="http://schemas.microsoft.com/office/drawing/2014/main" id="{7E44C87C-F206-322A-0F09-67AB251C499D}"/>
              </a:ext>
            </a:extLst>
          </p:cNvPr>
          <p:cNvCxnSpPr>
            <a:cxnSpLocks/>
          </p:cNvCxnSpPr>
          <p:nvPr/>
        </p:nvCxnSpPr>
        <p:spPr>
          <a:xfrm>
            <a:off x="3886200" y="2992582"/>
            <a:ext cx="6941127" cy="1406236"/>
          </a:xfrm>
          <a:prstGeom prst="straightConnector1">
            <a:avLst/>
          </a:prstGeom>
          <a:ln w="47625">
            <a:headEnd type="triangle"/>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6780051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randombar(horizontal)">
                                      <p:cBhvr>
                                        <p:cTn id="16" dur="500"/>
                                        <p:tgtEl>
                                          <p:spTgt spid="5"/>
                                        </p:tgtEl>
                                      </p:cBhvr>
                                    </p:animEffect>
                                  </p:childTnLst>
                                </p:cTn>
                              </p:par>
                              <p:par>
                                <p:cTn id="17" presetID="14" presetClass="entr" presetSubtype="1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135272" y="775752"/>
            <a:ext cx="12215630" cy="53064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lvl="1"/>
            <a:r>
              <a:rPr lang="en-US" sz="4000" dirty="0"/>
              <a:t>NR Tuition revenue increase of ~$5,547,443 from PY</a:t>
            </a:r>
          </a:p>
          <a:p>
            <a:pPr lvl="2"/>
            <a:r>
              <a:rPr lang="en-US" sz="3600" dirty="0"/>
              <a:t>2018-2019 = $33,029,528</a:t>
            </a:r>
          </a:p>
          <a:p>
            <a:pPr lvl="2"/>
            <a:r>
              <a:rPr lang="en-US" sz="3600" dirty="0"/>
              <a:t>2019-2020 = $28,384,549</a:t>
            </a:r>
          </a:p>
          <a:p>
            <a:pPr lvl="2"/>
            <a:r>
              <a:rPr lang="en-US" sz="3600" dirty="0"/>
              <a:t>2020-2021 = $23,987,221</a:t>
            </a:r>
          </a:p>
          <a:p>
            <a:pPr lvl="2"/>
            <a:r>
              <a:rPr lang="en-US" sz="3600" dirty="0"/>
              <a:t>2021-2022 = $21,657,241</a:t>
            </a:r>
          </a:p>
          <a:p>
            <a:pPr lvl="2"/>
            <a:r>
              <a:rPr lang="en-US" sz="3600" dirty="0"/>
              <a:t>2022-2023 = $22,922,455</a:t>
            </a:r>
          </a:p>
          <a:p>
            <a:pPr lvl="2"/>
            <a:r>
              <a:rPr lang="en-US" sz="3600" dirty="0"/>
              <a:t>2023-2024 = $25,304,446</a:t>
            </a:r>
          </a:p>
          <a:p>
            <a:pPr lvl="2"/>
            <a:r>
              <a:rPr lang="en-US" sz="3600" dirty="0"/>
              <a:t>2024-2025 </a:t>
            </a:r>
            <a:r>
              <a:rPr lang="en-US" sz="3600" dirty="0" err="1"/>
              <a:t>Proj</a:t>
            </a:r>
            <a:r>
              <a:rPr lang="en-US" sz="3600" dirty="0"/>
              <a:t>.= $30,851,889</a:t>
            </a:r>
          </a:p>
          <a:p>
            <a:pPr lvl="3"/>
            <a:r>
              <a:rPr lang="en-US" sz="3200" dirty="0"/>
              <a:t>2024-25 reflects 3.2% increase in FTES and 18.3% increase in fees mandated by the State</a:t>
            </a:r>
          </a:p>
          <a:p>
            <a:pPr marL="457200" lvl="1" indent="0">
              <a:buNone/>
            </a:pPr>
            <a:endParaRPr lang="en-US" sz="2600"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3"/>
          <a:stretch>
            <a:fillRect/>
          </a:stretch>
        </p:blipFill>
        <p:spPr>
          <a:xfrm>
            <a:off x="135272" y="77380"/>
            <a:ext cx="909472" cy="778298"/>
          </a:xfrm>
          <a:prstGeom prst="rect">
            <a:avLst/>
          </a:prstGeom>
        </p:spPr>
      </p:pic>
    </p:spTree>
    <p:extLst>
      <p:ext uri="{BB962C8B-B14F-4D97-AF65-F5344CB8AC3E}">
        <p14:creationId xmlns:p14="http://schemas.microsoft.com/office/powerpoint/2010/main" val="17863155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fontScale="90000"/>
          </a:bodyPr>
          <a:lstStyle/>
          <a:p>
            <a:pPr algn="ctr"/>
            <a:r>
              <a:rPr lang="en-US" sz="5400" dirty="0">
                <a:solidFill>
                  <a:schemeClr val="accent6">
                    <a:lumMod val="60000"/>
                    <a:lumOff val="40000"/>
                  </a:schemeClr>
                </a:solidFill>
              </a:rPr>
              <a:t>2023 - 2024 recap</a:t>
            </a:r>
            <a:br>
              <a:rPr lang="en-US" sz="5400" dirty="0">
                <a:solidFill>
                  <a:schemeClr val="accent6">
                    <a:lumMod val="60000"/>
                    <a:lumOff val="40000"/>
                  </a:schemeClr>
                </a:solidFill>
              </a:rPr>
            </a:br>
            <a:r>
              <a:rPr lang="en-US" sz="5400" dirty="0">
                <a:solidFill>
                  <a:schemeClr val="accent6">
                    <a:lumMod val="60000"/>
                    <a:lumOff val="40000"/>
                  </a:schemeClr>
                </a:solidFill>
              </a:rPr>
              <a:t>Summary of Changes from</a:t>
            </a:r>
            <a:br>
              <a:rPr lang="en-US" sz="5400" dirty="0">
                <a:solidFill>
                  <a:schemeClr val="accent6">
                    <a:lumMod val="60000"/>
                    <a:lumOff val="40000"/>
                  </a:schemeClr>
                </a:solidFill>
              </a:rPr>
            </a:br>
            <a:r>
              <a:rPr lang="en-US" sz="5400" dirty="0">
                <a:solidFill>
                  <a:schemeClr val="accent6">
                    <a:lumMod val="60000"/>
                    <a:lumOff val="40000"/>
                  </a:schemeClr>
                </a:solidFill>
              </a:rPr>
              <a:t>Adopted to final</a:t>
            </a:r>
            <a:br>
              <a:rPr lang="en-US" sz="5400" dirty="0">
                <a:solidFill>
                  <a:schemeClr val="accent6">
                    <a:lumMod val="60000"/>
                    <a:lumOff val="40000"/>
                  </a:schemeClr>
                </a:solidFill>
              </a:rPr>
            </a:br>
            <a:endParaRPr lang="en-US" sz="5400" dirty="0">
              <a:solidFill>
                <a:schemeClr val="accent6">
                  <a:lumMod val="60000"/>
                  <a:lumOff val="40000"/>
                </a:schemeClr>
              </a:solidFill>
            </a:endParaRPr>
          </a:p>
        </p:txBody>
      </p:sp>
      <p:pic>
        <p:nvPicPr>
          <p:cNvPr id="4" name="Picture 3">
            <a:extLst>
              <a:ext uri="{FF2B5EF4-FFF2-40B4-BE49-F238E27FC236}">
                <a16:creationId xmlns:a16="http://schemas.microsoft.com/office/drawing/2014/main" id="{659C8C6D-8169-F21F-D534-1A1D44A9B404}"/>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9588782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4290A3-D684-40D8-8697-0CCE1DF94F5A}"/>
              </a:ext>
            </a:extLst>
          </p:cNvPr>
          <p:cNvSpPr txBox="1"/>
          <p:nvPr/>
        </p:nvSpPr>
        <p:spPr>
          <a:xfrm>
            <a:off x="0" y="2459504"/>
            <a:ext cx="12192000" cy="1938992"/>
          </a:xfrm>
          <a:prstGeom prst="rect">
            <a:avLst/>
          </a:prstGeom>
          <a:noFill/>
        </p:spPr>
        <p:txBody>
          <a:bodyPr wrap="square" rtlCol="0">
            <a:spAutoFit/>
          </a:bodyPr>
          <a:lstStyle/>
          <a:p>
            <a:pPr algn="ctr"/>
            <a:r>
              <a:rPr lang="en-US" sz="4000" b="1" dirty="0"/>
              <a:t>Since 2018-2019, total FTES served is projected to have declined by </a:t>
            </a:r>
            <a:r>
              <a:rPr lang="en-US" sz="4000" b="1" dirty="0">
                <a:solidFill>
                  <a:srgbClr val="FF0000"/>
                </a:solidFill>
              </a:rPr>
              <a:t>~&lt;11.53%&gt; </a:t>
            </a:r>
            <a:r>
              <a:rPr lang="en-US" sz="4000" b="1" dirty="0"/>
              <a:t>or </a:t>
            </a:r>
            <a:r>
              <a:rPr lang="en-US" sz="4000" b="1" dirty="0">
                <a:solidFill>
                  <a:srgbClr val="FF0000"/>
                </a:solidFill>
              </a:rPr>
              <a:t>&lt;2,824.96&gt; </a:t>
            </a:r>
            <a:r>
              <a:rPr lang="en-US" sz="4000" b="1" dirty="0"/>
              <a:t>FTES</a:t>
            </a:r>
          </a:p>
          <a:p>
            <a:pPr algn="ctr"/>
            <a:endParaRPr lang="en-US" sz="4000" b="1" dirty="0"/>
          </a:p>
        </p:txBody>
      </p:sp>
      <p:pic>
        <p:nvPicPr>
          <p:cNvPr id="3" name="Picture 2">
            <a:extLst>
              <a:ext uri="{FF2B5EF4-FFF2-40B4-BE49-F238E27FC236}">
                <a16:creationId xmlns:a16="http://schemas.microsoft.com/office/drawing/2014/main" id="{48EFD108-F4A9-FC9E-CDAB-784372975A85}"/>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968285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0" y="1110122"/>
            <a:ext cx="12215630" cy="53064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600" dirty="0"/>
              <a:t>Part-time Faculty Office Hour Reimbursement</a:t>
            </a:r>
          </a:p>
          <a:p>
            <a:pPr lvl="1"/>
            <a:r>
              <a:rPr lang="en-US" sz="2600" dirty="0"/>
              <a:t>Reimburses Districts a portion of what is spent on adjunct office hours</a:t>
            </a:r>
          </a:p>
          <a:p>
            <a:pPr lvl="1"/>
            <a:r>
              <a:rPr lang="en-US" sz="2600" dirty="0"/>
              <a:t>Prior to 2024-25 reimbursement was capped at 50% of incurred cost</a:t>
            </a:r>
          </a:p>
          <a:p>
            <a:pPr lvl="1"/>
            <a:r>
              <a:rPr lang="en-US" sz="2600" dirty="0"/>
              <a:t>2024-25 onward reimbursement will be capped at 90% of incurred cost</a:t>
            </a:r>
          </a:p>
          <a:p>
            <a:pPr lvl="1"/>
            <a:r>
              <a:rPr lang="en-US" sz="2600" dirty="0"/>
              <a:t>Reimbursement is prorated to available funding</a:t>
            </a:r>
          </a:p>
          <a:p>
            <a:pPr lvl="2"/>
            <a:r>
              <a:rPr lang="en-US" sz="2400" dirty="0"/>
              <a:t>Total Program funding is $23.6 million</a:t>
            </a:r>
          </a:p>
          <a:p>
            <a:pPr lvl="2"/>
            <a:r>
              <a:rPr lang="en-US" sz="2400" dirty="0"/>
              <a:t>Total claims in 23-24 were $36.3 million</a:t>
            </a:r>
          </a:p>
          <a:p>
            <a:pPr lvl="2"/>
            <a:r>
              <a:rPr lang="en-US" sz="2400" dirty="0"/>
              <a:t>23-24 District Claimed $4,469,188 and received $2,234,594</a:t>
            </a:r>
          </a:p>
          <a:p>
            <a:pPr lvl="1"/>
            <a:r>
              <a:rPr lang="en-US" sz="2600" dirty="0"/>
              <a:t>2024-25 funding includes prior years unused funding</a:t>
            </a:r>
          </a:p>
          <a:p>
            <a:pPr lvl="2"/>
            <a:r>
              <a:rPr lang="en-US" sz="2400" dirty="0"/>
              <a:t>Total 2024-25 funding is $70.8 million</a:t>
            </a:r>
          </a:p>
          <a:p>
            <a:pPr lvl="2"/>
            <a:r>
              <a:rPr lang="en-US" sz="2400" dirty="0"/>
              <a:t>For 2024-25 $1.8 million one-time additional reimbursement projected</a:t>
            </a:r>
          </a:p>
          <a:p>
            <a:pPr lvl="2"/>
            <a:r>
              <a:rPr lang="en-US" sz="2400" dirty="0"/>
              <a:t>Will return to $23.6 million in 2025-26</a:t>
            </a:r>
          </a:p>
          <a:p>
            <a:pPr lvl="2"/>
            <a:endParaRPr lang="en-US" sz="2400" dirty="0"/>
          </a:p>
          <a:p>
            <a:pPr lvl="1"/>
            <a:endParaRPr lang="en-US" sz="2600" dirty="0"/>
          </a:p>
          <a:p>
            <a:pPr lvl="1"/>
            <a:endParaRPr lang="en-US" sz="2400" dirty="0"/>
          </a:p>
          <a:p>
            <a:pPr lvl="1"/>
            <a:endParaRPr lang="en-US" sz="2600"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9761938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135272" y="1151065"/>
            <a:ext cx="12215630" cy="53064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600" dirty="0"/>
              <a:t>New Fee Based Instruction Program – N</a:t>
            </a:r>
            <a:r>
              <a:rPr lang="en-US" sz="3600" i="1" dirty="0"/>
              <a:t>ovel Prep</a:t>
            </a:r>
            <a:endParaRPr lang="en-US" sz="2800" i="1" dirty="0"/>
          </a:p>
          <a:p>
            <a:pPr lvl="1"/>
            <a:r>
              <a:rPr lang="en-US" sz="3200" dirty="0"/>
              <a:t>Structured program offering oversees students an online pathway to transfer to premier US Universities</a:t>
            </a:r>
          </a:p>
          <a:p>
            <a:pPr lvl="1"/>
            <a:r>
              <a:rPr lang="en-US" sz="3200" dirty="0"/>
              <a:t>66 semester and 3 intersession sections</a:t>
            </a:r>
          </a:p>
          <a:p>
            <a:pPr lvl="2"/>
            <a:r>
              <a:rPr lang="en-US" sz="3200" dirty="0"/>
              <a:t>Sections are in addition to normal section allocation</a:t>
            </a:r>
          </a:p>
          <a:p>
            <a:pPr lvl="1"/>
            <a:r>
              <a:rPr lang="en-US" sz="3200" dirty="0"/>
              <a:t>Projected gross revenue is $2,000,000 and projected net revenue is $1,033,377</a:t>
            </a:r>
          </a:p>
          <a:p>
            <a:pPr lvl="1"/>
            <a:r>
              <a:rPr lang="en-US" sz="3200" dirty="0"/>
              <a:t>Special appreciation to VP’s Rodriguez and Beardsley, </a:t>
            </a:r>
            <a:r>
              <a:rPr lang="en-US" sz="3200"/>
              <a:t>and Department Chairs</a:t>
            </a:r>
            <a:endParaRPr lang="en-US" sz="3200" dirty="0"/>
          </a:p>
          <a:p>
            <a:pPr marL="457200" lvl="1" indent="0">
              <a:buNone/>
            </a:pPr>
            <a:endParaRPr lang="en-US" sz="3200"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9738517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0" y="700690"/>
            <a:ext cx="12215630" cy="53064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2800" dirty="0"/>
              <a:t>Recovery Block Grant Student Fee Project</a:t>
            </a:r>
            <a:endParaRPr lang="en-US" sz="2000" i="1" dirty="0"/>
          </a:p>
          <a:p>
            <a:pPr lvl="2"/>
            <a:r>
              <a:rPr lang="en-US" sz="2000" dirty="0"/>
              <a:t>Originally issued in 2022-23 to assist Districts in mitigating effects of the pandemic</a:t>
            </a:r>
          </a:p>
          <a:p>
            <a:pPr lvl="2"/>
            <a:r>
              <a:rPr lang="en-US" sz="2000" dirty="0"/>
              <a:t>2023-2024 State Budget expanded usage to physical plant improvements and retention and recruitment efforts</a:t>
            </a:r>
          </a:p>
          <a:p>
            <a:pPr lvl="1"/>
            <a:r>
              <a:rPr lang="en-US" sz="2400" dirty="0"/>
              <a:t>Mid 2023-24 District starting working on a plan to use funds no longer needed for direct pandemic response</a:t>
            </a:r>
            <a:endParaRPr lang="en-US" dirty="0"/>
          </a:p>
          <a:p>
            <a:pPr lvl="2"/>
            <a:r>
              <a:rPr lang="en-US" sz="2000" dirty="0"/>
              <a:t>The pandemic disrupted student's ability to pay fees creating a significant balance of owed fees</a:t>
            </a:r>
          </a:p>
          <a:p>
            <a:pPr lvl="2"/>
            <a:r>
              <a:rPr lang="en-US" sz="2000" dirty="0"/>
              <a:t>Major enrollment hurdle is owed fees</a:t>
            </a:r>
          </a:p>
          <a:p>
            <a:pPr lvl="1"/>
            <a:r>
              <a:rPr lang="en-US" sz="2400" dirty="0"/>
              <a:t>Student Fee Project uses </a:t>
            </a:r>
            <a:r>
              <a:rPr lang="en-US" sz="2400" b="1" u="sng" dirty="0"/>
              <a:t>one-time</a:t>
            </a:r>
            <a:r>
              <a:rPr lang="en-US" sz="2400" dirty="0"/>
              <a:t> Recovery Block Grant funding to pay all owed student fees from 2018-19 through 2023-24</a:t>
            </a:r>
          </a:p>
          <a:p>
            <a:pPr lvl="2"/>
            <a:r>
              <a:rPr lang="en-US" sz="2000" dirty="0"/>
              <a:t>Opening enrollment opportunity for 39,794 individual students who owed fees</a:t>
            </a:r>
          </a:p>
          <a:p>
            <a:pPr lvl="2"/>
            <a:r>
              <a:rPr lang="en-US" sz="2000" dirty="0"/>
              <a:t>Total amount of fees to be paid by the </a:t>
            </a:r>
            <a:r>
              <a:rPr lang="en-US" sz="2000" b="1" u="sng" dirty="0"/>
              <a:t>one-time</a:t>
            </a:r>
            <a:r>
              <a:rPr lang="en-US" sz="2000" dirty="0"/>
              <a:t> Recovery Block Grant is $4,332,100</a:t>
            </a:r>
          </a:p>
          <a:p>
            <a:pPr lvl="1"/>
            <a:r>
              <a:rPr lang="en-US" sz="2400" dirty="0"/>
              <a:t>Departments critical to the program development include Fiscal Services, Cashiers Office, Admissions, Information Technology and Financial Aid</a:t>
            </a:r>
          </a:p>
          <a:p>
            <a:endParaRPr lang="en-US" sz="2400" dirty="0"/>
          </a:p>
          <a:p>
            <a:r>
              <a:rPr lang="en-US" sz="2800" dirty="0"/>
              <a:t>All other revenue represents changes in FTES</a:t>
            </a:r>
            <a:endParaRPr lang="en-US" sz="2000"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753247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341626" y="1056398"/>
            <a:ext cx="11768598" cy="542949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2800" dirty="0"/>
              <a:t>Salaries: Step, column, longevity and negotiated adjustments</a:t>
            </a:r>
          </a:p>
          <a:p>
            <a:r>
              <a:rPr lang="en-US" sz="2800" dirty="0"/>
              <a:t>Health and Welfare </a:t>
            </a:r>
            <a:endParaRPr lang="en-US" sz="1600" i="1" dirty="0"/>
          </a:p>
          <a:p>
            <a:pPr lvl="1"/>
            <a:r>
              <a:rPr lang="en-US" sz="2800" dirty="0"/>
              <a:t>Current employees: 9.77%</a:t>
            </a:r>
          </a:p>
          <a:p>
            <a:pPr lvl="1"/>
            <a:r>
              <a:rPr lang="en-US" sz="2800" dirty="0"/>
              <a:t>Retirees: 5.80%</a:t>
            </a:r>
          </a:p>
          <a:p>
            <a:r>
              <a:rPr lang="en-US" sz="2800" dirty="0"/>
              <a:t>Utilities: Adjusted for 3.23% price inflation and increased usage</a:t>
            </a:r>
          </a:p>
          <a:p>
            <a:pPr lvl="1"/>
            <a:r>
              <a:rPr lang="en-US" sz="2800" dirty="0"/>
              <a:t> Half year Math and Science included</a:t>
            </a:r>
          </a:p>
          <a:p>
            <a:r>
              <a:rPr lang="en-US" sz="2800" dirty="0"/>
              <a:t>Insurance: 9.8%</a:t>
            </a:r>
          </a:p>
          <a:p>
            <a:r>
              <a:rPr lang="en-US" sz="2800" dirty="0"/>
              <a:t>Last year of SRP Payments: $1,339,524</a:t>
            </a:r>
          </a:p>
          <a:p>
            <a:r>
              <a:rPr lang="en-US" sz="2800" dirty="0"/>
              <a:t>Continuation of cost reduction strategy implemented in 2023-24 adjusted for need </a:t>
            </a:r>
          </a:p>
          <a:p>
            <a:pPr lvl="1"/>
            <a:r>
              <a:rPr lang="en-US" sz="2800" dirty="0"/>
              <a:t>E.g. Efficiency goal reset to 90.6% from 92.3% to reflect demand</a:t>
            </a:r>
          </a:p>
          <a:p>
            <a:pPr lvl="1"/>
            <a:endParaRPr lang="en-US" sz="2400" dirty="0"/>
          </a:p>
          <a:p>
            <a:endParaRPr lang="en-US" sz="2800" dirty="0"/>
          </a:p>
          <a:p>
            <a:pPr marL="0" indent="0">
              <a:buNone/>
            </a:pPr>
            <a:endParaRPr lang="en-US" sz="2800" dirty="0"/>
          </a:p>
          <a:p>
            <a:endParaRPr lang="en-US" sz="3400" dirty="0"/>
          </a:p>
        </p:txBody>
      </p:sp>
      <p:pic>
        <p:nvPicPr>
          <p:cNvPr id="3" name="Picture 2">
            <a:extLst>
              <a:ext uri="{FF2B5EF4-FFF2-40B4-BE49-F238E27FC236}">
                <a16:creationId xmlns:a16="http://schemas.microsoft.com/office/drawing/2014/main" id="{3327005F-D1D7-91EF-CE7D-FDE7722FC536}"/>
              </a:ext>
            </a:extLst>
          </p:cNvPr>
          <p:cNvPicPr>
            <a:picLocks noChangeAspect="1"/>
          </p:cNvPicPr>
          <p:nvPr/>
        </p:nvPicPr>
        <p:blipFill>
          <a:blip r:embed="rId3"/>
          <a:stretch>
            <a:fillRect/>
          </a:stretch>
        </p:blipFill>
        <p:spPr>
          <a:xfrm>
            <a:off x="135272" y="77380"/>
            <a:ext cx="909472" cy="778298"/>
          </a:xfrm>
          <a:prstGeom prst="rect">
            <a:avLst/>
          </a:prstGeom>
        </p:spPr>
      </p:pic>
    </p:spTree>
    <p:extLst>
      <p:ext uri="{BB962C8B-B14F-4D97-AF65-F5344CB8AC3E}">
        <p14:creationId xmlns:p14="http://schemas.microsoft.com/office/powerpoint/2010/main" val="2482800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chemeClr val="accent4">
                    <a:lumMod val="60000"/>
                    <a:lumOff val="40000"/>
                  </a:schemeClr>
                </a:solidFill>
              </a:rPr>
              <a:t>Changes in Revenue</a:t>
            </a:r>
          </a:p>
        </p:txBody>
      </p:sp>
      <p:pic>
        <p:nvPicPr>
          <p:cNvPr id="3" name="Picture 2">
            <a:extLst>
              <a:ext uri="{FF2B5EF4-FFF2-40B4-BE49-F238E27FC236}">
                <a16:creationId xmlns:a16="http://schemas.microsoft.com/office/drawing/2014/main" id="{7C4BA8A4-9A0F-43D7-581B-D51E6DA8AED8}"/>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2828350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D15F89D-9CAD-4D47-B929-9BA6A2DC8494}"/>
              </a:ext>
            </a:extLst>
          </p:cNvPr>
          <p:cNvSpPr>
            <a:spLocks noGrp="1"/>
          </p:cNvSpPr>
          <p:nvPr>
            <p:ph type="title"/>
          </p:nvPr>
        </p:nvSpPr>
        <p:spPr/>
        <p:txBody>
          <a:bodyPr/>
          <a:lstStyle/>
          <a:p>
            <a:endParaRPr lang="en-US"/>
          </a:p>
        </p:txBody>
      </p:sp>
      <p:sp>
        <p:nvSpPr>
          <p:cNvPr id="7" name="Text Placeholder 6">
            <a:extLst>
              <a:ext uri="{FF2B5EF4-FFF2-40B4-BE49-F238E27FC236}">
                <a16:creationId xmlns:a16="http://schemas.microsoft.com/office/drawing/2014/main" id="{9B5C4858-F1B8-4B63-8752-8250DEBE60E0}"/>
              </a:ext>
            </a:extLst>
          </p:cNvPr>
          <p:cNvSpPr>
            <a:spLocks noGrp="1"/>
          </p:cNvSpPr>
          <p:nvPr>
            <p:ph type="body" sz="half" idx="2"/>
          </p:nvPr>
        </p:nvSpPr>
        <p:spPr/>
        <p:txBody>
          <a:bodyPr/>
          <a:lstStyle/>
          <a:p>
            <a:endParaRPr lang="en-US"/>
          </a:p>
        </p:txBody>
      </p:sp>
      <p:graphicFrame>
        <p:nvGraphicFramePr>
          <p:cNvPr id="3" name="Table 2">
            <a:extLst>
              <a:ext uri="{FF2B5EF4-FFF2-40B4-BE49-F238E27FC236}">
                <a16:creationId xmlns:a16="http://schemas.microsoft.com/office/drawing/2014/main" id="{29283B2D-7C17-4268-A05B-5FADF62BA160}"/>
              </a:ext>
            </a:extLst>
          </p:cNvPr>
          <p:cNvGraphicFramePr>
            <a:graphicFrameLocks noGrp="1"/>
          </p:cNvGraphicFramePr>
          <p:nvPr>
            <p:extLst>
              <p:ext uri="{D42A27DB-BD31-4B8C-83A1-F6EECF244321}">
                <p14:modId xmlns:p14="http://schemas.microsoft.com/office/powerpoint/2010/main" val="1698345392"/>
              </p:ext>
            </p:extLst>
          </p:nvPr>
        </p:nvGraphicFramePr>
        <p:xfrm>
          <a:off x="0" y="1223386"/>
          <a:ext cx="12192000" cy="5634618"/>
        </p:xfrm>
        <a:graphic>
          <a:graphicData uri="http://schemas.openxmlformats.org/drawingml/2006/table">
            <a:tbl>
              <a:tblPr firstRow="1" bandRow="1">
                <a:tableStyleId>{00A15C55-8517-42AA-B614-E9B94910E393}</a:tableStyleId>
              </a:tblPr>
              <a:tblGrid>
                <a:gridCol w="9730570">
                  <a:extLst>
                    <a:ext uri="{9D8B030D-6E8A-4147-A177-3AD203B41FA5}">
                      <a16:colId xmlns:a16="http://schemas.microsoft.com/office/drawing/2014/main" val="4004712024"/>
                    </a:ext>
                  </a:extLst>
                </a:gridCol>
                <a:gridCol w="2461430">
                  <a:extLst>
                    <a:ext uri="{9D8B030D-6E8A-4147-A177-3AD203B41FA5}">
                      <a16:colId xmlns:a16="http://schemas.microsoft.com/office/drawing/2014/main" val="2697419741"/>
                    </a:ext>
                  </a:extLst>
                </a:gridCol>
              </a:tblGrid>
              <a:tr h="378406">
                <a:tc>
                  <a:txBody>
                    <a:bodyPr/>
                    <a:lstStyle/>
                    <a:p>
                      <a:endParaRPr lang="en-US" dirty="0">
                        <a:latin typeface="Calibri" panose="020F0502020204030204" pitchFamily="34" charset="0"/>
                        <a:cs typeface="Calibri" panose="020F0502020204030204" pitchFamily="34" charset="0"/>
                      </a:endParaRPr>
                    </a:p>
                  </a:txBody>
                  <a:tcPr/>
                </a:tc>
                <a:tc>
                  <a:txBody>
                    <a:bodyPr/>
                    <a:lstStyle/>
                    <a:p>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57117696"/>
                  </a:ext>
                </a:extLst>
              </a:tr>
              <a:tr h="404324">
                <a:tc>
                  <a:txBody>
                    <a:bodyPr/>
                    <a:lstStyle/>
                    <a:p>
                      <a:r>
                        <a:rPr lang="en-US" sz="2000" dirty="0">
                          <a:latin typeface="Calibri" panose="020F0502020204030204" pitchFamily="34" charset="0"/>
                          <a:cs typeface="Calibri" panose="020F0502020204030204" pitchFamily="34" charset="0"/>
                        </a:rPr>
                        <a:t>2023-2024 Unaudited Revenue</a:t>
                      </a:r>
                    </a:p>
                  </a:txBody>
                  <a:tcPr/>
                </a:tc>
                <a:tc>
                  <a:txBody>
                    <a:bodyPr/>
                    <a:lstStyle/>
                    <a:p>
                      <a:pPr algn="r"/>
                      <a:r>
                        <a:rPr lang="en-US" sz="2000" dirty="0">
                          <a:latin typeface="Calibri" panose="020F0502020204030204" pitchFamily="34" charset="0"/>
                          <a:cs typeface="Calibri" panose="020F0502020204030204" pitchFamily="34" charset="0"/>
                        </a:rPr>
                        <a:t>$219,661,783</a:t>
                      </a:r>
                    </a:p>
                  </a:txBody>
                  <a:tcPr/>
                </a:tc>
                <a:extLst>
                  <a:ext uri="{0D108BD9-81ED-4DB2-BD59-A6C34878D82A}">
                    <a16:rowId xmlns:a16="http://schemas.microsoft.com/office/drawing/2014/main" val="232107610"/>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Non-Resident Tuition/ESL</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5,547,443</a:t>
                      </a:r>
                    </a:p>
                  </a:txBody>
                  <a:tcPr/>
                </a:tc>
                <a:extLst>
                  <a:ext uri="{0D108BD9-81ED-4DB2-BD59-A6C34878D82A}">
                    <a16:rowId xmlns:a16="http://schemas.microsoft.com/office/drawing/2014/main" val="87996497"/>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Recovery Block Grant Student Fee Project – One-Time</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4,332,100</a:t>
                      </a:r>
                    </a:p>
                  </a:txBody>
                  <a:tcPr/>
                </a:tc>
                <a:extLst>
                  <a:ext uri="{0D108BD9-81ED-4DB2-BD59-A6C34878D82A}">
                    <a16:rowId xmlns:a16="http://schemas.microsoft.com/office/drawing/2014/main" val="2073233794"/>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Fee Based Instruction Program – </a:t>
                      </a:r>
                      <a:r>
                        <a:rPr lang="en-US" sz="2000" i="1" dirty="0">
                          <a:solidFill>
                            <a:schemeClr val="bg1"/>
                          </a:solidFill>
                          <a:latin typeface="Calibri" panose="020F0502020204030204" pitchFamily="34" charset="0"/>
                          <a:cs typeface="Calibri" panose="020F0502020204030204" pitchFamily="34" charset="0"/>
                        </a:rPr>
                        <a:t>Novel Prep</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2,000,000</a:t>
                      </a:r>
                    </a:p>
                  </a:txBody>
                  <a:tcPr/>
                </a:tc>
                <a:extLst>
                  <a:ext uri="{0D108BD9-81ED-4DB2-BD59-A6C34878D82A}">
                    <a16:rowId xmlns:a16="http://schemas.microsoft.com/office/drawing/2014/main" val="1153743586"/>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Inflationary Adjustment - </a:t>
                      </a:r>
                      <a:r>
                        <a:rPr lang="en-US" sz="2000" i="1" dirty="0">
                          <a:solidFill>
                            <a:schemeClr val="bg1"/>
                          </a:solidFill>
                          <a:latin typeface="Calibri" panose="020F0502020204030204" pitchFamily="34" charset="0"/>
                          <a:cs typeface="Calibri" panose="020F0502020204030204" pitchFamily="34" charset="0"/>
                        </a:rPr>
                        <a:t>COLA</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1,786,408</a:t>
                      </a:r>
                    </a:p>
                  </a:txBody>
                  <a:tcPr/>
                </a:tc>
                <a:extLst>
                  <a:ext uri="{0D108BD9-81ED-4DB2-BD59-A6C34878D82A}">
                    <a16:rowId xmlns:a16="http://schemas.microsoft.com/office/drawing/2014/main" val="330580740"/>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Other State Revenue - </a:t>
                      </a:r>
                      <a:r>
                        <a:rPr lang="en-US" sz="2000" i="1" dirty="0">
                          <a:solidFill>
                            <a:schemeClr val="bg1"/>
                          </a:solidFill>
                          <a:latin typeface="Calibri" panose="020F0502020204030204" pitchFamily="34" charset="0"/>
                          <a:cs typeface="Calibri" panose="020F0502020204030204" pitchFamily="34" charset="0"/>
                        </a:rPr>
                        <a:t>PTOH</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1,748,763</a:t>
                      </a:r>
                    </a:p>
                  </a:txBody>
                  <a:tcPr/>
                </a:tc>
                <a:extLst>
                  <a:ext uri="{0D108BD9-81ED-4DB2-BD59-A6C34878D82A}">
                    <a16:rowId xmlns:a16="http://schemas.microsoft.com/office/drawing/2014/main" val="1360570559"/>
                  </a:ext>
                </a:extLst>
              </a:tr>
              <a:tr h="4043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bg1"/>
                          </a:solidFill>
                          <a:latin typeface="Calibri" panose="020F0502020204030204" pitchFamily="34" charset="0"/>
                          <a:cs typeface="Calibri" panose="020F0502020204030204" pitchFamily="34" charset="0"/>
                        </a:rPr>
                        <a:t>CalSTRS On-behalf</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549,796</a:t>
                      </a:r>
                    </a:p>
                  </a:txBody>
                  <a:tcPr/>
                </a:tc>
                <a:extLst>
                  <a:ext uri="{0D108BD9-81ED-4DB2-BD59-A6C34878D82A}">
                    <a16:rowId xmlns:a16="http://schemas.microsoft.com/office/drawing/2014/main" val="1487459048"/>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Lottery</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&lt;264,647&gt;</a:t>
                      </a:r>
                    </a:p>
                  </a:txBody>
                  <a:tcPr/>
                </a:tc>
                <a:extLst>
                  <a:ext uri="{0D108BD9-81ED-4DB2-BD59-A6C34878D82A}">
                    <a16:rowId xmlns:a16="http://schemas.microsoft.com/office/drawing/2014/main" val="3016406559"/>
                  </a:ext>
                </a:extLst>
              </a:tr>
              <a:tr h="404324">
                <a:tc>
                  <a:txBody>
                    <a:bodyPr/>
                    <a:lstStyle/>
                    <a:p>
                      <a:r>
                        <a:rPr lang="en-US" sz="2000" dirty="0">
                          <a:latin typeface="Calibri" panose="020F0502020204030204" pitchFamily="34" charset="0"/>
                          <a:cs typeface="Calibri" panose="020F0502020204030204" pitchFamily="34" charset="0"/>
                        </a:rPr>
                        <a:t>Interest</a:t>
                      </a:r>
                      <a:endParaRPr lang="en-US" sz="2000" dirty="0">
                        <a:solidFill>
                          <a:srgbClr val="FF0000"/>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&lt;526,302&gt;</a:t>
                      </a:r>
                    </a:p>
                  </a:txBody>
                  <a:tcPr/>
                </a:tc>
                <a:extLst>
                  <a:ext uri="{0D108BD9-81ED-4DB2-BD59-A6C34878D82A}">
                    <a16:rowId xmlns:a16="http://schemas.microsoft.com/office/drawing/2014/main" val="4023954173"/>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Non-repetition of PY Apportionment Adjustment</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&lt;1,668,898&gt;</a:t>
                      </a:r>
                    </a:p>
                  </a:txBody>
                  <a:tcPr/>
                </a:tc>
                <a:extLst>
                  <a:ext uri="{0D108BD9-81ED-4DB2-BD59-A6C34878D82A}">
                    <a16:rowId xmlns:a16="http://schemas.microsoft.com/office/drawing/2014/main" val="120986652"/>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Other</a:t>
                      </a:r>
                    </a:p>
                  </a:txBody>
                  <a:tcPr/>
                </a:tc>
                <a:tc>
                  <a:txBody>
                    <a:bodyPr/>
                    <a:lstStyle/>
                    <a:p>
                      <a:pPr algn="r"/>
                      <a:r>
                        <a:rPr lang="en-US" sz="2000" dirty="0">
                          <a:solidFill>
                            <a:srgbClr val="FF0000"/>
                          </a:solidFill>
                          <a:latin typeface="Calibri" panose="020F0502020204030204" pitchFamily="34" charset="0"/>
                          <a:cs typeface="Calibri" panose="020F0502020204030204" pitchFamily="34" charset="0"/>
                        </a:rPr>
                        <a:t>&lt;122,732&gt;</a:t>
                      </a:r>
                    </a:p>
                  </a:txBody>
                  <a:tcPr/>
                </a:tc>
                <a:extLst>
                  <a:ext uri="{0D108BD9-81ED-4DB2-BD59-A6C34878D82A}">
                    <a16:rowId xmlns:a16="http://schemas.microsoft.com/office/drawing/2014/main" val="3196703616"/>
                  </a:ext>
                </a:extLst>
              </a:tr>
              <a:tr h="404324">
                <a:tc>
                  <a:txBody>
                    <a:bodyPr/>
                    <a:lstStyle/>
                    <a:p>
                      <a:r>
                        <a:rPr lang="en-US" sz="2000" dirty="0">
                          <a:solidFill>
                            <a:schemeClr val="bg1"/>
                          </a:solidFill>
                          <a:latin typeface="Calibri" panose="020F0502020204030204" pitchFamily="34" charset="0"/>
                          <a:cs typeface="Calibri" panose="020F0502020204030204" pitchFamily="34" charset="0"/>
                        </a:rPr>
                        <a:t>Proposed Adopted Budget Projection:</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$233,043,714</a:t>
                      </a:r>
                    </a:p>
                  </a:txBody>
                  <a:tcPr/>
                </a:tc>
                <a:extLst>
                  <a:ext uri="{0D108BD9-81ED-4DB2-BD59-A6C34878D82A}">
                    <a16:rowId xmlns:a16="http://schemas.microsoft.com/office/drawing/2014/main" val="1671750053"/>
                  </a:ext>
                </a:extLst>
              </a:tr>
              <a:tr h="404324">
                <a:tc>
                  <a:txBody>
                    <a:bodyPr/>
                    <a:lstStyle/>
                    <a:p>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endParaRPr lang="en-US" sz="2000" dirty="0">
                        <a:solidFill>
                          <a:schemeClr val="bg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74800390"/>
                  </a:ext>
                </a:extLst>
              </a:tr>
            </a:tbl>
          </a:graphicData>
        </a:graphic>
      </p:graphicFrame>
      <p:sp>
        <p:nvSpPr>
          <p:cNvPr id="4" name="TextBox 3">
            <a:extLst>
              <a:ext uri="{FF2B5EF4-FFF2-40B4-BE49-F238E27FC236}">
                <a16:creationId xmlns:a16="http://schemas.microsoft.com/office/drawing/2014/main" id="{A28D2C21-59DD-4209-A605-86430AA64AFB}"/>
              </a:ext>
            </a:extLst>
          </p:cNvPr>
          <p:cNvSpPr txBox="1"/>
          <p:nvPr/>
        </p:nvSpPr>
        <p:spPr>
          <a:xfrm>
            <a:off x="199175" y="75177"/>
            <a:ext cx="11914361" cy="954107"/>
          </a:xfrm>
          <a:prstGeom prst="rect">
            <a:avLst/>
          </a:prstGeom>
          <a:noFill/>
        </p:spPr>
        <p:txBody>
          <a:bodyPr wrap="square" rtlCol="0">
            <a:spAutoFit/>
          </a:bodyPr>
          <a:lstStyle/>
          <a:p>
            <a:pPr algn="ctr"/>
            <a:r>
              <a:rPr lang="en-US" sz="2800" b="1" dirty="0">
                <a:solidFill>
                  <a:schemeClr val="accent4">
                    <a:lumMod val="60000"/>
                    <a:lumOff val="40000"/>
                  </a:schemeClr>
                </a:solidFill>
              </a:rPr>
              <a:t>Projected Changes in Revenue</a:t>
            </a:r>
          </a:p>
          <a:p>
            <a:pPr algn="ctr"/>
            <a:r>
              <a:rPr lang="en-US" sz="2800" b="1" dirty="0">
                <a:solidFill>
                  <a:schemeClr val="accent4">
                    <a:lumMod val="60000"/>
                    <a:lumOff val="40000"/>
                  </a:schemeClr>
                </a:solidFill>
              </a:rPr>
              <a:t>2023-2024 Unaudited to 2024-2025 Proposed Adopted Budget</a:t>
            </a:r>
          </a:p>
        </p:txBody>
      </p:sp>
      <p:sp>
        <p:nvSpPr>
          <p:cNvPr id="5" name="TextBox 4">
            <a:extLst>
              <a:ext uri="{FF2B5EF4-FFF2-40B4-BE49-F238E27FC236}">
                <a16:creationId xmlns:a16="http://schemas.microsoft.com/office/drawing/2014/main" id="{802A7466-82B0-4E53-AB3D-0D15A889BCF6}"/>
              </a:ext>
            </a:extLst>
          </p:cNvPr>
          <p:cNvSpPr txBox="1"/>
          <p:nvPr/>
        </p:nvSpPr>
        <p:spPr>
          <a:xfrm>
            <a:off x="2025463" y="6427918"/>
            <a:ext cx="9569513" cy="523220"/>
          </a:xfrm>
          <a:prstGeom prst="rect">
            <a:avLst/>
          </a:prstGeom>
          <a:noFill/>
        </p:spPr>
        <p:txBody>
          <a:bodyPr wrap="square" rtlCol="0">
            <a:spAutoFit/>
          </a:bodyPr>
          <a:lstStyle/>
          <a:p>
            <a:r>
              <a:rPr lang="en-US" sz="2800" b="1" dirty="0">
                <a:solidFill>
                  <a:schemeClr val="bg1"/>
                </a:solidFill>
                <a:latin typeface="Calibri" panose="020F0502020204030204" pitchFamily="34" charset="0"/>
                <a:cs typeface="Calibri" panose="020F0502020204030204" pitchFamily="34" charset="0"/>
              </a:rPr>
              <a:t>Total Increase in Revenue is </a:t>
            </a:r>
            <a:r>
              <a:rPr lang="en-US" sz="2800" b="1" dirty="0">
                <a:solidFill>
                  <a:srgbClr val="00B050"/>
                </a:solidFill>
                <a:latin typeface="Calibri" panose="020F0502020204030204" pitchFamily="34" charset="0"/>
                <a:cs typeface="Calibri" panose="020F0502020204030204" pitchFamily="34" charset="0"/>
              </a:rPr>
              <a:t>$13,381,931 </a:t>
            </a:r>
            <a:r>
              <a:rPr lang="en-US" sz="2800" b="1" dirty="0">
                <a:solidFill>
                  <a:schemeClr val="bg1"/>
                </a:solidFill>
                <a:latin typeface="Calibri" panose="020F0502020204030204" pitchFamily="34" charset="0"/>
                <a:cs typeface="Calibri" panose="020F0502020204030204" pitchFamily="34" charset="0"/>
              </a:rPr>
              <a:t>or</a:t>
            </a:r>
            <a:r>
              <a:rPr lang="en-US" sz="2800" b="1" dirty="0">
                <a:latin typeface="Calibri" panose="020F0502020204030204" pitchFamily="34" charset="0"/>
                <a:cs typeface="Calibri" panose="020F0502020204030204" pitchFamily="34" charset="0"/>
              </a:rPr>
              <a:t> </a:t>
            </a:r>
            <a:r>
              <a:rPr lang="en-US" sz="2800" b="1" dirty="0">
                <a:solidFill>
                  <a:srgbClr val="00B050"/>
                </a:solidFill>
                <a:latin typeface="Calibri" panose="020F0502020204030204" pitchFamily="34" charset="0"/>
                <a:cs typeface="Calibri" panose="020F0502020204030204" pitchFamily="34" charset="0"/>
              </a:rPr>
              <a:t>6.09%</a:t>
            </a:r>
          </a:p>
        </p:txBody>
      </p:sp>
      <p:sp>
        <p:nvSpPr>
          <p:cNvPr id="2" name="Rectangle: Rounded Corners 1">
            <a:extLst>
              <a:ext uri="{FF2B5EF4-FFF2-40B4-BE49-F238E27FC236}">
                <a16:creationId xmlns:a16="http://schemas.microsoft.com/office/drawing/2014/main" id="{306A1C59-9CA2-4B57-8D82-1541151A1F44}"/>
              </a:ext>
            </a:extLst>
          </p:cNvPr>
          <p:cNvSpPr/>
          <p:nvPr/>
        </p:nvSpPr>
        <p:spPr>
          <a:xfrm>
            <a:off x="12550" y="1996188"/>
            <a:ext cx="12179450" cy="405301"/>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AD795735-3002-4B7C-81E7-0D033ACFA846}"/>
              </a:ext>
            </a:extLst>
          </p:cNvPr>
          <p:cNvSpPr/>
          <p:nvPr/>
        </p:nvSpPr>
        <p:spPr>
          <a:xfrm>
            <a:off x="12550" y="4874220"/>
            <a:ext cx="12179450" cy="40530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4E9A75C-8848-4B32-9AE6-F882ECAEBFC5}"/>
              </a:ext>
            </a:extLst>
          </p:cNvPr>
          <p:cNvSpPr/>
          <p:nvPr/>
        </p:nvSpPr>
        <p:spPr>
          <a:xfrm>
            <a:off x="0" y="2424858"/>
            <a:ext cx="12185725" cy="343915"/>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D9BA6A50-6606-A43D-4723-B088D0165F43}"/>
              </a:ext>
            </a:extLst>
          </p:cNvPr>
          <p:cNvSpPr/>
          <p:nvPr/>
        </p:nvSpPr>
        <p:spPr>
          <a:xfrm>
            <a:off x="12550" y="5270973"/>
            <a:ext cx="12179450" cy="40530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63238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xit" presetSubtype="1" fill="hold" grpId="1" nodeType="clickEffect">
                                  <p:stCondLst>
                                    <p:cond delay="0"/>
                                  </p:stCondLst>
                                  <p:childTnLst>
                                    <p:animEffect transition="out" filter="wheel(1)">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par>
                                <p:cTn id="13" presetID="21" presetClass="entr" presetSubtype="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xit" presetSubtype="1" fill="hold" grpId="1" nodeType="clickEffect">
                                  <p:stCondLst>
                                    <p:cond delay="0"/>
                                  </p:stCondLst>
                                  <p:childTnLst>
                                    <p:animEffect transition="out" filter="wheel(1)">
                                      <p:cBhvr>
                                        <p:cTn id="19" dur="2000"/>
                                        <p:tgtEl>
                                          <p:spTgt spid="9"/>
                                        </p:tgtEl>
                                      </p:cBhvr>
                                    </p:animEffect>
                                    <p:set>
                                      <p:cBhvr>
                                        <p:cTn id="20" dur="1" fill="hold">
                                          <p:stCondLst>
                                            <p:cond delay="1999"/>
                                          </p:stCondLst>
                                        </p:cTn>
                                        <p:tgtEl>
                                          <p:spTgt spid="9"/>
                                        </p:tgtEl>
                                        <p:attrNameLst>
                                          <p:attrName>style.visibility</p:attrName>
                                        </p:attrNameLst>
                                      </p:cBhvr>
                                      <p:to>
                                        <p:strVal val="hidden"/>
                                      </p:to>
                                    </p:set>
                                  </p:childTnLst>
                                </p:cTn>
                              </p:par>
                              <p:par>
                                <p:cTn id="21" presetID="21" presetClass="entr" presetSubtype="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2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xit" presetSubtype="1" fill="hold" grpId="1" nodeType="clickEffect">
                                  <p:stCondLst>
                                    <p:cond delay="0"/>
                                  </p:stCondLst>
                                  <p:childTnLst>
                                    <p:animEffect transition="out" filter="wheel(1)">
                                      <p:cBhvr>
                                        <p:cTn id="27" dur="2000"/>
                                        <p:tgtEl>
                                          <p:spTgt spid="8"/>
                                        </p:tgtEl>
                                      </p:cBhvr>
                                    </p:animEffect>
                                    <p:set>
                                      <p:cBhvr>
                                        <p:cTn id="28" dur="1" fill="hold">
                                          <p:stCondLst>
                                            <p:cond delay="1999"/>
                                          </p:stCondLst>
                                        </p:cTn>
                                        <p:tgtEl>
                                          <p:spTgt spid="8"/>
                                        </p:tgtEl>
                                        <p:attrNameLst>
                                          <p:attrName>style.visibility</p:attrName>
                                        </p:attrNameLst>
                                      </p:cBhvr>
                                      <p:to>
                                        <p:strVal val="hidden"/>
                                      </p:to>
                                    </p:set>
                                  </p:childTnLst>
                                </p:cTn>
                              </p:par>
                              <p:par>
                                <p:cTn id="29" presetID="21" presetClass="entr" presetSubtype="1"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20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xit" presetSubtype="1" fill="hold" grpId="1" nodeType="clickEffect">
                                  <p:stCondLst>
                                    <p:cond delay="0"/>
                                  </p:stCondLst>
                                  <p:childTnLst>
                                    <p:animEffect transition="out" filter="wheel(1)">
                                      <p:cBhvr>
                                        <p:cTn id="35" dur="2000"/>
                                        <p:tgtEl>
                                          <p:spTgt spid="10"/>
                                        </p:tgtEl>
                                      </p:cBhvr>
                                    </p:animEffect>
                                    <p:set>
                                      <p:cBhvr>
                                        <p:cTn id="36" dur="1" fill="hold">
                                          <p:stCondLst>
                                            <p:cond delay="1999"/>
                                          </p:stCondLst>
                                        </p:cTn>
                                        <p:tgtEl>
                                          <p:spTgt spid="10"/>
                                        </p:tgtEl>
                                        <p:attrNameLst>
                                          <p:attrName>style.visibility</p:attrName>
                                        </p:attrNameLst>
                                      </p:cBhvr>
                                      <p:to>
                                        <p:strVal val="hidden"/>
                                      </p:to>
                                    </p:set>
                                  </p:childTnLst>
                                </p:cTn>
                              </p:par>
                              <p:par>
                                <p:cTn id="37" presetID="26"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down)">
                                      <p:cBhvr>
                                        <p:cTn id="39" dur="870">
                                          <p:stCondLst>
                                            <p:cond delay="0"/>
                                          </p:stCondLst>
                                        </p:cTn>
                                        <p:tgtEl>
                                          <p:spTgt spid="5"/>
                                        </p:tgtEl>
                                      </p:cBhvr>
                                    </p:animEffect>
                                    <p:anim calcmode="lin" valueType="num">
                                      <p:cBhvr>
                                        <p:cTn id="40" dur="2733"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1" dur="996"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2" dur="996" tmFilter="0, 0; 0.125,0.2665; 0.25,0.4; 0.375,0.465; 0.5,0.5;  0.625,0.535; 0.75,0.6; 0.875,0.7335; 1,1">
                                          <p:stCondLst>
                                            <p:cond delay="996"/>
                                          </p:stCondLst>
                                        </p:cTn>
                                        <p:tgtEl>
                                          <p:spTgt spid="5"/>
                                        </p:tgtEl>
                                        <p:attrNameLst>
                                          <p:attrName>ppt_y</p:attrName>
                                        </p:attrNameLst>
                                      </p:cBhvr>
                                      <p:tavLst>
                                        <p:tav tm="0" fmla="#ppt_y-sin(pi*$)/9">
                                          <p:val>
                                            <p:fltVal val="0"/>
                                          </p:val>
                                        </p:tav>
                                        <p:tav tm="100000">
                                          <p:val>
                                            <p:fltVal val="1"/>
                                          </p:val>
                                        </p:tav>
                                      </p:tavLst>
                                    </p:anim>
                                    <p:anim calcmode="lin" valueType="num">
                                      <p:cBhvr>
                                        <p:cTn id="43" dur="498" tmFilter="0, 0; 0.125,0.2665; 0.25,0.4; 0.375,0.465; 0.5,0.5;  0.625,0.535; 0.75,0.6; 0.875,0.7335; 1,1">
                                          <p:stCondLst>
                                            <p:cond delay="1986"/>
                                          </p:stCondLst>
                                        </p:cTn>
                                        <p:tgtEl>
                                          <p:spTgt spid="5"/>
                                        </p:tgtEl>
                                        <p:attrNameLst>
                                          <p:attrName>ppt_y</p:attrName>
                                        </p:attrNameLst>
                                      </p:cBhvr>
                                      <p:tavLst>
                                        <p:tav tm="0" fmla="#ppt_y-sin(pi*$)/27">
                                          <p:val>
                                            <p:fltVal val="0"/>
                                          </p:val>
                                        </p:tav>
                                        <p:tav tm="100000">
                                          <p:val>
                                            <p:fltVal val="1"/>
                                          </p:val>
                                        </p:tav>
                                      </p:tavLst>
                                    </p:anim>
                                    <p:anim calcmode="lin" valueType="num">
                                      <p:cBhvr>
                                        <p:cTn id="44" dur="246" tmFilter="0, 0; 0.125,0.2665; 0.25,0.4; 0.375,0.465; 0.5,0.5;  0.625,0.535; 0.75,0.6; 0.875,0.7335; 1,1">
                                          <p:stCondLst>
                                            <p:cond delay="2484"/>
                                          </p:stCondLst>
                                        </p:cTn>
                                        <p:tgtEl>
                                          <p:spTgt spid="5"/>
                                        </p:tgtEl>
                                        <p:attrNameLst>
                                          <p:attrName>ppt_y</p:attrName>
                                        </p:attrNameLst>
                                      </p:cBhvr>
                                      <p:tavLst>
                                        <p:tav tm="0" fmla="#ppt_y-sin(pi*$)/81">
                                          <p:val>
                                            <p:fltVal val="0"/>
                                          </p:val>
                                        </p:tav>
                                        <p:tav tm="100000">
                                          <p:val>
                                            <p:fltVal val="1"/>
                                          </p:val>
                                        </p:tav>
                                      </p:tavLst>
                                    </p:anim>
                                    <p:animScale>
                                      <p:cBhvr>
                                        <p:cTn id="45" dur="39">
                                          <p:stCondLst>
                                            <p:cond delay="975"/>
                                          </p:stCondLst>
                                        </p:cTn>
                                        <p:tgtEl>
                                          <p:spTgt spid="5"/>
                                        </p:tgtEl>
                                      </p:cBhvr>
                                      <p:to x="100000" y="60000"/>
                                    </p:animScale>
                                    <p:animScale>
                                      <p:cBhvr>
                                        <p:cTn id="46" dur="249" decel="50000">
                                          <p:stCondLst>
                                            <p:cond delay="1014"/>
                                          </p:stCondLst>
                                        </p:cTn>
                                        <p:tgtEl>
                                          <p:spTgt spid="5"/>
                                        </p:tgtEl>
                                      </p:cBhvr>
                                      <p:to x="100000" y="100000"/>
                                    </p:animScale>
                                    <p:animScale>
                                      <p:cBhvr>
                                        <p:cTn id="47" dur="39">
                                          <p:stCondLst>
                                            <p:cond delay="1968"/>
                                          </p:stCondLst>
                                        </p:cTn>
                                        <p:tgtEl>
                                          <p:spTgt spid="5"/>
                                        </p:tgtEl>
                                      </p:cBhvr>
                                      <p:to x="100000" y="80000"/>
                                    </p:animScale>
                                    <p:animScale>
                                      <p:cBhvr>
                                        <p:cTn id="48" dur="249" decel="50000">
                                          <p:stCondLst>
                                            <p:cond delay="2007"/>
                                          </p:stCondLst>
                                        </p:cTn>
                                        <p:tgtEl>
                                          <p:spTgt spid="5"/>
                                        </p:tgtEl>
                                      </p:cBhvr>
                                      <p:to x="100000" y="100000"/>
                                    </p:animScale>
                                    <p:animScale>
                                      <p:cBhvr>
                                        <p:cTn id="49" dur="39">
                                          <p:stCondLst>
                                            <p:cond delay="2463"/>
                                          </p:stCondLst>
                                        </p:cTn>
                                        <p:tgtEl>
                                          <p:spTgt spid="5"/>
                                        </p:tgtEl>
                                      </p:cBhvr>
                                      <p:to x="100000" y="90000"/>
                                    </p:animScale>
                                    <p:animScale>
                                      <p:cBhvr>
                                        <p:cTn id="50" dur="249" decel="50000">
                                          <p:stCondLst>
                                            <p:cond delay="2502"/>
                                          </p:stCondLst>
                                        </p:cTn>
                                        <p:tgtEl>
                                          <p:spTgt spid="5"/>
                                        </p:tgtEl>
                                      </p:cBhvr>
                                      <p:to x="100000" y="100000"/>
                                    </p:animScale>
                                    <p:animScale>
                                      <p:cBhvr>
                                        <p:cTn id="51" dur="39">
                                          <p:stCondLst>
                                            <p:cond delay="2712"/>
                                          </p:stCondLst>
                                        </p:cTn>
                                        <p:tgtEl>
                                          <p:spTgt spid="5"/>
                                        </p:tgtEl>
                                      </p:cBhvr>
                                      <p:to x="100000" y="95000"/>
                                    </p:animScale>
                                    <p:animScale>
                                      <p:cBhvr>
                                        <p:cTn id="52" dur="249" decel="50000">
                                          <p:stCondLst>
                                            <p:cond delay="2751"/>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P spid="2" grpId="1" animBg="1"/>
      <p:bldP spid="8" grpId="0" animBg="1"/>
      <p:bldP spid="8" grpId="1" animBg="1"/>
      <p:bldP spid="9" grpId="0" animBg="1"/>
      <p:bldP spid="9" grpId="1" animBg="1"/>
      <p:bldP spid="10" grpId="0" animBg="1"/>
      <p:bldP spid="10"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rgbClr val="FF0000"/>
                </a:solidFill>
              </a:rPr>
              <a:t>Changes in expenditure</a:t>
            </a:r>
          </a:p>
        </p:txBody>
      </p:sp>
      <p:pic>
        <p:nvPicPr>
          <p:cNvPr id="3" name="Picture 2">
            <a:extLst>
              <a:ext uri="{FF2B5EF4-FFF2-40B4-BE49-F238E27FC236}">
                <a16:creationId xmlns:a16="http://schemas.microsoft.com/office/drawing/2014/main" id="{799DB344-CA88-63B2-8298-2A4613D5446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8990917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283B2D-7C17-4268-A05B-5FADF62BA160}"/>
              </a:ext>
            </a:extLst>
          </p:cNvPr>
          <p:cNvGraphicFramePr>
            <a:graphicFrameLocks noGrp="1"/>
          </p:cNvGraphicFramePr>
          <p:nvPr>
            <p:extLst>
              <p:ext uri="{D42A27DB-BD31-4B8C-83A1-F6EECF244321}">
                <p14:modId xmlns:p14="http://schemas.microsoft.com/office/powerpoint/2010/main" val="222876761"/>
              </p:ext>
            </p:extLst>
          </p:nvPr>
        </p:nvGraphicFramePr>
        <p:xfrm>
          <a:off x="0" y="923158"/>
          <a:ext cx="12192000" cy="5949191"/>
        </p:xfrm>
        <a:graphic>
          <a:graphicData uri="http://schemas.openxmlformats.org/drawingml/2006/table">
            <a:tbl>
              <a:tblPr firstRow="1" bandRow="1">
                <a:tableStyleId>{5C22544A-7EE6-4342-B048-85BDC9FD1C3A}</a:tableStyleId>
              </a:tblPr>
              <a:tblGrid>
                <a:gridCol w="9791144">
                  <a:extLst>
                    <a:ext uri="{9D8B030D-6E8A-4147-A177-3AD203B41FA5}">
                      <a16:colId xmlns:a16="http://schemas.microsoft.com/office/drawing/2014/main" val="4004712024"/>
                    </a:ext>
                  </a:extLst>
                </a:gridCol>
                <a:gridCol w="2400856">
                  <a:extLst>
                    <a:ext uri="{9D8B030D-6E8A-4147-A177-3AD203B41FA5}">
                      <a16:colId xmlns:a16="http://schemas.microsoft.com/office/drawing/2014/main" val="2697419741"/>
                    </a:ext>
                  </a:extLst>
                </a:gridCol>
              </a:tblGrid>
              <a:tr h="39442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7117696"/>
                  </a:ext>
                </a:extLst>
              </a:tr>
              <a:tr h="427290">
                <a:tc>
                  <a:txBody>
                    <a:bodyPr/>
                    <a:lstStyle/>
                    <a:p>
                      <a:r>
                        <a:rPr lang="en-US" sz="2000" dirty="0">
                          <a:latin typeface="Calibri" panose="020F0502020204030204" pitchFamily="34" charset="0"/>
                          <a:cs typeface="Calibri" panose="020F0502020204030204" pitchFamily="34" charset="0"/>
                        </a:rPr>
                        <a:t>2023-2024 Unaudited Expenditure</a:t>
                      </a:r>
                    </a:p>
                  </a:txBody>
                  <a:tcPr/>
                </a:tc>
                <a:tc>
                  <a:txBody>
                    <a:bodyPr/>
                    <a:lstStyle/>
                    <a:p>
                      <a:pPr algn="r"/>
                      <a:r>
                        <a:rPr lang="en-US" sz="2000" dirty="0">
                          <a:latin typeface="Calibri" panose="020F0502020204030204" pitchFamily="34" charset="0"/>
                          <a:cs typeface="Calibri" panose="020F0502020204030204" pitchFamily="34" charset="0"/>
                        </a:rPr>
                        <a:t>$226,530,335</a:t>
                      </a:r>
                    </a:p>
                  </a:txBody>
                  <a:tcPr/>
                </a:tc>
                <a:extLst>
                  <a:ext uri="{0D108BD9-81ED-4DB2-BD59-A6C34878D82A}">
                    <a16:rowId xmlns:a16="http://schemas.microsoft.com/office/drawing/2014/main" val="232107610"/>
                  </a:ext>
                </a:extLst>
              </a:tr>
              <a:tr h="427290">
                <a:tc>
                  <a:txBody>
                    <a:bodyPr/>
                    <a:lstStyle/>
                    <a:p>
                      <a:r>
                        <a:rPr lang="en-US" sz="2000" dirty="0">
                          <a:latin typeface="Calibri" panose="020F0502020204030204" pitchFamily="34" charset="0"/>
                          <a:cs typeface="Calibri" panose="020F0502020204030204" pitchFamily="34" charset="0"/>
                        </a:rPr>
                        <a:t>Step, Column and Longevity</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3,211,070</a:t>
                      </a:r>
                    </a:p>
                  </a:txBody>
                  <a:tcPr/>
                </a:tc>
                <a:extLst>
                  <a:ext uri="{0D108BD9-81ED-4DB2-BD59-A6C34878D82A}">
                    <a16:rowId xmlns:a16="http://schemas.microsoft.com/office/drawing/2014/main" val="1153743586"/>
                  </a:ext>
                </a:extLst>
              </a:tr>
              <a:tr h="427290">
                <a:tc>
                  <a:txBody>
                    <a:bodyPr/>
                    <a:lstStyle/>
                    <a:p>
                      <a:r>
                        <a:rPr lang="en-US" sz="2000" dirty="0">
                          <a:latin typeface="Calibri" panose="020F0502020204030204" pitchFamily="34" charset="0"/>
                          <a:cs typeface="Calibri" panose="020F0502020204030204" pitchFamily="34" charset="0"/>
                        </a:rPr>
                        <a:t>Health and Welfare – Current and Retirees</a:t>
                      </a:r>
                      <a:endParaRPr lang="en-US" sz="2000" dirty="0">
                        <a:solidFill>
                          <a:schemeClr val="accent5">
                            <a:lumMod val="75000"/>
                          </a:schemeClr>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2,737,062</a:t>
                      </a:r>
                    </a:p>
                  </a:txBody>
                  <a:tcPr/>
                </a:tc>
                <a:extLst>
                  <a:ext uri="{0D108BD9-81ED-4DB2-BD59-A6C34878D82A}">
                    <a16:rowId xmlns:a16="http://schemas.microsoft.com/office/drawing/2014/main" val="3016406559"/>
                  </a:ext>
                </a:extLst>
              </a:tr>
              <a:tr h="4272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bg1"/>
                          </a:solidFill>
                          <a:latin typeface="Calibri" panose="020F0502020204030204" pitchFamily="34" charset="0"/>
                          <a:cs typeface="Calibri" panose="020F0502020204030204" pitchFamily="34" charset="0"/>
                        </a:rPr>
                        <a:t>Fee Based Instruction Program – </a:t>
                      </a:r>
                      <a:r>
                        <a:rPr lang="en-US" sz="2000" i="1" dirty="0">
                          <a:solidFill>
                            <a:schemeClr val="bg1"/>
                          </a:solidFill>
                          <a:latin typeface="Calibri" panose="020F0502020204030204" pitchFamily="34" charset="0"/>
                          <a:cs typeface="Calibri" panose="020F0502020204030204" pitchFamily="34" charset="0"/>
                        </a:rPr>
                        <a:t>Novel Prep</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966,623</a:t>
                      </a:r>
                    </a:p>
                  </a:txBody>
                  <a:tcPr/>
                </a:tc>
                <a:extLst>
                  <a:ext uri="{0D108BD9-81ED-4DB2-BD59-A6C34878D82A}">
                    <a16:rowId xmlns:a16="http://schemas.microsoft.com/office/drawing/2014/main" val="2811170158"/>
                  </a:ext>
                </a:extLst>
              </a:tr>
              <a:tr h="427290">
                <a:tc>
                  <a:txBody>
                    <a:bodyPr/>
                    <a:lstStyle/>
                    <a:p>
                      <a:r>
                        <a:rPr lang="en-US" sz="2000" dirty="0">
                          <a:latin typeface="Calibri" panose="020F0502020204030204" pitchFamily="34" charset="0"/>
                          <a:cs typeface="Calibri" panose="020F0502020204030204" pitchFamily="34" charset="0"/>
                        </a:rPr>
                        <a:t>Salary Adjustments</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929,215</a:t>
                      </a:r>
                    </a:p>
                  </a:txBody>
                  <a:tcPr/>
                </a:tc>
                <a:extLst>
                  <a:ext uri="{0D108BD9-81ED-4DB2-BD59-A6C34878D82A}">
                    <a16:rowId xmlns:a16="http://schemas.microsoft.com/office/drawing/2014/main" val="3816591676"/>
                  </a:ext>
                </a:extLst>
              </a:tr>
              <a:tr h="427290">
                <a:tc>
                  <a:txBody>
                    <a:bodyPr/>
                    <a:lstStyle/>
                    <a:p>
                      <a:r>
                        <a:rPr lang="en-US" sz="2000" dirty="0">
                          <a:latin typeface="Calibri" panose="020F0502020204030204" pitchFamily="34" charset="0"/>
                          <a:cs typeface="Calibri" panose="020F0502020204030204" pitchFamily="34" charset="0"/>
                        </a:rPr>
                        <a:t>Employment and Retirement Benefits – STRS: 19.01%; PERS: 27.05%</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marL="0" algn="r" defTabSz="914400" rtl="0" eaLnBrk="1" latinLnBrk="0" hangingPunct="1"/>
                      <a:r>
                        <a:rPr lang="en-US" sz="2000" kern="1200" dirty="0">
                          <a:solidFill>
                            <a:schemeClr val="accent1"/>
                          </a:solidFill>
                          <a:latin typeface="Calibri" panose="020F0502020204030204" pitchFamily="34" charset="0"/>
                          <a:ea typeface="+mn-ea"/>
                          <a:cs typeface="Calibri" panose="020F0502020204030204" pitchFamily="34" charset="0"/>
                        </a:rPr>
                        <a:t>807,157</a:t>
                      </a:r>
                    </a:p>
                  </a:txBody>
                  <a:tcPr/>
                </a:tc>
                <a:extLst>
                  <a:ext uri="{0D108BD9-81ED-4DB2-BD59-A6C34878D82A}">
                    <a16:rowId xmlns:a16="http://schemas.microsoft.com/office/drawing/2014/main" val="382285249"/>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Vacancy List</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718,155</a:t>
                      </a:r>
                    </a:p>
                  </a:txBody>
                  <a:tcPr/>
                </a:tc>
                <a:extLst>
                  <a:ext uri="{0D108BD9-81ED-4DB2-BD59-A6C34878D82A}">
                    <a16:rowId xmlns:a16="http://schemas.microsoft.com/office/drawing/2014/main" val="3693435582"/>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Insurance and Utilities</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590,158</a:t>
                      </a:r>
                    </a:p>
                  </a:txBody>
                  <a:tcPr/>
                </a:tc>
                <a:extLst>
                  <a:ext uri="{0D108BD9-81ED-4DB2-BD59-A6C34878D82A}">
                    <a16:rowId xmlns:a16="http://schemas.microsoft.com/office/drawing/2014/main" val="3035649458"/>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STRS On-behalf</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549,796</a:t>
                      </a:r>
                    </a:p>
                  </a:txBody>
                  <a:tcPr/>
                </a:tc>
                <a:extLst>
                  <a:ext uri="{0D108BD9-81ED-4DB2-BD59-A6C34878D82A}">
                    <a16:rowId xmlns:a16="http://schemas.microsoft.com/office/drawing/2014/main" val="3356010289"/>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Supplies and Contracts</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&lt;302,766&gt;</a:t>
                      </a:r>
                    </a:p>
                  </a:txBody>
                  <a:tcPr/>
                </a:tc>
                <a:extLst>
                  <a:ext uri="{0D108BD9-81ED-4DB2-BD59-A6C34878D82A}">
                    <a16:rowId xmlns:a16="http://schemas.microsoft.com/office/drawing/2014/main" val="1509934074"/>
                  </a:ext>
                </a:extLst>
              </a:tr>
              <a:tr h="427290">
                <a:tc>
                  <a:txBody>
                    <a:bodyPr/>
                    <a:lstStyle/>
                    <a:p>
                      <a:r>
                        <a:rPr lang="en-US" sz="2000" dirty="0">
                          <a:latin typeface="Calibri" panose="020F0502020204030204" pitchFamily="34" charset="0"/>
                          <a:cs typeface="Calibri" panose="020F0502020204030204" pitchFamily="34" charset="0"/>
                        </a:rPr>
                        <a:t>Hourly Instruction and Non-Instruction</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&lt;2,150,790&gt;</a:t>
                      </a:r>
                    </a:p>
                  </a:txBody>
                  <a:tcPr/>
                </a:tc>
                <a:extLst>
                  <a:ext uri="{0D108BD9-81ED-4DB2-BD59-A6C34878D82A}">
                    <a16:rowId xmlns:a16="http://schemas.microsoft.com/office/drawing/2014/main" val="3196703616"/>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Other</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49,153</a:t>
                      </a:r>
                    </a:p>
                  </a:txBody>
                  <a:tcPr/>
                </a:tc>
                <a:extLst>
                  <a:ext uri="{0D108BD9-81ED-4DB2-BD59-A6C34878D82A}">
                    <a16:rowId xmlns:a16="http://schemas.microsoft.com/office/drawing/2014/main" val="3432090931"/>
                  </a:ext>
                </a:extLst>
              </a:tr>
              <a:tr h="427290">
                <a:tc>
                  <a:txBody>
                    <a:bodyPr/>
                    <a:lstStyle/>
                    <a:p>
                      <a:r>
                        <a:rPr lang="en-US" sz="2000" dirty="0">
                          <a:latin typeface="Calibri" panose="020F0502020204030204" pitchFamily="34" charset="0"/>
                          <a:cs typeface="Calibri" panose="020F0502020204030204" pitchFamily="34" charset="0"/>
                        </a:rPr>
                        <a:t>Proposed Adopted Budget Projection:</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latin typeface="Calibri" panose="020F0502020204030204" pitchFamily="34" charset="0"/>
                          <a:cs typeface="Calibri" panose="020F0502020204030204" pitchFamily="34" charset="0"/>
                        </a:rPr>
                        <a:t>$234,635,168</a:t>
                      </a:r>
                      <a:endParaRPr lang="en-US" sz="2000" dirty="0">
                        <a:solidFill>
                          <a:schemeClr val="bg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71750053"/>
                  </a:ext>
                </a:extLst>
              </a:tr>
            </a:tbl>
          </a:graphicData>
        </a:graphic>
      </p:graphicFrame>
      <p:sp>
        <p:nvSpPr>
          <p:cNvPr id="4" name="TextBox 3">
            <a:extLst>
              <a:ext uri="{FF2B5EF4-FFF2-40B4-BE49-F238E27FC236}">
                <a16:creationId xmlns:a16="http://schemas.microsoft.com/office/drawing/2014/main" id="{A28D2C21-59DD-4209-A605-86430AA64AFB}"/>
              </a:ext>
            </a:extLst>
          </p:cNvPr>
          <p:cNvSpPr txBox="1"/>
          <p:nvPr/>
        </p:nvSpPr>
        <p:spPr>
          <a:xfrm>
            <a:off x="116541" y="-30948"/>
            <a:ext cx="11985812" cy="954107"/>
          </a:xfrm>
          <a:prstGeom prst="rect">
            <a:avLst/>
          </a:prstGeom>
          <a:noFill/>
        </p:spPr>
        <p:txBody>
          <a:bodyPr wrap="square" rtlCol="0">
            <a:spAutoFit/>
          </a:bodyPr>
          <a:lstStyle/>
          <a:p>
            <a:pPr algn="ctr"/>
            <a:r>
              <a:rPr lang="en-US" sz="2800" b="1" dirty="0">
                <a:solidFill>
                  <a:schemeClr val="accent1">
                    <a:lumMod val="60000"/>
                    <a:lumOff val="40000"/>
                  </a:schemeClr>
                </a:solidFill>
              </a:rPr>
              <a:t>Projected Changes in Expenditure</a:t>
            </a:r>
          </a:p>
          <a:p>
            <a:pPr algn="ctr"/>
            <a:r>
              <a:rPr lang="en-US" sz="2800" b="1" dirty="0">
                <a:solidFill>
                  <a:schemeClr val="accent1">
                    <a:lumMod val="60000"/>
                    <a:lumOff val="40000"/>
                  </a:schemeClr>
                </a:solidFill>
              </a:rPr>
              <a:t>2023-2024 Unaudited to 2024-2025 Proposed Adopted Budget</a:t>
            </a:r>
          </a:p>
        </p:txBody>
      </p:sp>
      <p:sp>
        <p:nvSpPr>
          <p:cNvPr id="5" name="TextBox 4">
            <a:extLst>
              <a:ext uri="{FF2B5EF4-FFF2-40B4-BE49-F238E27FC236}">
                <a16:creationId xmlns:a16="http://schemas.microsoft.com/office/drawing/2014/main" id="{802A7466-82B0-4E53-AB3D-0D15A889BCF6}"/>
              </a:ext>
            </a:extLst>
          </p:cNvPr>
          <p:cNvSpPr txBox="1"/>
          <p:nvPr/>
        </p:nvSpPr>
        <p:spPr>
          <a:xfrm>
            <a:off x="2355520" y="4464986"/>
            <a:ext cx="9569513" cy="523220"/>
          </a:xfrm>
          <a:prstGeom prst="rect">
            <a:avLst/>
          </a:prstGeom>
          <a:noFill/>
        </p:spPr>
        <p:txBody>
          <a:bodyPr wrap="square" rtlCol="0">
            <a:spAutoFit/>
          </a:bodyPr>
          <a:lstStyle/>
          <a:p>
            <a:r>
              <a:rPr lang="en-US" sz="2800" b="1" u="sng" dirty="0">
                <a:solidFill>
                  <a:schemeClr val="bg1"/>
                </a:solidFill>
              </a:rPr>
              <a:t>Total Increase in Expenditure is </a:t>
            </a:r>
            <a:r>
              <a:rPr lang="en-US" sz="2800" b="1" u="sng" dirty="0">
                <a:solidFill>
                  <a:srgbClr val="FF0000"/>
                </a:solidFill>
              </a:rPr>
              <a:t>$8,104,833 </a:t>
            </a:r>
            <a:r>
              <a:rPr lang="en-US" sz="2800" b="1" u="sng" dirty="0">
                <a:solidFill>
                  <a:schemeClr val="bg1"/>
                </a:solidFill>
              </a:rPr>
              <a:t>or </a:t>
            </a:r>
            <a:r>
              <a:rPr lang="en-US" sz="2800" b="1" u="sng" dirty="0">
                <a:solidFill>
                  <a:srgbClr val="FF0000"/>
                </a:solidFill>
              </a:rPr>
              <a:t>3.58%</a:t>
            </a:r>
          </a:p>
        </p:txBody>
      </p:sp>
      <p:sp>
        <p:nvSpPr>
          <p:cNvPr id="11" name="Rectangle: Rounded Corners 10">
            <a:extLst>
              <a:ext uri="{FF2B5EF4-FFF2-40B4-BE49-F238E27FC236}">
                <a16:creationId xmlns:a16="http://schemas.microsoft.com/office/drawing/2014/main" id="{72C3DAC7-EDD1-9B74-8D78-F29E8D81FFAE}"/>
              </a:ext>
            </a:extLst>
          </p:cNvPr>
          <p:cNvSpPr/>
          <p:nvPr/>
        </p:nvSpPr>
        <p:spPr>
          <a:xfrm>
            <a:off x="13447" y="1736592"/>
            <a:ext cx="12192000" cy="442662"/>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5B53DD59-A3F0-3E5B-1E38-823CC92647EF}"/>
              </a:ext>
            </a:extLst>
          </p:cNvPr>
          <p:cNvSpPr/>
          <p:nvPr/>
        </p:nvSpPr>
        <p:spPr>
          <a:xfrm>
            <a:off x="6724" y="3441676"/>
            <a:ext cx="12192000" cy="442662"/>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2BEE482B-A985-7F1E-D09A-B6BB7F1A5290}"/>
              </a:ext>
            </a:extLst>
          </p:cNvPr>
          <p:cNvSpPr/>
          <p:nvPr/>
        </p:nvSpPr>
        <p:spPr>
          <a:xfrm>
            <a:off x="13447" y="2179254"/>
            <a:ext cx="12192000" cy="401589"/>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634245BF-FB37-7782-10AB-6A84B9A574DF}"/>
              </a:ext>
            </a:extLst>
          </p:cNvPr>
          <p:cNvSpPr/>
          <p:nvPr/>
        </p:nvSpPr>
        <p:spPr>
          <a:xfrm>
            <a:off x="0" y="5146760"/>
            <a:ext cx="12192000" cy="442662"/>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9CAFB13F-EF52-3008-C672-1033B04E792E}"/>
              </a:ext>
            </a:extLst>
          </p:cNvPr>
          <p:cNvSpPr/>
          <p:nvPr/>
        </p:nvSpPr>
        <p:spPr>
          <a:xfrm>
            <a:off x="13447" y="5589422"/>
            <a:ext cx="12192000" cy="442662"/>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94155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1"/>
                                        </p:tgtEl>
                                        <p:attrNameLst>
                                          <p:attrName>style.visibility</p:attrName>
                                        </p:attrNameLst>
                                      </p:cBhvr>
                                      <p:to>
                                        <p:strVal val="hidden"/>
                                      </p:to>
                                    </p:set>
                                  </p:childTnLst>
                                </p:cTn>
                              </p:par>
                            </p:childTnLst>
                          </p:cTn>
                        </p:par>
                        <p:par>
                          <p:cTn id="12" fill="hold">
                            <p:stCondLst>
                              <p:cond delay="0"/>
                            </p:stCondLst>
                            <p:childTnLst>
                              <p:par>
                                <p:cTn id="13" presetID="21" presetClass="entr" presetSubtype="1"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heel(1)">
                                      <p:cBhvr>
                                        <p:cTn id="15" dur="20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13"/>
                                        </p:tgtEl>
                                        <p:attrNameLst>
                                          <p:attrName>style.visibility</p:attrName>
                                        </p:attrNameLst>
                                      </p:cBhvr>
                                      <p:to>
                                        <p:strVal val="hidden"/>
                                      </p:to>
                                    </p:set>
                                  </p:childTnLst>
                                </p:cTn>
                              </p:par>
                            </p:childTnLst>
                          </p:cTn>
                        </p:par>
                        <p:par>
                          <p:cTn id="20" fill="hold">
                            <p:stCondLst>
                              <p:cond delay="0"/>
                            </p:stCondLst>
                            <p:childTnLst>
                              <p:par>
                                <p:cTn id="21" presetID="21" presetClass="entr" presetSubtype="1"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heel(1)">
                                      <p:cBhvr>
                                        <p:cTn id="23" dur="20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12"/>
                                        </p:tgtEl>
                                        <p:attrNameLst>
                                          <p:attrName>style.visibility</p:attrName>
                                        </p:attrNameLst>
                                      </p:cBhvr>
                                      <p:to>
                                        <p:strVal val="hidden"/>
                                      </p:to>
                                    </p:set>
                                  </p:childTnLst>
                                </p:cTn>
                              </p:par>
                            </p:childTnLst>
                          </p:cTn>
                        </p:par>
                        <p:par>
                          <p:cTn id="28" fill="hold">
                            <p:stCondLst>
                              <p:cond delay="0"/>
                            </p:stCondLst>
                            <p:childTnLst>
                              <p:par>
                                <p:cTn id="29" presetID="21" presetClass="entr" presetSubtype="1"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heel(1)">
                                      <p:cBhvr>
                                        <p:cTn id="31" dur="20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4"/>
                                        </p:tgtEl>
                                        <p:attrNameLst>
                                          <p:attrName>style.visibility</p:attrName>
                                        </p:attrNameLst>
                                      </p:cBhvr>
                                      <p:to>
                                        <p:strVal val="hidden"/>
                                      </p:to>
                                    </p:set>
                                  </p:childTnLst>
                                </p:cTn>
                              </p:par>
                            </p:childTnLst>
                          </p:cTn>
                        </p:par>
                        <p:par>
                          <p:cTn id="36" fill="hold">
                            <p:stCondLst>
                              <p:cond delay="0"/>
                            </p:stCondLst>
                            <p:childTnLst>
                              <p:par>
                                <p:cTn id="37" presetID="21" presetClass="entr" presetSubtype="1"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heel(1)">
                                      <p:cBhvr>
                                        <p:cTn id="39" dur="20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grpId="1" nodeType="clickEffect">
                                  <p:stCondLst>
                                    <p:cond delay="0"/>
                                  </p:stCondLst>
                                  <p:childTnLst>
                                    <p:set>
                                      <p:cBhvr>
                                        <p:cTn id="43" dur="1" fill="hold">
                                          <p:stCondLst>
                                            <p:cond delay="0"/>
                                          </p:stCondLst>
                                        </p:cTn>
                                        <p:tgtEl>
                                          <p:spTgt spid="15"/>
                                        </p:tgtEl>
                                        <p:attrNameLst>
                                          <p:attrName>style.visibility</p:attrName>
                                        </p:attrNameLst>
                                      </p:cBhvr>
                                      <p:to>
                                        <p:strVal val="hidden"/>
                                      </p:to>
                                    </p:set>
                                  </p:childTnLst>
                                </p:cTn>
                              </p:par>
                            </p:childTnLst>
                          </p:cTn>
                        </p:par>
                        <p:par>
                          <p:cTn id="44" fill="hold">
                            <p:stCondLst>
                              <p:cond delay="0"/>
                            </p:stCondLst>
                            <p:childTnLst>
                              <p:par>
                                <p:cTn id="45" presetID="26" presetClass="entr" presetSubtype="0" fill="hold" grpId="0"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down)">
                                      <p:cBhvr>
                                        <p:cTn id="47" dur="580">
                                          <p:stCondLst>
                                            <p:cond delay="0"/>
                                          </p:stCondLst>
                                        </p:cTn>
                                        <p:tgtEl>
                                          <p:spTgt spid="5"/>
                                        </p:tgtEl>
                                      </p:cBhvr>
                                    </p:animEffect>
                                    <p:anim calcmode="lin" valueType="num">
                                      <p:cBhvr>
                                        <p:cTn id="4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3" dur="26">
                                          <p:stCondLst>
                                            <p:cond delay="650"/>
                                          </p:stCondLst>
                                        </p:cTn>
                                        <p:tgtEl>
                                          <p:spTgt spid="5"/>
                                        </p:tgtEl>
                                      </p:cBhvr>
                                      <p:to x="100000" y="60000"/>
                                    </p:animScale>
                                    <p:animScale>
                                      <p:cBhvr>
                                        <p:cTn id="54" dur="166" decel="50000">
                                          <p:stCondLst>
                                            <p:cond delay="676"/>
                                          </p:stCondLst>
                                        </p:cTn>
                                        <p:tgtEl>
                                          <p:spTgt spid="5"/>
                                        </p:tgtEl>
                                      </p:cBhvr>
                                      <p:to x="100000" y="100000"/>
                                    </p:animScale>
                                    <p:animScale>
                                      <p:cBhvr>
                                        <p:cTn id="55" dur="26">
                                          <p:stCondLst>
                                            <p:cond delay="1312"/>
                                          </p:stCondLst>
                                        </p:cTn>
                                        <p:tgtEl>
                                          <p:spTgt spid="5"/>
                                        </p:tgtEl>
                                      </p:cBhvr>
                                      <p:to x="100000" y="80000"/>
                                    </p:animScale>
                                    <p:animScale>
                                      <p:cBhvr>
                                        <p:cTn id="56" dur="166" decel="50000">
                                          <p:stCondLst>
                                            <p:cond delay="1338"/>
                                          </p:stCondLst>
                                        </p:cTn>
                                        <p:tgtEl>
                                          <p:spTgt spid="5"/>
                                        </p:tgtEl>
                                      </p:cBhvr>
                                      <p:to x="100000" y="100000"/>
                                    </p:animScale>
                                    <p:animScale>
                                      <p:cBhvr>
                                        <p:cTn id="57" dur="26">
                                          <p:stCondLst>
                                            <p:cond delay="1642"/>
                                          </p:stCondLst>
                                        </p:cTn>
                                        <p:tgtEl>
                                          <p:spTgt spid="5"/>
                                        </p:tgtEl>
                                      </p:cBhvr>
                                      <p:to x="100000" y="90000"/>
                                    </p:animScale>
                                    <p:animScale>
                                      <p:cBhvr>
                                        <p:cTn id="58" dur="166" decel="50000">
                                          <p:stCondLst>
                                            <p:cond delay="1668"/>
                                          </p:stCondLst>
                                        </p:cTn>
                                        <p:tgtEl>
                                          <p:spTgt spid="5"/>
                                        </p:tgtEl>
                                      </p:cBhvr>
                                      <p:to x="100000" y="100000"/>
                                    </p:animScale>
                                    <p:animScale>
                                      <p:cBhvr>
                                        <p:cTn id="59" dur="26">
                                          <p:stCondLst>
                                            <p:cond delay="1808"/>
                                          </p:stCondLst>
                                        </p:cTn>
                                        <p:tgtEl>
                                          <p:spTgt spid="5"/>
                                        </p:tgtEl>
                                      </p:cBhvr>
                                      <p:to x="100000" y="95000"/>
                                    </p:animScale>
                                    <p:animScale>
                                      <p:cBhvr>
                                        <p:cTn id="6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chemeClr val="accent6">
                    <a:lumMod val="60000"/>
                    <a:lumOff val="40000"/>
                  </a:schemeClr>
                </a:solidFill>
              </a:rPr>
              <a:t>Changes in fund balance</a:t>
            </a:r>
          </a:p>
        </p:txBody>
      </p:sp>
      <p:pic>
        <p:nvPicPr>
          <p:cNvPr id="3" name="Picture 2">
            <a:extLst>
              <a:ext uri="{FF2B5EF4-FFF2-40B4-BE49-F238E27FC236}">
                <a16:creationId xmlns:a16="http://schemas.microsoft.com/office/drawing/2014/main" id="{BAE12DD2-C0CC-BA51-5AEE-5B41BAB4D11D}"/>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9123188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3AFC7A0A-0CED-A55B-1DFB-5FBF97A8BCF3}"/>
              </a:ext>
            </a:extLst>
          </p:cNvPr>
          <p:cNvGraphicFramePr>
            <a:graphicFrameLocks noGrp="1"/>
          </p:cNvGraphicFramePr>
          <p:nvPr>
            <p:extLst>
              <p:ext uri="{D42A27DB-BD31-4B8C-83A1-F6EECF244321}">
                <p14:modId xmlns:p14="http://schemas.microsoft.com/office/powerpoint/2010/main" val="348611478"/>
              </p:ext>
            </p:extLst>
          </p:nvPr>
        </p:nvGraphicFramePr>
        <p:xfrm>
          <a:off x="0" y="1"/>
          <a:ext cx="12192000" cy="6900832"/>
        </p:xfrm>
        <a:graphic>
          <a:graphicData uri="http://schemas.openxmlformats.org/drawingml/2006/table">
            <a:tbl>
              <a:tblPr firstRow="1" bandRow="1">
                <a:tableStyleId>{93296810-A885-4BE3-A3E7-6D5BEEA58F35}</a:tableStyleId>
              </a:tblPr>
              <a:tblGrid>
                <a:gridCol w="2438400">
                  <a:extLst>
                    <a:ext uri="{9D8B030D-6E8A-4147-A177-3AD203B41FA5}">
                      <a16:colId xmlns:a16="http://schemas.microsoft.com/office/drawing/2014/main" val="2717071227"/>
                    </a:ext>
                  </a:extLst>
                </a:gridCol>
                <a:gridCol w="2438400">
                  <a:extLst>
                    <a:ext uri="{9D8B030D-6E8A-4147-A177-3AD203B41FA5}">
                      <a16:colId xmlns:a16="http://schemas.microsoft.com/office/drawing/2014/main" val="2128225259"/>
                    </a:ext>
                  </a:extLst>
                </a:gridCol>
                <a:gridCol w="2438400">
                  <a:extLst>
                    <a:ext uri="{9D8B030D-6E8A-4147-A177-3AD203B41FA5}">
                      <a16:colId xmlns:a16="http://schemas.microsoft.com/office/drawing/2014/main" val="3028043945"/>
                    </a:ext>
                  </a:extLst>
                </a:gridCol>
                <a:gridCol w="2438400">
                  <a:extLst>
                    <a:ext uri="{9D8B030D-6E8A-4147-A177-3AD203B41FA5}">
                      <a16:colId xmlns:a16="http://schemas.microsoft.com/office/drawing/2014/main" val="1960635048"/>
                    </a:ext>
                  </a:extLst>
                </a:gridCol>
                <a:gridCol w="2438400">
                  <a:extLst>
                    <a:ext uri="{9D8B030D-6E8A-4147-A177-3AD203B41FA5}">
                      <a16:colId xmlns:a16="http://schemas.microsoft.com/office/drawing/2014/main" val="619352696"/>
                    </a:ext>
                  </a:extLst>
                </a:gridCol>
              </a:tblGrid>
              <a:tr h="602278">
                <a:tc>
                  <a:txBody>
                    <a:bodyPr/>
                    <a:lstStyle/>
                    <a:p>
                      <a:pPr algn="ctr" fontAlgn="b"/>
                      <a:r>
                        <a:rPr lang="en-US" sz="2000" b="1" i="0" u="none" strike="noStrike" dirty="0">
                          <a:solidFill>
                            <a:srgbClr val="000000"/>
                          </a:solidFill>
                          <a:effectLst/>
                          <a:latin typeface="Calibri" panose="020F0502020204030204" pitchFamily="34" charset="0"/>
                        </a:rPr>
                        <a:t> </a:t>
                      </a:r>
                    </a:p>
                  </a:txBody>
                  <a:tcPr marL="0" marR="0" marT="0" marB="0" anchor="b"/>
                </a:tc>
                <a:tc>
                  <a:txBody>
                    <a:bodyPr/>
                    <a:lstStyle/>
                    <a:p>
                      <a:pPr algn="ctr" fontAlgn="b"/>
                      <a:r>
                        <a:rPr lang="en-US" sz="2000" b="1" i="0" u="sng" strike="noStrike" dirty="0">
                          <a:solidFill>
                            <a:srgbClr val="000000"/>
                          </a:solidFill>
                          <a:effectLst/>
                          <a:latin typeface="Calibri" panose="020F0502020204030204" pitchFamily="34" charset="0"/>
                        </a:rPr>
                        <a:t>2023-2024 Adopted</a:t>
                      </a:r>
                    </a:p>
                  </a:txBody>
                  <a:tcPr marL="0" marR="0" marT="0" marB="0" anchor="b"/>
                </a:tc>
                <a:tc>
                  <a:txBody>
                    <a:bodyPr/>
                    <a:lstStyle/>
                    <a:p>
                      <a:pPr algn="ctr" fontAlgn="b"/>
                      <a:r>
                        <a:rPr lang="en-US" sz="2000" b="1" i="0" u="sng" strike="noStrike" dirty="0">
                          <a:solidFill>
                            <a:srgbClr val="000000"/>
                          </a:solidFill>
                          <a:effectLst/>
                          <a:latin typeface="Calibri" panose="020F0502020204030204" pitchFamily="34" charset="0"/>
                        </a:rPr>
                        <a:t>2023-2024           Unaudited Final</a:t>
                      </a:r>
                    </a:p>
                  </a:txBody>
                  <a:tcPr marL="0" marR="0" marT="0" marB="0" anchor="b"/>
                </a:tc>
                <a:tc>
                  <a:txBody>
                    <a:bodyPr/>
                    <a:lstStyle/>
                    <a:p>
                      <a:pPr algn="ctr" fontAlgn="b"/>
                      <a:r>
                        <a:rPr lang="en-US" sz="2000" b="1" i="0" u="sng" strike="noStrike" dirty="0">
                          <a:solidFill>
                            <a:srgbClr val="000000"/>
                          </a:solidFill>
                          <a:effectLst/>
                          <a:latin typeface="Calibri" panose="020F0502020204030204" pitchFamily="34" charset="0"/>
                        </a:rPr>
                        <a:t>Major Change</a:t>
                      </a:r>
                    </a:p>
                  </a:txBody>
                  <a:tcPr marL="0" marR="0" marT="0" marB="0" anchor="b"/>
                </a:tc>
                <a:tc>
                  <a:txBody>
                    <a:bodyPr/>
                    <a:lstStyle/>
                    <a:p>
                      <a:pPr algn="ctr" fontAlgn="b"/>
                      <a:r>
                        <a:rPr lang="en-US" sz="2000" b="1" i="0" u="sng" strike="noStrike" dirty="0">
                          <a:solidFill>
                            <a:srgbClr val="000000"/>
                          </a:solidFill>
                          <a:effectLst/>
                          <a:latin typeface="Calibri" panose="020F0502020204030204" pitchFamily="34" charset="0"/>
                        </a:rPr>
                        <a:t>Change Amount</a:t>
                      </a:r>
                    </a:p>
                  </a:txBody>
                  <a:tcPr marL="0" marR="0" marT="0" marB="0" anchor="b"/>
                </a:tc>
                <a:extLst>
                  <a:ext uri="{0D108BD9-81ED-4DB2-BD59-A6C34878D82A}">
                    <a16:rowId xmlns:a16="http://schemas.microsoft.com/office/drawing/2014/main" val="860564760"/>
                  </a:ext>
                </a:extLst>
              </a:tr>
              <a:tr h="301139">
                <a:tc>
                  <a:txBody>
                    <a:bodyPr/>
                    <a:lstStyle/>
                    <a:p>
                      <a:pPr algn="l" fontAlgn="b"/>
                      <a:r>
                        <a:rPr lang="en-US" sz="2000" b="1" i="0" u="none" strike="noStrike" dirty="0">
                          <a:solidFill>
                            <a:srgbClr val="366092"/>
                          </a:solidFill>
                          <a:effectLst/>
                          <a:latin typeface="Calibri" panose="020F0502020204030204" pitchFamily="34" charset="0"/>
                        </a:rPr>
                        <a:t>Beginning FB</a:t>
                      </a:r>
                    </a:p>
                  </a:txBody>
                  <a:tcPr marL="0" marR="0" marT="0" marB="0" anchor="b"/>
                </a:tc>
                <a:tc>
                  <a:txBody>
                    <a:bodyPr/>
                    <a:lstStyle/>
                    <a:p>
                      <a:pPr algn="l" fontAlgn="b"/>
                      <a:r>
                        <a:rPr lang="en-US" sz="2000" b="1" i="0" u="none" strike="noStrike" dirty="0">
                          <a:solidFill>
                            <a:srgbClr val="366092"/>
                          </a:solidFill>
                          <a:effectLst/>
                          <a:latin typeface="Calibri" panose="020F0502020204030204" pitchFamily="34" charset="0"/>
                        </a:rPr>
                        <a:t> $   34,022,513 </a:t>
                      </a:r>
                    </a:p>
                  </a:txBody>
                  <a:tcPr marL="0" marR="0" marT="0" marB="0" anchor="b"/>
                </a:tc>
                <a:tc>
                  <a:txBody>
                    <a:bodyPr/>
                    <a:lstStyle/>
                    <a:p>
                      <a:pPr algn="l" fontAlgn="b"/>
                      <a:r>
                        <a:rPr lang="en-US" sz="2000" b="1" i="0" u="none" strike="noStrike" dirty="0">
                          <a:solidFill>
                            <a:srgbClr val="366092"/>
                          </a:solidFill>
                          <a:effectLst/>
                          <a:latin typeface="Calibri" panose="020F0502020204030204" pitchFamily="34" charset="0"/>
                        </a:rPr>
                        <a:t> $   34,022,513 </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No Change</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                   - </a:t>
                      </a:r>
                    </a:p>
                  </a:txBody>
                  <a:tcPr marL="0" marR="0" marT="0" marB="0" anchor="b"/>
                </a:tc>
                <a:extLst>
                  <a:ext uri="{0D108BD9-81ED-4DB2-BD59-A6C34878D82A}">
                    <a16:rowId xmlns:a16="http://schemas.microsoft.com/office/drawing/2014/main" val="3398208287"/>
                  </a:ext>
                </a:extLst>
              </a:tr>
              <a:tr h="360228">
                <a:tc>
                  <a:txBody>
                    <a:bodyPr/>
                    <a:lstStyle/>
                    <a:p>
                      <a:pPr algn="l" fontAlgn="b"/>
                      <a:r>
                        <a:rPr lang="en-US" sz="2000" b="1" i="0" u="none" strike="noStrike" dirty="0">
                          <a:solidFill>
                            <a:srgbClr val="4F6228"/>
                          </a:solidFill>
                          <a:effectLst/>
                          <a:latin typeface="Calibri" panose="020F0502020204030204" pitchFamily="34" charset="0"/>
                        </a:rPr>
                        <a:t>Apportionment</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$ 166,953,920 </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166,953,920</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No Change</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                  - </a:t>
                      </a:r>
                    </a:p>
                  </a:txBody>
                  <a:tcPr marL="0" marR="0" marT="0" marB="0" anchor="b"/>
                </a:tc>
                <a:extLst>
                  <a:ext uri="{0D108BD9-81ED-4DB2-BD59-A6C34878D82A}">
                    <a16:rowId xmlns:a16="http://schemas.microsoft.com/office/drawing/2014/main" val="331257196"/>
                  </a:ext>
                </a:extLst>
              </a:tr>
              <a:tr h="813076">
                <a:tc>
                  <a:txBody>
                    <a:bodyPr/>
                    <a:lstStyle/>
                    <a:p>
                      <a:pPr algn="l" fontAlgn="b"/>
                      <a:r>
                        <a:rPr lang="en-US" sz="2000" b="1" i="0" u="none" strike="noStrike" dirty="0">
                          <a:solidFill>
                            <a:srgbClr val="4F6228"/>
                          </a:solidFill>
                          <a:effectLst/>
                          <a:latin typeface="Calibri" panose="020F0502020204030204" pitchFamily="34" charset="0"/>
                        </a:rPr>
                        <a:t>Non-Apportionment</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18,155,439</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21,497,380</a:t>
                      </a:r>
                    </a:p>
                  </a:txBody>
                  <a:tcPr marL="0" marR="0" marT="0" marB="0" anchor="b"/>
                </a:tc>
                <a:tc>
                  <a:txBody>
                    <a:bodyPr/>
                    <a:lstStyle/>
                    <a:p>
                      <a:pPr algn="l" fontAlgn="b"/>
                      <a:r>
                        <a:rPr lang="en-US" sz="1800" b="0" i="0" u="none" strike="noStrike" dirty="0">
                          <a:solidFill>
                            <a:schemeClr val="bg1"/>
                          </a:solidFill>
                          <a:effectLst/>
                          <a:latin typeface="Calibri" panose="020F0502020204030204" pitchFamily="34" charset="0"/>
                        </a:rPr>
                        <a:t>One-time PYA: $1,668,898</a:t>
                      </a:r>
                    </a:p>
                    <a:p>
                      <a:pPr algn="l" fontAlgn="b"/>
                      <a:r>
                        <a:rPr lang="en-US" sz="1800" b="0" i="0" u="none" strike="noStrike" dirty="0">
                          <a:solidFill>
                            <a:schemeClr val="bg1"/>
                          </a:solidFill>
                          <a:effectLst/>
                          <a:latin typeface="Calibri" panose="020F0502020204030204" pitchFamily="34" charset="0"/>
                        </a:rPr>
                        <a:t>Interest: $1,080,002</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00B050"/>
                          </a:solidFill>
                          <a:effectLst/>
                          <a:latin typeface="Calibri" panose="020F0502020204030204" pitchFamily="34" charset="0"/>
                        </a:rPr>
                        <a:t>$    3,341,941</a:t>
                      </a:r>
                    </a:p>
                  </a:txBody>
                  <a:tcPr marL="0" marR="0" marT="0" marB="0" anchor="b"/>
                </a:tc>
                <a:extLst>
                  <a:ext uri="{0D108BD9-81ED-4DB2-BD59-A6C34878D82A}">
                    <a16:rowId xmlns:a16="http://schemas.microsoft.com/office/drawing/2014/main" val="2664906358"/>
                  </a:ext>
                </a:extLst>
              </a:tr>
              <a:tr h="602278">
                <a:tc>
                  <a:txBody>
                    <a:bodyPr/>
                    <a:lstStyle/>
                    <a:p>
                      <a:pPr algn="l" fontAlgn="b"/>
                      <a:r>
                        <a:rPr lang="en-US" sz="2000" b="1" i="0" u="none" strike="noStrike" dirty="0">
                          <a:solidFill>
                            <a:srgbClr val="4F6228"/>
                          </a:solidFill>
                          <a:effectLst/>
                          <a:latin typeface="Calibri" panose="020F0502020204030204" pitchFamily="34" charset="0"/>
                        </a:rPr>
                        <a:t>STRS On-behalf Payment</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6,611,482 </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5,906,037</a:t>
                      </a:r>
                    </a:p>
                  </a:txBody>
                  <a:tcPr marL="0" marR="0" marT="0" marB="0" anchor="b"/>
                </a:tc>
                <a:tc>
                  <a:txBody>
                    <a:bodyPr/>
                    <a:lstStyle/>
                    <a:p>
                      <a:pPr algn="l" fontAlgn="b"/>
                      <a:r>
                        <a:rPr lang="en-US" sz="1800" b="0" i="0" u="none" strike="noStrike" dirty="0">
                          <a:solidFill>
                            <a:schemeClr val="bg1"/>
                          </a:solidFill>
                          <a:effectLst/>
                          <a:latin typeface="Calibri" panose="020F0502020204030204" pitchFamily="34" charset="0"/>
                        </a:rPr>
                        <a:t>Accounting entry only – No budget effect</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FF0000"/>
                          </a:solidFill>
                          <a:effectLst/>
                          <a:latin typeface="Calibri" panose="020F0502020204030204" pitchFamily="34" charset="0"/>
                        </a:rPr>
                        <a:t>$    (705,445)</a:t>
                      </a:r>
                    </a:p>
                  </a:txBody>
                  <a:tcPr marL="0" marR="0" marT="0" marB="0" anchor="b"/>
                </a:tc>
                <a:extLst>
                  <a:ext uri="{0D108BD9-81ED-4DB2-BD59-A6C34878D82A}">
                    <a16:rowId xmlns:a16="http://schemas.microsoft.com/office/drawing/2014/main" val="4206510503"/>
                  </a:ext>
                </a:extLst>
              </a:tr>
              <a:tr h="360228">
                <a:tc>
                  <a:txBody>
                    <a:bodyPr/>
                    <a:lstStyle/>
                    <a:p>
                      <a:pPr algn="l" fontAlgn="b"/>
                      <a:r>
                        <a:rPr lang="en-US" sz="2000" b="1" i="0" u="none" strike="noStrike" dirty="0">
                          <a:solidFill>
                            <a:srgbClr val="4F6228"/>
                          </a:solidFill>
                          <a:effectLst/>
                          <a:latin typeface="Calibri" panose="020F0502020204030204" pitchFamily="34" charset="0"/>
                        </a:rPr>
                        <a:t>Non-Resident Tuition</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24,526,528 </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25,304,446</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AB: 7%; Final: 10.9%</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00B050"/>
                          </a:solidFill>
                          <a:effectLst/>
                          <a:latin typeface="Calibri" panose="020F0502020204030204" pitchFamily="34" charset="0"/>
                        </a:rPr>
                        <a:t>$      777,918</a:t>
                      </a:r>
                    </a:p>
                  </a:txBody>
                  <a:tcPr marL="0" marR="0" marT="0" marB="0" anchor="b"/>
                </a:tc>
                <a:extLst>
                  <a:ext uri="{0D108BD9-81ED-4DB2-BD59-A6C34878D82A}">
                    <a16:rowId xmlns:a16="http://schemas.microsoft.com/office/drawing/2014/main" val="2700963036"/>
                  </a:ext>
                </a:extLst>
              </a:tr>
              <a:tr h="360228">
                <a:tc>
                  <a:txBody>
                    <a:bodyPr/>
                    <a:lstStyle/>
                    <a:p>
                      <a:pPr algn="l" fontAlgn="b"/>
                      <a:r>
                        <a:rPr lang="en-US" sz="2000" b="1" i="0" u="none" strike="noStrike" dirty="0">
                          <a:solidFill>
                            <a:srgbClr val="4F6228"/>
                          </a:solidFill>
                          <a:effectLst/>
                          <a:latin typeface="Calibri" panose="020F0502020204030204" pitchFamily="34" charset="0"/>
                        </a:rPr>
                        <a:t>Total Revenue</a:t>
                      </a:r>
                    </a:p>
                  </a:txBody>
                  <a:tcPr marL="0" marR="0" marT="0" marB="0" anchor="b"/>
                </a:tc>
                <a:tc>
                  <a:txBody>
                    <a:bodyPr/>
                    <a:lstStyle/>
                    <a:p>
                      <a:pPr algn="l" fontAlgn="b"/>
                      <a:r>
                        <a:rPr lang="en-US" sz="2000" b="1" i="0" u="none" strike="noStrike" dirty="0">
                          <a:solidFill>
                            <a:srgbClr val="4F6228"/>
                          </a:solidFill>
                          <a:effectLst/>
                          <a:latin typeface="Calibri" panose="020F0502020204030204" pitchFamily="34" charset="0"/>
                        </a:rPr>
                        <a:t> </a:t>
                      </a:r>
                      <a:r>
                        <a:rPr lang="en-US" sz="2000" b="1" i="0" u="none" strike="noStrike" dirty="0">
                          <a:solidFill>
                            <a:schemeClr val="accent4">
                              <a:lumMod val="50000"/>
                            </a:schemeClr>
                          </a:solidFill>
                          <a:effectLst/>
                          <a:latin typeface="Calibri" panose="020F0502020204030204" pitchFamily="34" charset="0"/>
                        </a:rPr>
                        <a:t>$ 216,247,369 </a:t>
                      </a:r>
                    </a:p>
                  </a:txBody>
                  <a:tcPr marL="0" marR="0" marT="0" marB="0" anchor="b"/>
                </a:tc>
                <a:tc>
                  <a:txBody>
                    <a:bodyPr/>
                    <a:lstStyle/>
                    <a:p>
                      <a:pPr algn="l" fontAlgn="b"/>
                      <a:r>
                        <a:rPr lang="en-US" sz="2000" b="1" i="0" u="none" strike="noStrike" dirty="0">
                          <a:solidFill>
                            <a:srgbClr val="4F6228"/>
                          </a:solidFill>
                          <a:effectLst/>
                          <a:latin typeface="Calibri" panose="020F0502020204030204" pitchFamily="34" charset="0"/>
                        </a:rPr>
                        <a:t> $  </a:t>
                      </a:r>
                      <a:r>
                        <a:rPr lang="en-US" sz="2000" b="1" i="0" u="none" strike="noStrike" kern="1200" dirty="0">
                          <a:solidFill>
                            <a:srgbClr val="4F6228"/>
                          </a:solidFill>
                          <a:effectLst/>
                          <a:latin typeface="Calibri" panose="020F0502020204030204" pitchFamily="34" charset="0"/>
                          <a:ea typeface="+mn-ea"/>
                          <a:cs typeface="+mn-cs"/>
                        </a:rPr>
                        <a:t>219,661,783</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1.6% Difference</a:t>
                      </a:r>
                    </a:p>
                  </a:txBody>
                  <a:tcPr marL="0" marR="0" marT="0" marB="0" anchor="b"/>
                </a:tc>
                <a:tc>
                  <a:txBody>
                    <a:bodyPr/>
                    <a:lstStyle/>
                    <a:p>
                      <a:pPr algn="l" fontAlgn="b"/>
                      <a:r>
                        <a:rPr lang="en-US" sz="2000" b="1" i="0" u="none" strike="noStrike" dirty="0">
                          <a:solidFill>
                            <a:schemeClr val="accent4">
                              <a:lumMod val="50000"/>
                            </a:schemeClr>
                          </a:solidFill>
                          <a:effectLst/>
                          <a:latin typeface="Calibri" panose="020F0502020204030204" pitchFamily="34" charset="0"/>
                        </a:rPr>
                        <a:t> $    3,414,414</a:t>
                      </a:r>
                    </a:p>
                  </a:txBody>
                  <a:tcPr marL="0" marR="0" marT="0" marB="0" anchor="b"/>
                </a:tc>
                <a:extLst>
                  <a:ext uri="{0D108BD9-81ED-4DB2-BD59-A6C34878D82A}">
                    <a16:rowId xmlns:a16="http://schemas.microsoft.com/office/drawing/2014/main" val="4000864863"/>
                  </a:ext>
                </a:extLst>
              </a:tr>
              <a:tr h="813076">
                <a:tc>
                  <a:txBody>
                    <a:bodyPr/>
                    <a:lstStyle/>
                    <a:p>
                      <a:pPr algn="l" fontAlgn="b"/>
                      <a:r>
                        <a:rPr lang="en-US" sz="2000" b="1" i="0" u="none" strike="noStrike" dirty="0">
                          <a:solidFill>
                            <a:srgbClr val="C00000"/>
                          </a:solidFill>
                          <a:effectLst/>
                          <a:latin typeface="Calibri" panose="020F0502020204030204" pitchFamily="34" charset="0"/>
                        </a:rPr>
                        <a:t>Salary and Benefits</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$ 196,559,899 </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200,678,080 </a:t>
                      </a:r>
                    </a:p>
                  </a:txBody>
                  <a:tcPr marL="0" marR="0" marT="0" marB="0" anchor="b"/>
                </a:tc>
                <a:tc>
                  <a:txBody>
                    <a:bodyPr/>
                    <a:lstStyle/>
                    <a:p>
                      <a:pPr algn="l" fontAlgn="b"/>
                      <a:r>
                        <a:rPr lang="en-US" sz="1800" b="0" i="0" u="none" strike="noStrike" dirty="0">
                          <a:solidFill>
                            <a:schemeClr val="bg1"/>
                          </a:solidFill>
                          <a:effectLst/>
                          <a:latin typeface="Calibri" panose="020F0502020204030204" pitchFamily="34" charset="0"/>
                        </a:rPr>
                        <a:t>Efficiency: 22-23: 78.7%; AB 92.3%: Final: 83.5%</a:t>
                      </a:r>
                    </a:p>
                    <a:p>
                      <a:pPr algn="l" fontAlgn="b"/>
                      <a:r>
                        <a:rPr lang="en-US" sz="1800" b="0" i="0" u="none" strike="noStrike" dirty="0">
                          <a:solidFill>
                            <a:schemeClr val="bg1"/>
                          </a:solidFill>
                          <a:effectLst/>
                          <a:latin typeface="Calibri" panose="020F0502020204030204" pitchFamily="34" charset="0"/>
                        </a:rPr>
                        <a:t>Attrition: $1M of $2.4M</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C00000"/>
                          </a:solidFill>
                          <a:effectLst/>
                          <a:latin typeface="Calibri" panose="020F0502020204030204" pitchFamily="34" charset="0"/>
                        </a:rPr>
                        <a:t>$   4,118,181</a:t>
                      </a:r>
                    </a:p>
                  </a:txBody>
                  <a:tcPr marL="0" marR="0" marT="0" marB="0" anchor="b"/>
                </a:tc>
                <a:extLst>
                  <a:ext uri="{0D108BD9-81ED-4DB2-BD59-A6C34878D82A}">
                    <a16:rowId xmlns:a16="http://schemas.microsoft.com/office/drawing/2014/main" val="1153384540"/>
                  </a:ext>
                </a:extLst>
              </a:tr>
              <a:tr h="602278">
                <a:tc>
                  <a:txBody>
                    <a:bodyPr/>
                    <a:lstStyle/>
                    <a:p>
                      <a:pPr algn="l" fontAlgn="b"/>
                      <a:r>
                        <a:rPr lang="en-US" sz="2000" b="1" i="0" u="none" strike="noStrike" dirty="0">
                          <a:solidFill>
                            <a:srgbClr val="C00000"/>
                          </a:solidFill>
                          <a:effectLst/>
                          <a:latin typeface="Calibri" panose="020F0502020204030204" pitchFamily="34" charset="0"/>
                        </a:rPr>
                        <a:t>STRS On-behalf Payment</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6,611,482</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5,906,037</a:t>
                      </a:r>
                    </a:p>
                  </a:txBody>
                  <a:tcPr marL="0" marR="0" marT="0" marB="0" anchor="b"/>
                </a:tc>
                <a:tc>
                  <a:txBody>
                    <a:bodyPr/>
                    <a:lstStyle/>
                    <a:p>
                      <a:pPr algn="l" fontAlgn="b"/>
                      <a:r>
                        <a:rPr lang="en-US" sz="1800" b="0" i="0" u="none" strike="noStrike" dirty="0">
                          <a:solidFill>
                            <a:schemeClr val="bg1"/>
                          </a:solidFill>
                          <a:effectLst/>
                          <a:latin typeface="Calibri" panose="020F0502020204030204" pitchFamily="34" charset="0"/>
                        </a:rPr>
                        <a:t>Accounting entry only – No budget effect</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00B050"/>
                          </a:solidFill>
                          <a:effectLst/>
                          <a:latin typeface="Calibri" panose="020F0502020204030204" pitchFamily="34" charset="0"/>
                        </a:rPr>
                        <a:t>$    (705,445)   </a:t>
                      </a:r>
                    </a:p>
                  </a:txBody>
                  <a:tcPr marL="0" marR="0" marT="0" marB="0" anchor="b"/>
                </a:tc>
                <a:extLst>
                  <a:ext uri="{0D108BD9-81ED-4DB2-BD59-A6C34878D82A}">
                    <a16:rowId xmlns:a16="http://schemas.microsoft.com/office/drawing/2014/main" val="4004318406"/>
                  </a:ext>
                </a:extLst>
              </a:tr>
              <a:tr h="602278">
                <a:tc>
                  <a:txBody>
                    <a:bodyPr/>
                    <a:lstStyle/>
                    <a:p>
                      <a:pPr algn="l" fontAlgn="b"/>
                      <a:r>
                        <a:rPr lang="en-US" sz="2000" b="1" i="0" u="none" strike="noStrike">
                          <a:solidFill>
                            <a:srgbClr val="C00000"/>
                          </a:solidFill>
                          <a:effectLst/>
                          <a:latin typeface="Calibri" panose="020F0502020204030204" pitchFamily="34" charset="0"/>
                        </a:rPr>
                        <a:t>Supplies/Other Operating/Transfers</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20,045,045</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19,946,218</a:t>
                      </a:r>
                    </a:p>
                  </a:txBody>
                  <a:tcPr marL="0" marR="0" marT="0" marB="0" anchor="b"/>
                </a:tc>
                <a:tc>
                  <a:txBody>
                    <a:bodyPr/>
                    <a:lstStyle/>
                    <a:p>
                      <a:pPr algn="l" fontAlgn="b"/>
                      <a:r>
                        <a:rPr lang="en-US" sz="2000" b="0" i="0" u="none" strike="noStrike" dirty="0">
                          <a:solidFill>
                            <a:schemeClr val="bg2"/>
                          </a:solidFill>
                          <a:effectLst/>
                          <a:latin typeface="Calibri" panose="020F0502020204030204" pitchFamily="34" charset="0"/>
                        </a:rPr>
                        <a:t>Cost reductions</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00B050"/>
                          </a:solidFill>
                          <a:effectLst/>
                          <a:latin typeface="Calibri" panose="020F0502020204030204" pitchFamily="34" charset="0"/>
                        </a:rPr>
                        <a:t>$     (98,827)</a:t>
                      </a:r>
                    </a:p>
                  </a:txBody>
                  <a:tcPr marL="0" marR="0" marT="0" marB="0" anchor="b"/>
                </a:tc>
                <a:extLst>
                  <a:ext uri="{0D108BD9-81ED-4DB2-BD59-A6C34878D82A}">
                    <a16:rowId xmlns:a16="http://schemas.microsoft.com/office/drawing/2014/main" val="1427817576"/>
                  </a:ext>
                </a:extLst>
              </a:tr>
              <a:tr h="360228">
                <a:tc>
                  <a:txBody>
                    <a:bodyPr/>
                    <a:lstStyle/>
                    <a:p>
                      <a:pPr algn="l" fontAlgn="b"/>
                      <a:r>
                        <a:rPr lang="en-US" sz="2000" b="1" i="0" u="none" strike="noStrike" dirty="0">
                          <a:solidFill>
                            <a:srgbClr val="C00000"/>
                          </a:solidFill>
                          <a:effectLst/>
                          <a:latin typeface="Calibri" panose="020F0502020204030204" pitchFamily="34" charset="0"/>
                        </a:rPr>
                        <a:t>Total Expenditure</a:t>
                      </a:r>
                    </a:p>
                  </a:txBody>
                  <a:tcPr marL="0" marR="0" marT="0" marB="0" anchor="b"/>
                </a:tc>
                <a:tc>
                  <a:txBody>
                    <a:bodyPr/>
                    <a:lstStyle/>
                    <a:p>
                      <a:pPr algn="l" fontAlgn="b"/>
                      <a:r>
                        <a:rPr lang="en-US" sz="2000" b="1" i="0" u="none" strike="noStrike" dirty="0">
                          <a:solidFill>
                            <a:srgbClr val="C00000"/>
                          </a:solidFill>
                          <a:effectLst/>
                          <a:latin typeface="Calibri" panose="020F0502020204030204" pitchFamily="34" charset="0"/>
                        </a:rPr>
                        <a:t> $ 223,216,426 </a:t>
                      </a:r>
                    </a:p>
                  </a:txBody>
                  <a:tcPr marL="0" marR="0" marT="0" marB="0" anchor="b"/>
                </a:tc>
                <a:tc>
                  <a:txBody>
                    <a:bodyPr/>
                    <a:lstStyle/>
                    <a:p>
                      <a:pPr algn="l" fontAlgn="b"/>
                      <a:r>
                        <a:rPr lang="en-US" sz="2000" b="1" i="0" u="none" strike="noStrike" dirty="0">
                          <a:solidFill>
                            <a:srgbClr val="C00000"/>
                          </a:solidFill>
                          <a:effectLst/>
                          <a:latin typeface="Calibri" panose="020F0502020204030204" pitchFamily="34" charset="0"/>
                        </a:rPr>
                        <a:t> $  226,530,335</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1.5% Difference</a:t>
                      </a:r>
                    </a:p>
                  </a:txBody>
                  <a:tcPr marL="0" marR="0" marT="0" marB="0" anchor="b"/>
                </a:tc>
                <a:tc>
                  <a:txBody>
                    <a:bodyPr/>
                    <a:lstStyle/>
                    <a:p>
                      <a:pPr algn="l" fontAlgn="b"/>
                      <a:r>
                        <a:rPr lang="en-US" sz="2000" b="1" i="0" u="none" strike="noStrike" dirty="0">
                          <a:solidFill>
                            <a:schemeClr val="accent4">
                              <a:lumMod val="50000"/>
                            </a:schemeClr>
                          </a:solidFill>
                          <a:effectLst/>
                          <a:latin typeface="Calibri" panose="020F0502020204030204" pitchFamily="34" charset="0"/>
                        </a:rPr>
                        <a:t> </a:t>
                      </a:r>
                      <a:r>
                        <a:rPr lang="en-US" sz="2000" b="1" i="0" u="none" strike="noStrike" dirty="0">
                          <a:solidFill>
                            <a:srgbClr val="C00000"/>
                          </a:solidFill>
                          <a:effectLst/>
                          <a:latin typeface="Calibri" panose="020F0502020204030204" pitchFamily="34" charset="0"/>
                        </a:rPr>
                        <a:t>$   3,313,909</a:t>
                      </a:r>
                    </a:p>
                  </a:txBody>
                  <a:tcPr marL="0" marR="0" marT="0" marB="0" anchor="b"/>
                </a:tc>
                <a:extLst>
                  <a:ext uri="{0D108BD9-81ED-4DB2-BD59-A6C34878D82A}">
                    <a16:rowId xmlns:a16="http://schemas.microsoft.com/office/drawing/2014/main" val="3080683661"/>
                  </a:ext>
                </a:extLst>
              </a:tr>
              <a:tr h="360228">
                <a:tc>
                  <a:txBody>
                    <a:bodyPr/>
                    <a:lstStyle/>
                    <a:p>
                      <a:pPr algn="l" fontAlgn="b"/>
                      <a:r>
                        <a:rPr lang="en-US" sz="2000" b="1" i="0" u="none" strike="noStrike">
                          <a:solidFill>
                            <a:srgbClr val="000000"/>
                          </a:solidFill>
                          <a:effectLst/>
                          <a:latin typeface="Calibri" panose="020F0502020204030204" pitchFamily="34" charset="0"/>
                        </a:rPr>
                        <a:t>Surplus/</a:t>
                      </a:r>
                      <a:r>
                        <a:rPr lang="en-US" sz="2000" b="1" i="0" u="none" strike="noStrike">
                          <a:solidFill>
                            <a:srgbClr val="FF0000"/>
                          </a:solidFill>
                          <a:effectLst/>
                          <a:latin typeface="Calibri" panose="020F0502020204030204" pitchFamily="34" charset="0"/>
                        </a:rPr>
                        <a:t>Deficit</a:t>
                      </a:r>
                      <a:endParaRPr lang="en-US" sz="2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2000" b="0" i="0" u="none" strike="noStrike" dirty="0">
                          <a:solidFill>
                            <a:srgbClr val="FF0000"/>
                          </a:solidFill>
                          <a:effectLst/>
                          <a:latin typeface="Calibri" panose="020F0502020204030204" pitchFamily="34" charset="0"/>
                        </a:rPr>
                        <a:t> $    (6,969,057)</a:t>
                      </a:r>
                    </a:p>
                  </a:txBody>
                  <a:tcPr marL="0" marR="0" marT="0" marB="0" anchor="b"/>
                </a:tc>
                <a:tc>
                  <a:txBody>
                    <a:bodyPr/>
                    <a:lstStyle/>
                    <a:p>
                      <a:pPr algn="l" fontAlgn="b"/>
                      <a:r>
                        <a:rPr lang="en-US" sz="2000" b="0" i="0" u="none" strike="noStrike" dirty="0">
                          <a:solidFill>
                            <a:srgbClr val="FF0000"/>
                          </a:solidFill>
                          <a:effectLst/>
                          <a:latin typeface="Calibri" panose="020F0502020204030204" pitchFamily="34" charset="0"/>
                        </a:rPr>
                        <a:t> $     (6,868,552)</a:t>
                      </a:r>
                    </a:p>
                  </a:txBody>
                  <a:tcPr marL="0" marR="0" marT="0" marB="0" anchor="b"/>
                </a:tc>
                <a:tc>
                  <a:txBody>
                    <a:bodyPr/>
                    <a:lstStyle/>
                    <a:p>
                      <a:pPr algn="l" fontAlgn="b"/>
                      <a:endParaRPr lang="en-US" sz="2000" b="0" i="0" u="none" strike="noStrike" dirty="0">
                        <a:solidFill>
                          <a:srgbClr val="FF0000"/>
                        </a:solidFill>
                        <a:effectLst/>
                        <a:latin typeface="Calibri" panose="020F0502020204030204" pitchFamily="34" charset="0"/>
                      </a:endParaRPr>
                    </a:p>
                  </a:txBody>
                  <a:tcPr marL="0" marR="0" marT="0" marB="0" anchor="b"/>
                </a:tc>
                <a:tc>
                  <a:txBody>
                    <a:bodyPr/>
                    <a:lstStyle/>
                    <a:p>
                      <a:pPr algn="l" fontAlgn="b"/>
                      <a:r>
                        <a:rPr lang="en-US" sz="2000" b="0" i="0" u="none" strike="noStrike" dirty="0">
                          <a:solidFill>
                            <a:srgbClr val="00B050"/>
                          </a:solidFill>
                          <a:effectLst/>
                          <a:latin typeface="Calibri" panose="020F0502020204030204" pitchFamily="34" charset="0"/>
                        </a:rPr>
                        <a:t> $    100,505</a:t>
                      </a:r>
                    </a:p>
                  </a:txBody>
                  <a:tcPr marL="0" marR="0" marT="0" marB="0" anchor="b"/>
                </a:tc>
                <a:extLst>
                  <a:ext uri="{0D108BD9-81ED-4DB2-BD59-A6C34878D82A}">
                    <a16:rowId xmlns:a16="http://schemas.microsoft.com/office/drawing/2014/main" val="291583207"/>
                  </a:ext>
                </a:extLst>
              </a:tr>
              <a:tr h="360228">
                <a:tc>
                  <a:txBody>
                    <a:bodyPr/>
                    <a:lstStyle/>
                    <a:p>
                      <a:pPr algn="l" fontAlgn="b"/>
                      <a:r>
                        <a:rPr lang="en-US" sz="2000" b="1" i="0" u="none" strike="noStrike">
                          <a:solidFill>
                            <a:srgbClr val="366092"/>
                          </a:solidFill>
                          <a:effectLst/>
                          <a:latin typeface="Calibri" panose="020F0502020204030204" pitchFamily="34" charset="0"/>
                        </a:rPr>
                        <a:t>Ending Fund Balance</a:t>
                      </a:r>
                    </a:p>
                  </a:txBody>
                  <a:tcPr marL="0" marR="0" marT="0" marB="0" anchor="b"/>
                </a:tc>
                <a:tc>
                  <a:txBody>
                    <a:bodyPr/>
                    <a:lstStyle/>
                    <a:p>
                      <a:pPr algn="l" fontAlgn="b"/>
                      <a:r>
                        <a:rPr lang="en-US" sz="2000" b="1" i="0" u="none" strike="noStrike" dirty="0">
                          <a:solidFill>
                            <a:srgbClr val="366092"/>
                          </a:solidFill>
                          <a:effectLst/>
                          <a:latin typeface="Calibri" panose="020F0502020204030204" pitchFamily="34" charset="0"/>
                        </a:rPr>
                        <a:t> $   27,053,456 </a:t>
                      </a:r>
                    </a:p>
                  </a:txBody>
                  <a:tcPr marL="0" marR="0" marT="0" marB="0" anchor="b"/>
                </a:tc>
                <a:tc>
                  <a:txBody>
                    <a:bodyPr/>
                    <a:lstStyle/>
                    <a:p>
                      <a:pPr algn="l" fontAlgn="b"/>
                      <a:r>
                        <a:rPr lang="en-US" sz="2000" b="1" i="0" u="none" strike="noStrike" dirty="0">
                          <a:solidFill>
                            <a:srgbClr val="366092"/>
                          </a:solidFill>
                          <a:effectLst/>
                          <a:latin typeface="Calibri" panose="020F0502020204030204" pitchFamily="34" charset="0"/>
                        </a:rPr>
                        <a:t> $    27,153,961</a:t>
                      </a:r>
                    </a:p>
                  </a:txBody>
                  <a:tcPr marL="0" marR="0" marT="0" marB="0" anchor="b"/>
                </a:tc>
                <a:tc>
                  <a:txBody>
                    <a:bodyPr/>
                    <a:lstStyle/>
                    <a:p>
                      <a:pPr algn="l" fontAlgn="b"/>
                      <a:endParaRPr lang="en-US" sz="2000" b="1" i="0" u="none" strike="noStrike" dirty="0">
                        <a:solidFill>
                          <a:srgbClr val="366092"/>
                        </a:solidFill>
                        <a:effectLst/>
                        <a:latin typeface="Calibri" panose="020F0502020204030204" pitchFamily="34" charset="0"/>
                      </a:endParaRPr>
                    </a:p>
                  </a:txBody>
                  <a:tcPr marL="0" marR="0" marT="0" marB="0" anchor="b"/>
                </a:tc>
                <a:tc>
                  <a:txBody>
                    <a:bodyPr/>
                    <a:lstStyle/>
                    <a:p>
                      <a:pPr algn="l" fontAlgn="b"/>
                      <a:r>
                        <a:rPr lang="en-US" sz="2000" b="0" i="0" u="none" strike="noStrike" dirty="0">
                          <a:solidFill>
                            <a:srgbClr val="00B050"/>
                          </a:solidFill>
                          <a:effectLst/>
                          <a:latin typeface="Calibri" panose="020F0502020204030204" pitchFamily="34" charset="0"/>
                        </a:rPr>
                        <a:t> $    100,505</a:t>
                      </a:r>
                    </a:p>
                  </a:txBody>
                  <a:tcPr marL="0" marR="0" marT="0" marB="0" anchor="b"/>
                </a:tc>
                <a:extLst>
                  <a:ext uri="{0D108BD9-81ED-4DB2-BD59-A6C34878D82A}">
                    <a16:rowId xmlns:a16="http://schemas.microsoft.com/office/drawing/2014/main" val="3201782950"/>
                  </a:ext>
                </a:extLst>
              </a:tr>
              <a:tr h="360228">
                <a:tc>
                  <a:txBody>
                    <a:bodyPr/>
                    <a:lstStyle/>
                    <a:p>
                      <a:pPr algn="l" fontAlgn="b"/>
                      <a:r>
                        <a:rPr lang="en-US" sz="2000" b="1" i="0" u="none" strike="noStrike">
                          <a:solidFill>
                            <a:srgbClr val="000000"/>
                          </a:solidFill>
                          <a:effectLst/>
                          <a:latin typeface="Calibri" panose="020F0502020204030204" pitchFamily="34" charset="0"/>
                        </a:rPr>
                        <a:t> </a:t>
                      </a:r>
                    </a:p>
                  </a:txBody>
                  <a:tcPr marL="0" marR="0" marT="0" marB="0" anchor="b"/>
                </a:tc>
                <a:tc>
                  <a:txBody>
                    <a:bodyPr/>
                    <a:lstStyle/>
                    <a:p>
                      <a:pPr algn="r" fontAlgn="b"/>
                      <a:r>
                        <a:rPr lang="en-US" sz="2000" b="1" i="0" u="none" strike="noStrike" dirty="0">
                          <a:solidFill>
                            <a:srgbClr val="366092"/>
                          </a:solidFill>
                          <a:effectLst/>
                          <a:latin typeface="Calibri" panose="020F0502020204030204" pitchFamily="34" charset="0"/>
                        </a:rPr>
                        <a:t>12.12%</a:t>
                      </a:r>
                    </a:p>
                  </a:txBody>
                  <a:tcPr marL="0" marR="0" marT="0" marB="0" anchor="b"/>
                </a:tc>
                <a:tc>
                  <a:txBody>
                    <a:bodyPr/>
                    <a:lstStyle/>
                    <a:p>
                      <a:pPr algn="r" fontAlgn="b"/>
                      <a:r>
                        <a:rPr lang="en-US" sz="2000" b="1" i="0" u="none" strike="noStrike" dirty="0">
                          <a:solidFill>
                            <a:srgbClr val="366092"/>
                          </a:solidFill>
                          <a:effectLst/>
                          <a:latin typeface="Calibri" panose="020F0502020204030204" pitchFamily="34" charset="0"/>
                        </a:rPr>
                        <a:t>11.99%</a:t>
                      </a:r>
                    </a:p>
                  </a:txBody>
                  <a:tcPr marL="0" marR="0" marT="0" marB="0" anchor="b"/>
                </a:tc>
                <a:tc>
                  <a:txBody>
                    <a:bodyPr/>
                    <a:lstStyle/>
                    <a:p>
                      <a:pPr algn="r" fontAlgn="b"/>
                      <a:endParaRPr lang="en-US" sz="2000" b="1" i="0" u="none" strike="noStrike" dirty="0">
                        <a:solidFill>
                          <a:srgbClr val="366092"/>
                        </a:solidFill>
                        <a:effectLst/>
                        <a:latin typeface="Calibri" panose="020F0502020204030204" pitchFamily="34" charset="0"/>
                      </a:endParaRPr>
                    </a:p>
                  </a:txBody>
                  <a:tcPr marL="0" marR="0" marT="0" marB="0" anchor="b"/>
                </a:tc>
                <a:tc>
                  <a:txBody>
                    <a:bodyPr/>
                    <a:lstStyle/>
                    <a:p>
                      <a:pPr algn="r" fontAlgn="b"/>
                      <a:r>
                        <a:rPr lang="en-US" sz="2000" b="1" i="0" u="none" strike="noStrike" dirty="0">
                          <a:solidFill>
                            <a:srgbClr val="FF0000"/>
                          </a:solidFill>
                          <a:effectLst/>
                          <a:latin typeface="Calibri" panose="020F0502020204030204" pitchFamily="34" charset="0"/>
                        </a:rPr>
                        <a:t>&lt;0.13%&gt;</a:t>
                      </a:r>
                    </a:p>
                  </a:txBody>
                  <a:tcPr marL="0" marR="0" marT="0" marB="0" anchor="b"/>
                </a:tc>
                <a:extLst>
                  <a:ext uri="{0D108BD9-81ED-4DB2-BD59-A6C34878D82A}">
                    <a16:rowId xmlns:a16="http://schemas.microsoft.com/office/drawing/2014/main" val="1003235934"/>
                  </a:ext>
                </a:extLst>
              </a:tr>
            </a:tbl>
          </a:graphicData>
        </a:graphic>
      </p:graphicFrame>
      <p:sp>
        <p:nvSpPr>
          <p:cNvPr id="2" name="Rectangle: Rounded Corners 1">
            <a:extLst>
              <a:ext uri="{FF2B5EF4-FFF2-40B4-BE49-F238E27FC236}">
                <a16:creationId xmlns:a16="http://schemas.microsoft.com/office/drawing/2014/main" id="{E0E68D2A-D70E-7B13-BC33-9038D133ADB8}"/>
              </a:ext>
            </a:extLst>
          </p:cNvPr>
          <p:cNvSpPr/>
          <p:nvPr/>
        </p:nvSpPr>
        <p:spPr>
          <a:xfrm>
            <a:off x="0" y="2094931"/>
            <a:ext cx="12192000" cy="620974"/>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5C6820CA-0581-56DA-E2CC-E61243D5DEE1}"/>
              </a:ext>
            </a:extLst>
          </p:cNvPr>
          <p:cNvSpPr/>
          <p:nvPr/>
        </p:nvSpPr>
        <p:spPr>
          <a:xfrm>
            <a:off x="0" y="4254688"/>
            <a:ext cx="12192000" cy="620974"/>
          </a:xfrm>
          <a:prstGeom prst="round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6E3E27F-4B72-EB6F-108C-F0BB58EC0D59}"/>
              </a:ext>
            </a:extLst>
          </p:cNvPr>
          <p:cNvSpPr/>
          <p:nvPr/>
        </p:nvSpPr>
        <p:spPr>
          <a:xfrm>
            <a:off x="2445924" y="40944"/>
            <a:ext cx="2397894" cy="6818946"/>
          </a:xfrm>
          <a:prstGeom prst="rect">
            <a:avLst/>
          </a:prstGeom>
          <a:noFill/>
          <a:ln w="3810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916A10B-B351-2B17-633E-0BAA14163DF0}"/>
              </a:ext>
            </a:extLst>
          </p:cNvPr>
          <p:cNvSpPr/>
          <p:nvPr/>
        </p:nvSpPr>
        <p:spPr>
          <a:xfrm>
            <a:off x="4843818" y="40944"/>
            <a:ext cx="2504364" cy="6818946"/>
          </a:xfrm>
          <a:prstGeom prst="rect">
            <a:avLst/>
          </a:prstGeom>
          <a:noFill/>
          <a:ln w="3810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3F0F1039-1FCE-8E77-C290-7B65B264839C}"/>
              </a:ext>
            </a:extLst>
          </p:cNvPr>
          <p:cNvSpPr/>
          <p:nvPr/>
        </p:nvSpPr>
        <p:spPr>
          <a:xfrm>
            <a:off x="0" y="914400"/>
            <a:ext cx="12192000" cy="382954"/>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B23C6149-D4FF-4CAA-AAFD-5D32FA512495}"/>
              </a:ext>
            </a:extLst>
          </p:cNvPr>
          <p:cNvSpPr/>
          <p:nvPr/>
        </p:nvSpPr>
        <p:spPr>
          <a:xfrm>
            <a:off x="0" y="1297354"/>
            <a:ext cx="12192000" cy="797577"/>
          </a:xfrm>
          <a:prstGeom prst="round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 name="Rectangle: Rounded Corners 9">
            <a:extLst>
              <a:ext uri="{FF2B5EF4-FFF2-40B4-BE49-F238E27FC236}">
                <a16:creationId xmlns:a16="http://schemas.microsoft.com/office/drawing/2014/main" id="{063FB917-0C59-1B8B-9A2A-5C6497FF1912}"/>
              </a:ext>
            </a:extLst>
          </p:cNvPr>
          <p:cNvSpPr/>
          <p:nvPr/>
        </p:nvSpPr>
        <p:spPr>
          <a:xfrm>
            <a:off x="0" y="2692573"/>
            <a:ext cx="12192000" cy="378874"/>
          </a:xfrm>
          <a:prstGeom prst="round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1" name="Rectangle: Rounded Corners 10">
            <a:extLst>
              <a:ext uri="{FF2B5EF4-FFF2-40B4-BE49-F238E27FC236}">
                <a16:creationId xmlns:a16="http://schemas.microsoft.com/office/drawing/2014/main" id="{17C7FC12-A583-9BB6-EA4C-1AF55A87174C}"/>
              </a:ext>
            </a:extLst>
          </p:cNvPr>
          <p:cNvSpPr/>
          <p:nvPr/>
        </p:nvSpPr>
        <p:spPr>
          <a:xfrm>
            <a:off x="0" y="3073579"/>
            <a:ext cx="12192000" cy="355421"/>
          </a:xfrm>
          <a:prstGeom prst="round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2" name="Rectangle: Rounded Corners 11">
            <a:extLst>
              <a:ext uri="{FF2B5EF4-FFF2-40B4-BE49-F238E27FC236}">
                <a16:creationId xmlns:a16="http://schemas.microsoft.com/office/drawing/2014/main" id="{92E0C5C4-B88C-5C19-1CAB-3DC624098DD4}"/>
              </a:ext>
            </a:extLst>
          </p:cNvPr>
          <p:cNvSpPr/>
          <p:nvPr/>
        </p:nvSpPr>
        <p:spPr>
          <a:xfrm>
            <a:off x="0" y="3443055"/>
            <a:ext cx="12192000" cy="797577"/>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3" name="Rectangle: Rounded Corners 12">
            <a:extLst>
              <a:ext uri="{FF2B5EF4-FFF2-40B4-BE49-F238E27FC236}">
                <a16:creationId xmlns:a16="http://schemas.microsoft.com/office/drawing/2014/main" id="{F232C012-4F62-B629-9453-F3E3B7EFF9B9}"/>
              </a:ext>
            </a:extLst>
          </p:cNvPr>
          <p:cNvSpPr/>
          <p:nvPr/>
        </p:nvSpPr>
        <p:spPr>
          <a:xfrm>
            <a:off x="0" y="4833958"/>
            <a:ext cx="12192000" cy="620974"/>
          </a:xfrm>
          <a:prstGeom prst="round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4" name="Rectangle: Rounded Corners 13">
            <a:extLst>
              <a:ext uri="{FF2B5EF4-FFF2-40B4-BE49-F238E27FC236}">
                <a16:creationId xmlns:a16="http://schemas.microsoft.com/office/drawing/2014/main" id="{5B452FA6-8693-3D24-8144-537BC669A497}"/>
              </a:ext>
            </a:extLst>
          </p:cNvPr>
          <p:cNvSpPr/>
          <p:nvPr/>
        </p:nvSpPr>
        <p:spPr>
          <a:xfrm>
            <a:off x="0" y="5454933"/>
            <a:ext cx="12192000" cy="375344"/>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5" name="Rectangle: Rounded Corners 14">
            <a:extLst>
              <a:ext uri="{FF2B5EF4-FFF2-40B4-BE49-F238E27FC236}">
                <a16:creationId xmlns:a16="http://schemas.microsoft.com/office/drawing/2014/main" id="{B3339D9E-9D72-0E13-2AD7-164CFD6EF4A8}"/>
              </a:ext>
            </a:extLst>
          </p:cNvPr>
          <p:cNvSpPr/>
          <p:nvPr/>
        </p:nvSpPr>
        <p:spPr>
          <a:xfrm>
            <a:off x="1" y="5871080"/>
            <a:ext cx="12192000" cy="1002411"/>
          </a:xfrm>
          <a:prstGeom prst="round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Tree>
    <p:extLst>
      <p:ext uri="{BB962C8B-B14F-4D97-AF65-F5344CB8AC3E}">
        <p14:creationId xmlns:p14="http://schemas.microsoft.com/office/powerpoint/2010/main" val="90097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par>
                          <p:cTn id="13" fill="hold">
                            <p:stCondLst>
                              <p:cond delay="0"/>
                            </p:stCondLst>
                            <p:childTnLst>
                              <p:par>
                                <p:cTn id="14" presetID="2" presetClass="entr" presetSubtype="4"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7"/>
                                        </p:tgtEl>
                                        <p:attrNameLst>
                                          <p:attrName>style.visibility</p:attrName>
                                        </p:attrNameLst>
                                      </p:cBhvr>
                                      <p:to>
                                        <p:strVal val="hidden"/>
                                      </p:to>
                                    </p:set>
                                  </p:childTnLst>
                                </p:cTn>
                              </p:par>
                            </p:childTnLst>
                          </p:cTn>
                        </p:par>
                        <p:par>
                          <p:cTn id="22" fill="hold">
                            <p:stCondLst>
                              <p:cond delay="0"/>
                            </p:stCondLst>
                            <p:childTnLst>
                              <p:par>
                                <p:cTn id="23" presetID="31" presetClass="entr" presetSubtype="0" fill="hold" grpId="0" nodeType="after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1000" fill="hold"/>
                                        <p:tgtEl>
                                          <p:spTgt spid="2"/>
                                        </p:tgtEl>
                                        <p:attrNameLst>
                                          <p:attrName>ppt_w</p:attrName>
                                        </p:attrNameLst>
                                      </p:cBhvr>
                                      <p:tavLst>
                                        <p:tav tm="0">
                                          <p:val>
                                            <p:fltVal val="0"/>
                                          </p:val>
                                        </p:tav>
                                        <p:tav tm="100000">
                                          <p:val>
                                            <p:strVal val="#ppt_w"/>
                                          </p:val>
                                        </p:tav>
                                      </p:tavLst>
                                    </p:anim>
                                    <p:anim calcmode="lin" valueType="num">
                                      <p:cBhvr>
                                        <p:cTn id="26" dur="1000" fill="hold"/>
                                        <p:tgtEl>
                                          <p:spTgt spid="2"/>
                                        </p:tgtEl>
                                        <p:attrNameLst>
                                          <p:attrName>ppt_h</p:attrName>
                                        </p:attrNameLst>
                                      </p:cBhvr>
                                      <p:tavLst>
                                        <p:tav tm="0">
                                          <p:val>
                                            <p:fltVal val="0"/>
                                          </p:val>
                                        </p:tav>
                                        <p:tav tm="100000">
                                          <p:val>
                                            <p:strVal val="#ppt_h"/>
                                          </p:val>
                                        </p:tav>
                                      </p:tavLst>
                                    </p:anim>
                                    <p:anim calcmode="lin" valueType="num">
                                      <p:cBhvr>
                                        <p:cTn id="27" dur="1000" fill="hold"/>
                                        <p:tgtEl>
                                          <p:spTgt spid="2"/>
                                        </p:tgtEl>
                                        <p:attrNameLst>
                                          <p:attrName>style.rotation</p:attrName>
                                        </p:attrNameLst>
                                      </p:cBhvr>
                                      <p:tavLst>
                                        <p:tav tm="0">
                                          <p:val>
                                            <p:fltVal val="90"/>
                                          </p:val>
                                        </p:tav>
                                        <p:tav tm="100000">
                                          <p:val>
                                            <p:fltVal val="0"/>
                                          </p:val>
                                        </p:tav>
                                      </p:tavLst>
                                    </p:anim>
                                    <p:animEffect transition="in" filter="fade">
                                      <p:cBhvr>
                                        <p:cTn id="28" dur="1000"/>
                                        <p:tgtEl>
                                          <p:spTgt spid="2"/>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1000" fill="hold"/>
                                        <p:tgtEl>
                                          <p:spTgt spid="3"/>
                                        </p:tgtEl>
                                        <p:attrNameLst>
                                          <p:attrName>ppt_w</p:attrName>
                                        </p:attrNameLst>
                                      </p:cBhvr>
                                      <p:tavLst>
                                        <p:tav tm="0">
                                          <p:val>
                                            <p:fltVal val="0"/>
                                          </p:val>
                                        </p:tav>
                                        <p:tav tm="100000">
                                          <p:val>
                                            <p:strVal val="#ppt_w"/>
                                          </p:val>
                                        </p:tav>
                                      </p:tavLst>
                                    </p:anim>
                                    <p:anim calcmode="lin" valueType="num">
                                      <p:cBhvr>
                                        <p:cTn id="32" dur="1000" fill="hold"/>
                                        <p:tgtEl>
                                          <p:spTgt spid="3"/>
                                        </p:tgtEl>
                                        <p:attrNameLst>
                                          <p:attrName>ppt_h</p:attrName>
                                        </p:attrNameLst>
                                      </p:cBhvr>
                                      <p:tavLst>
                                        <p:tav tm="0">
                                          <p:val>
                                            <p:fltVal val="0"/>
                                          </p:val>
                                        </p:tav>
                                        <p:tav tm="100000">
                                          <p:val>
                                            <p:strVal val="#ppt_h"/>
                                          </p:val>
                                        </p:tav>
                                      </p:tavLst>
                                    </p:anim>
                                    <p:anim calcmode="lin" valueType="num">
                                      <p:cBhvr>
                                        <p:cTn id="33" dur="1000" fill="hold"/>
                                        <p:tgtEl>
                                          <p:spTgt spid="3"/>
                                        </p:tgtEl>
                                        <p:attrNameLst>
                                          <p:attrName>style.rotation</p:attrName>
                                        </p:attrNameLst>
                                      </p:cBhvr>
                                      <p:tavLst>
                                        <p:tav tm="0">
                                          <p:val>
                                            <p:fltVal val="90"/>
                                          </p:val>
                                        </p:tav>
                                        <p:tav tm="100000">
                                          <p:val>
                                            <p:fltVal val="0"/>
                                          </p:val>
                                        </p:tav>
                                      </p:tavLst>
                                    </p:anim>
                                    <p:animEffect transition="in" filter="fade">
                                      <p:cBhvr>
                                        <p:cTn id="34" dur="1000"/>
                                        <p:tgtEl>
                                          <p:spTgt spid="3"/>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2"/>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3"/>
                                        </p:tgtEl>
                                        <p:attrNameLst>
                                          <p:attrName>style.visibility</p:attrName>
                                        </p:attrNameLst>
                                      </p:cBhvr>
                                      <p:to>
                                        <p:strVal val="hidden"/>
                                      </p:to>
                                    </p:set>
                                  </p:childTnLst>
                                </p:cTn>
                              </p:par>
                            </p:childTnLst>
                          </p:cTn>
                        </p:par>
                        <p:par>
                          <p:cTn id="41" fill="hold">
                            <p:stCondLst>
                              <p:cond delay="0"/>
                            </p:stCondLst>
                            <p:childTnLst>
                              <p:par>
                                <p:cTn id="42" presetID="31" presetClass="entr" presetSubtype="0"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p:cTn id="44" dur="1000" fill="hold"/>
                                        <p:tgtEl>
                                          <p:spTgt spid="8"/>
                                        </p:tgtEl>
                                        <p:attrNameLst>
                                          <p:attrName>ppt_w</p:attrName>
                                        </p:attrNameLst>
                                      </p:cBhvr>
                                      <p:tavLst>
                                        <p:tav tm="0">
                                          <p:val>
                                            <p:fltVal val="0"/>
                                          </p:val>
                                        </p:tav>
                                        <p:tav tm="100000">
                                          <p:val>
                                            <p:strVal val="#ppt_w"/>
                                          </p:val>
                                        </p:tav>
                                      </p:tavLst>
                                    </p:anim>
                                    <p:anim calcmode="lin" valueType="num">
                                      <p:cBhvr>
                                        <p:cTn id="45" dur="1000" fill="hold"/>
                                        <p:tgtEl>
                                          <p:spTgt spid="8"/>
                                        </p:tgtEl>
                                        <p:attrNameLst>
                                          <p:attrName>ppt_h</p:attrName>
                                        </p:attrNameLst>
                                      </p:cBhvr>
                                      <p:tavLst>
                                        <p:tav tm="0">
                                          <p:val>
                                            <p:fltVal val="0"/>
                                          </p:val>
                                        </p:tav>
                                        <p:tav tm="100000">
                                          <p:val>
                                            <p:strVal val="#ppt_h"/>
                                          </p:val>
                                        </p:tav>
                                      </p:tavLst>
                                    </p:anim>
                                    <p:anim calcmode="lin" valueType="num">
                                      <p:cBhvr>
                                        <p:cTn id="46" dur="1000" fill="hold"/>
                                        <p:tgtEl>
                                          <p:spTgt spid="8"/>
                                        </p:tgtEl>
                                        <p:attrNameLst>
                                          <p:attrName>style.rotation</p:attrName>
                                        </p:attrNameLst>
                                      </p:cBhvr>
                                      <p:tavLst>
                                        <p:tav tm="0">
                                          <p:val>
                                            <p:fltVal val="90"/>
                                          </p:val>
                                        </p:tav>
                                        <p:tav tm="100000">
                                          <p:val>
                                            <p:fltVal val="0"/>
                                          </p:val>
                                        </p:tav>
                                      </p:tavLst>
                                    </p:anim>
                                    <p:animEffect transition="in" filter="fade">
                                      <p:cBhvr>
                                        <p:cTn id="47" dur="10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8"/>
                                        </p:tgtEl>
                                        <p:attrNameLst>
                                          <p:attrName>style.visibility</p:attrName>
                                        </p:attrNameLst>
                                      </p:cBhvr>
                                      <p:to>
                                        <p:strVal val="hidden"/>
                                      </p:to>
                                    </p:set>
                                  </p:childTnLst>
                                </p:cTn>
                              </p:par>
                              <p:par>
                                <p:cTn id="52" presetID="31" presetClass="entr" presetSubtype="0" fill="hold" grpId="0" nodeType="withEffect">
                                  <p:stCondLst>
                                    <p:cond delay="0"/>
                                  </p:stCondLst>
                                  <p:childTnLst>
                                    <p:set>
                                      <p:cBhvr>
                                        <p:cTn id="53" dur="1" fill="hold">
                                          <p:stCondLst>
                                            <p:cond delay="0"/>
                                          </p:stCondLst>
                                        </p:cTn>
                                        <p:tgtEl>
                                          <p:spTgt spid="9"/>
                                        </p:tgtEl>
                                        <p:attrNameLst>
                                          <p:attrName>style.visibility</p:attrName>
                                        </p:attrNameLst>
                                      </p:cBhvr>
                                      <p:to>
                                        <p:strVal val="visible"/>
                                      </p:to>
                                    </p:set>
                                    <p:anim calcmode="lin" valueType="num">
                                      <p:cBhvr>
                                        <p:cTn id="54" dur="1000" fill="hold"/>
                                        <p:tgtEl>
                                          <p:spTgt spid="9"/>
                                        </p:tgtEl>
                                        <p:attrNameLst>
                                          <p:attrName>ppt_w</p:attrName>
                                        </p:attrNameLst>
                                      </p:cBhvr>
                                      <p:tavLst>
                                        <p:tav tm="0">
                                          <p:val>
                                            <p:fltVal val="0"/>
                                          </p:val>
                                        </p:tav>
                                        <p:tav tm="100000">
                                          <p:val>
                                            <p:strVal val="#ppt_w"/>
                                          </p:val>
                                        </p:tav>
                                      </p:tavLst>
                                    </p:anim>
                                    <p:anim calcmode="lin" valueType="num">
                                      <p:cBhvr>
                                        <p:cTn id="55" dur="1000" fill="hold"/>
                                        <p:tgtEl>
                                          <p:spTgt spid="9"/>
                                        </p:tgtEl>
                                        <p:attrNameLst>
                                          <p:attrName>ppt_h</p:attrName>
                                        </p:attrNameLst>
                                      </p:cBhvr>
                                      <p:tavLst>
                                        <p:tav tm="0">
                                          <p:val>
                                            <p:fltVal val="0"/>
                                          </p:val>
                                        </p:tav>
                                        <p:tav tm="100000">
                                          <p:val>
                                            <p:strVal val="#ppt_h"/>
                                          </p:val>
                                        </p:tav>
                                      </p:tavLst>
                                    </p:anim>
                                    <p:anim calcmode="lin" valueType="num">
                                      <p:cBhvr>
                                        <p:cTn id="56" dur="1000" fill="hold"/>
                                        <p:tgtEl>
                                          <p:spTgt spid="9"/>
                                        </p:tgtEl>
                                        <p:attrNameLst>
                                          <p:attrName>style.rotation</p:attrName>
                                        </p:attrNameLst>
                                      </p:cBhvr>
                                      <p:tavLst>
                                        <p:tav tm="0">
                                          <p:val>
                                            <p:fltVal val="90"/>
                                          </p:val>
                                        </p:tav>
                                        <p:tav tm="100000">
                                          <p:val>
                                            <p:fltVal val="0"/>
                                          </p:val>
                                        </p:tav>
                                      </p:tavLst>
                                    </p:anim>
                                    <p:animEffect transition="in" filter="fade">
                                      <p:cBhvr>
                                        <p:cTn id="57" dur="10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9"/>
                                        </p:tgtEl>
                                        <p:attrNameLst>
                                          <p:attrName>style.visibility</p:attrName>
                                        </p:attrNameLst>
                                      </p:cBhvr>
                                      <p:to>
                                        <p:strVal val="hidden"/>
                                      </p:to>
                                    </p:set>
                                  </p:childTnLst>
                                </p:cTn>
                              </p:par>
                            </p:childTnLst>
                          </p:cTn>
                        </p:par>
                        <p:par>
                          <p:cTn id="62" fill="hold">
                            <p:stCondLst>
                              <p:cond delay="0"/>
                            </p:stCondLst>
                            <p:childTnLst>
                              <p:par>
                                <p:cTn id="63" presetID="31"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p:cTn id="65" dur="1000" fill="hold"/>
                                        <p:tgtEl>
                                          <p:spTgt spid="10"/>
                                        </p:tgtEl>
                                        <p:attrNameLst>
                                          <p:attrName>ppt_w</p:attrName>
                                        </p:attrNameLst>
                                      </p:cBhvr>
                                      <p:tavLst>
                                        <p:tav tm="0">
                                          <p:val>
                                            <p:fltVal val="0"/>
                                          </p:val>
                                        </p:tav>
                                        <p:tav tm="100000">
                                          <p:val>
                                            <p:strVal val="#ppt_w"/>
                                          </p:val>
                                        </p:tav>
                                      </p:tavLst>
                                    </p:anim>
                                    <p:anim calcmode="lin" valueType="num">
                                      <p:cBhvr>
                                        <p:cTn id="66" dur="1000" fill="hold"/>
                                        <p:tgtEl>
                                          <p:spTgt spid="10"/>
                                        </p:tgtEl>
                                        <p:attrNameLst>
                                          <p:attrName>ppt_h</p:attrName>
                                        </p:attrNameLst>
                                      </p:cBhvr>
                                      <p:tavLst>
                                        <p:tav tm="0">
                                          <p:val>
                                            <p:fltVal val="0"/>
                                          </p:val>
                                        </p:tav>
                                        <p:tav tm="100000">
                                          <p:val>
                                            <p:strVal val="#ppt_h"/>
                                          </p:val>
                                        </p:tav>
                                      </p:tavLst>
                                    </p:anim>
                                    <p:anim calcmode="lin" valueType="num">
                                      <p:cBhvr>
                                        <p:cTn id="67" dur="1000" fill="hold"/>
                                        <p:tgtEl>
                                          <p:spTgt spid="10"/>
                                        </p:tgtEl>
                                        <p:attrNameLst>
                                          <p:attrName>style.rotation</p:attrName>
                                        </p:attrNameLst>
                                      </p:cBhvr>
                                      <p:tavLst>
                                        <p:tav tm="0">
                                          <p:val>
                                            <p:fltVal val="90"/>
                                          </p:val>
                                        </p:tav>
                                        <p:tav tm="100000">
                                          <p:val>
                                            <p:fltVal val="0"/>
                                          </p:val>
                                        </p:tav>
                                      </p:tavLst>
                                    </p:anim>
                                    <p:animEffect transition="in" filter="fade">
                                      <p:cBhvr>
                                        <p:cTn id="68" dur="1000"/>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10"/>
                                        </p:tgtEl>
                                        <p:attrNameLst>
                                          <p:attrName>style.visibility</p:attrName>
                                        </p:attrNameLst>
                                      </p:cBhvr>
                                      <p:to>
                                        <p:strVal val="hidden"/>
                                      </p:to>
                                    </p:set>
                                  </p:childTnLst>
                                </p:cTn>
                              </p:par>
                            </p:childTnLst>
                          </p:cTn>
                        </p:par>
                        <p:par>
                          <p:cTn id="73" fill="hold">
                            <p:stCondLst>
                              <p:cond delay="0"/>
                            </p:stCondLst>
                            <p:childTnLst>
                              <p:par>
                                <p:cTn id="74" presetID="31" presetClass="entr" presetSubtype="0" fill="hold" grpId="0" nodeType="afterEffect">
                                  <p:stCondLst>
                                    <p:cond delay="0"/>
                                  </p:stCondLst>
                                  <p:childTnLst>
                                    <p:set>
                                      <p:cBhvr>
                                        <p:cTn id="75" dur="1" fill="hold">
                                          <p:stCondLst>
                                            <p:cond delay="0"/>
                                          </p:stCondLst>
                                        </p:cTn>
                                        <p:tgtEl>
                                          <p:spTgt spid="11"/>
                                        </p:tgtEl>
                                        <p:attrNameLst>
                                          <p:attrName>style.visibility</p:attrName>
                                        </p:attrNameLst>
                                      </p:cBhvr>
                                      <p:to>
                                        <p:strVal val="visible"/>
                                      </p:to>
                                    </p:set>
                                    <p:anim calcmode="lin" valueType="num">
                                      <p:cBhvr>
                                        <p:cTn id="76" dur="1000" fill="hold"/>
                                        <p:tgtEl>
                                          <p:spTgt spid="11"/>
                                        </p:tgtEl>
                                        <p:attrNameLst>
                                          <p:attrName>ppt_w</p:attrName>
                                        </p:attrNameLst>
                                      </p:cBhvr>
                                      <p:tavLst>
                                        <p:tav tm="0">
                                          <p:val>
                                            <p:fltVal val="0"/>
                                          </p:val>
                                        </p:tav>
                                        <p:tav tm="100000">
                                          <p:val>
                                            <p:strVal val="#ppt_w"/>
                                          </p:val>
                                        </p:tav>
                                      </p:tavLst>
                                    </p:anim>
                                    <p:anim calcmode="lin" valueType="num">
                                      <p:cBhvr>
                                        <p:cTn id="77" dur="1000" fill="hold"/>
                                        <p:tgtEl>
                                          <p:spTgt spid="11"/>
                                        </p:tgtEl>
                                        <p:attrNameLst>
                                          <p:attrName>ppt_h</p:attrName>
                                        </p:attrNameLst>
                                      </p:cBhvr>
                                      <p:tavLst>
                                        <p:tav tm="0">
                                          <p:val>
                                            <p:fltVal val="0"/>
                                          </p:val>
                                        </p:tav>
                                        <p:tav tm="100000">
                                          <p:val>
                                            <p:strVal val="#ppt_h"/>
                                          </p:val>
                                        </p:tav>
                                      </p:tavLst>
                                    </p:anim>
                                    <p:anim calcmode="lin" valueType="num">
                                      <p:cBhvr>
                                        <p:cTn id="78" dur="1000" fill="hold"/>
                                        <p:tgtEl>
                                          <p:spTgt spid="11"/>
                                        </p:tgtEl>
                                        <p:attrNameLst>
                                          <p:attrName>style.rotation</p:attrName>
                                        </p:attrNameLst>
                                      </p:cBhvr>
                                      <p:tavLst>
                                        <p:tav tm="0">
                                          <p:val>
                                            <p:fltVal val="90"/>
                                          </p:val>
                                        </p:tav>
                                        <p:tav tm="100000">
                                          <p:val>
                                            <p:fltVal val="0"/>
                                          </p:val>
                                        </p:tav>
                                      </p:tavLst>
                                    </p:anim>
                                    <p:animEffect transition="in" filter="fade">
                                      <p:cBhvr>
                                        <p:cTn id="79" dur="1000"/>
                                        <p:tgtEl>
                                          <p:spTgt spid="11"/>
                                        </p:tgtEl>
                                      </p:cBhvr>
                                    </p:animEffect>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grpId="1" nodeType="clickEffect">
                                  <p:stCondLst>
                                    <p:cond delay="0"/>
                                  </p:stCondLst>
                                  <p:childTnLst>
                                    <p:set>
                                      <p:cBhvr>
                                        <p:cTn id="83" dur="1" fill="hold">
                                          <p:stCondLst>
                                            <p:cond delay="0"/>
                                          </p:stCondLst>
                                        </p:cTn>
                                        <p:tgtEl>
                                          <p:spTgt spid="11"/>
                                        </p:tgtEl>
                                        <p:attrNameLst>
                                          <p:attrName>style.visibility</p:attrName>
                                        </p:attrNameLst>
                                      </p:cBhvr>
                                      <p:to>
                                        <p:strVal val="hidden"/>
                                      </p:to>
                                    </p:set>
                                  </p:childTnLst>
                                </p:cTn>
                              </p:par>
                            </p:childTnLst>
                          </p:cTn>
                        </p:par>
                        <p:par>
                          <p:cTn id="84" fill="hold">
                            <p:stCondLst>
                              <p:cond delay="0"/>
                            </p:stCondLst>
                            <p:childTnLst>
                              <p:par>
                                <p:cTn id="85" presetID="31" presetClass="entr" presetSubtype="0" fill="hold" grpId="0" nodeType="afterEffect">
                                  <p:stCondLst>
                                    <p:cond delay="0"/>
                                  </p:stCondLst>
                                  <p:childTnLst>
                                    <p:set>
                                      <p:cBhvr>
                                        <p:cTn id="86" dur="1" fill="hold">
                                          <p:stCondLst>
                                            <p:cond delay="0"/>
                                          </p:stCondLst>
                                        </p:cTn>
                                        <p:tgtEl>
                                          <p:spTgt spid="12"/>
                                        </p:tgtEl>
                                        <p:attrNameLst>
                                          <p:attrName>style.visibility</p:attrName>
                                        </p:attrNameLst>
                                      </p:cBhvr>
                                      <p:to>
                                        <p:strVal val="visible"/>
                                      </p:to>
                                    </p:set>
                                    <p:anim calcmode="lin" valueType="num">
                                      <p:cBhvr>
                                        <p:cTn id="87" dur="1000" fill="hold"/>
                                        <p:tgtEl>
                                          <p:spTgt spid="12"/>
                                        </p:tgtEl>
                                        <p:attrNameLst>
                                          <p:attrName>ppt_w</p:attrName>
                                        </p:attrNameLst>
                                      </p:cBhvr>
                                      <p:tavLst>
                                        <p:tav tm="0">
                                          <p:val>
                                            <p:fltVal val="0"/>
                                          </p:val>
                                        </p:tav>
                                        <p:tav tm="100000">
                                          <p:val>
                                            <p:strVal val="#ppt_w"/>
                                          </p:val>
                                        </p:tav>
                                      </p:tavLst>
                                    </p:anim>
                                    <p:anim calcmode="lin" valueType="num">
                                      <p:cBhvr>
                                        <p:cTn id="88" dur="1000" fill="hold"/>
                                        <p:tgtEl>
                                          <p:spTgt spid="12"/>
                                        </p:tgtEl>
                                        <p:attrNameLst>
                                          <p:attrName>ppt_h</p:attrName>
                                        </p:attrNameLst>
                                      </p:cBhvr>
                                      <p:tavLst>
                                        <p:tav tm="0">
                                          <p:val>
                                            <p:fltVal val="0"/>
                                          </p:val>
                                        </p:tav>
                                        <p:tav tm="100000">
                                          <p:val>
                                            <p:strVal val="#ppt_h"/>
                                          </p:val>
                                        </p:tav>
                                      </p:tavLst>
                                    </p:anim>
                                    <p:anim calcmode="lin" valueType="num">
                                      <p:cBhvr>
                                        <p:cTn id="89" dur="1000" fill="hold"/>
                                        <p:tgtEl>
                                          <p:spTgt spid="12"/>
                                        </p:tgtEl>
                                        <p:attrNameLst>
                                          <p:attrName>style.rotation</p:attrName>
                                        </p:attrNameLst>
                                      </p:cBhvr>
                                      <p:tavLst>
                                        <p:tav tm="0">
                                          <p:val>
                                            <p:fltVal val="90"/>
                                          </p:val>
                                        </p:tav>
                                        <p:tav tm="100000">
                                          <p:val>
                                            <p:fltVal val="0"/>
                                          </p:val>
                                        </p:tav>
                                      </p:tavLst>
                                    </p:anim>
                                    <p:animEffect transition="in" filter="fade">
                                      <p:cBhvr>
                                        <p:cTn id="90" dur="1000"/>
                                        <p:tgtEl>
                                          <p:spTgt spid="12"/>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1" nodeType="clickEffect">
                                  <p:stCondLst>
                                    <p:cond delay="0"/>
                                  </p:stCondLst>
                                  <p:childTnLst>
                                    <p:set>
                                      <p:cBhvr>
                                        <p:cTn id="94" dur="1" fill="hold">
                                          <p:stCondLst>
                                            <p:cond delay="0"/>
                                          </p:stCondLst>
                                        </p:cTn>
                                        <p:tgtEl>
                                          <p:spTgt spid="12"/>
                                        </p:tgtEl>
                                        <p:attrNameLst>
                                          <p:attrName>style.visibility</p:attrName>
                                        </p:attrNameLst>
                                      </p:cBhvr>
                                      <p:to>
                                        <p:strVal val="hidden"/>
                                      </p:to>
                                    </p:set>
                                  </p:childTnLst>
                                </p:cTn>
                              </p:par>
                            </p:childTnLst>
                          </p:cTn>
                        </p:par>
                        <p:par>
                          <p:cTn id="95" fill="hold">
                            <p:stCondLst>
                              <p:cond delay="0"/>
                            </p:stCondLst>
                            <p:childTnLst>
                              <p:par>
                                <p:cTn id="96" presetID="31" presetClass="entr" presetSubtype="0" fill="hold" grpId="0" nodeType="afterEffect">
                                  <p:stCondLst>
                                    <p:cond delay="0"/>
                                  </p:stCondLst>
                                  <p:childTnLst>
                                    <p:set>
                                      <p:cBhvr>
                                        <p:cTn id="97" dur="1" fill="hold">
                                          <p:stCondLst>
                                            <p:cond delay="0"/>
                                          </p:stCondLst>
                                        </p:cTn>
                                        <p:tgtEl>
                                          <p:spTgt spid="13"/>
                                        </p:tgtEl>
                                        <p:attrNameLst>
                                          <p:attrName>style.visibility</p:attrName>
                                        </p:attrNameLst>
                                      </p:cBhvr>
                                      <p:to>
                                        <p:strVal val="visible"/>
                                      </p:to>
                                    </p:set>
                                    <p:anim calcmode="lin" valueType="num">
                                      <p:cBhvr>
                                        <p:cTn id="98" dur="1000" fill="hold"/>
                                        <p:tgtEl>
                                          <p:spTgt spid="13"/>
                                        </p:tgtEl>
                                        <p:attrNameLst>
                                          <p:attrName>ppt_w</p:attrName>
                                        </p:attrNameLst>
                                      </p:cBhvr>
                                      <p:tavLst>
                                        <p:tav tm="0">
                                          <p:val>
                                            <p:fltVal val="0"/>
                                          </p:val>
                                        </p:tav>
                                        <p:tav tm="100000">
                                          <p:val>
                                            <p:strVal val="#ppt_w"/>
                                          </p:val>
                                        </p:tav>
                                      </p:tavLst>
                                    </p:anim>
                                    <p:anim calcmode="lin" valueType="num">
                                      <p:cBhvr>
                                        <p:cTn id="99" dur="1000" fill="hold"/>
                                        <p:tgtEl>
                                          <p:spTgt spid="13"/>
                                        </p:tgtEl>
                                        <p:attrNameLst>
                                          <p:attrName>ppt_h</p:attrName>
                                        </p:attrNameLst>
                                      </p:cBhvr>
                                      <p:tavLst>
                                        <p:tav tm="0">
                                          <p:val>
                                            <p:fltVal val="0"/>
                                          </p:val>
                                        </p:tav>
                                        <p:tav tm="100000">
                                          <p:val>
                                            <p:strVal val="#ppt_h"/>
                                          </p:val>
                                        </p:tav>
                                      </p:tavLst>
                                    </p:anim>
                                    <p:anim calcmode="lin" valueType="num">
                                      <p:cBhvr>
                                        <p:cTn id="100" dur="1000" fill="hold"/>
                                        <p:tgtEl>
                                          <p:spTgt spid="13"/>
                                        </p:tgtEl>
                                        <p:attrNameLst>
                                          <p:attrName>style.rotation</p:attrName>
                                        </p:attrNameLst>
                                      </p:cBhvr>
                                      <p:tavLst>
                                        <p:tav tm="0">
                                          <p:val>
                                            <p:fltVal val="90"/>
                                          </p:val>
                                        </p:tav>
                                        <p:tav tm="100000">
                                          <p:val>
                                            <p:fltVal val="0"/>
                                          </p:val>
                                        </p:tav>
                                      </p:tavLst>
                                    </p:anim>
                                    <p:animEffect transition="in" filter="fade">
                                      <p:cBhvr>
                                        <p:cTn id="101" dur="1000"/>
                                        <p:tgtEl>
                                          <p:spTgt spid="13"/>
                                        </p:tgtEl>
                                      </p:cBhvr>
                                    </p:animEffect>
                                  </p:childTnLst>
                                </p:cTn>
                              </p:par>
                            </p:childTnLst>
                          </p:cTn>
                        </p:par>
                      </p:childTnLst>
                    </p:cTn>
                  </p:par>
                  <p:par>
                    <p:cTn id="102" fill="hold">
                      <p:stCondLst>
                        <p:cond delay="indefinite"/>
                      </p:stCondLst>
                      <p:childTnLst>
                        <p:par>
                          <p:cTn id="103" fill="hold">
                            <p:stCondLst>
                              <p:cond delay="0"/>
                            </p:stCondLst>
                            <p:childTnLst>
                              <p:par>
                                <p:cTn id="104" presetID="1" presetClass="exit" presetSubtype="0" fill="hold" grpId="1" nodeType="clickEffect">
                                  <p:stCondLst>
                                    <p:cond delay="0"/>
                                  </p:stCondLst>
                                  <p:childTnLst>
                                    <p:set>
                                      <p:cBhvr>
                                        <p:cTn id="105" dur="1" fill="hold">
                                          <p:stCondLst>
                                            <p:cond delay="0"/>
                                          </p:stCondLst>
                                        </p:cTn>
                                        <p:tgtEl>
                                          <p:spTgt spid="13"/>
                                        </p:tgtEl>
                                        <p:attrNameLst>
                                          <p:attrName>style.visibility</p:attrName>
                                        </p:attrNameLst>
                                      </p:cBhvr>
                                      <p:to>
                                        <p:strVal val="hidden"/>
                                      </p:to>
                                    </p:set>
                                  </p:childTnLst>
                                </p:cTn>
                              </p:par>
                            </p:childTnLst>
                          </p:cTn>
                        </p:par>
                        <p:par>
                          <p:cTn id="106" fill="hold">
                            <p:stCondLst>
                              <p:cond delay="0"/>
                            </p:stCondLst>
                            <p:childTnLst>
                              <p:par>
                                <p:cTn id="107" presetID="31" presetClass="entr" presetSubtype="0" fill="hold" grpId="0" nodeType="afterEffect">
                                  <p:stCondLst>
                                    <p:cond delay="0"/>
                                  </p:stCondLst>
                                  <p:childTnLst>
                                    <p:set>
                                      <p:cBhvr>
                                        <p:cTn id="108" dur="1" fill="hold">
                                          <p:stCondLst>
                                            <p:cond delay="0"/>
                                          </p:stCondLst>
                                        </p:cTn>
                                        <p:tgtEl>
                                          <p:spTgt spid="14"/>
                                        </p:tgtEl>
                                        <p:attrNameLst>
                                          <p:attrName>style.visibility</p:attrName>
                                        </p:attrNameLst>
                                      </p:cBhvr>
                                      <p:to>
                                        <p:strVal val="visible"/>
                                      </p:to>
                                    </p:set>
                                    <p:anim calcmode="lin" valueType="num">
                                      <p:cBhvr>
                                        <p:cTn id="109" dur="1000" fill="hold"/>
                                        <p:tgtEl>
                                          <p:spTgt spid="14"/>
                                        </p:tgtEl>
                                        <p:attrNameLst>
                                          <p:attrName>ppt_w</p:attrName>
                                        </p:attrNameLst>
                                      </p:cBhvr>
                                      <p:tavLst>
                                        <p:tav tm="0">
                                          <p:val>
                                            <p:fltVal val="0"/>
                                          </p:val>
                                        </p:tav>
                                        <p:tav tm="100000">
                                          <p:val>
                                            <p:strVal val="#ppt_w"/>
                                          </p:val>
                                        </p:tav>
                                      </p:tavLst>
                                    </p:anim>
                                    <p:anim calcmode="lin" valueType="num">
                                      <p:cBhvr>
                                        <p:cTn id="110" dur="1000" fill="hold"/>
                                        <p:tgtEl>
                                          <p:spTgt spid="14"/>
                                        </p:tgtEl>
                                        <p:attrNameLst>
                                          <p:attrName>ppt_h</p:attrName>
                                        </p:attrNameLst>
                                      </p:cBhvr>
                                      <p:tavLst>
                                        <p:tav tm="0">
                                          <p:val>
                                            <p:fltVal val="0"/>
                                          </p:val>
                                        </p:tav>
                                        <p:tav tm="100000">
                                          <p:val>
                                            <p:strVal val="#ppt_h"/>
                                          </p:val>
                                        </p:tav>
                                      </p:tavLst>
                                    </p:anim>
                                    <p:anim calcmode="lin" valueType="num">
                                      <p:cBhvr>
                                        <p:cTn id="111" dur="1000" fill="hold"/>
                                        <p:tgtEl>
                                          <p:spTgt spid="14"/>
                                        </p:tgtEl>
                                        <p:attrNameLst>
                                          <p:attrName>style.rotation</p:attrName>
                                        </p:attrNameLst>
                                      </p:cBhvr>
                                      <p:tavLst>
                                        <p:tav tm="0">
                                          <p:val>
                                            <p:fltVal val="90"/>
                                          </p:val>
                                        </p:tav>
                                        <p:tav tm="100000">
                                          <p:val>
                                            <p:fltVal val="0"/>
                                          </p:val>
                                        </p:tav>
                                      </p:tavLst>
                                    </p:anim>
                                    <p:animEffect transition="in" filter="fade">
                                      <p:cBhvr>
                                        <p:cTn id="112" dur="1000"/>
                                        <p:tgtEl>
                                          <p:spTgt spid="14"/>
                                        </p:tgtEl>
                                      </p:cBhvr>
                                    </p:animEffec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14"/>
                                        </p:tgtEl>
                                        <p:attrNameLst>
                                          <p:attrName>style.visibility</p:attrName>
                                        </p:attrNameLst>
                                      </p:cBhvr>
                                      <p:to>
                                        <p:strVal val="hidden"/>
                                      </p:to>
                                    </p:set>
                                  </p:childTnLst>
                                </p:cTn>
                              </p:par>
                            </p:childTnLst>
                          </p:cTn>
                        </p:par>
                        <p:par>
                          <p:cTn id="117" fill="hold">
                            <p:stCondLst>
                              <p:cond delay="0"/>
                            </p:stCondLst>
                            <p:childTnLst>
                              <p:par>
                                <p:cTn id="118" presetID="45" presetClass="entr" presetSubtype="0" fill="hold" grpId="0" nodeType="afterEffect">
                                  <p:stCondLst>
                                    <p:cond delay="0"/>
                                  </p:stCondLst>
                                  <p:childTnLst>
                                    <p:set>
                                      <p:cBhvr>
                                        <p:cTn id="119" dur="1" fill="hold">
                                          <p:stCondLst>
                                            <p:cond delay="0"/>
                                          </p:stCondLst>
                                        </p:cTn>
                                        <p:tgtEl>
                                          <p:spTgt spid="15"/>
                                        </p:tgtEl>
                                        <p:attrNameLst>
                                          <p:attrName>style.visibility</p:attrName>
                                        </p:attrNameLst>
                                      </p:cBhvr>
                                      <p:to>
                                        <p:strVal val="visible"/>
                                      </p:to>
                                    </p:set>
                                    <p:animEffect transition="in" filter="fade">
                                      <p:cBhvr>
                                        <p:cTn id="120" dur="2000"/>
                                        <p:tgtEl>
                                          <p:spTgt spid="15"/>
                                        </p:tgtEl>
                                      </p:cBhvr>
                                    </p:animEffect>
                                    <p:anim calcmode="lin" valueType="num">
                                      <p:cBhvr>
                                        <p:cTn id="121" dur="2000" fill="hold"/>
                                        <p:tgtEl>
                                          <p:spTgt spid="15"/>
                                        </p:tgtEl>
                                        <p:attrNameLst>
                                          <p:attrName>ppt_w</p:attrName>
                                        </p:attrNameLst>
                                      </p:cBhvr>
                                      <p:tavLst>
                                        <p:tav tm="0" fmla="#ppt_w*sin(2.5*pi*$)">
                                          <p:val>
                                            <p:fltVal val="0"/>
                                          </p:val>
                                        </p:tav>
                                        <p:tav tm="100000">
                                          <p:val>
                                            <p:fltVal val="1"/>
                                          </p:val>
                                        </p:tav>
                                      </p:tavLst>
                                    </p:anim>
                                    <p:anim calcmode="lin" valueType="num">
                                      <p:cBhvr>
                                        <p:cTn id="122" dur="20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828219-7A83-455A-9BDF-C77ED1762C32}"/>
              </a:ext>
            </a:extLst>
          </p:cNvPr>
          <p:cNvSpPr/>
          <p:nvPr/>
        </p:nvSpPr>
        <p:spPr>
          <a:xfrm>
            <a:off x="1432570" y="317420"/>
            <a:ext cx="9931651" cy="646331"/>
          </a:xfrm>
          <a:prstGeom prst="rect">
            <a:avLst/>
          </a:prstGeom>
        </p:spPr>
        <p:txBody>
          <a:bodyPr wrap="square">
            <a:spAutoFit/>
          </a:bodyPr>
          <a:lstStyle/>
          <a:p>
            <a:pPr algn="ctr"/>
            <a:r>
              <a:rPr lang="en-US" sz="3600" b="1" dirty="0">
                <a:solidFill>
                  <a:schemeClr val="accent6">
                    <a:lumMod val="60000"/>
                    <a:lumOff val="40000"/>
                  </a:schemeClr>
                </a:solidFill>
              </a:rPr>
              <a:t>Projected Changes in Fund Balance</a:t>
            </a:r>
          </a:p>
        </p:txBody>
      </p:sp>
      <p:graphicFrame>
        <p:nvGraphicFramePr>
          <p:cNvPr id="6" name="Table 2">
            <a:extLst>
              <a:ext uri="{FF2B5EF4-FFF2-40B4-BE49-F238E27FC236}">
                <a16:creationId xmlns:a16="http://schemas.microsoft.com/office/drawing/2014/main" id="{41CCBCFB-14E2-443C-BA0D-E6B79935240D}"/>
              </a:ext>
            </a:extLst>
          </p:cNvPr>
          <p:cNvGraphicFramePr>
            <a:graphicFrameLocks noGrp="1"/>
          </p:cNvGraphicFramePr>
          <p:nvPr>
            <p:extLst>
              <p:ext uri="{D42A27DB-BD31-4B8C-83A1-F6EECF244321}">
                <p14:modId xmlns:p14="http://schemas.microsoft.com/office/powerpoint/2010/main" val="870763135"/>
              </p:ext>
            </p:extLst>
          </p:nvPr>
        </p:nvGraphicFramePr>
        <p:xfrm>
          <a:off x="0" y="1080844"/>
          <a:ext cx="12192001" cy="5777157"/>
        </p:xfrm>
        <a:graphic>
          <a:graphicData uri="http://schemas.openxmlformats.org/drawingml/2006/table">
            <a:tbl>
              <a:tblPr firstRow="1" bandRow="1"/>
              <a:tblGrid>
                <a:gridCol w="5410390">
                  <a:extLst>
                    <a:ext uri="{9D8B030D-6E8A-4147-A177-3AD203B41FA5}">
                      <a16:colId xmlns:a16="http://schemas.microsoft.com/office/drawing/2014/main" val="1621768518"/>
                    </a:ext>
                  </a:extLst>
                </a:gridCol>
                <a:gridCol w="3662992">
                  <a:extLst>
                    <a:ext uri="{9D8B030D-6E8A-4147-A177-3AD203B41FA5}">
                      <a16:colId xmlns:a16="http://schemas.microsoft.com/office/drawing/2014/main" val="851110215"/>
                    </a:ext>
                  </a:extLst>
                </a:gridCol>
                <a:gridCol w="3118619">
                  <a:extLst>
                    <a:ext uri="{9D8B030D-6E8A-4147-A177-3AD203B41FA5}">
                      <a16:colId xmlns:a16="http://schemas.microsoft.com/office/drawing/2014/main" val="3509267631"/>
                    </a:ext>
                  </a:extLst>
                </a:gridCol>
              </a:tblGrid>
              <a:tr h="1111125">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endParaRPr lang="en-US" sz="28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72ACD"/>
                    </a:solidFill>
                  </a:tcPr>
                </a:tc>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pPr algn="ctr"/>
                      <a:r>
                        <a:rPr lang="en-US" sz="2800" dirty="0">
                          <a:latin typeface="Calibri" panose="020F0502020204030204" pitchFamily="34" charset="0"/>
                          <a:cs typeface="Calibri" panose="020F0502020204030204" pitchFamily="34" charset="0"/>
                        </a:rPr>
                        <a:t>Unaudited</a:t>
                      </a:r>
                    </a:p>
                    <a:p>
                      <a:pPr algn="ctr"/>
                      <a:r>
                        <a:rPr lang="en-US" sz="2800" dirty="0">
                          <a:latin typeface="Calibri" panose="020F0502020204030204" pitchFamily="34" charset="0"/>
                          <a:cs typeface="Calibri" panose="020F0502020204030204" pitchFamily="34" charset="0"/>
                        </a:rPr>
                        <a:t>2023-2024</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72ACD"/>
                    </a:solidFill>
                  </a:tcPr>
                </a:tc>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pPr algn="ctr"/>
                      <a:r>
                        <a:rPr lang="en-US" sz="2800" b="1" dirty="0">
                          <a:latin typeface="Calibri" panose="020F0502020204030204" pitchFamily="34" charset="0"/>
                          <a:cs typeface="Calibri" panose="020F0502020204030204" pitchFamily="34" charset="0"/>
                        </a:rPr>
                        <a:t>Proposed</a:t>
                      </a:r>
                    </a:p>
                    <a:p>
                      <a:pPr algn="ctr"/>
                      <a:r>
                        <a:rPr lang="en-US" sz="2800" b="1" dirty="0">
                          <a:latin typeface="Calibri" panose="020F0502020204030204" pitchFamily="34" charset="0"/>
                          <a:cs typeface="Calibri" panose="020F0502020204030204" pitchFamily="34" charset="0"/>
                        </a:rPr>
                        <a:t>2024-2025</a:t>
                      </a:r>
                      <a:endParaRPr lang="en-US" sz="28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72ACD"/>
                    </a:solidFill>
                  </a:tcPr>
                </a:tc>
                <a:extLst>
                  <a:ext uri="{0D108BD9-81ED-4DB2-BD59-A6C34878D82A}">
                    <a16:rowId xmlns:a16="http://schemas.microsoft.com/office/drawing/2014/main" val="642081221"/>
                  </a:ext>
                </a:extLst>
              </a:tr>
              <a:tr h="55640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Beg. Fund Balance:</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34,022,513</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27,153,961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079703562"/>
                  </a:ext>
                </a:extLst>
              </a:tr>
              <a:tr h="627249">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Ongoing Revenue:</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217,992,885</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226,916,533</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3706111869"/>
                  </a:ext>
                </a:extLst>
              </a:tr>
              <a:tr h="627249">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Ongoing Expenditure: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224,776,031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233,915,068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017293132"/>
                  </a:ext>
                </a:extLst>
              </a:tr>
              <a:tr h="579115">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Operating/Structural Surplus/Deficit: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solidFill>
                            <a:srgbClr val="FF0000"/>
                          </a:solidFill>
                          <a:latin typeface="Calibri" panose="020F0502020204030204" pitchFamily="34" charset="0"/>
                          <a:cs typeface="Calibri" panose="020F0502020204030204" pitchFamily="34" charset="0"/>
                        </a:rPr>
                        <a:t>&lt;6,783,146&gt;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solidFill>
                            <a:srgbClr val="FF0000"/>
                          </a:solidFill>
                          <a:latin typeface="Calibri" panose="020F0502020204030204" pitchFamily="34" charset="0"/>
                          <a:cs typeface="Calibri" panose="020F0502020204030204" pitchFamily="34" charset="0"/>
                        </a:rPr>
                        <a:t>&lt;6,998,535&gt;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723001920"/>
                  </a:ext>
                </a:extLst>
              </a:tr>
              <a:tr h="591406">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One-time Items: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marL="0" algn="r" defTabSz="914400" rtl="0" eaLnBrk="1" latinLnBrk="0" hangingPunct="1"/>
                      <a:r>
                        <a:rPr lang="en-US" sz="2400" kern="1200" dirty="0">
                          <a:solidFill>
                            <a:srgbClr val="FF0000"/>
                          </a:solidFill>
                          <a:latin typeface="Calibri" panose="020F0502020204030204" pitchFamily="34" charset="0"/>
                          <a:ea typeface="+mn-ea"/>
                          <a:cs typeface="Calibri" panose="020F0502020204030204" pitchFamily="34" charset="0"/>
                        </a:rPr>
                        <a:t>&lt;85,406&gt;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kern="1200" dirty="0">
                          <a:solidFill>
                            <a:schemeClr val="bg1"/>
                          </a:solidFill>
                          <a:latin typeface="Calibri" panose="020F0502020204030204" pitchFamily="34" charset="0"/>
                          <a:ea typeface="+mn-ea"/>
                          <a:cs typeface="Calibri" panose="020F0502020204030204" pitchFamily="34" charset="0"/>
                        </a:rPr>
                        <a:t>5,407,081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954734514"/>
                  </a:ext>
                </a:extLst>
              </a:tr>
              <a:tr h="53764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Surplus/Deficit w/ One-time Items:</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solidFill>
                            <a:srgbClr val="FF0000"/>
                          </a:solidFill>
                          <a:latin typeface="Calibri" panose="020F0502020204030204" pitchFamily="34" charset="0"/>
                          <a:cs typeface="Calibri" panose="020F0502020204030204" pitchFamily="34" charset="0"/>
                        </a:rPr>
                        <a:t>&lt;6,868,552&gt;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marL="0" algn="r" defTabSz="914400" rtl="0" eaLnBrk="1" latinLnBrk="0" hangingPunct="1"/>
                      <a:r>
                        <a:rPr lang="en-US" sz="2400" kern="1200" dirty="0">
                          <a:solidFill>
                            <a:srgbClr val="FF0000"/>
                          </a:solidFill>
                          <a:latin typeface="Calibri" panose="020F0502020204030204" pitchFamily="34" charset="0"/>
                          <a:ea typeface="+mn-ea"/>
                          <a:cs typeface="Calibri" panose="020F0502020204030204" pitchFamily="34" charset="0"/>
                        </a:rPr>
                        <a:t>&lt;1,591,454&gt;</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1542694748"/>
                  </a:ext>
                </a:extLst>
              </a:tr>
              <a:tr h="609327">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Ending Fund Balance: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27,153,961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25,562,507</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164710858"/>
                  </a:ext>
                </a:extLst>
              </a:tr>
              <a:tr h="53764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FB to Total Expenditure and Transfer: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11.99%</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10.89%</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1205463276"/>
                  </a:ext>
                </a:extLst>
              </a:tr>
            </a:tbl>
          </a:graphicData>
        </a:graphic>
      </p:graphicFrame>
      <p:sp>
        <p:nvSpPr>
          <p:cNvPr id="2" name="Rectangle: Rounded Corners 1">
            <a:extLst>
              <a:ext uri="{FF2B5EF4-FFF2-40B4-BE49-F238E27FC236}">
                <a16:creationId xmlns:a16="http://schemas.microsoft.com/office/drawing/2014/main" id="{964B93FB-F269-4011-B924-70FF6199645A}"/>
              </a:ext>
            </a:extLst>
          </p:cNvPr>
          <p:cNvSpPr/>
          <p:nvPr/>
        </p:nvSpPr>
        <p:spPr>
          <a:xfrm>
            <a:off x="0" y="2720264"/>
            <a:ext cx="12192000" cy="18210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C144527A-3753-4350-B151-17AF20BBFC7B}"/>
              </a:ext>
            </a:extLst>
          </p:cNvPr>
          <p:cNvSpPr/>
          <p:nvPr/>
        </p:nvSpPr>
        <p:spPr>
          <a:xfrm>
            <a:off x="0" y="4576996"/>
            <a:ext cx="12192000" cy="640588"/>
          </a:xfrm>
          <a:prstGeom prst="round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1B98C1A2-033D-47FC-9503-A6A99B5B1B59}"/>
              </a:ext>
            </a:extLst>
          </p:cNvPr>
          <p:cNvSpPr/>
          <p:nvPr/>
        </p:nvSpPr>
        <p:spPr>
          <a:xfrm>
            <a:off x="0" y="5217584"/>
            <a:ext cx="12192000" cy="491654"/>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8BE5332-23E4-EB0C-2BA8-12EE74B1F698}"/>
              </a:ext>
            </a:extLst>
          </p:cNvPr>
          <p:cNvPicPr>
            <a:picLocks noChangeAspect="1"/>
          </p:cNvPicPr>
          <p:nvPr/>
        </p:nvPicPr>
        <p:blipFill>
          <a:blip r:embed="rId2"/>
          <a:stretch>
            <a:fillRect/>
          </a:stretch>
        </p:blipFill>
        <p:spPr>
          <a:xfrm>
            <a:off x="135272" y="77380"/>
            <a:ext cx="909472" cy="778298"/>
          </a:xfrm>
          <a:prstGeom prst="rect">
            <a:avLst/>
          </a:prstGeom>
        </p:spPr>
      </p:pic>
      <p:sp>
        <p:nvSpPr>
          <p:cNvPr id="4" name="Rectangle: Rounded Corners 3">
            <a:extLst>
              <a:ext uri="{FF2B5EF4-FFF2-40B4-BE49-F238E27FC236}">
                <a16:creationId xmlns:a16="http://schemas.microsoft.com/office/drawing/2014/main" id="{7023A98C-7106-3A34-711F-9CE1A758AEFC}"/>
              </a:ext>
            </a:extLst>
          </p:cNvPr>
          <p:cNvSpPr/>
          <p:nvPr/>
        </p:nvSpPr>
        <p:spPr>
          <a:xfrm>
            <a:off x="0" y="5744972"/>
            <a:ext cx="12192000" cy="1113028"/>
          </a:xfrm>
          <a:prstGeom prst="round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77351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2"/>
                                        </p:tgtEl>
                                        <p:attrNameLst>
                                          <p:attrName>ppt_x</p:attrName>
                                        </p:attrNameLst>
                                      </p:cBhvr>
                                      <p:tavLst>
                                        <p:tav tm="0">
                                          <p:val>
                                            <p:strVal val="ppt_x"/>
                                          </p:val>
                                        </p:tav>
                                        <p:tav tm="100000">
                                          <p:val>
                                            <p:strVal val="ppt_x"/>
                                          </p:val>
                                        </p:tav>
                                      </p:tavLst>
                                    </p:anim>
                                    <p:anim calcmode="lin" valueType="num">
                                      <p:cBhvr additive="base">
                                        <p:cTn id="14" dur="500"/>
                                        <p:tgtEl>
                                          <p:spTgt spid="2"/>
                                        </p:tgtEl>
                                        <p:attrNameLst>
                                          <p:attrName>ppt_y</p:attrName>
                                        </p:attrNameLst>
                                      </p:cBhvr>
                                      <p:tavLst>
                                        <p:tav tm="0">
                                          <p:val>
                                            <p:strVal val="ppt_y"/>
                                          </p:val>
                                        </p:tav>
                                        <p:tav tm="100000">
                                          <p:val>
                                            <p:strVal val="1+ppt_h/2"/>
                                          </p:val>
                                        </p:tav>
                                      </p:tavLst>
                                    </p:anim>
                                    <p:set>
                                      <p:cBhvr>
                                        <p:cTn id="15" dur="1" fill="hold">
                                          <p:stCondLst>
                                            <p:cond delay="499"/>
                                          </p:stCondLst>
                                        </p:cTn>
                                        <p:tgtEl>
                                          <p:spTgt spid="2"/>
                                        </p:tgtEl>
                                        <p:attrNameLst>
                                          <p:attrName>style.visibility</p:attrName>
                                        </p:attrNameLst>
                                      </p:cBhvr>
                                      <p:to>
                                        <p:strVal val="hidden"/>
                                      </p:to>
                                    </p:set>
                                  </p:childTnLst>
                                </p:cTn>
                              </p:par>
                              <p:par>
                                <p:cTn id="16" presetID="42"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7"/>
                                        </p:tgtEl>
                                        <p:attrNameLst>
                                          <p:attrName>ppt_x</p:attrName>
                                        </p:attrNameLst>
                                      </p:cBhvr>
                                      <p:tavLst>
                                        <p:tav tm="0">
                                          <p:val>
                                            <p:strVal val="ppt_x"/>
                                          </p:val>
                                        </p:tav>
                                        <p:tav tm="100000">
                                          <p:val>
                                            <p:strVal val="ppt_x"/>
                                          </p:val>
                                        </p:tav>
                                      </p:tavLst>
                                    </p:anim>
                                    <p:anim calcmode="lin" valueType="num">
                                      <p:cBhvr additive="base">
                                        <p:cTn id="25" dur="500"/>
                                        <p:tgtEl>
                                          <p:spTgt spid="7"/>
                                        </p:tgtEl>
                                        <p:attrNameLst>
                                          <p:attrName>ppt_y</p:attrName>
                                        </p:attrNameLst>
                                      </p:cBhvr>
                                      <p:tavLst>
                                        <p:tav tm="0">
                                          <p:val>
                                            <p:strVal val="ppt_y"/>
                                          </p:val>
                                        </p:tav>
                                        <p:tav tm="100000">
                                          <p:val>
                                            <p:strVal val="1+ppt_h/2"/>
                                          </p:val>
                                        </p:tav>
                                      </p:tavLst>
                                    </p:anim>
                                    <p:set>
                                      <p:cBhvr>
                                        <p:cTn id="26" dur="1" fill="hold">
                                          <p:stCondLst>
                                            <p:cond delay="499"/>
                                          </p:stCondLst>
                                        </p:cTn>
                                        <p:tgtEl>
                                          <p:spTgt spid="7"/>
                                        </p:tgtEl>
                                        <p:attrNameLst>
                                          <p:attrName>style.visibility</p:attrName>
                                        </p:attrNameLst>
                                      </p:cBhvr>
                                      <p:to>
                                        <p:strVal val="hidden"/>
                                      </p:to>
                                    </p:set>
                                  </p:childTnLst>
                                </p:cTn>
                              </p:par>
                              <p:par>
                                <p:cTn id="27" presetID="42"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xit" presetSubtype="4" fill="hold" grpId="1" nodeType="clickEffect">
                                  <p:stCondLst>
                                    <p:cond delay="0"/>
                                  </p:stCondLst>
                                  <p:childTnLst>
                                    <p:anim calcmode="lin" valueType="num">
                                      <p:cBhvr additive="base">
                                        <p:cTn id="35" dur="500"/>
                                        <p:tgtEl>
                                          <p:spTgt spid="8"/>
                                        </p:tgtEl>
                                        <p:attrNameLst>
                                          <p:attrName>ppt_x</p:attrName>
                                        </p:attrNameLst>
                                      </p:cBhvr>
                                      <p:tavLst>
                                        <p:tav tm="0">
                                          <p:val>
                                            <p:strVal val="ppt_x"/>
                                          </p:val>
                                        </p:tav>
                                        <p:tav tm="100000">
                                          <p:val>
                                            <p:strVal val="ppt_x"/>
                                          </p:val>
                                        </p:tav>
                                      </p:tavLst>
                                    </p:anim>
                                    <p:anim calcmode="lin" valueType="num">
                                      <p:cBhvr additive="base">
                                        <p:cTn id="36" dur="500"/>
                                        <p:tgtEl>
                                          <p:spTgt spid="8"/>
                                        </p:tgtEl>
                                        <p:attrNameLst>
                                          <p:attrName>ppt_y</p:attrName>
                                        </p:attrNameLst>
                                      </p:cBhvr>
                                      <p:tavLst>
                                        <p:tav tm="0">
                                          <p:val>
                                            <p:strVal val="ppt_y"/>
                                          </p:val>
                                        </p:tav>
                                        <p:tav tm="100000">
                                          <p:val>
                                            <p:strVal val="1+ppt_h/2"/>
                                          </p:val>
                                        </p:tav>
                                      </p:tavLst>
                                    </p:anim>
                                    <p:set>
                                      <p:cBhvr>
                                        <p:cTn id="37" dur="1" fill="hold">
                                          <p:stCondLst>
                                            <p:cond delay="499"/>
                                          </p:stCondLst>
                                        </p:cTn>
                                        <p:tgtEl>
                                          <p:spTgt spid="8"/>
                                        </p:tgtEl>
                                        <p:attrNameLst>
                                          <p:attrName>style.visibility</p:attrName>
                                        </p:attrNameLst>
                                      </p:cBhvr>
                                      <p:to>
                                        <p:strVal val="hidden"/>
                                      </p:to>
                                    </p:set>
                                  </p:childTnLst>
                                </p:cTn>
                              </p:par>
                            </p:childTnLst>
                          </p:cTn>
                        </p:par>
                        <p:par>
                          <p:cTn id="38" fill="hold">
                            <p:stCondLst>
                              <p:cond delay="500"/>
                            </p:stCondLst>
                            <p:childTnLst>
                              <p:par>
                                <p:cTn id="39" presetID="21" presetClass="entr" presetSubtype="1" fill="hold" grpId="0"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heel(1)">
                                      <p:cBhvr>
                                        <p:cTn id="4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7" grpId="0" animBg="1"/>
      <p:bldP spid="7" grpId="1" animBg="1"/>
      <p:bldP spid="8" grpId="0" animBg="1"/>
      <p:bldP spid="8" grpId="1" animBg="1"/>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chemeClr val="accent6">
                    <a:lumMod val="60000"/>
                    <a:lumOff val="40000"/>
                  </a:schemeClr>
                </a:solidFill>
              </a:rPr>
              <a:t>Multi Year Look</a:t>
            </a:r>
          </a:p>
        </p:txBody>
      </p:sp>
      <p:pic>
        <p:nvPicPr>
          <p:cNvPr id="3" name="Picture 2">
            <a:extLst>
              <a:ext uri="{FF2B5EF4-FFF2-40B4-BE49-F238E27FC236}">
                <a16:creationId xmlns:a16="http://schemas.microsoft.com/office/drawing/2014/main" id="{9F0A9789-ADD7-90D6-30A3-240FA0AEA8F1}"/>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3454607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828219-7A83-455A-9BDF-C77ED1762C32}"/>
              </a:ext>
            </a:extLst>
          </p:cNvPr>
          <p:cNvSpPr/>
          <p:nvPr/>
        </p:nvSpPr>
        <p:spPr>
          <a:xfrm>
            <a:off x="1432570" y="317420"/>
            <a:ext cx="9931651" cy="646331"/>
          </a:xfrm>
          <a:prstGeom prst="rect">
            <a:avLst/>
          </a:prstGeom>
        </p:spPr>
        <p:txBody>
          <a:bodyPr wrap="square">
            <a:spAutoFit/>
          </a:bodyPr>
          <a:lstStyle/>
          <a:p>
            <a:pPr algn="ctr"/>
            <a:r>
              <a:rPr lang="en-US" sz="3600" b="1" dirty="0">
                <a:solidFill>
                  <a:schemeClr val="accent6">
                    <a:lumMod val="60000"/>
                    <a:lumOff val="40000"/>
                  </a:schemeClr>
                </a:solidFill>
              </a:rPr>
              <a:t>Projected Changes in Fund Balance</a:t>
            </a:r>
          </a:p>
        </p:txBody>
      </p:sp>
      <p:graphicFrame>
        <p:nvGraphicFramePr>
          <p:cNvPr id="6" name="Table 2">
            <a:extLst>
              <a:ext uri="{FF2B5EF4-FFF2-40B4-BE49-F238E27FC236}">
                <a16:creationId xmlns:a16="http://schemas.microsoft.com/office/drawing/2014/main" id="{41CCBCFB-14E2-443C-BA0D-E6B79935240D}"/>
              </a:ext>
            </a:extLst>
          </p:cNvPr>
          <p:cNvGraphicFramePr>
            <a:graphicFrameLocks noGrp="1"/>
          </p:cNvGraphicFramePr>
          <p:nvPr>
            <p:extLst>
              <p:ext uri="{D42A27DB-BD31-4B8C-83A1-F6EECF244321}">
                <p14:modId xmlns:p14="http://schemas.microsoft.com/office/powerpoint/2010/main" val="3147158749"/>
              </p:ext>
            </p:extLst>
          </p:nvPr>
        </p:nvGraphicFramePr>
        <p:xfrm>
          <a:off x="-53787" y="999484"/>
          <a:ext cx="12295025" cy="5858516"/>
        </p:xfrm>
        <a:graphic>
          <a:graphicData uri="http://schemas.openxmlformats.org/drawingml/2006/table">
            <a:tbl>
              <a:tblPr firstRow="1" bandRow="1"/>
              <a:tblGrid>
                <a:gridCol w="4344754">
                  <a:extLst>
                    <a:ext uri="{9D8B030D-6E8A-4147-A177-3AD203B41FA5}">
                      <a16:colId xmlns:a16="http://schemas.microsoft.com/office/drawing/2014/main" val="1621768518"/>
                    </a:ext>
                  </a:extLst>
                </a:gridCol>
                <a:gridCol w="2941525">
                  <a:extLst>
                    <a:ext uri="{9D8B030D-6E8A-4147-A177-3AD203B41FA5}">
                      <a16:colId xmlns:a16="http://schemas.microsoft.com/office/drawing/2014/main" val="851110215"/>
                    </a:ext>
                  </a:extLst>
                </a:gridCol>
                <a:gridCol w="2504373">
                  <a:extLst>
                    <a:ext uri="{9D8B030D-6E8A-4147-A177-3AD203B41FA5}">
                      <a16:colId xmlns:a16="http://schemas.microsoft.com/office/drawing/2014/main" val="3509267631"/>
                    </a:ext>
                  </a:extLst>
                </a:gridCol>
                <a:gridCol w="2504373">
                  <a:extLst>
                    <a:ext uri="{9D8B030D-6E8A-4147-A177-3AD203B41FA5}">
                      <a16:colId xmlns:a16="http://schemas.microsoft.com/office/drawing/2014/main" val="940793040"/>
                    </a:ext>
                  </a:extLst>
                </a:gridCol>
              </a:tblGrid>
              <a:tr h="1330663">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endParaRPr lang="en-US" sz="28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72ACD"/>
                    </a:solidFill>
                  </a:tcPr>
                </a:tc>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pPr algn="ctr"/>
                      <a:r>
                        <a:rPr lang="en-US" sz="2800" dirty="0">
                          <a:latin typeface="Calibri" panose="020F0502020204030204" pitchFamily="34" charset="0"/>
                          <a:cs typeface="Calibri" panose="020F0502020204030204" pitchFamily="34" charset="0"/>
                        </a:rPr>
                        <a:t>Proposed </a:t>
                      </a:r>
                    </a:p>
                    <a:p>
                      <a:pPr algn="ctr"/>
                      <a:r>
                        <a:rPr lang="en-US" sz="2800" dirty="0">
                          <a:latin typeface="Calibri" panose="020F0502020204030204" pitchFamily="34" charset="0"/>
                          <a:cs typeface="Calibri" panose="020F0502020204030204" pitchFamily="34" charset="0"/>
                        </a:rPr>
                        <a:t>2024-2025</a:t>
                      </a: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72ACD"/>
                    </a:solidFill>
                  </a:tcPr>
                </a:tc>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pPr algn="ctr"/>
                      <a:r>
                        <a:rPr lang="en-US" sz="2800" b="1" dirty="0">
                          <a:latin typeface="Calibri" panose="020F0502020204030204" pitchFamily="34" charset="0"/>
                          <a:cs typeface="Calibri" panose="020F0502020204030204" pitchFamily="34" charset="0"/>
                        </a:rPr>
                        <a:t>Projected</a:t>
                      </a:r>
                    </a:p>
                    <a:p>
                      <a:pPr algn="ctr"/>
                      <a:r>
                        <a:rPr lang="en-US" sz="2800" b="1" dirty="0">
                          <a:latin typeface="Calibri" panose="020F0502020204030204" pitchFamily="34" charset="0"/>
                          <a:cs typeface="Calibri" panose="020F0502020204030204" pitchFamily="34" charset="0"/>
                        </a:rPr>
                        <a:t>2025-2026</a:t>
                      </a:r>
                      <a:endParaRPr lang="en-US" sz="2800" dirty="0">
                        <a:latin typeface="Calibri" panose="020F0502020204030204" pitchFamily="34" charset="0"/>
                        <a:cs typeface="Calibri" panose="020F0502020204030204" pitchFamily="34"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72ACD"/>
                    </a:solidFill>
                  </a:tcPr>
                </a:tc>
                <a:tc>
                  <a:txBody>
                    <a:bodyPr/>
                    <a:lstStyle/>
                    <a:p>
                      <a:pPr algn="ctr"/>
                      <a:r>
                        <a:rPr lang="en-US" sz="2800" b="1" dirty="0">
                          <a:latin typeface="Calibri" panose="020F0502020204030204" pitchFamily="34" charset="0"/>
                          <a:cs typeface="Calibri" panose="020F0502020204030204" pitchFamily="34" charset="0"/>
                        </a:rPr>
                        <a:t>Change to Deficit</a:t>
                      </a: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72ACD"/>
                    </a:solidFill>
                  </a:tcPr>
                </a:tc>
                <a:extLst>
                  <a:ext uri="{0D108BD9-81ED-4DB2-BD59-A6C34878D82A}">
                    <a16:rowId xmlns:a16="http://schemas.microsoft.com/office/drawing/2014/main" val="642081221"/>
                  </a:ext>
                </a:extLst>
              </a:tr>
              <a:tr h="666337">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800" dirty="0">
                          <a:latin typeface="Calibri" panose="020F0502020204030204" pitchFamily="34" charset="0"/>
                          <a:cs typeface="Calibri" panose="020F0502020204030204" pitchFamily="34" charset="0"/>
                        </a:rPr>
                        <a:t>Beg. Fund Balance:</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27,153,961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25,562,507</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p>
                      <a:pPr algn="r"/>
                      <a:endParaRPr lang="en-US" sz="2800" dirty="0">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079703562"/>
                  </a:ext>
                </a:extLst>
              </a:tr>
              <a:tr h="75118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800" dirty="0">
                          <a:latin typeface="Calibri" panose="020F0502020204030204" pitchFamily="34" charset="0"/>
                          <a:cs typeface="Calibri" panose="020F0502020204030204" pitchFamily="34" charset="0"/>
                        </a:rPr>
                        <a:t>Revenue:</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233,043,714</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228,428,845</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p>
                      <a:pPr algn="r"/>
                      <a:r>
                        <a:rPr lang="en-US" sz="2800" dirty="0">
                          <a:solidFill>
                            <a:srgbClr val="FF0000"/>
                          </a:solidFill>
                          <a:latin typeface="Calibri" panose="020F0502020204030204" pitchFamily="34" charset="0"/>
                          <a:cs typeface="Calibri" panose="020F0502020204030204" pitchFamily="34" charset="0"/>
                        </a:rPr>
                        <a:t>&lt;4,614,869&gt;</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3706111869"/>
                  </a:ext>
                </a:extLst>
              </a:tr>
              <a:tr h="75118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800" dirty="0">
                          <a:latin typeface="Calibri" panose="020F0502020204030204" pitchFamily="34" charset="0"/>
                          <a:cs typeface="Calibri" panose="020F0502020204030204" pitchFamily="34" charset="0"/>
                        </a:rPr>
                        <a:t>Expenditure:</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234,635,168</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242,703,388</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p>
                      <a:pPr algn="r"/>
                      <a:r>
                        <a:rPr lang="en-US" sz="2800" dirty="0">
                          <a:solidFill>
                            <a:srgbClr val="FF0000"/>
                          </a:solidFill>
                          <a:latin typeface="Calibri" panose="020F0502020204030204" pitchFamily="34" charset="0"/>
                          <a:cs typeface="Calibri" panose="020F0502020204030204" pitchFamily="34" charset="0"/>
                        </a:rPr>
                        <a:t>&lt;8,068,220&gt;</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017293132"/>
                  </a:ext>
                </a:extLst>
              </a:tr>
              <a:tr h="98556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800" dirty="0">
                          <a:latin typeface="Calibri" panose="020F0502020204030204" pitchFamily="34" charset="0"/>
                          <a:cs typeface="Calibri" panose="020F0502020204030204" pitchFamily="34" charset="0"/>
                        </a:rPr>
                        <a:t>Surplus/Deficit w/ One-time Items:</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marL="0" algn="r" defTabSz="914400" rtl="0" eaLnBrk="1" latinLnBrk="0" hangingPunct="1"/>
                      <a:r>
                        <a:rPr lang="en-US" sz="2800" kern="1200" dirty="0">
                          <a:solidFill>
                            <a:srgbClr val="FF0000"/>
                          </a:solidFill>
                          <a:latin typeface="Calibri" panose="020F0502020204030204" pitchFamily="34" charset="0"/>
                          <a:ea typeface="+mn-ea"/>
                          <a:cs typeface="Calibri" panose="020F0502020204030204" pitchFamily="34" charset="0"/>
                        </a:rPr>
                        <a:t>&lt;1,591,454&gt;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marL="0" algn="r" defTabSz="914400" rtl="0" eaLnBrk="1" latinLnBrk="0" hangingPunct="1"/>
                      <a:r>
                        <a:rPr lang="en-US" sz="2800" kern="1200" dirty="0">
                          <a:solidFill>
                            <a:srgbClr val="FF0000"/>
                          </a:solidFill>
                          <a:latin typeface="Calibri" panose="020F0502020204030204" pitchFamily="34" charset="0"/>
                          <a:ea typeface="+mn-ea"/>
                          <a:cs typeface="Calibri" panose="020F0502020204030204" pitchFamily="34" charset="0"/>
                        </a:rPr>
                        <a:t>&lt;14,274,543&gt;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p>
                      <a:pPr marL="0" algn="r" defTabSz="914400" rtl="0" eaLnBrk="1" latinLnBrk="0" hangingPunct="1"/>
                      <a:r>
                        <a:rPr lang="en-US" sz="2800" kern="1200" dirty="0">
                          <a:solidFill>
                            <a:srgbClr val="FF0000"/>
                          </a:solidFill>
                          <a:latin typeface="Calibri" panose="020F0502020204030204" pitchFamily="34" charset="0"/>
                          <a:ea typeface="+mn-ea"/>
                          <a:cs typeface="Calibri" panose="020F0502020204030204" pitchFamily="34" charset="0"/>
                        </a:rPr>
                        <a:t>&lt;12,683,089</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1542694748"/>
                  </a:ext>
                </a:extLst>
              </a:tr>
              <a:tr h="729719">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800" dirty="0">
                          <a:latin typeface="Calibri" panose="020F0502020204030204" pitchFamily="34" charset="0"/>
                          <a:cs typeface="Calibri" panose="020F0502020204030204" pitchFamily="34" charset="0"/>
                        </a:rPr>
                        <a:t>Ending Fund Balance:</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25,562,507</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11,287,964</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p>
                      <a:pPr algn="r"/>
                      <a:r>
                        <a:rPr lang="en-US" sz="2800" dirty="0">
                          <a:solidFill>
                            <a:srgbClr val="FF0000"/>
                          </a:solidFill>
                          <a:latin typeface="Calibri" panose="020F0502020204030204" pitchFamily="34" charset="0"/>
                          <a:cs typeface="Calibri" panose="020F0502020204030204" pitchFamily="34" charset="0"/>
                        </a:rPr>
                        <a:t>&lt;14,274,543&gt;</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164710858"/>
                  </a:ext>
                </a:extLst>
              </a:tr>
              <a:tr h="643871">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800" dirty="0">
                          <a:latin typeface="Calibri" panose="020F0502020204030204" pitchFamily="34" charset="0"/>
                          <a:cs typeface="Calibri" panose="020F0502020204030204" pitchFamily="34" charset="0"/>
                        </a:rPr>
                        <a:t>FB to Total Exp. and </a:t>
                      </a:r>
                      <a:r>
                        <a:rPr lang="en-US" sz="2800" dirty="0" err="1">
                          <a:latin typeface="Calibri" panose="020F0502020204030204" pitchFamily="34" charset="0"/>
                          <a:cs typeface="Calibri" panose="020F0502020204030204" pitchFamily="34" charset="0"/>
                        </a:rPr>
                        <a:t>Trfr</a:t>
                      </a:r>
                      <a:r>
                        <a:rPr lang="en-US" sz="2800" dirty="0">
                          <a:latin typeface="Calibri" panose="020F0502020204030204" pitchFamily="34" charset="0"/>
                          <a:cs typeface="Calibri" panose="020F0502020204030204" pitchFamily="34" charset="0"/>
                        </a:rPr>
                        <a:t>:</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10.89%</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800" dirty="0">
                          <a:latin typeface="Calibri" panose="020F0502020204030204" pitchFamily="34" charset="0"/>
                          <a:cs typeface="Calibri" panose="020F0502020204030204" pitchFamily="34" charset="0"/>
                        </a:rPr>
                        <a:t>4.65%</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p>
                      <a:pPr algn="r"/>
                      <a:r>
                        <a:rPr lang="en-US" sz="2800" dirty="0">
                          <a:solidFill>
                            <a:srgbClr val="FF0000"/>
                          </a:solidFill>
                          <a:latin typeface="Calibri" panose="020F0502020204030204" pitchFamily="34" charset="0"/>
                          <a:cs typeface="Calibri" panose="020F0502020204030204" pitchFamily="34" charset="0"/>
                        </a:rPr>
                        <a:t>&lt;6.24%&gt;</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1205463276"/>
                  </a:ext>
                </a:extLst>
              </a:tr>
            </a:tbl>
          </a:graphicData>
        </a:graphic>
      </p:graphicFrame>
      <p:sp>
        <p:nvSpPr>
          <p:cNvPr id="2" name="Rectangle: Rounded Corners 1">
            <a:extLst>
              <a:ext uri="{FF2B5EF4-FFF2-40B4-BE49-F238E27FC236}">
                <a16:creationId xmlns:a16="http://schemas.microsoft.com/office/drawing/2014/main" id="{964B93FB-F269-4011-B924-70FF6199645A}"/>
              </a:ext>
            </a:extLst>
          </p:cNvPr>
          <p:cNvSpPr/>
          <p:nvPr/>
        </p:nvSpPr>
        <p:spPr>
          <a:xfrm>
            <a:off x="0" y="3000781"/>
            <a:ext cx="12192000" cy="752186"/>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C144527A-3753-4350-B151-17AF20BBFC7B}"/>
              </a:ext>
            </a:extLst>
          </p:cNvPr>
          <p:cNvSpPr/>
          <p:nvPr/>
        </p:nvSpPr>
        <p:spPr>
          <a:xfrm>
            <a:off x="0" y="3752967"/>
            <a:ext cx="12192000" cy="752186"/>
          </a:xfrm>
          <a:prstGeom prst="round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1B98C1A2-033D-47FC-9503-A6A99B5B1B59}"/>
              </a:ext>
            </a:extLst>
          </p:cNvPr>
          <p:cNvSpPr/>
          <p:nvPr/>
        </p:nvSpPr>
        <p:spPr>
          <a:xfrm>
            <a:off x="0" y="4505153"/>
            <a:ext cx="12192000" cy="986858"/>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8BE5332-23E4-EB0C-2BA8-12EE74B1F698}"/>
              </a:ext>
            </a:extLst>
          </p:cNvPr>
          <p:cNvPicPr>
            <a:picLocks noChangeAspect="1"/>
          </p:cNvPicPr>
          <p:nvPr/>
        </p:nvPicPr>
        <p:blipFill>
          <a:blip r:embed="rId2"/>
          <a:stretch>
            <a:fillRect/>
          </a:stretch>
        </p:blipFill>
        <p:spPr>
          <a:xfrm>
            <a:off x="135272" y="77380"/>
            <a:ext cx="909472" cy="778298"/>
          </a:xfrm>
          <a:prstGeom prst="rect">
            <a:avLst/>
          </a:prstGeom>
        </p:spPr>
      </p:pic>
      <p:sp>
        <p:nvSpPr>
          <p:cNvPr id="4" name="Rectangle: Rounded Corners 3">
            <a:extLst>
              <a:ext uri="{FF2B5EF4-FFF2-40B4-BE49-F238E27FC236}">
                <a16:creationId xmlns:a16="http://schemas.microsoft.com/office/drawing/2014/main" id="{7023A98C-7106-3A34-711F-9CE1A758AEFC}"/>
              </a:ext>
            </a:extLst>
          </p:cNvPr>
          <p:cNvSpPr/>
          <p:nvPr/>
        </p:nvSpPr>
        <p:spPr>
          <a:xfrm>
            <a:off x="0" y="5492010"/>
            <a:ext cx="12192000" cy="1365989"/>
          </a:xfrm>
          <a:prstGeom prst="round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C6263C0B-72D0-0568-22C3-6CC36EDB169A}"/>
              </a:ext>
            </a:extLst>
          </p:cNvPr>
          <p:cNvSpPr/>
          <p:nvPr/>
        </p:nvSpPr>
        <p:spPr>
          <a:xfrm>
            <a:off x="-53787" y="2257909"/>
            <a:ext cx="12241237" cy="316219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600" b="1" dirty="0"/>
              <a:t>				</a:t>
            </a:r>
            <a:r>
              <a:rPr lang="en-US" sz="2800" b="1" i="1" u="sng" dirty="0"/>
              <a:t>Reasons Why Revenue Declines in 2025-2026</a:t>
            </a:r>
          </a:p>
          <a:p>
            <a:endParaRPr lang="en-US" sz="2600" b="1" i="1" u="sng" dirty="0"/>
          </a:p>
          <a:p>
            <a:pPr marL="457200" indent="-457200">
              <a:buFont typeface="Arial" panose="020B0604020202020204" pitchFamily="34" charset="0"/>
              <a:buChar char="•"/>
            </a:pPr>
            <a:r>
              <a:rPr lang="en-US" sz="2600" b="1" dirty="0"/>
              <a:t>Hold Harmless Ends = No COLA Increase in 2025-26</a:t>
            </a:r>
          </a:p>
          <a:p>
            <a:pPr marL="457200" indent="-457200">
              <a:buFont typeface="Arial" panose="020B0604020202020204" pitchFamily="34" charset="0"/>
              <a:buChar char="•"/>
            </a:pPr>
            <a:r>
              <a:rPr lang="en-US" sz="2600" b="1" dirty="0"/>
              <a:t>Non-resident Tuition Increase of ~$1.5 million</a:t>
            </a:r>
          </a:p>
          <a:p>
            <a:pPr marL="457200" indent="-457200">
              <a:buFont typeface="Arial" panose="020B0604020202020204" pitchFamily="34" charset="0"/>
              <a:buChar char="•"/>
            </a:pPr>
            <a:r>
              <a:rPr lang="en-US" sz="2600" b="1" dirty="0"/>
              <a:t>~$6.1 million in 2024-25 One-time Funds Does Not Repeat in 2025-26</a:t>
            </a:r>
          </a:p>
        </p:txBody>
      </p:sp>
    </p:spTree>
    <p:extLst>
      <p:ext uri="{BB962C8B-B14F-4D97-AF65-F5344CB8AC3E}">
        <p14:creationId xmlns:p14="http://schemas.microsoft.com/office/powerpoint/2010/main" val="13916094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ppt_w</p:attrName>
                                        </p:attrNameLst>
                                      </p:cBhvr>
                                      <p:tavLst>
                                        <p:tav tm="0">
                                          <p:val>
                                            <p:fltVal val="0"/>
                                          </p:val>
                                        </p:tav>
                                        <p:tav tm="100000">
                                          <p:val>
                                            <p:strVal val="#ppt_w"/>
                                          </p:val>
                                        </p:tav>
                                      </p:tavLst>
                                    </p:anim>
                                    <p:anim calcmode="lin" valueType="num">
                                      <p:cBhvr>
                                        <p:cTn id="15" dur="1000" fill="hold"/>
                                        <p:tgtEl>
                                          <p:spTgt spid="10"/>
                                        </p:tgtEl>
                                        <p:attrNameLst>
                                          <p:attrName>ppt_h</p:attrName>
                                        </p:attrNameLst>
                                      </p:cBhvr>
                                      <p:tavLst>
                                        <p:tav tm="0">
                                          <p:val>
                                            <p:fltVal val="0"/>
                                          </p:val>
                                        </p:tav>
                                        <p:tav tm="100000">
                                          <p:val>
                                            <p:strVal val="#ppt_h"/>
                                          </p:val>
                                        </p:tav>
                                      </p:tavLst>
                                    </p:anim>
                                    <p:anim calcmode="lin" valueType="num">
                                      <p:cBhvr>
                                        <p:cTn id="16" dur="1000" fill="hold"/>
                                        <p:tgtEl>
                                          <p:spTgt spid="10"/>
                                        </p:tgtEl>
                                        <p:attrNameLst>
                                          <p:attrName>style.rotation</p:attrName>
                                        </p:attrNameLst>
                                      </p:cBhvr>
                                      <p:tavLst>
                                        <p:tav tm="0">
                                          <p:val>
                                            <p:fltVal val="90"/>
                                          </p:val>
                                        </p:tav>
                                        <p:tav tm="100000">
                                          <p:val>
                                            <p:fltVal val="0"/>
                                          </p:val>
                                        </p:tav>
                                      </p:tavLst>
                                    </p:anim>
                                    <p:animEffect transition="in" filter="fade">
                                      <p:cBhvr>
                                        <p:cTn id="17" dur="1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1" nodeType="clickEffect">
                                  <p:stCondLst>
                                    <p:cond delay="0"/>
                                  </p:stCondLst>
                                  <p:childTnLst>
                                    <p:anim calcmode="lin" valueType="num">
                                      <p:cBhvr additive="base">
                                        <p:cTn id="21" dur="500"/>
                                        <p:tgtEl>
                                          <p:spTgt spid="2"/>
                                        </p:tgtEl>
                                        <p:attrNameLst>
                                          <p:attrName>ppt_x</p:attrName>
                                        </p:attrNameLst>
                                      </p:cBhvr>
                                      <p:tavLst>
                                        <p:tav tm="0">
                                          <p:val>
                                            <p:strVal val="ppt_x"/>
                                          </p:val>
                                        </p:tav>
                                        <p:tav tm="100000">
                                          <p:val>
                                            <p:strVal val="ppt_x"/>
                                          </p:val>
                                        </p:tav>
                                      </p:tavLst>
                                    </p:anim>
                                    <p:anim calcmode="lin" valueType="num">
                                      <p:cBhvr additive="base">
                                        <p:cTn id="22" dur="500"/>
                                        <p:tgtEl>
                                          <p:spTgt spid="2"/>
                                        </p:tgtEl>
                                        <p:attrNameLst>
                                          <p:attrName>ppt_y</p:attrName>
                                        </p:attrNameLst>
                                      </p:cBhvr>
                                      <p:tavLst>
                                        <p:tav tm="0">
                                          <p:val>
                                            <p:strVal val="ppt_y"/>
                                          </p:val>
                                        </p:tav>
                                        <p:tav tm="100000">
                                          <p:val>
                                            <p:strVal val="1+ppt_h/2"/>
                                          </p:val>
                                        </p:tav>
                                      </p:tavLst>
                                    </p:anim>
                                    <p:set>
                                      <p:cBhvr>
                                        <p:cTn id="23" dur="1" fill="hold">
                                          <p:stCondLst>
                                            <p:cond delay="499"/>
                                          </p:stCondLst>
                                        </p:cTn>
                                        <p:tgtEl>
                                          <p:spTgt spid="2"/>
                                        </p:tgtEl>
                                        <p:attrNameLst>
                                          <p:attrName>style.visibility</p:attrName>
                                        </p:attrNameLst>
                                      </p:cBhvr>
                                      <p:to>
                                        <p:strVal val="hidden"/>
                                      </p:to>
                                    </p:set>
                                  </p:childTnLst>
                                </p:cTn>
                              </p:par>
                              <p:par>
                                <p:cTn id="24" presetID="1" presetClass="exit" presetSubtype="0" fill="hold" grpId="1" nodeType="withEffect">
                                  <p:stCondLst>
                                    <p:cond delay="0"/>
                                  </p:stCondLst>
                                  <p:childTnLst>
                                    <p:set>
                                      <p:cBhvr>
                                        <p:cTn id="25" dur="1" fill="hold">
                                          <p:stCondLst>
                                            <p:cond delay="0"/>
                                          </p:stCondLst>
                                        </p:cTn>
                                        <p:tgtEl>
                                          <p:spTgt spid="10"/>
                                        </p:tgtEl>
                                        <p:attrNameLst>
                                          <p:attrName>style.visibility</p:attrName>
                                        </p:attrNameLst>
                                      </p:cBhvr>
                                      <p:to>
                                        <p:strVal val="hidden"/>
                                      </p:to>
                                    </p:set>
                                  </p:childTnLst>
                                </p:cTn>
                              </p:par>
                              <p:par>
                                <p:cTn id="26" presetID="42"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xit" presetSubtype="4" fill="hold" grpId="1" nodeType="clickEffect">
                                  <p:stCondLst>
                                    <p:cond delay="0"/>
                                  </p:stCondLst>
                                  <p:childTnLst>
                                    <p:anim calcmode="lin" valueType="num">
                                      <p:cBhvr additive="base">
                                        <p:cTn id="34" dur="500"/>
                                        <p:tgtEl>
                                          <p:spTgt spid="7"/>
                                        </p:tgtEl>
                                        <p:attrNameLst>
                                          <p:attrName>ppt_x</p:attrName>
                                        </p:attrNameLst>
                                      </p:cBhvr>
                                      <p:tavLst>
                                        <p:tav tm="0">
                                          <p:val>
                                            <p:strVal val="ppt_x"/>
                                          </p:val>
                                        </p:tav>
                                        <p:tav tm="100000">
                                          <p:val>
                                            <p:strVal val="ppt_x"/>
                                          </p:val>
                                        </p:tav>
                                      </p:tavLst>
                                    </p:anim>
                                    <p:anim calcmode="lin" valueType="num">
                                      <p:cBhvr additive="base">
                                        <p:cTn id="35" dur="500"/>
                                        <p:tgtEl>
                                          <p:spTgt spid="7"/>
                                        </p:tgtEl>
                                        <p:attrNameLst>
                                          <p:attrName>ppt_y</p:attrName>
                                        </p:attrNameLst>
                                      </p:cBhvr>
                                      <p:tavLst>
                                        <p:tav tm="0">
                                          <p:val>
                                            <p:strVal val="ppt_y"/>
                                          </p:val>
                                        </p:tav>
                                        <p:tav tm="100000">
                                          <p:val>
                                            <p:strVal val="1+ppt_h/2"/>
                                          </p:val>
                                        </p:tav>
                                      </p:tavLst>
                                    </p:anim>
                                    <p:set>
                                      <p:cBhvr>
                                        <p:cTn id="36" dur="1" fill="hold">
                                          <p:stCondLst>
                                            <p:cond delay="499"/>
                                          </p:stCondLst>
                                        </p:cTn>
                                        <p:tgtEl>
                                          <p:spTgt spid="7"/>
                                        </p:tgtEl>
                                        <p:attrNameLst>
                                          <p:attrName>style.visibility</p:attrName>
                                        </p:attrNameLst>
                                      </p:cBhvr>
                                      <p:to>
                                        <p:strVal val="hidden"/>
                                      </p:to>
                                    </p:set>
                                  </p:childTnLst>
                                </p:cTn>
                              </p:par>
                              <p:par>
                                <p:cTn id="37" presetID="42"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xit" presetSubtype="4" fill="hold" grpId="1" nodeType="clickEffect">
                                  <p:stCondLst>
                                    <p:cond delay="0"/>
                                  </p:stCondLst>
                                  <p:childTnLst>
                                    <p:anim calcmode="lin" valueType="num">
                                      <p:cBhvr additive="base">
                                        <p:cTn id="45" dur="500"/>
                                        <p:tgtEl>
                                          <p:spTgt spid="8"/>
                                        </p:tgtEl>
                                        <p:attrNameLst>
                                          <p:attrName>ppt_x</p:attrName>
                                        </p:attrNameLst>
                                      </p:cBhvr>
                                      <p:tavLst>
                                        <p:tav tm="0">
                                          <p:val>
                                            <p:strVal val="ppt_x"/>
                                          </p:val>
                                        </p:tav>
                                        <p:tav tm="100000">
                                          <p:val>
                                            <p:strVal val="ppt_x"/>
                                          </p:val>
                                        </p:tav>
                                      </p:tavLst>
                                    </p:anim>
                                    <p:anim calcmode="lin" valueType="num">
                                      <p:cBhvr additive="base">
                                        <p:cTn id="46" dur="500"/>
                                        <p:tgtEl>
                                          <p:spTgt spid="8"/>
                                        </p:tgtEl>
                                        <p:attrNameLst>
                                          <p:attrName>ppt_y</p:attrName>
                                        </p:attrNameLst>
                                      </p:cBhvr>
                                      <p:tavLst>
                                        <p:tav tm="0">
                                          <p:val>
                                            <p:strVal val="ppt_y"/>
                                          </p:val>
                                        </p:tav>
                                        <p:tav tm="100000">
                                          <p:val>
                                            <p:strVal val="1+ppt_h/2"/>
                                          </p:val>
                                        </p:tav>
                                      </p:tavLst>
                                    </p:anim>
                                    <p:set>
                                      <p:cBhvr>
                                        <p:cTn id="47" dur="1" fill="hold">
                                          <p:stCondLst>
                                            <p:cond delay="499"/>
                                          </p:stCondLst>
                                        </p:cTn>
                                        <p:tgtEl>
                                          <p:spTgt spid="8"/>
                                        </p:tgtEl>
                                        <p:attrNameLst>
                                          <p:attrName>style.visibility</p:attrName>
                                        </p:attrNameLst>
                                      </p:cBhvr>
                                      <p:to>
                                        <p:strVal val="hidden"/>
                                      </p:to>
                                    </p:set>
                                  </p:childTnLst>
                                </p:cTn>
                              </p:par>
                            </p:childTnLst>
                          </p:cTn>
                        </p:par>
                        <p:par>
                          <p:cTn id="48" fill="hold">
                            <p:stCondLst>
                              <p:cond delay="500"/>
                            </p:stCondLst>
                            <p:childTnLst>
                              <p:par>
                                <p:cTn id="49" presetID="21" presetClass="entr" presetSubtype="1" fill="hold" grpId="0" nodeType="after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wheel(1)">
                                      <p:cBhvr>
                                        <p:cTn id="5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7" grpId="0" animBg="1"/>
      <p:bldP spid="7" grpId="1" animBg="1"/>
      <p:bldP spid="8" grpId="0" animBg="1"/>
      <p:bldP spid="8" grpId="1" animBg="1"/>
      <p:bldP spid="4" grpId="0" animBg="1"/>
      <p:bldP spid="10" grpId="0" animBg="1"/>
      <p:bldP spid="10"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3A1245-8FB6-4224-A3F1-B274E98C0D63}"/>
              </a:ext>
            </a:extLst>
          </p:cNvPr>
          <p:cNvSpPr/>
          <p:nvPr/>
        </p:nvSpPr>
        <p:spPr>
          <a:xfrm>
            <a:off x="1135792" y="531159"/>
            <a:ext cx="10357165" cy="6001643"/>
          </a:xfrm>
          <a:prstGeom prst="rect">
            <a:avLst/>
          </a:prstGeom>
        </p:spPr>
        <p:txBody>
          <a:bodyPr wrap="square">
            <a:spAutoFit/>
          </a:bodyPr>
          <a:lstStyle/>
          <a:p>
            <a:pPr algn="ctr">
              <a:defRPr sz="6200">
                <a:latin typeface="Palatino"/>
                <a:ea typeface="Palatino"/>
                <a:cs typeface="Palatino"/>
                <a:sym typeface="Palatino"/>
              </a:defRPr>
            </a:pPr>
            <a:r>
              <a:rPr lang="en-US" sz="3200" dirty="0"/>
              <a:t>The Budget Team with Special Appreciation to Veronica Diaz</a:t>
            </a:r>
          </a:p>
          <a:p>
            <a:pPr algn="ctr">
              <a:defRPr sz="6200">
                <a:latin typeface="Palatino"/>
                <a:ea typeface="Palatino"/>
                <a:cs typeface="Palatino"/>
                <a:sym typeface="Palatino"/>
              </a:defRPr>
            </a:pPr>
            <a:endParaRPr lang="en-US" sz="3200" dirty="0"/>
          </a:p>
          <a:p>
            <a:pPr algn="ctr">
              <a:defRPr sz="6200">
                <a:latin typeface="Palatino"/>
                <a:ea typeface="Palatino"/>
                <a:cs typeface="Palatino"/>
                <a:sym typeface="Palatino"/>
              </a:defRPr>
            </a:pPr>
            <a:r>
              <a:rPr lang="en-US" sz="3200" dirty="0"/>
              <a:t>Kim Tran, Irma Hara, Ann Le and the Fiscal Services Team</a:t>
            </a:r>
          </a:p>
          <a:p>
            <a:pPr algn="ctr">
              <a:defRPr sz="6200">
                <a:latin typeface="Palatino"/>
                <a:ea typeface="Palatino"/>
                <a:cs typeface="Palatino"/>
                <a:sym typeface="Palatino"/>
              </a:defRPr>
            </a:pPr>
            <a:endParaRPr lang="en-US" sz="3200" dirty="0"/>
          </a:p>
          <a:p>
            <a:pPr algn="ctr">
              <a:defRPr sz="6200">
                <a:latin typeface="Palatino"/>
                <a:ea typeface="Palatino"/>
                <a:cs typeface="Palatino"/>
                <a:sym typeface="Palatino"/>
              </a:defRPr>
            </a:pPr>
            <a:r>
              <a:rPr lang="en-US" sz="3200" dirty="0"/>
              <a:t>Charlie Yen, John Greenlee and the Facilities Team</a:t>
            </a:r>
          </a:p>
          <a:p>
            <a:pPr algn="ctr">
              <a:defRPr sz="6200">
                <a:latin typeface="Palatino"/>
                <a:ea typeface="Palatino"/>
                <a:cs typeface="Palatino"/>
                <a:sym typeface="Palatino"/>
              </a:defRPr>
            </a:pPr>
            <a:endParaRPr lang="en-US" sz="3200" dirty="0"/>
          </a:p>
          <a:p>
            <a:pPr algn="ctr">
              <a:defRPr sz="6200">
                <a:latin typeface="Palatino"/>
                <a:ea typeface="Palatino"/>
                <a:cs typeface="Palatino"/>
                <a:sym typeface="Palatino"/>
              </a:defRPr>
            </a:pPr>
            <a:r>
              <a:rPr lang="en-US" sz="3200" dirty="0"/>
              <a:t>Mitchell </a:t>
            </a:r>
            <a:r>
              <a:rPr lang="en-US" sz="3200" dirty="0" err="1"/>
              <a:t>Heskel</a:t>
            </a:r>
            <a:r>
              <a:rPr lang="en-US" sz="3200" dirty="0"/>
              <a:t>, David </a:t>
            </a:r>
            <a:r>
              <a:rPr lang="en-US" sz="3200" dirty="0" err="1"/>
              <a:t>Dever</a:t>
            </a:r>
            <a:r>
              <a:rPr lang="en-US" sz="3200" dirty="0"/>
              <a:t> and the Educational Enterprise Team</a:t>
            </a:r>
          </a:p>
          <a:p>
            <a:pPr algn="ctr">
              <a:defRPr sz="6200">
                <a:latin typeface="Palatino"/>
                <a:ea typeface="Palatino"/>
                <a:cs typeface="Palatino"/>
                <a:sym typeface="Palatino"/>
              </a:defRPr>
            </a:pPr>
            <a:endParaRPr lang="en-US" sz="3200" dirty="0"/>
          </a:p>
          <a:p>
            <a:pPr algn="ctr">
              <a:defRPr sz="6200">
                <a:latin typeface="Palatino"/>
                <a:ea typeface="Palatino"/>
                <a:cs typeface="Palatino"/>
                <a:sym typeface="Palatino"/>
              </a:defRPr>
            </a:pPr>
            <a:r>
              <a:rPr lang="en-US" sz="3200" dirty="0"/>
              <a:t>Budget Committee</a:t>
            </a:r>
          </a:p>
        </p:txBody>
      </p:sp>
      <p:pic>
        <p:nvPicPr>
          <p:cNvPr id="2" name="Picture 1">
            <a:extLst>
              <a:ext uri="{FF2B5EF4-FFF2-40B4-BE49-F238E27FC236}">
                <a16:creationId xmlns:a16="http://schemas.microsoft.com/office/drawing/2014/main" id="{4ECF360D-AC71-58CB-71AB-A60DE124ABB6}"/>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4255229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96FFEC41-8ECD-F44F-6639-B0D1676EE621}"/>
              </a:ext>
            </a:extLst>
          </p:cNvPr>
          <p:cNvGraphicFramePr>
            <a:graphicFrameLocks noGrp="1"/>
          </p:cNvGraphicFramePr>
          <p:nvPr>
            <p:ph idx="1"/>
            <p:extLst>
              <p:ext uri="{D42A27DB-BD31-4B8C-83A1-F6EECF244321}">
                <p14:modId xmlns:p14="http://schemas.microsoft.com/office/powerpoint/2010/main" val="1145293067"/>
              </p:ext>
            </p:extLst>
          </p:nvPr>
        </p:nvGraphicFramePr>
        <p:xfrm>
          <a:off x="152400" y="76200"/>
          <a:ext cx="11867252" cy="6400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Straight Arrow Connector 11">
            <a:extLst>
              <a:ext uri="{FF2B5EF4-FFF2-40B4-BE49-F238E27FC236}">
                <a16:creationId xmlns:a16="http://schemas.microsoft.com/office/drawing/2014/main" id="{0567E479-AD98-DD7C-A6CB-69BB95C3239A}"/>
              </a:ext>
            </a:extLst>
          </p:cNvPr>
          <p:cNvCxnSpPr>
            <a:cxnSpLocks/>
          </p:cNvCxnSpPr>
          <p:nvPr/>
        </p:nvCxnSpPr>
        <p:spPr>
          <a:xfrm>
            <a:off x="8086299" y="1426191"/>
            <a:ext cx="2777319" cy="2483893"/>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A1E412E6-6895-A3D6-D670-543CD5349C52}"/>
              </a:ext>
            </a:extLst>
          </p:cNvPr>
          <p:cNvSpPr txBox="1"/>
          <p:nvPr/>
        </p:nvSpPr>
        <p:spPr>
          <a:xfrm>
            <a:off x="8679974" y="1310185"/>
            <a:ext cx="3502882" cy="1015663"/>
          </a:xfrm>
          <a:prstGeom prst="rect">
            <a:avLst/>
          </a:prstGeom>
          <a:noFill/>
        </p:spPr>
        <p:txBody>
          <a:bodyPr wrap="none" rtlCol="0">
            <a:spAutoFit/>
          </a:bodyPr>
          <a:lstStyle/>
          <a:p>
            <a:pPr algn="ctr"/>
            <a:r>
              <a:rPr lang="en-US" sz="2000" b="1" dirty="0"/>
              <a:t>Reduction in Fund Balance</a:t>
            </a:r>
          </a:p>
          <a:p>
            <a:pPr algn="ctr"/>
            <a:r>
              <a:rPr lang="en-US" sz="2000" b="1" dirty="0"/>
              <a:t> of</a:t>
            </a:r>
          </a:p>
          <a:p>
            <a:pPr algn="ctr"/>
            <a:r>
              <a:rPr lang="en-US" sz="2000" b="1" dirty="0"/>
              <a:t> </a:t>
            </a:r>
            <a:r>
              <a:rPr lang="en-US" sz="2000" b="1" dirty="0">
                <a:solidFill>
                  <a:srgbClr val="FF0000"/>
                </a:solidFill>
              </a:rPr>
              <a:t>&lt;$16,760,647&gt; </a:t>
            </a:r>
            <a:r>
              <a:rPr lang="en-US" sz="2000" b="1" dirty="0"/>
              <a:t>or </a:t>
            </a:r>
            <a:r>
              <a:rPr lang="en-US" sz="2000" b="1" dirty="0">
                <a:solidFill>
                  <a:srgbClr val="FF0000"/>
                </a:solidFill>
              </a:rPr>
              <a:t>&lt;38%&gt;</a:t>
            </a:r>
          </a:p>
        </p:txBody>
      </p:sp>
      <p:sp>
        <p:nvSpPr>
          <p:cNvPr id="19" name="TextBox 18">
            <a:extLst>
              <a:ext uri="{FF2B5EF4-FFF2-40B4-BE49-F238E27FC236}">
                <a16:creationId xmlns:a16="http://schemas.microsoft.com/office/drawing/2014/main" id="{B630B586-2426-08EF-7B49-2A654D35331B}"/>
              </a:ext>
            </a:extLst>
          </p:cNvPr>
          <p:cNvSpPr txBox="1"/>
          <p:nvPr/>
        </p:nvSpPr>
        <p:spPr>
          <a:xfrm>
            <a:off x="5841199" y="3059668"/>
            <a:ext cx="2677336" cy="707886"/>
          </a:xfrm>
          <a:prstGeom prst="rect">
            <a:avLst/>
          </a:prstGeom>
          <a:noFill/>
        </p:spPr>
        <p:txBody>
          <a:bodyPr wrap="none" rtlCol="0">
            <a:spAutoFit/>
          </a:bodyPr>
          <a:lstStyle/>
          <a:p>
            <a:pPr algn="ctr"/>
            <a:r>
              <a:rPr lang="en-US" sz="2000" b="1" dirty="0"/>
              <a:t>Equivalent to</a:t>
            </a:r>
          </a:p>
          <a:p>
            <a:pPr algn="ctr"/>
            <a:r>
              <a:rPr lang="en-US" sz="2000" b="1" dirty="0">
                <a:solidFill>
                  <a:srgbClr val="FF0000"/>
                </a:solidFill>
              </a:rPr>
              <a:t>&lt;$698,360&gt; </a:t>
            </a:r>
            <a:r>
              <a:rPr lang="en-US" sz="2000" b="1" dirty="0"/>
              <a:t>a month</a:t>
            </a:r>
          </a:p>
        </p:txBody>
      </p:sp>
    </p:spTree>
    <p:extLst>
      <p:ext uri="{BB962C8B-B14F-4D97-AF65-F5344CB8AC3E}">
        <p14:creationId xmlns:p14="http://schemas.microsoft.com/office/powerpoint/2010/main" val="720660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1000" fill="hold"/>
                                        <p:tgtEl>
                                          <p:spTgt spid="18"/>
                                        </p:tgtEl>
                                        <p:attrNameLst>
                                          <p:attrName>ppt_w</p:attrName>
                                        </p:attrNameLst>
                                      </p:cBhvr>
                                      <p:tavLst>
                                        <p:tav tm="0">
                                          <p:val>
                                            <p:fltVal val="0"/>
                                          </p:val>
                                        </p:tav>
                                        <p:tav tm="100000">
                                          <p:val>
                                            <p:strVal val="#ppt_w"/>
                                          </p:val>
                                        </p:tav>
                                      </p:tavLst>
                                    </p:anim>
                                    <p:anim calcmode="lin" valueType="num">
                                      <p:cBhvr>
                                        <p:cTn id="14" dur="1000" fill="hold"/>
                                        <p:tgtEl>
                                          <p:spTgt spid="18"/>
                                        </p:tgtEl>
                                        <p:attrNameLst>
                                          <p:attrName>ppt_h</p:attrName>
                                        </p:attrNameLst>
                                      </p:cBhvr>
                                      <p:tavLst>
                                        <p:tav tm="0">
                                          <p:val>
                                            <p:fltVal val="0"/>
                                          </p:val>
                                        </p:tav>
                                        <p:tav tm="100000">
                                          <p:val>
                                            <p:strVal val="#ppt_h"/>
                                          </p:val>
                                        </p:tav>
                                      </p:tavLst>
                                    </p:anim>
                                    <p:anim calcmode="lin" valueType="num">
                                      <p:cBhvr>
                                        <p:cTn id="15" dur="1000" fill="hold"/>
                                        <p:tgtEl>
                                          <p:spTgt spid="18"/>
                                        </p:tgtEl>
                                        <p:attrNameLst>
                                          <p:attrName>style.rotation</p:attrName>
                                        </p:attrNameLst>
                                      </p:cBhvr>
                                      <p:tavLst>
                                        <p:tav tm="0">
                                          <p:val>
                                            <p:fltVal val="90"/>
                                          </p:val>
                                        </p:tav>
                                        <p:tav tm="100000">
                                          <p:val>
                                            <p:fltVal val="0"/>
                                          </p:val>
                                        </p:tav>
                                      </p:tavLst>
                                    </p:anim>
                                    <p:animEffect transition="in" filter="fade">
                                      <p:cBhvr>
                                        <p:cTn id="16" dur="10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1000" fill="hold"/>
                                        <p:tgtEl>
                                          <p:spTgt spid="19"/>
                                        </p:tgtEl>
                                        <p:attrNameLst>
                                          <p:attrName>ppt_w</p:attrName>
                                        </p:attrNameLst>
                                      </p:cBhvr>
                                      <p:tavLst>
                                        <p:tav tm="0">
                                          <p:val>
                                            <p:fltVal val="0"/>
                                          </p:val>
                                        </p:tav>
                                        <p:tav tm="100000">
                                          <p:val>
                                            <p:strVal val="#ppt_w"/>
                                          </p:val>
                                        </p:tav>
                                      </p:tavLst>
                                    </p:anim>
                                    <p:anim calcmode="lin" valueType="num">
                                      <p:cBhvr>
                                        <p:cTn id="22" dur="1000" fill="hold"/>
                                        <p:tgtEl>
                                          <p:spTgt spid="19"/>
                                        </p:tgtEl>
                                        <p:attrNameLst>
                                          <p:attrName>ppt_h</p:attrName>
                                        </p:attrNameLst>
                                      </p:cBhvr>
                                      <p:tavLst>
                                        <p:tav tm="0">
                                          <p:val>
                                            <p:fltVal val="0"/>
                                          </p:val>
                                        </p:tav>
                                        <p:tav tm="100000">
                                          <p:val>
                                            <p:strVal val="#ppt_h"/>
                                          </p:val>
                                        </p:tav>
                                      </p:tavLst>
                                    </p:anim>
                                    <p:anim calcmode="lin" valueType="num">
                                      <p:cBhvr>
                                        <p:cTn id="23" dur="1000" fill="hold"/>
                                        <p:tgtEl>
                                          <p:spTgt spid="19"/>
                                        </p:tgtEl>
                                        <p:attrNameLst>
                                          <p:attrName>style.rotation</p:attrName>
                                        </p:attrNameLst>
                                      </p:cBhvr>
                                      <p:tavLst>
                                        <p:tav tm="0">
                                          <p:val>
                                            <p:fltVal val="90"/>
                                          </p:val>
                                        </p:tav>
                                        <p:tav tm="100000">
                                          <p:val>
                                            <p:fltVal val="0"/>
                                          </p:val>
                                        </p:tav>
                                      </p:tavLst>
                                    </p:anim>
                                    <p:animEffect transition="in" filter="fade">
                                      <p:cBhvr>
                                        <p:cTn id="24"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chemeClr val="accent6">
                    <a:lumMod val="60000"/>
                    <a:lumOff val="40000"/>
                  </a:schemeClr>
                </a:solidFill>
              </a:rPr>
              <a:t>Systemwide budget</a:t>
            </a:r>
          </a:p>
        </p:txBody>
      </p:sp>
      <p:pic>
        <p:nvPicPr>
          <p:cNvPr id="4" name="Picture 3">
            <a:extLst>
              <a:ext uri="{FF2B5EF4-FFF2-40B4-BE49-F238E27FC236}">
                <a16:creationId xmlns:a16="http://schemas.microsoft.com/office/drawing/2014/main" id="{9FEBAC0C-9832-4B36-238E-AE3916BF54D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6200253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fontScale="90000"/>
          </a:bodyPr>
          <a:lstStyle/>
          <a:p>
            <a:pPr algn="ctr"/>
            <a:r>
              <a:rPr lang="en-US" sz="5400" dirty="0">
                <a:solidFill>
                  <a:schemeClr val="accent6">
                    <a:lumMod val="60000"/>
                    <a:lumOff val="40000"/>
                  </a:schemeClr>
                </a:solidFill>
              </a:rPr>
              <a:t>Reminder: </a:t>
            </a:r>
            <a:r>
              <a:rPr lang="en-US" sz="5400" dirty="0" err="1">
                <a:solidFill>
                  <a:schemeClr val="accent6">
                    <a:lumMod val="60000"/>
                    <a:lumOff val="40000"/>
                  </a:schemeClr>
                </a:solidFill>
              </a:rPr>
              <a:t>cccco</a:t>
            </a:r>
            <a:r>
              <a:rPr lang="en-US" sz="5400" dirty="0">
                <a:solidFill>
                  <a:schemeClr val="accent6">
                    <a:lumMod val="60000"/>
                    <a:lumOff val="40000"/>
                  </a:schemeClr>
                </a:solidFill>
              </a:rPr>
              <a:t> has not made district level calculations</a:t>
            </a:r>
            <a:br>
              <a:rPr lang="en-US" sz="5400" dirty="0">
                <a:solidFill>
                  <a:schemeClr val="accent6">
                    <a:lumMod val="60000"/>
                    <a:lumOff val="40000"/>
                  </a:schemeClr>
                </a:solidFill>
              </a:rPr>
            </a:br>
            <a:r>
              <a:rPr lang="en-US" sz="5400" dirty="0">
                <a:solidFill>
                  <a:schemeClr val="accent6">
                    <a:lumMod val="60000"/>
                    <a:lumOff val="40000"/>
                  </a:schemeClr>
                </a:solidFill>
              </a:rPr>
              <a:t> for all programs</a:t>
            </a:r>
          </a:p>
        </p:txBody>
      </p:sp>
      <p:pic>
        <p:nvPicPr>
          <p:cNvPr id="4" name="Picture 3">
            <a:extLst>
              <a:ext uri="{FF2B5EF4-FFF2-40B4-BE49-F238E27FC236}">
                <a16:creationId xmlns:a16="http://schemas.microsoft.com/office/drawing/2014/main" id="{9FEBAC0C-9832-4B36-238E-AE3916BF54D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3268971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33350" y="429847"/>
            <a:ext cx="11925300" cy="6351954"/>
          </a:xfrm>
        </p:spPr>
        <p:txBody>
          <a:bodyPr>
            <a:normAutofit fontScale="85000" lnSpcReduction="20000"/>
          </a:bodyPr>
          <a:lstStyle/>
          <a:p>
            <a:pPr marL="0" indent="0" algn="ctr">
              <a:buNone/>
            </a:pPr>
            <a:r>
              <a:rPr lang="en-US" sz="5100" b="1" u="sng" dirty="0">
                <a:latin typeface="Calibri" panose="020F0502020204030204" pitchFamily="34" charset="0"/>
                <a:cs typeface="Calibri" panose="020F0502020204030204" pitchFamily="34" charset="0"/>
              </a:rPr>
              <a:t>2024-2025 State Adopted Budget</a:t>
            </a:r>
          </a:p>
          <a:p>
            <a:r>
              <a:rPr lang="en-US" sz="3500" dirty="0">
                <a:latin typeface="Calibri" panose="020F0502020204030204" pitchFamily="34" charset="0"/>
                <a:cs typeface="Calibri" panose="020F0502020204030204" pitchFamily="34" charset="0"/>
              </a:rPr>
              <a:t>Feast or famine…</a:t>
            </a:r>
          </a:p>
          <a:p>
            <a:pPr lvl="1"/>
            <a:r>
              <a:rPr lang="en-US" sz="2600" dirty="0">
                <a:latin typeface="Calibri" panose="020F0502020204030204" pitchFamily="34" charset="0"/>
                <a:cs typeface="Calibri" panose="020F0502020204030204" pitchFamily="34" charset="0"/>
              </a:rPr>
              <a:t>May 2022 State reported a </a:t>
            </a:r>
            <a:r>
              <a:rPr lang="en-US" sz="2600" dirty="0">
                <a:solidFill>
                  <a:srgbClr val="92D050"/>
                </a:solidFill>
                <a:latin typeface="Calibri" panose="020F0502020204030204" pitchFamily="34" charset="0"/>
                <a:cs typeface="Calibri" panose="020F0502020204030204" pitchFamily="34" charset="0"/>
              </a:rPr>
              <a:t>$97.5 </a:t>
            </a:r>
            <a:r>
              <a:rPr lang="en-US" sz="2600" dirty="0">
                <a:latin typeface="Calibri" panose="020F0502020204030204" pitchFamily="34" charset="0"/>
                <a:cs typeface="Calibri" panose="020F0502020204030204" pitchFamily="34" charset="0"/>
              </a:rPr>
              <a:t>billion surplus</a:t>
            </a:r>
          </a:p>
          <a:p>
            <a:pPr lvl="1"/>
            <a:r>
              <a:rPr lang="en-US" sz="2600" dirty="0">
                <a:latin typeface="Calibri" panose="020F0502020204030204" pitchFamily="34" charset="0"/>
                <a:cs typeface="Calibri" panose="020F0502020204030204" pitchFamily="34" charset="0"/>
              </a:rPr>
              <a:t>June 2023 State reported a </a:t>
            </a:r>
            <a:r>
              <a:rPr lang="en-US" sz="2600" dirty="0">
                <a:solidFill>
                  <a:srgbClr val="FF0000"/>
                </a:solidFill>
                <a:latin typeface="Calibri" panose="020F0502020204030204" pitchFamily="34" charset="0"/>
                <a:cs typeface="Calibri" panose="020F0502020204030204" pitchFamily="34" charset="0"/>
              </a:rPr>
              <a:t>&lt;$31.5&gt; </a:t>
            </a:r>
            <a:r>
              <a:rPr lang="en-US" sz="2600" dirty="0">
                <a:latin typeface="Calibri" panose="020F0502020204030204" pitchFamily="34" charset="0"/>
                <a:cs typeface="Calibri" panose="020F0502020204030204" pitchFamily="34" charset="0"/>
              </a:rPr>
              <a:t>billion deficit</a:t>
            </a:r>
          </a:p>
          <a:p>
            <a:pPr lvl="1"/>
            <a:r>
              <a:rPr lang="en-US" sz="2600" dirty="0">
                <a:latin typeface="Calibri" panose="020F0502020204030204" pitchFamily="34" charset="0"/>
                <a:cs typeface="Calibri" panose="020F0502020204030204" pitchFamily="34" charset="0"/>
              </a:rPr>
              <a:t>June 2024 State reported a </a:t>
            </a:r>
            <a:r>
              <a:rPr lang="en-US" sz="2600" dirty="0">
                <a:solidFill>
                  <a:srgbClr val="FF0000"/>
                </a:solidFill>
                <a:latin typeface="Calibri" panose="020F0502020204030204" pitchFamily="34" charset="0"/>
                <a:cs typeface="Calibri" panose="020F0502020204030204" pitchFamily="34" charset="0"/>
              </a:rPr>
              <a:t>&lt;$44.9&gt; </a:t>
            </a:r>
            <a:r>
              <a:rPr lang="en-US" sz="2600" dirty="0">
                <a:latin typeface="Calibri" panose="020F0502020204030204" pitchFamily="34" charset="0"/>
                <a:cs typeface="Calibri" panose="020F0502020204030204" pitchFamily="34" charset="0"/>
              </a:rPr>
              <a:t>billion deficit</a:t>
            </a:r>
          </a:p>
          <a:p>
            <a:pPr lvl="1"/>
            <a:endParaRPr lang="en-US" sz="2600" dirty="0">
              <a:latin typeface="Calibri" panose="020F0502020204030204" pitchFamily="34" charset="0"/>
              <a:cs typeface="Calibri" panose="020F0502020204030204" pitchFamily="34" charset="0"/>
            </a:endParaRPr>
          </a:p>
          <a:p>
            <a:r>
              <a:rPr lang="en-US" sz="3000" dirty="0">
                <a:latin typeface="Calibri" panose="020F0502020204030204" pitchFamily="34" charset="0"/>
                <a:cs typeface="Calibri" panose="020F0502020204030204" pitchFamily="34" charset="0"/>
              </a:rPr>
              <a:t>State solution: funding shift, borrowing, funding delays, funding reductions, withdrawal of $12 billion in “Rainy Day Fund” Reserves </a:t>
            </a:r>
            <a:r>
              <a:rPr lang="en-US" i="1" dirty="0">
                <a:latin typeface="Calibri" panose="020F0502020204030204" pitchFamily="34" charset="0"/>
                <a:cs typeface="Calibri" panose="020F0502020204030204" pitchFamily="34" charset="0"/>
              </a:rPr>
              <a:t>(Leaves $10.5 billion for future), </a:t>
            </a:r>
            <a:r>
              <a:rPr lang="en-US" sz="3000" dirty="0">
                <a:latin typeface="Calibri" panose="020F0502020204030204" pitchFamily="34" charset="0"/>
                <a:cs typeface="Calibri" panose="020F0502020204030204" pitchFamily="34" charset="0"/>
              </a:rPr>
              <a:t>a complete withdrawal </a:t>
            </a:r>
            <a:r>
              <a:rPr lang="en-US" i="1" dirty="0">
                <a:latin typeface="Calibri" panose="020F0502020204030204" pitchFamily="34" charset="0"/>
                <a:cs typeface="Calibri" panose="020F0502020204030204" pitchFamily="34" charset="0"/>
              </a:rPr>
              <a:t>($8.4 billion) </a:t>
            </a:r>
            <a:r>
              <a:rPr lang="en-US" sz="3000" dirty="0">
                <a:latin typeface="Calibri" panose="020F0502020204030204" pitchFamily="34" charset="0"/>
                <a:cs typeface="Calibri" panose="020F0502020204030204" pitchFamily="34" charset="0"/>
              </a:rPr>
              <a:t>of the Prop 98 Reserves and a complete withdrawal </a:t>
            </a:r>
            <a:r>
              <a:rPr lang="en-US" i="1" dirty="0">
                <a:latin typeface="Calibri" panose="020F0502020204030204" pitchFamily="34" charset="0"/>
                <a:cs typeface="Calibri" panose="020F0502020204030204" pitchFamily="34" charset="0"/>
              </a:rPr>
              <a:t>($900 million) </a:t>
            </a:r>
            <a:r>
              <a:rPr lang="en-US" sz="3000" dirty="0">
                <a:latin typeface="Calibri" panose="020F0502020204030204" pitchFamily="34" charset="0"/>
                <a:cs typeface="Calibri" panose="020F0502020204030204" pitchFamily="34" charset="0"/>
              </a:rPr>
              <a:t>from Safety Net Reserve</a:t>
            </a:r>
          </a:p>
          <a:p>
            <a:pPr lvl="1"/>
            <a:r>
              <a:rPr lang="en-US" sz="2800" dirty="0">
                <a:latin typeface="Calibri" panose="020F0502020204030204" pitchFamily="34" charset="0"/>
                <a:cs typeface="Calibri" panose="020F0502020204030204" pitchFamily="34" charset="0"/>
              </a:rPr>
              <a:t>Community Colleges subjected to $690.1 million in deferrals</a:t>
            </a:r>
          </a:p>
          <a:p>
            <a:pPr lvl="2"/>
            <a:r>
              <a:rPr lang="en-US" sz="2600" dirty="0">
                <a:latin typeface="Calibri" panose="020F0502020204030204" pitchFamily="34" charset="0"/>
                <a:cs typeface="Calibri" panose="020F0502020204030204" pitchFamily="34" charset="0"/>
              </a:rPr>
              <a:t>$446.4 million 2023-24 to 2024-25</a:t>
            </a:r>
          </a:p>
          <a:p>
            <a:pPr lvl="2"/>
            <a:r>
              <a:rPr lang="en-US" sz="2600" dirty="0">
                <a:latin typeface="Calibri" panose="020F0502020204030204" pitchFamily="34" charset="0"/>
                <a:cs typeface="Calibri" panose="020F0502020204030204" pitchFamily="34" charset="0"/>
              </a:rPr>
              <a:t>$243.7 million 2024-25 to 2025-26</a:t>
            </a:r>
          </a:p>
          <a:p>
            <a:pPr lvl="1"/>
            <a:r>
              <a:rPr lang="en-US" sz="2800" dirty="0">
                <a:latin typeface="Calibri" panose="020F0502020204030204" pitchFamily="34" charset="0"/>
                <a:cs typeface="Calibri" panose="020F0502020204030204" pitchFamily="34" charset="0"/>
              </a:rPr>
              <a:t>Community Colleges did not have allocations reduced </a:t>
            </a:r>
          </a:p>
          <a:p>
            <a:pPr marL="457200" lvl="1" indent="0">
              <a:buNone/>
            </a:pPr>
            <a:endParaRPr lang="en-US" sz="2800" dirty="0">
              <a:latin typeface="Calibri" panose="020F0502020204030204" pitchFamily="34" charset="0"/>
              <a:cs typeface="Calibri" panose="020F0502020204030204" pitchFamily="34" charset="0"/>
            </a:endParaRPr>
          </a:p>
          <a:p>
            <a:r>
              <a:rPr lang="en-US" sz="3500" dirty="0">
                <a:latin typeface="Calibri" panose="020F0502020204030204" pitchFamily="34" charset="0"/>
                <a:cs typeface="Calibri" panose="020F0502020204030204" pitchFamily="34" charset="0"/>
              </a:rPr>
              <a:t>California Community Colleges Increased by $202.7 million</a:t>
            </a:r>
          </a:p>
          <a:p>
            <a:pPr lvl="2"/>
            <a:r>
              <a:rPr lang="en-US" sz="22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164.7 million ongoing</a:t>
            </a:r>
          </a:p>
          <a:p>
            <a:pPr lvl="2"/>
            <a:r>
              <a:rPr lang="en-US" sz="2600" dirty="0">
                <a:latin typeface="Calibri" panose="020F0502020204030204" pitchFamily="34" charset="0"/>
                <a:cs typeface="Calibri" panose="020F0502020204030204" pitchFamily="34" charset="0"/>
              </a:rPr>
              <a:t>$38.0 million one-time</a:t>
            </a:r>
          </a:p>
          <a:p>
            <a:endParaRPr lang="en-US" sz="3100" dirty="0">
              <a:cs typeface="Calibri" panose="020F0502020204030204" pitchFamily="34" charset="0"/>
            </a:endParaRPr>
          </a:p>
          <a:p>
            <a:pPr lvl="2"/>
            <a:endParaRPr lang="en-US" sz="2500" dirty="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2" name="Picture 1">
            <a:extLst>
              <a:ext uri="{FF2B5EF4-FFF2-40B4-BE49-F238E27FC236}">
                <a16:creationId xmlns:a16="http://schemas.microsoft.com/office/drawing/2014/main" id="{63476F0B-B7C2-FD70-2EDE-AC8459221143}"/>
              </a:ext>
            </a:extLst>
          </p:cNvPr>
          <p:cNvPicPr>
            <a:picLocks noChangeAspect="1"/>
          </p:cNvPicPr>
          <p:nvPr/>
        </p:nvPicPr>
        <p:blipFill>
          <a:blip r:embed="rId2"/>
          <a:stretch>
            <a:fillRect/>
          </a:stretch>
        </p:blipFill>
        <p:spPr>
          <a:xfrm>
            <a:off x="133350" y="76200"/>
            <a:ext cx="909472" cy="778298"/>
          </a:xfrm>
          <a:prstGeom prst="rect">
            <a:avLst/>
          </a:prstGeom>
        </p:spPr>
      </p:pic>
    </p:spTree>
    <p:extLst>
      <p:ext uri="{BB962C8B-B14F-4D97-AF65-F5344CB8AC3E}">
        <p14:creationId xmlns:p14="http://schemas.microsoft.com/office/powerpoint/2010/main" val="3508022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02929" y="466529"/>
            <a:ext cx="11353799" cy="6781800"/>
          </a:xfrm>
        </p:spPr>
        <p:txBody>
          <a:bodyPr>
            <a:normAutofit/>
          </a:bodyPr>
          <a:lstStyle/>
          <a:p>
            <a:pPr marL="463550" lvl="2" indent="0" algn="ctr">
              <a:buNone/>
            </a:pPr>
            <a:r>
              <a:rPr lang="en-US" sz="5400" b="1" u="sng" dirty="0">
                <a:latin typeface="Calibri" panose="020F0502020204030204" pitchFamily="34" charset="0"/>
                <a:cs typeface="Calibri" panose="020F0502020204030204" pitchFamily="34" charset="0"/>
              </a:rPr>
              <a:t>Apportionment</a:t>
            </a:r>
          </a:p>
          <a:p>
            <a:pPr lvl="2"/>
            <a:endParaRPr lang="en-US" sz="3600" dirty="0">
              <a:latin typeface="Calibri" panose="020F0502020204030204" pitchFamily="34" charset="0"/>
              <a:cs typeface="Calibri" panose="020F0502020204030204" pitchFamily="34" charset="0"/>
            </a:endParaRPr>
          </a:p>
          <a:p>
            <a:r>
              <a:rPr lang="en-US" sz="5400" dirty="0">
                <a:latin typeface="Calibri" panose="020F0502020204030204" pitchFamily="34" charset="0"/>
                <a:cs typeface="Calibri" panose="020F0502020204030204" pitchFamily="34" charset="0"/>
              </a:rPr>
              <a:t>1.07% COLA on Apportionment</a:t>
            </a:r>
          </a:p>
          <a:p>
            <a:pPr lvl="1"/>
            <a:r>
              <a:rPr lang="en-US" sz="5200" dirty="0">
                <a:latin typeface="Calibri" panose="020F0502020204030204" pitchFamily="34" charset="0"/>
                <a:cs typeface="Calibri" panose="020F0502020204030204" pitchFamily="34" charset="0"/>
              </a:rPr>
              <a:t>$100 million systemwide</a:t>
            </a:r>
          </a:p>
          <a:p>
            <a:pPr lvl="1"/>
            <a:r>
              <a:rPr lang="en-US" sz="5400" dirty="0">
                <a:latin typeface="Calibri" panose="020F0502020204030204" pitchFamily="34" charset="0"/>
                <a:cs typeface="Calibri" panose="020F0502020204030204" pitchFamily="34" charset="0"/>
              </a:rPr>
              <a:t> Estimated $1,786,407 for SMC</a:t>
            </a:r>
          </a:p>
          <a:p>
            <a:r>
              <a:rPr lang="en-US" sz="5400" dirty="0">
                <a:latin typeface="Calibri" panose="020F0502020204030204" pitchFamily="34" charset="0"/>
                <a:cs typeface="Calibri" panose="020F0502020204030204" pitchFamily="34" charset="0"/>
              </a:rPr>
              <a:t>0.5% Growth </a:t>
            </a:r>
          </a:p>
          <a:p>
            <a:pPr lvl="1"/>
            <a:r>
              <a:rPr lang="en-US" sz="4800" dirty="0">
                <a:latin typeface="Calibri" panose="020F0502020204030204" pitchFamily="34" charset="0"/>
                <a:cs typeface="Calibri" panose="020F0502020204030204" pitchFamily="34" charset="0"/>
              </a:rPr>
              <a:t>SMC is in hold harmless</a:t>
            </a:r>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3" name="Picture 2">
            <a:extLst>
              <a:ext uri="{FF2B5EF4-FFF2-40B4-BE49-F238E27FC236}">
                <a16:creationId xmlns:a16="http://schemas.microsoft.com/office/drawing/2014/main" id="{3C601CAE-2DB9-F2DD-3D25-4611E6FCFA6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932751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260565" y="466529"/>
            <a:ext cx="11670869" cy="6314091"/>
          </a:xfrm>
        </p:spPr>
        <p:txBody>
          <a:bodyPr>
            <a:normAutofit fontScale="40000" lnSpcReduction="20000"/>
          </a:bodyPr>
          <a:lstStyle/>
          <a:p>
            <a:pPr marL="463550" lvl="2" indent="0" algn="ctr">
              <a:buNone/>
            </a:pPr>
            <a:r>
              <a:rPr lang="en-US" sz="10000" b="1" u="sng" dirty="0">
                <a:latin typeface="Calibri" panose="020F0502020204030204" pitchFamily="34" charset="0"/>
                <a:cs typeface="Calibri" panose="020F0502020204030204" pitchFamily="34" charset="0"/>
              </a:rPr>
              <a:t>Apportionment</a:t>
            </a:r>
          </a:p>
          <a:p>
            <a:pPr lvl="2"/>
            <a:endParaRPr lang="en-US" sz="4000" dirty="0">
              <a:latin typeface="Calibri" panose="020F0502020204030204" pitchFamily="34" charset="0"/>
              <a:cs typeface="Calibri" panose="020F0502020204030204" pitchFamily="34" charset="0"/>
            </a:endParaRPr>
          </a:p>
          <a:p>
            <a:r>
              <a:rPr lang="en-US" sz="9000" dirty="0">
                <a:latin typeface="Calibri" panose="020F0502020204030204" pitchFamily="34" charset="0"/>
                <a:cs typeface="Calibri" panose="020F0502020204030204" pitchFamily="34" charset="0"/>
              </a:rPr>
              <a:t>Revised Hold Harmless Provision</a:t>
            </a:r>
          </a:p>
          <a:p>
            <a:pPr lvl="1"/>
            <a:r>
              <a:rPr lang="en-US" sz="8000" dirty="0">
                <a:latin typeface="Calibri" panose="020F0502020204030204" pitchFamily="34" charset="0"/>
                <a:cs typeface="Calibri" panose="020F0502020204030204" pitchFamily="34" charset="0"/>
              </a:rPr>
              <a:t>Starting in 2025-26 Districts will receive either funding under the SCFF or the amount of funding received in 2024-25…. Whichever is greater</a:t>
            </a:r>
          </a:p>
          <a:p>
            <a:pPr marL="457200" lvl="1" indent="0">
              <a:buNone/>
            </a:pPr>
            <a:endParaRPr lang="en-US" sz="8000" dirty="0">
              <a:latin typeface="Calibri" panose="020F0502020204030204" pitchFamily="34" charset="0"/>
              <a:cs typeface="Calibri" panose="020F0502020204030204" pitchFamily="34" charset="0"/>
            </a:endParaRPr>
          </a:p>
          <a:p>
            <a:pPr lvl="1"/>
            <a:r>
              <a:rPr lang="en-US" sz="8000" dirty="0">
                <a:latin typeface="Calibri" panose="020F0502020204030204" pitchFamily="34" charset="0"/>
                <a:cs typeface="Calibri" panose="020F0502020204030204" pitchFamily="34" charset="0"/>
              </a:rPr>
              <a:t>Hold Harmless </a:t>
            </a:r>
            <a:r>
              <a:rPr lang="en-US" sz="8000" b="1" i="1" u="sng" dirty="0">
                <a:latin typeface="Calibri" panose="020F0502020204030204" pitchFamily="34" charset="0"/>
                <a:cs typeface="Calibri" panose="020F0502020204030204" pitchFamily="34" charset="0"/>
              </a:rPr>
              <a:t>Districts will no longer receive COLA!!! </a:t>
            </a:r>
          </a:p>
          <a:p>
            <a:pPr lvl="1"/>
            <a:endParaRPr lang="en-US" sz="8000" b="1" i="1" u="sng" dirty="0">
              <a:latin typeface="Calibri" panose="020F0502020204030204" pitchFamily="34" charset="0"/>
              <a:cs typeface="Calibri" panose="020F0502020204030204" pitchFamily="34" charset="0"/>
            </a:endParaRPr>
          </a:p>
          <a:p>
            <a:pPr lvl="1"/>
            <a:r>
              <a:rPr lang="en-US" sz="8000" dirty="0">
                <a:latin typeface="Calibri" panose="020F0502020204030204" pitchFamily="34" charset="0"/>
                <a:cs typeface="Calibri" panose="020F0502020204030204" pitchFamily="34" charset="0"/>
              </a:rPr>
              <a:t>63 Districts are in Stabilization or Hold Harmless in 24-25</a:t>
            </a:r>
            <a:endParaRPr lang="en-US" sz="8000" b="1" i="1" u="sng" dirty="0">
              <a:latin typeface="Calibri" panose="020F0502020204030204" pitchFamily="34" charset="0"/>
              <a:cs typeface="Calibri" panose="020F0502020204030204" pitchFamily="34" charset="0"/>
            </a:endParaRPr>
          </a:p>
          <a:p>
            <a:pPr marL="457200" lvl="1" indent="0">
              <a:buNone/>
            </a:pPr>
            <a:endParaRPr lang="en-US" sz="8000" b="1" i="1" u="sng" dirty="0">
              <a:latin typeface="Calibri" panose="020F0502020204030204" pitchFamily="34" charset="0"/>
              <a:cs typeface="Calibri" panose="020F0502020204030204" pitchFamily="34" charset="0"/>
            </a:endParaRPr>
          </a:p>
          <a:p>
            <a:pPr lvl="1"/>
            <a:r>
              <a:rPr lang="en-US" sz="8000" dirty="0">
                <a:latin typeface="Calibri" panose="020F0502020204030204" pitchFamily="34" charset="0"/>
                <a:cs typeface="Calibri" panose="020F0502020204030204" pitchFamily="34" charset="0"/>
              </a:rPr>
              <a:t>Assuming 3% Credit Resident FTES growth and COLA’s of 2.93% in 2025-26 and 3.08% in 2026-27 the District will fully emerge from Hold Harmless in 2027-28</a:t>
            </a:r>
          </a:p>
          <a:p>
            <a:pPr lvl="2"/>
            <a:endParaRPr lang="en-US" sz="80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3" name="Picture 2">
            <a:extLst>
              <a:ext uri="{FF2B5EF4-FFF2-40B4-BE49-F238E27FC236}">
                <a16:creationId xmlns:a16="http://schemas.microsoft.com/office/drawing/2014/main" id="{7E4A3075-8C07-4A38-0967-B6AB6B3279D6}"/>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4014293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TM04033937[[fn=Vapor Trail]]</Template>
  <TotalTime>11060</TotalTime>
  <Words>1829</Words>
  <Application>Microsoft Office PowerPoint</Application>
  <PresentationFormat>Widescreen</PresentationFormat>
  <Paragraphs>387</Paragraphs>
  <Slides>33</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Aptos</vt:lpstr>
      <vt:lpstr>Arial</vt:lpstr>
      <vt:lpstr>Calibri</vt:lpstr>
      <vt:lpstr>Century Gothic</vt:lpstr>
      <vt:lpstr>Gill Sans MT</vt:lpstr>
      <vt:lpstr>Palatino Linotype</vt:lpstr>
      <vt:lpstr>Times New Roman</vt:lpstr>
      <vt:lpstr>Vapor Trail</vt:lpstr>
      <vt:lpstr>Santa monica college</vt:lpstr>
      <vt:lpstr>2023 - 2024 recap Summary of Changes from Adopted to final </vt:lpstr>
      <vt:lpstr>PowerPoint Presentation</vt:lpstr>
      <vt:lpstr>PowerPoint Presentation</vt:lpstr>
      <vt:lpstr>Systemwide budget</vt:lpstr>
      <vt:lpstr>Reminder: cccco has not made district level calculations  for all programs</vt:lpstr>
      <vt:lpstr>PowerPoint Presentation</vt:lpstr>
      <vt:lpstr>PowerPoint Presentation</vt:lpstr>
      <vt:lpstr>PowerPoint Presentation</vt:lpstr>
      <vt:lpstr>PowerPoint Presentation</vt:lpstr>
      <vt:lpstr>PowerPoint Presentation</vt:lpstr>
      <vt:lpstr>2024-2025 PROPOSED ADOPTED</vt:lpstr>
      <vt:lpstr>2024-2025 major assumptions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Changes in Revenue</vt:lpstr>
      <vt:lpstr>PowerPoint Presentation</vt:lpstr>
      <vt:lpstr>Changes in expenditure</vt:lpstr>
      <vt:lpstr>PowerPoint Presentation</vt:lpstr>
      <vt:lpstr>Changes in fund balance</vt:lpstr>
      <vt:lpstr>PowerPoint Presentation</vt:lpstr>
      <vt:lpstr>Multi Year Look</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monica college</dc:title>
  <dc:creator>bonvenuto_chris</dc:creator>
  <cp:lastModifiedBy>BONVENUTO_CHRIS</cp:lastModifiedBy>
  <cp:revision>467</cp:revision>
  <dcterms:created xsi:type="dcterms:W3CDTF">2020-06-30T22:15:03Z</dcterms:created>
  <dcterms:modified xsi:type="dcterms:W3CDTF">2024-09-11T01:32:28Z</dcterms:modified>
</cp:coreProperties>
</file>