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5" r:id="rId2"/>
    <p:sldId id="361" r:id="rId3"/>
    <p:sldId id="363" r:id="rId4"/>
    <p:sldId id="364" r:id="rId5"/>
    <p:sldId id="347" r:id="rId6"/>
    <p:sldId id="400" r:id="rId7"/>
    <p:sldId id="380" r:id="rId8"/>
    <p:sldId id="371" r:id="rId9"/>
    <p:sldId id="372" r:id="rId10"/>
    <p:sldId id="410" r:id="rId11"/>
    <p:sldId id="409" r:id="rId12"/>
    <p:sldId id="404" r:id="rId13"/>
    <p:sldId id="405" r:id="rId14"/>
    <p:sldId id="406" r:id="rId15"/>
    <p:sldId id="407" r:id="rId16"/>
    <p:sldId id="408" r:id="rId17"/>
    <p:sldId id="411" r:id="rId18"/>
    <p:sldId id="412" r:id="rId19"/>
    <p:sldId id="381" r:id="rId20"/>
    <p:sldId id="398" r:id="rId21"/>
    <p:sldId id="333" r:id="rId22"/>
    <p:sldId id="334" r:id="rId23"/>
    <p:sldId id="338" r:id="rId24"/>
    <p:sldId id="383" r:id="rId25"/>
    <p:sldId id="384" r:id="rId26"/>
    <p:sldId id="355" r:id="rId27"/>
    <p:sldId id="413" r:id="rId28"/>
    <p:sldId id="356" r:id="rId29"/>
    <p:sldId id="414" r:id="rId30"/>
    <p:sldId id="351" r:id="rId31"/>
    <p:sldId id="362" r:id="rId32"/>
  </p:sldIdLst>
  <p:sldSz cx="12188825" cy="6858000"/>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9499D-C7C6-44B2-8B41-5EA3080EE2FE}" v="10" dt="2023-05-19T22:46:23.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4629" autoAdjust="0"/>
  </p:normalViewPr>
  <p:slideViewPr>
    <p:cSldViewPr showGuides="1">
      <p:cViewPr varScale="1">
        <p:scale>
          <a:sx n="100" d="100"/>
          <a:sy n="100" d="100"/>
        </p:scale>
        <p:origin x="102" y="31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3741106169044"/>
          <c:y val="0.10774809398825147"/>
          <c:w val="0.85096258893830978"/>
          <c:h val="0.73551431071116113"/>
        </c:manualLayout>
      </c:layout>
      <c:lineChart>
        <c:grouping val="standard"/>
        <c:varyColors val="0"/>
        <c:ser>
          <c:idx val="0"/>
          <c:order val="0"/>
          <c:tx>
            <c:strRef>
              <c:f>Sheet1!$B$1</c:f>
              <c:strCache>
                <c:ptCount val="1"/>
                <c:pt idx="0">
                  <c:v>Credit Resident</c:v>
                </c:pt>
              </c:strCache>
            </c:strRef>
          </c:tx>
          <c:spPr>
            <a:ln w="57150" cap="rnd">
              <a:solidFill>
                <a:schemeClr val="accent1"/>
              </a:solidFill>
              <a:round/>
            </a:ln>
            <a:effectLst/>
          </c:spPr>
          <c:marker>
            <c:symbol val="none"/>
          </c:marker>
          <c:dLbls>
            <c:dLbl>
              <c:idx val="0"/>
              <c:layout>
                <c:manualLayout>
                  <c:x val="-5.4744530791475642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2.6763992831388136E-2"/>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3.649635386098376E-3"/>
                  <c:y val="-2.1825396825396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2.7980537960087547E-2"/>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2.4330902573989175E-3"/>
                  <c:y val="-3.5714285714285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4.8661805147978349E-3"/>
                  <c:y val="-2.1825396825396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
                  <c:y val="-1.7857142857142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9"/>
              <c:layout>
                <c:manualLayout>
                  <c:x val="-1.70316318017926E-2"/>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29-4BBE-B899-D6F2DFF06C8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Sheet1!$B$2:$B$11</c:f>
              <c:numCache>
                <c:formatCode>_(* #,##0_);_(* \(#,##0\);_(* "-"_);_(@_)</c:formatCode>
                <c:ptCount val="10"/>
                <c:pt idx="0">
                  <c:v>20903</c:v>
                </c:pt>
                <c:pt idx="1">
                  <c:v>20950</c:v>
                </c:pt>
                <c:pt idx="2">
                  <c:v>20506</c:v>
                </c:pt>
                <c:pt idx="3">
                  <c:v>19937</c:v>
                </c:pt>
                <c:pt idx="4">
                  <c:v>19501</c:v>
                </c:pt>
                <c:pt idx="5">
                  <c:v>17551</c:v>
                </c:pt>
                <c:pt idx="6">
                  <c:v>19101</c:v>
                </c:pt>
                <c:pt idx="7">
                  <c:v>17013</c:v>
                </c:pt>
                <c:pt idx="8">
                  <c:v>16424</c:v>
                </c:pt>
                <c:pt idx="9">
                  <c:v>16917</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ax val="21000"/>
          <c:min val="1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majorUnit val="1000"/>
      </c:valAx>
      <c:spPr>
        <a:noFill/>
        <a:ln>
          <a:noFill/>
        </a:ln>
        <a:effectLst/>
      </c:spPr>
    </c:plotArea>
    <c:legend>
      <c:legendPos val="b"/>
      <c:layout>
        <c:manualLayout>
          <c:xMode val="edge"/>
          <c:yMode val="edge"/>
          <c:x val="0.54726981888516757"/>
          <c:y val="0.95146044244469441"/>
          <c:w val="0.14633629771215756"/>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u="sng" dirty="0"/>
              <a:t>Expenditures and Transfers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Sheet1!$K$1</c:f>
              <c:strCache>
                <c:ptCount val="1"/>
                <c:pt idx="0">
                  <c:v>Total Exp. And Transfer</c:v>
                </c:pt>
              </c:strCache>
            </c:strRef>
          </c:tx>
          <c:spPr>
            <a:ln w="57150" cap="rnd">
              <a:solidFill>
                <a:srgbClr val="C00000"/>
              </a:solidFill>
              <a:round/>
            </a:ln>
            <a:effectLst/>
          </c:spPr>
          <c:marker>
            <c:symbol val="none"/>
          </c:marker>
          <c:dLbls>
            <c:dLbl>
              <c:idx val="1"/>
              <c:layout>
                <c:manualLayout>
                  <c:x val="-5.444444920773836E-2"/>
                  <c:y val="-4.5098039215686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CA-4816-990E-3570AE8EE079}"/>
                </c:ext>
              </c:extLst>
            </c:dLbl>
            <c:dLbl>
              <c:idx val="2"/>
              <c:layout>
                <c:manualLayout>
                  <c:x val="-5.1111115582774765E-2"/>
                  <c:y val="-3.3333333333333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CA-4816-990E-3570AE8EE079}"/>
                </c:ext>
              </c:extLst>
            </c:dLbl>
            <c:dLbl>
              <c:idx val="3"/>
              <c:layout>
                <c:manualLayout>
                  <c:x val="-2.7777780208029765E-2"/>
                  <c:y val="-4.7058823529411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CA-4816-990E-3570AE8EE079}"/>
                </c:ext>
              </c:extLst>
            </c:dLbl>
            <c:dLbl>
              <c:idx val="4"/>
              <c:layout>
                <c:manualLayout>
                  <c:x val="-2.2222224166423894E-2"/>
                  <c:y val="4.9019607843137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CA-4816-990E-3570AE8EE079}"/>
                </c:ext>
              </c:extLst>
            </c:dLbl>
            <c:dLbl>
              <c:idx val="5"/>
              <c:layout>
                <c:manualLayout>
                  <c:x val="-4.1111114707884054E-2"/>
                  <c:y val="-4.9019607843137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CA-4816-990E-3570AE8EE079}"/>
                </c:ext>
              </c:extLst>
            </c:dLbl>
            <c:dLbl>
              <c:idx val="6"/>
              <c:layout>
                <c:manualLayout>
                  <c:x val="-3.7777781082920479E-2"/>
                  <c:y val="4.9019607843137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CA-4816-990E-3570AE8EE079}"/>
                </c:ext>
              </c:extLst>
            </c:dLbl>
            <c:dLbl>
              <c:idx val="7"/>
              <c:layout>
                <c:manualLayout>
                  <c:x val="2.444444658306619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CA-4816-990E-3570AE8EE079}"/>
                </c:ext>
              </c:extLst>
            </c:dLbl>
            <c:dLbl>
              <c:idx val="8"/>
              <c:layout>
                <c:manualLayout>
                  <c:x val="2.1111112958102456E-2"/>
                  <c:y val="2.7450980392156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CA-4816-990E-3570AE8EE079}"/>
                </c:ext>
              </c:extLst>
            </c:dLbl>
            <c:dLbl>
              <c:idx val="9"/>
              <c:layout>
                <c:manualLayout>
                  <c:x val="-8.5555563040731669E-2"/>
                  <c:y val="-3.92156862745099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CA-4816-990E-3570AE8EE0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Sheet1!$K$2:$K$11</c:f>
              <c:numCache>
                <c:formatCode>#,##0</c:formatCode>
                <c:ptCount val="10"/>
                <c:pt idx="0">
                  <c:v>150646540</c:v>
                </c:pt>
                <c:pt idx="1">
                  <c:v>165888572</c:v>
                </c:pt>
                <c:pt idx="2">
                  <c:v>172660414</c:v>
                </c:pt>
                <c:pt idx="3">
                  <c:v>180413604</c:v>
                </c:pt>
                <c:pt idx="4">
                  <c:v>182293767</c:v>
                </c:pt>
                <c:pt idx="5">
                  <c:v>195191064</c:v>
                </c:pt>
                <c:pt idx="6">
                  <c:v>182293014</c:v>
                </c:pt>
                <c:pt idx="7">
                  <c:v>193846987</c:v>
                </c:pt>
                <c:pt idx="8">
                  <c:v>219072717</c:v>
                </c:pt>
                <c:pt idx="9">
                  <c:v>234069078</c:v>
                </c:pt>
              </c:numCache>
            </c:numRef>
          </c:val>
          <c:smooth val="0"/>
          <c:extLst>
            <c:ext xmlns:c16="http://schemas.microsoft.com/office/drawing/2014/chart" uri="{C3380CC4-5D6E-409C-BE32-E72D297353CC}">
              <c16:uniqueId val="{00000000-80A9-4B1A-A7D9-A9140306F02B}"/>
            </c:ext>
          </c:extLst>
        </c:ser>
        <c:dLbls>
          <c:showLegendKey val="0"/>
          <c:showVal val="0"/>
          <c:showCatName val="0"/>
          <c:showSerName val="0"/>
          <c:showPercent val="0"/>
          <c:showBubbleSize val="0"/>
        </c:dLbls>
        <c:smooth val="0"/>
        <c:axId val="1828539119"/>
        <c:axId val="1828541039"/>
      </c:lineChart>
      <c:catAx>
        <c:axId val="182853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41039"/>
        <c:crosses val="autoZero"/>
        <c:auto val="1"/>
        <c:lblAlgn val="ctr"/>
        <c:lblOffset val="100"/>
        <c:noMultiLvlLbl val="0"/>
      </c:catAx>
      <c:valAx>
        <c:axId val="1828541039"/>
        <c:scaling>
          <c:orientation val="minMax"/>
          <c:min val="149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3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u="sng" dirty="0"/>
              <a:t>Revenue to Expenditure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Sheet1!$K$1</c:f>
              <c:strCache>
                <c:ptCount val="1"/>
                <c:pt idx="0">
                  <c:v>Total Exp. And Transfer</c:v>
                </c:pt>
              </c:strCache>
            </c:strRef>
          </c:tx>
          <c:spPr>
            <a:ln w="57150" cap="rnd">
              <a:solidFill>
                <a:srgbClr val="C00000"/>
              </a:solidFill>
              <a:round/>
            </a:ln>
            <a:effectLst/>
          </c:spPr>
          <c:marker>
            <c:symbol val="none"/>
          </c:marker>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Sheet1!$K$2:$K$11</c:f>
              <c:numCache>
                <c:formatCode>#,##0</c:formatCode>
                <c:ptCount val="10"/>
                <c:pt idx="0">
                  <c:v>150646440</c:v>
                </c:pt>
                <c:pt idx="1">
                  <c:v>165888572</c:v>
                </c:pt>
                <c:pt idx="2">
                  <c:v>172660414</c:v>
                </c:pt>
                <c:pt idx="3">
                  <c:v>180413604</c:v>
                </c:pt>
                <c:pt idx="4">
                  <c:v>182293867</c:v>
                </c:pt>
                <c:pt idx="5">
                  <c:v>195191064</c:v>
                </c:pt>
                <c:pt idx="6">
                  <c:v>182226194</c:v>
                </c:pt>
                <c:pt idx="7">
                  <c:v>193811183</c:v>
                </c:pt>
                <c:pt idx="8">
                  <c:v>219072717</c:v>
                </c:pt>
                <c:pt idx="9">
                  <c:v>234069078</c:v>
                </c:pt>
              </c:numCache>
            </c:numRef>
          </c:val>
          <c:smooth val="0"/>
          <c:extLst>
            <c:ext xmlns:c16="http://schemas.microsoft.com/office/drawing/2014/chart" uri="{C3380CC4-5D6E-409C-BE32-E72D297353CC}">
              <c16:uniqueId val="{00000000-80A9-4B1A-A7D9-A9140306F02B}"/>
            </c:ext>
          </c:extLst>
        </c:ser>
        <c:ser>
          <c:idx val="1"/>
          <c:order val="1"/>
          <c:tx>
            <c:strRef>
              <c:f>Sheet1!$L$1</c:f>
              <c:strCache>
                <c:ptCount val="1"/>
                <c:pt idx="0">
                  <c:v>Total Revenue</c:v>
                </c:pt>
              </c:strCache>
            </c:strRef>
          </c:tx>
          <c:spPr>
            <a:ln w="57150" cap="rnd">
              <a:solidFill>
                <a:schemeClr val="accent2"/>
              </a:solidFill>
              <a:round/>
            </a:ln>
            <a:effectLst/>
          </c:spPr>
          <c:marker>
            <c:symbol val="none"/>
          </c:marker>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Sheet1!$L$2:$L$11</c:f>
              <c:numCache>
                <c:formatCode>#,##0</c:formatCode>
                <c:ptCount val="10"/>
                <c:pt idx="0">
                  <c:v>150456338</c:v>
                </c:pt>
                <c:pt idx="1">
                  <c:v>176032586</c:v>
                </c:pt>
                <c:pt idx="2">
                  <c:v>170106597</c:v>
                </c:pt>
                <c:pt idx="3">
                  <c:v>186690172</c:v>
                </c:pt>
                <c:pt idx="4">
                  <c:v>185321632</c:v>
                </c:pt>
                <c:pt idx="5">
                  <c:v>185555712</c:v>
                </c:pt>
                <c:pt idx="6">
                  <c:v>196437675</c:v>
                </c:pt>
                <c:pt idx="7">
                  <c:v>202277845</c:v>
                </c:pt>
                <c:pt idx="8">
                  <c:v>203794671</c:v>
                </c:pt>
                <c:pt idx="9">
                  <c:v>217372811</c:v>
                </c:pt>
              </c:numCache>
            </c:numRef>
          </c:val>
          <c:smooth val="0"/>
          <c:extLst>
            <c:ext xmlns:c16="http://schemas.microsoft.com/office/drawing/2014/chart" uri="{C3380CC4-5D6E-409C-BE32-E72D297353CC}">
              <c16:uniqueId val="{00000000-14CA-4816-990E-3570AE8EE079}"/>
            </c:ext>
          </c:extLst>
        </c:ser>
        <c:dLbls>
          <c:showLegendKey val="0"/>
          <c:showVal val="0"/>
          <c:showCatName val="0"/>
          <c:showSerName val="0"/>
          <c:showPercent val="0"/>
          <c:showBubbleSize val="0"/>
        </c:dLbls>
        <c:smooth val="0"/>
        <c:axId val="1828539119"/>
        <c:axId val="1828541039"/>
      </c:lineChart>
      <c:catAx>
        <c:axId val="182853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41039"/>
        <c:crosses val="autoZero"/>
        <c:auto val="1"/>
        <c:lblAlgn val="ctr"/>
        <c:lblOffset val="100"/>
        <c:noMultiLvlLbl val="0"/>
      </c:catAx>
      <c:valAx>
        <c:axId val="1828541039"/>
        <c:scaling>
          <c:orientation val="minMax"/>
          <c:min val="149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3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400" b="1" dirty="0">
                <a:latin typeface="Calibri" panose="020F0502020204030204" pitchFamily="34" charset="0"/>
                <a:cs typeface="Calibri" panose="020F0502020204030204" pitchFamily="34" charset="0"/>
              </a:rPr>
              <a:t>Non-Resident FTES </a:t>
            </a:r>
          </a:p>
          <a:p>
            <a:pPr>
              <a:defRPr>
                <a:latin typeface="Calibri" panose="020F0502020204030204" pitchFamily="34" charset="0"/>
                <a:cs typeface="Calibri" panose="020F0502020204030204" pitchFamily="34" charset="0"/>
              </a:defRPr>
            </a:pPr>
            <a:r>
              <a:rPr lang="en-US" sz="2400" b="1" dirty="0">
                <a:latin typeface="Calibri" panose="020F0502020204030204" pitchFamily="34" charset="0"/>
                <a:cs typeface="Calibri" panose="020F0502020204030204" pitchFamily="34" charset="0"/>
              </a:rPr>
              <a:t>2014-2015 Through 2023-2024 Projected</a:t>
            </a:r>
          </a:p>
        </c:rich>
      </c:tx>
      <c:layout>
        <c:manualLayout>
          <c:xMode val="edge"/>
          <c:yMode val="edge"/>
          <c:x val="0.2800626147221793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7.1421544477799928E-2"/>
          <c:y val="0.158521903512061"/>
          <c:w val="0.85096258893830978"/>
          <c:h val="0.73551431071116113"/>
        </c:manualLayout>
      </c:layout>
      <c:lineChart>
        <c:grouping val="standard"/>
        <c:varyColors val="0"/>
        <c:ser>
          <c:idx val="0"/>
          <c:order val="0"/>
          <c:tx>
            <c:strRef>
              <c:f>Sheet1!$B$1</c:f>
              <c:strCache>
                <c:ptCount val="1"/>
                <c:pt idx="0">
                  <c:v>Non-Resident </c:v>
                </c:pt>
              </c:strCache>
            </c:strRef>
          </c:tx>
          <c:spPr>
            <a:ln w="47625" cap="rnd">
              <a:solidFill>
                <a:schemeClr val="accent1"/>
              </a:solidFill>
              <a:round/>
            </a:ln>
            <a:effectLst/>
          </c:spPr>
          <c:marker>
            <c:symbol val="none"/>
          </c:marker>
          <c:dLbls>
            <c:dLbl>
              <c:idx val="0"/>
              <c:layout>
                <c:manualLayout>
                  <c:x val="0"/>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6-4D3F-AFF1-AC48479FF558}"/>
                </c:ext>
              </c:extLst>
            </c:dLbl>
            <c:dLbl>
              <c:idx val="1"/>
              <c:layout>
                <c:manualLayout>
                  <c:x val="-2.6763992831388136E-2"/>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6-4D3F-AFF1-AC48479FF558}"/>
                </c:ext>
              </c:extLst>
            </c:dLbl>
            <c:dLbl>
              <c:idx val="2"/>
              <c:layout>
                <c:manualLayout>
                  <c:x val="-3.456692913385831E-2"/>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6-4D3F-AFF1-AC48479FF558}"/>
                </c:ext>
              </c:extLst>
            </c:dLbl>
            <c:dLbl>
              <c:idx val="3"/>
              <c:layout>
                <c:manualLayout>
                  <c:x val="-2.7980537960087547E-2"/>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6-4D3F-AFF1-AC48479FF558}"/>
                </c:ext>
              </c:extLst>
            </c:dLbl>
            <c:dLbl>
              <c:idx val="4"/>
              <c:layout>
                <c:manualLayout>
                  <c:x val="2.4330902573989175E-3"/>
                  <c:y val="-3.5714285714285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6-4D3F-AFF1-AC48479FF558}"/>
                </c:ext>
              </c:extLst>
            </c:dLbl>
            <c:dLbl>
              <c:idx val="5"/>
              <c:layout>
                <c:manualLayout>
                  <c:x val="-2.018827303449814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6-4D3F-AFF1-AC48479FF558}"/>
                </c:ext>
              </c:extLst>
            </c:dLbl>
            <c:dLbl>
              <c:idx val="6"/>
              <c:layout>
                <c:manualLayout>
                  <c:x val="0"/>
                  <c:y val="-1.7857142857142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A6-4D3F-AFF1-AC48479FF558}"/>
                </c:ext>
              </c:extLst>
            </c:dLbl>
            <c:dLbl>
              <c:idx val="7"/>
              <c:layout>
                <c:manualLayout>
                  <c:x val="-2.1786492374727671E-3"/>
                  <c:y val="3.571428571428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06-4E71-9F11-7626523487DC}"/>
                </c:ext>
              </c:extLst>
            </c:dLbl>
            <c:dLbl>
              <c:idx val="8"/>
              <c:layout>
                <c:manualLayout>
                  <c:x val="2.1786492374726071E-3"/>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06-4E71-9F11-7626523487DC}"/>
                </c:ext>
              </c:extLst>
            </c:dLbl>
            <c:dLbl>
              <c:idx val="9"/>
              <c:layout>
                <c:manualLayout>
                  <c:x val="-2.2875816993464051E-2"/>
                  <c:y val="2.5793650793650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06-4E71-9F11-7626523487D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Sheet1!$B$2:$B$11</c:f>
              <c:numCache>
                <c:formatCode>_(* #,##0_);_(* \(#,##0\);_(* "-"_);_(@_)</c:formatCode>
                <c:ptCount val="10"/>
                <c:pt idx="0">
                  <c:v>4626</c:v>
                </c:pt>
                <c:pt idx="1">
                  <c:v>4742</c:v>
                </c:pt>
                <c:pt idx="2">
                  <c:v>4797</c:v>
                </c:pt>
                <c:pt idx="3">
                  <c:v>4589</c:v>
                </c:pt>
                <c:pt idx="4">
                  <c:v>4259</c:v>
                </c:pt>
                <c:pt idx="5">
                  <c:v>3702</c:v>
                </c:pt>
                <c:pt idx="6">
                  <c:v>3088</c:v>
                </c:pt>
                <c:pt idx="7">
                  <c:v>2763</c:v>
                </c:pt>
                <c:pt idx="8">
                  <c:v>2891</c:v>
                </c:pt>
                <c:pt idx="9">
                  <c:v>3036</c:v>
                </c:pt>
              </c:numCache>
            </c:numRef>
          </c:val>
          <c:smooth val="0"/>
          <c:extLst>
            <c:ext xmlns:c16="http://schemas.microsoft.com/office/drawing/2014/chart" uri="{C3380CC4-5D6E-409C-BE32-E72D297353CC}">
              <c16:uniqueId val="{00000000-18A6-4D3F-AFF1-AC48479FF558}"/>
            </c:ext>
          </c:extLst>
        </c:ser>
        <c:dLbls>
          <c:dLblPos val="t"/>
          <c:showLegendKey val="0"/>
          <c:showVal val="1"/>
          <c:showCatName val="0"/>
          <c:showSerName val="0"/>
          <c:showPercent val="0"/>
          <c:showBubbleSize val="0"/>
        </c:dLbls>
        <c:smooth val="0"/>
        <c:axId val="850007600"/>
        <c:axId val="328355584"/>
      </c:lineChart>
      <c:catAx>
        <c:axId val="85000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dirty="0">
                    <a:latin typeface="Calibri" panose="020F0502020204030204" pitchFamily="34" charset="0"/>
                    <a:cs typeface="Calibri" panose="020F0502020204030204" pitchFamily="34" charset="0"/>
                  </a:rPr>
                  <a:t>Fiscal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28355584"/>
        <c:crosses val="autoZero"/>
        <c:auto val="1"/>
        <c:lblAlgn val="ctr"/>
        <c:lblOffset val="100"/>
        <c:noMultiLvlLbl val="0"/>
      </c:catAx>
      <c:valAx>
        <c:axId val="328355584"/>
        <c:scaling>
          <c:orientation val="minMax"/>
          <c:max val="4800"/>
          <c:min val="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0007600"/>
        <c:crosses val="autoZero"/>
        <c:crossBetween val="between"/>
        <c:majorUnit val="1000"/>
      </c:valAx>
      <c:spPr>
        <a:noFill/>
        <a:ln>
          <a:noFill/>
        </a:ln>
        <a:effectLst/>
      </c:spPr>
    </c:plotArea>
    <c:legend>
      <c:legendPos val="b"/>
      <c:layout>
        <c:manualLayout>
          <c:xMode val="edge"/>
          <c:yMode val="edge"/>
          <c:x val="0.54726981888516757"/>
          <c:y val="0.95146044244469441"/>
          <c:w val="0.14633629771215756"/>
          <c:h val="4.060304961879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u="sng" dirty="0"/>
              <a:t>Revenue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Revenue</c:v>
                </c:pt>
              </c:strCache>
            </c:strRef>
          </c:tx>
          <c:spPr>
            <a:ln w="57150" cap="rnd">
              <a:solidFill>
                <a:schemeClr val="accent1"/>
              </a:solidFill>
              <a:round/>
            </a:ln>
            <a:effectLst/>
          </c:spPr>
          <c:marker>
            <c:symbol val="none"/>
          </c:marker>
          <c:dLbls>
            <c:dLbl>
              <c:idx val="1"/>
              <c:layout>
                <c:manualLayout>
                  <c:x val="-4.1111114707884054E-2"/>
                  <c:y val="-5.0980392156862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3C-43FB-99E1-216E44A171FA}"/>
                </c:ext>
              </c:extLst>
            </c:dLbl>
            <c:dLbl>
              <c:idx val="2"/>
              <c:layout>
                <c:manualLayout>
                  <c:x val="-4.4444448332847622E-2"/>
                  <c:y val="5.8823529411764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3C-43FB-99E1-216E44A171FA}"/>
                </c:ext>
              </c:extLst>
            </c:dLbl>
            <c:dLbl>
              <c:idx val="3"/>
              <c:layout>
                <c:manualLayout>
                  <c:x val="-5.1111115582774765E-2"/>
                  <c:y val="-4.3137254901960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3C-43FB-99E1-216E44A171FA}"/>
                </c:ext>
              </c:extLst>
            </c:dLbl>
            <c:dLbl>
              <c:idx val="4"/>
              <c:layout>
                <c:manualLayout>
                  <c:x val="-3.7777781082920479E-2"/>
                  <c:y val="-5.6862745098039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3C-43FB-99E1-216E44A171FA}"/>
                </c:ext>
              </c:extLst>
            </c:dLbl>
            <c:dLbl>
              <c:idx val="5"/>
              <c:layout>
                <c:manualLayout>
                  <c:x val="-3.7777781082920479E-2"/>
                  <c:y val="5.0980392156862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3C-43FB-99E1-216E44A171FA}"/>
                </c:ext>
              </c:extLst>
            </c:dLbl>
            <c:dLbl>
              <c:idx val="6"/>
              <c:layout>
                <c:manualLayout>
                  <c:x val="1.4444445708175395E-2"/>
                  <c:y val="3.1372549019607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3C-43FB-99E1-216E44A171FA}"/>
                </c:ext>
              </c:extLst>
            </c:dLbl>
            <c:dLbl>
              <c:idx val="7"/>
              <c:layout>
                <c:manualLayout>
                  <c:x val="-4.7777781957811197E-2"/>
                  <c:y val="-4.705882352941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3C-43FB-99E1-216E44A171FA}"/>
                </c:ext>
              </c:extLst>
            </c:dLbl>
            <c:dLbl>
              <c:idx val="8"/>
              <c:layout>
                <c:manualLayout>
                  <c:x val="-3.7777781082920479E-2"/>
                  <c:y val="4.3137254901960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3C-43FB-99E1-216E44A171FA}"/>
                </c:ext>
              </c:extLst>
            </c:dLbl>
            <c:dLbl>
              <c:idx val="9"/>
              <c:layout>
                <c:manualLayout>
                  <c:x val="-1.888889054146024E-2"/>
                  <c:y val="-3.3333333333333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3C-43FB-99E1-216E44A171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Sheet1!$B$2:$B$11</c:f>
              <c:numCache>
                <c:formatCode>#,##0</c:formatCode>
                <c:ptCount val="10"/>
                <c:pt idx="0">
                  <c:v>150456338</c:v>
                </c:pt>
                <c:pt idx="1">
                  <c:v>176032586</c:v>
                </c:pt>
                <c:pt idx="2">
                  <c:v>170106597</c:v>
                </c:pt>
                <c:pt idx="3">
                  <c:v>186690172</c:v>
                </c:pt>
                <c:pt idx="4">
                  <c:v>185321632</c:v>
                </c:pt>
                <c:pt idx="5">
                  <c:v>185555712</c:v>
                </c:pt>
                <c:pt idx="6">
                  <c:v>196437675</c:v>
                </c:pt>
                <c:pt idx="7">
                  <c:v>202277845</c:v>
                </c:pt>
                <c:pt idx="8">
                  <c:v>203794671</c:v>
                </c:pt>
                <c:pt idx="9">
                  <c:v>217372811</c:v>
                </c:pt>
              </c:numCache>
            </c:numRef>
          </c:val>
          <c:smooth val="0"/>
          <c:extLst>
            <c:ext xmlns:c16="http://schemas.microsoft.com/office/drawing/2014/chart" uri="{C3380CC4-5D6E-409C-BE32-E72D297353CC}">
              <c16:uniqueId val="{00000000-80A9-4B1A-A7D9-A9140306F02B}"/>
            </c:ext>
          </c:extLst>
        </c:ser>
        <c:dLbls>
          <c:showLegendKey val="0"/>
          <c:showVal val="0"/>
          <c:showCatName val="0"/>
          <c:showSerName val="0"/>
          <c:showPercent val="0"/>
          <c:showBubbleSize val="0"/>
        </c:dLbls>
        <c:smooth val="0"/>
        <c:axId val="1828539119"/>
        <c:axId val="1828541039"/>
      </c:lineChart>
      <c:catAx>
        <c:axId val="182853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41039"/>
        <c:crosses val="autoZero"/>
        <c:auto val="1"/>
        <c:lblAlgn val="ctr"/>
        <c:lblOffset val="100"/>
        <c:noMultiLvlLbl val="0"/>
      </c:catAx>
      <c:valAx>
        <c:axId val="1828541039"/>
        <c:scaling>
          <c:orientation val="minMax"/>
          <c:max val="220000000"/>
          <c:min val="148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39119"/>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u="sng" dirty="0"/>
              <a:t>Salary</a:t>
            </a:r>
            <a:r>
              <a:rPr lang="en-US" sz="2800" b="1" u="sng" baseline="0" dirty="0"/>
              <a:t> Expenditures</a:t>
            </a:r>
            <a:endParaRPr lang="en-US" sz="2800" b="1" u="sng"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Sheet1!$K$1</c:f>
              <c:strCache>
                <c:ptCount val="1"/>
                <c:pt idx="0">
                  <c:v>Salaries</c:v>
                </c:pt>
              </c:strCache>
            </c:strRef>
          </c:tx>
          <c:spPr>
            <a:ln w="57150" cap="rnd">
              <a:solidFill>
                <a:schemeClr val="accent1"/>
              </a:solidFill>
              <a:round/>
            </a:ln>
            <a:effectLst/>
          </c:spPr>
          <c:marker>
            <c:symbol val="none"/>
          </c:marker>
          <c:dLbls>
            <c:dLbl>
              <c:idx val="0"/>
              <c:layout>
                <c:manualLayout>
                  <c:x val="2.1111112958102602E-2"/>
                  <c:y val="-3.92156862745098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FF-42C7-B068-A691E5FC0902}"/>
                </c:ext>
              </c:extLst>
            </c:dLbl>
            <c:dLbl>
              <c:idx val="1"/>
              <c:layout>
                <c:manualLayout>
                  <c:x val="-0.10222223116554956"/>
                  <c:y val="-2.3529411764705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FF-42C7-B068-A691E5FC0902}"/>
                </c:ext>
              </c:extLst>
            </c:dLbl>
            <c:dLbl>
              <c:idx val="2"/>
              <c:layout>
                <c:manualLayout>
                  <c:x val="-3.4444447457956905E-2"/>
                  <c:y val="-3.9215686274509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FF-42C7-B068-A691E5FC0902}"/>
                </c:ext>
              </c:extLst>
            </c:dLbl>
            <c:dLbl>
              <c:idx val="3"/>
              <c:layout>
                <c:manualLayout>
                  <c:x val="-8.888889666569524E-3"/>
                  <c:y val="-3.7254901960784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FF-42C7-B068-A691E5FC0902}"/>
                </c:ext>
              </c:extLst>
            </c:dLbl>
            <c:dLbl>
              <c:idx val="4"/>
              <c:layout>
                <c:manualLayout>
                  <c:x val="1.1111112083211092E-3"/>
                  <c:y val="3.7254901960784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2FF-42C7-B068-A691E5FC0902}"/>
                </c:ext>
              </c:extLst>
            </c:dLbl>
            <c:dLbl>
              <c:idx val="5"/>
              <c:layout>
                <c:manualLayout>
                  <c:x val="-2.1111112958102619E-2"/>
                  <c:y val="-4.5098039215686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2FF-42C7-B068-A691E5FC0902}"/>
                </c:ext>
              </c:extLst>
            </c:dLbl>
            <c:dLbl>
              <c:idx val="6"/>
              <c:layout>
                <c:manualLayout>
                  <c:x val="-3.7777781082920479E-2"/>
                  <c:y val="4.9019607843137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2FF-42C7-B068-A691E5FC0902}"/>
                </c:ext>
              </c:extLst>
            </c:dLbl>
            <c:dLbl>
              <c:idx val="7"/>
              <c:layout>
                <c:manualLayout>
                  <c:x val="-8.1111118207447E-2"/>
                  <c:y val="-3.7254901960784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2FF-42C7-B068-A691E5FC0902}"/>
                </c:ext>
              </c:extLst>
            </c:dLbl>
            <c:dLbl>
              <c:idx val="8"/>
              <c:layout>
                <c:manualLayout>
                  <c:x val="-9.1111119082337627E-2"/>
                  <c:y val="-1.1764705882352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2FF-42C7-B068-A691E5FC0902}"/>
                </c:ext>
              </c:extLst>
            </c:dLbl>
            <c:dLbl>
              <c:idx val="9"/>
              <c:layout>
                <c:manualLayout>
                  <c:x val="-7.88888957908045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2FF-42C7-B068-A691E5FC09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Sheet1!$K$2:$K$11</c:f>
              <c:numCache>
                <c:formatCode>#,##0</c:formatCode>
                <c:ptCount val="10"/>
                <c:pt idx="0">
                  <c:v>103460332</c:v>
                </c:pt>
                <c:pt idx="1">
                  <c:v>108912374</c:v>
                </c:pt>
                <c:pt idx="2">
                  <c:v>113335824</c:v>
                </c:pt>
                <c:pt idx="3">
                  <c:v>113464024</c:v>
                </c:pt>
                <c:pt idx="4">
                  <c:v>112179086</c:v>
                </c:pt>
                <c:pt idx="5">
                  <c:v>120446348</c:v>
                </c:pt>
                <c:pt idx="6">
                  <c:v>112789091</c:v>
                </c:pt>
                <c:pt idx="7">
                  <c:v>118089645</c:v>
                </c:pt>
                <c:pt idx="8">
                  <c:v>132927650</c:v>
                </c:pt>
                <c:pt idx="9">
                  <c:v>141246626</c:v>
                </c:pt>
              </c:numCache>
            </c:numRef>
          </c:val>
          <c:smooth val="0"/>
          <c:extLst>
            <c:ext xmlns:c16="http://schemas.microsoft.com/office/drawing/2014/chart" uri="{C3380CC4-5D6E-409C-BE32-E72D297353CC}">
              <c16:uniqueId val="{00000000-80A9-4B1A-A7D9-A9140306F02B}"/>
            </c:ext>
          </c:extLst>
        </c:ser>
        <c:dLbls>
          <c:showLegendKey val="0"/>
          <c:showVal val="0"/>
          <c:showCatName val="0"/>
          <c:showSerName val="0"/>
          <c:showPercent val="0"/>
          <c:showBubbleSize val="0"/>
        </c:dLbls>
        <c:smooth val="0"/>
        <c:axId val="1828539119"/>
        <c:axId val="1828541039"/>
      </c:lineChart>
      <c:catAx>
        <c:axId val="182853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41039"/>
        <c:crosses val="autoZero"/>
        <c:auto val="1"/>
        <c:lblAlgn val="ctr"/>
        <c:lblOffset val="100"/>
        <c:noMultiLvlLbl val="0"/>
      </c:catAx>
      <c:valAx>
        <c:axId val="1828541039"/>
        <c:scaling>
          <c:orientation val="minMax"/>
          <c:max val="143000000"/>
          <c:min val="102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3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u="sng" dirty="0"/>
              <a:t>Benefit</a:t>
            </a:r>
            <a:r>
              <a:rPr lang="en-US" sz="2800" b="1" u="sng" baseline="0" dirty="0"/>
              <a:t> Expenditures</a:t>
            </a:r>
            <a:endParaRPr lang="en-US" sz="2800" b="1" u="sng"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Sheet1!$D$1</c:f>
              <c:strCache>
                <c:ptCount val="1"/>
                <c:pt idx="0">
                  <c:v>Benefits</c:v>
                </c:pt>
              </c:strCache>
            </c:strRef>
          </c:tx>
          <c:spPr>
            <a:ln w="57150" cap="rnd">
              <a:solidFill>
                <a:schemeClr val="accent3">
                  <a:lumMod val="60000"/>
                  <a:lumOff val="40000"/>
                </a:schemeClr>
              </a:solidFill>
              <a:round/>
            </a:ln>
            <a:effectLst/>
          </c:spPr>
          <c:marker>
            <c:symbol val="none"/>
          </c:marker>
          <c:dLbls>
            <c:dLbl>
              <c:idx val="0"/>
              <c:layout>
                <c:manualLayout>
                  <c:x val="1.5555556916496689E-2"/>
                  <c:y val="5.88235294117647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7C5-4F49-9036-D01C53E78A53}"/>
                </c:ext>
              </c:extLst>
            </c:dLbl>
            <c:dLbl>
              <c:idx val="1"/>
              <c:layout>
                <c:manualLayout>
                  <c:x val="-4.0000003499562863E-2"/>
                  <c:y val="-4.5098039215686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C5-4F49-9036-D01C53E78A53}"/>
                </c:ext>
              </c:extLst>
            </c:dLbl>
            <c:dLbl>
              <c:idx val="2"/>
              <c:layout>
                <c:manualLayout>
                  <c:x val="-3.6666669874599288E-2"/>
                  <c:y val="-4.9019607843137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C5-4F49-9036-D01C53E78A53}"/>
                </c:ext>
              </c:extLst>
            </c:dLbl>
            <c:dLbl>
              <c:idx val="3"/>
              <c:layout>
                <c:manualLayout>
                  <c:x val="-3.4444447457956905E-2"/>
                  <c:y val="-4.3137254901960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C5-4F49-9036-D01C53E78A53}"/>
                </c:ext>
              </c:extLst>
            </c:dLbl>
            <c:dLbl>
              <c:idx val="4"/>
              <c:layout>
                <c:manualLayout>
                  <c:x val="-4.4444448332847705E-2"/>
                  <c:y val="-3.9215686274509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C5-4F49-9036-D01C53E78A53}"/>
                </c:ext>
              </c:extLst>
            </c:dLbl>
            <c:dLbl>
              <c:idx val="5"/>
              <c:layout>
                <c:manualLayout>
                  <c:x val="-3.4444447457956988E-2"/>
                  <c:y val="-5.4901960784313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C5-4F49-9036-D01C53E78A53}"/>
                </c:ext>
              </c:extLst>
            </c:dLbl>
            <c:dLbl>
              <c:idx val="6"/>
              <c:layout>
                <c:manualLayout>
                  <c:x val="-3.7777781082920563E-2"/>
                  <c:y val="-5.8823529411764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C5-4F49-9036-D01C53E78A53}"/>
                </c:ext>
              </c:extLst>
            </c:dLbl>
            <c:dLbl>
              <c:idx val="7"/>
              <c:layout>
                <c:manualLayout>
                  <c:x val="-6.1111116457665565E-2"/>
                  <c:y val="-4.7058823529411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C5-4F49-9036-D01C53E78A53}"/>
                </c:ext>
              </c:extLst>
            </c:dLbl>
            <c:dLbl>
              <c:idx val="8"/>
              <c:layout>
                <c:manualLayout>
                  <c:x val="-4.4444448332847622E-2"/>
                  <c:y val="-4.9019607843137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C5-4F49-9036-D01C53E78A53}"/>
                </c:ext>
              </c:extLst>
            </c:dLbl>
            <c:dLbl>
              <c:idx val="9"/>
              <c:layout>
                <c:manualLayout>
                  <c:x val="-2.5555557791387382E-2"/>
                  <c:y val="-4.7058823529411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C5-4F49-9036-D01C53E78A5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Sheet1!$D$2:$D$11</c:f>
              <c:numCache>
                <c:formatCode>_(* #,##0_);_(* \(#,##0\);_(* "-"_);_(@_)</c:formatCode>
                <c:ptCount val="10"/>
                <c:pt idx="0">
                  <c:v>30911976</c:v>
                </c:pt>
                <c:pt idx="1">
                  <c:v>38026277</c:v>
                </c:pt>
                <c:pt idx="2" formatCode="#,##0">
                  <c:v>40836963</c:v>
                </c:pt>
                <c:pt idx="3" formatCode="#,##0">
                  <c:v>47956029</c:v>
                </c:pt>
                <c:pt idx="4" formatCode="#,##0">
                  <c:v>49274742</c:v>
                </c:pt>
                <c:pt idx="5" formatCode="#,##0">
                  <c:v>55466408</c:v>
                </c:pt>
                <c:pt idx="6" formatCode="#,##0">
                  <c:v>55281777</c:v>
                </c:pt>
                <c:pt idx="7" formatCode="#,##0">
                  <c:v>59037060</c:v>
                </c:pt>
                <c:pt idx="8" formatCode="#,##0">
                  <c:v>66353283</c:v>
                </c:pt>
                <c:pt idx="9" formatCode="#,##0">
                  <c:v>71767163</c:v>
                </c:pt>
              </c:numCache>
            </c:numRef>
          </c:val>
          <c:smooth val="0"/>
          <c:extLst>
            <c:ext xmlns:c16="http://schemas.microsoft.com/office/drawing/2014/chart" uri="{C3380CC4-5D6E-409C-BE32-E72D297353CC}">
              <c16:uniqueId val="{00000000-80A9-4B1A-A7D9-A9140306F02B}"/>
            </c:ext>
          </c:extLst>
        </c:ser>
        <c:dLbls>
          <c:showLegendKey val="0"/>
          <c:showVal val="0"/>
          <c:showCatName val="0"/>
          <c:showSerName val="0"/>
          <c:showPercent val="0"/>
          <c:showBubbleSize val="0"/>
        </c:dLbls>
        <c:smooth val="0"/>
        <c:axId val="1828539119"/>
        <c:axId val="1828541039"/>
      </c:lineChart>
      <c:catAx>
        <c:axId val="182853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41039"/>
        <c:crosses val="autoZero"/>
        <c:auto val="1"/>
        <c:lblAlgn val="ctr"/>
        <c:lblOffset val="100"/>
        <c:noMultiLvlLbl val="0"/>
      </c:catAx>
      <c:valAx>
        <c:axId val="1828541039"/>
        <c:scaling>
          <c:orientation val="minMax"/>
          <c:min val="280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3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u="sng" dirty="0"/>
              <a:t>Supplies Expenditures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Sheet1!$E$1</c:f>
              <c:strCache>
                <c:ptCount val="1"/>
                <c:pt idx="0">
                  <c:v>Supplies </c:v>
                </c:pt>
              </c:strCache>
            </c:strRef>
          </c:tx>
          <c:spPr>
            <a:ln w="57150" cap="rnd">
              <a:solidFill>
                <a:schemeClr val="accent5"/>
              </a:solidFill>
              <a:round/>
            </a:ln>
            <a:effectLst/>
          </c:spPr>
          <c:marker>
            <c:symbol val="none"/>
          </c:marker>
          <c:dLbls>
            <c:dLbl>
              <c:idx val="1"/>
              <c:layout>
                <c:manualLayout>
                  <c:x val="-2.7777780208029765E-2"/>
                  <c:y val="-5.0980392156862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31-4050-B971-E2AB48E64837}"/>
                </c:ext>
              </c:extLst>
            </c:dLbl>
            <c:dLbl>
              <c:idx val="2"/>
              <c:layout>
                <c:manualLayout>
                  <c:x val="-5.5555560416059527E-3"/>
                  <c:y val="-4.7058823529411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31-4050-B971-E2AB48E64837}"/>
                </c:ext>
              </c:extLst>
            </c:dLbl>
            <c:dLbl>
              <c:idx val="3"/>
              <c:layout>
                <c:manualLayout>
                  <c:x val="-3.0000002624672145E-2"/>
                  <c:y val="5.8823529411764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31-4050-B971-E2AB48E64837}"/>
                </c:ext>
              </c:extLst>
            </c:dLbl>
            <c:dLbl>
              <c:idx val="4"/>
              <c:layout>
                <c:manualLayout>
                  <c:x val="-2.0000001749781431E-2"/>
                  <c:y val="-3.7254901960784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31-4050-B971-E2AB48E64837}"/>
                </c:ext>
              </c:extLst>
            </c:dLbl>
            <c:dLbl>
              <c:idx val="5"/>
              <c:layout>
                <c:manualLayout>
                  <c:x val="2.1111112958102619E-2"/>
                  <c:y val="-3.92156862745090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31-4050-B971-E2AB48E64837}"/>
                </c:ext>
              </c:extLst>
            </c:dLbl>
            <c:dLbl>
              <c:idx val="6"/>
              <c:layout>
                <c:manualLayout>
                  <c:x val="-2.8888891416350874E-2"/>
                  <c:y val="5.6862745098039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31-4050-B971-E2AB48E64837}"/>
                </c:ext>
              </c:extLst>
            </c:dLbl>
            <c:dLbl>
              <c:idx val="7"/>
              <c:layout>
                <c:manualLayout>
                  <c:x val="2.55555577913873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31-4050-B971-E2AB48E64837}"/>
                </c:ext>
              </c:extLst>
            </c:dLbl>
            <c:dLbl>
              <c:idx val="8"/>
              <c:layout>
                <c:manualLayout>
                  <c:x val="-3.6666669874599288E-2"/>
                  <c:y val="-5.4901960784313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31-4050-B971-E2AB48E64837}"/>
                </c:ext>
              </c:extLst>
            </c:dLbl>
            <c:dLbl>
              <c:idx val="9"/>
              <c:layout>
                <c:manualLayout>
                  <c:x val="-3.4444447457956905E-2"/>
                  <c:y val="-2.3529411764705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31-4050-B971-E2AB48E6483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Sheet1!$E$2:$E$11</c:f>
              <c:numCache>
                <c:formatCode>_(* #,##0_);_(* \(#,##0\);_(* "-"_);_(@_)</c:formatCode>
                <c:ptCount val="10"/>
                <c:pt idx="0">
                  <c:v>786208</c:v>
                </c:pt>
                <c:pt idx="1">
                  <c:v>1172462</c:v>
                </c:pt>
                <c:pt idx="2" formatCode="#,##0">
                  <c:v>962207</c:v>
                </c:pt>
                <c:pt idx="3" formatCode="#,##0">
                  <c:v>865720</c:v>
                </c:pt>
                <c:pt idx="4" formatCode="#,##0">
                  <c:v>923954</c:v>
                </c:pt>
                <c:pt idx="5" formatCode="#,##0">
                  <c:v>740219</c:v>
                </c:pt>
                <c:pt idx="6" formatCode="#,##0">
                  <c:v>422183</c:v>
                </c:pt>
                <c:pt idx="7" formatCode="#,##0">
                  <c:v>458545</c:v>
                </c:pt>
                <c:pt idx="8" formatCode="#,##0">
                  <c:v>948766</c:v>
                </c:pt>
                <c:pt idx="9" formatCode="#,##0">
                  <c:v>1123022</c:v>
                </c:pt>
              </c:numCache>
            </c:numRef>
          </c:val>
          <c:smooth val="0"/>
          <c:extLst>
            <c:ext xmlns:c16="http://schemas.microsoft.com/office/drawing/2014/chart" uri="{C3380CC4-5D6E-409C-BE32-E72D297353CC}">
              <c16:uniqueId val="{00000000-80A9-4B1A-A7D9-A9140306F02B}"/>
            </c:ext>
          </c:extLst>
        </c:ser>
        <c:dLbls>
          <c:showLegendKey val="0"/>
          <c:showVal val="0"/>
          <c:showCatName val="0"/>
          <c:showSerName val="0"/>
          <c:showPercent val="0"/>
          <c:showBubbleSize val="0"/>
        </c:dLbls>
        <c:smooth val="0"/>
        <c:axId val="1828539119"/>
        <c:axId val="1828541039"/>
      </c:lineChart>
      <c:catAx>
        <c:axId val="182853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41039"/>
        <c:crosses val="autoZero"/>
        <c:auto val="1"/>
        <c:lblAlgn val="ctr"/>
        <c:lblOffset val="100"/>
        <c:noMultiLvlLbl val="0"/>
      </c:catAx>
      <c:valAx>
        <c:axId val="1828541039"/>
        <c:scaling>
          <c:orientation val="minMax"/>
          <c:max val="1300000"/>
          <c:min val="3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3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u="sng" dirty="0"/>
              <a:t>Contract and Service</a:t>
            </a:r>
            <a:r>
              <a:rPr lang="en-US" sz="2800" b="1" u="sng" baseline="0" dirty="0"/>
              <a:t> Expenditures</a:t>
            </a:r>
            <a:endParaRPr lang="en-US" sz="2800" b="1" u="sng"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Sheet1!$F$1</c:f>
              <c:strCache>
                <c:ptCount val="1"/>
                <c:pt idx="0">
                  <c:v>Contracts/Services</c:v>
                </c:pt>
              </c:strCache>
            </c:strRef>
          </c:tx>
          <c:spPr>
            <a:ln w="57150" cap="rnd">
              <a:solidFill>
                <a:schemeClr val="accent4">
                  <a:lumMod val="60000"/>
                  <a:lumOff val="40000"/>
                </a:schemeClr>
              </a:solidFill>
              <a:round/>
            </a:ln>
            <a:effectLst/>
          </c:spPr>
          <c:marker>
            <c:symbol val="none"/>
          </c:marker>
          <c:dLbls>
            <c:dLbl>
              <c:idx val="1"/>
              <c:layout>
                <c:manualLayout>
                  <c:x val="-4.0000003499562863E-2"/>
                  <c:y val="-5.4901960784313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AA-4184-9786-D40A37256AC2}"/>
                </c:ext>
              </c:extLst>
            </c:dLbl>
            <c:dLbl>
              <c:idx val="2"/>
              <c:layout>
                <c:manualLayout>
                  <c:x val="-3.0000002624672145E-2"/>
                  <c:y val="-3.1372549019607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AA-4184-9786-D40A37256AC2}"/>
                </c:ext>
              </c:extLst>
            </c:dLbl>
            <c:dLbl>
              <c:idx val="3"/>
              <c:layout>
                <c:manualLayout>
                  <c:x val="-3.4444447457956905E-2"/>
                  <c:y val="4.9019607843137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AA-4184-9786-D40A37256AC2}"/>
                </c:ext>
              </c:extLst>
            </c:dLbl>
            <c:dLbl>
              <c:idx val="4"/>
              <c:layout>
                <c:manualLayout>
                  <c:x val="-3.7777781082920479E-2"/>
                  <c:y val="-3.1372549019607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AA-4184-9786-D40A37256AC2}"/>
                </c:ext>
              </c:extLst>
            </c:dLbl>
            <c:dLbl>
              <c:idx val="5"/>
              <c:layout>
                <c:manualLayout>
                  <c:x val="1.1111112083211905E-2"/>
                  <c:y val="-1.96078431372549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AA-4184-9786-D40A37256AC2}"/>
                </c:ext>
              </c:extLst>
            </c:dLbl>
            <c:dLbl>
              <c:idx val="6"/>
              <c:layout>
                <c:manualLayout>
                  <c:x val="-3.1111113832993337E-2"/>
                  <c:y val="7.2549019607843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AA-4184-9786-D40A37256AC2}"/>
                </c:ext>
              </c:extLst>
            </c:dLbl>
            <c:dLbl>
              <c:idx val="7"/>
              <c:layout>
                <c:manualLayout>
                  <c:x val="2.4444446583066194E-2"/>
                  <c:y val="2.3529411764705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AA-4184-9786-D40A37256AC2}"/>
                </c:ext>
              </c:extLst>
            </c:dLbl>
            <c:dLbl>
              <c:idx val="8"/>
              <c:layout>
                <c:manualLayout>
                  <c:x val="1.4444445708175314E-2"/>
                  <c:y val="4.1176470588235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3AA-4184-9786-D40A37256AC2}"/>
                </c:ext>
              </c:extLst>
            </c:dLbl>
            <c:dLbl>
              <c:idx val="9"/>
              <c:layout>
                <c:manualLayout>
                  <c:x val="-7.2222228540877384E-2"/>
                  <c:y val="-1.3725490196078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3AA-4184-9786-D40A37256A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Sheet1!$F$2:$F$11</c:f>
              <c:numCache>
                <c:formatCode>_(* #,##0_);_(* \(#,##0\);_(* "-"_);_(@_)</c:formatCode>
                <c:ptCount val="10"/>
                <c:pt idx="0">
                  <c:v>11333386</c:v>
                </c:pt>
                <c:pt idx="1">
                  <c:v>12763772</c:v>
                </c:pt>
                <c:pt idx="2" formatCode="#,##0">
                  <c:v>12998660</c:v>
                </c:pt>
                <c:pt idx="3" formatCode="#,##0">
                  <c:v>12993745</c:v>
                </c:pt>
                <c:pt idx="4" formatCode="#,##0">
                  <c:v>14917458</c:v>
                </c:pt>
                <c:pt idx="5" formatCode="#,##0">
                  <c:v>13540313</c:v>
                </c:pt>
                <c:pt idx="6" formatCode="#,##0">
                  <c:v>9458672</c:v>
                </c:pt>
                <c:pt idx="7" formatCode="#,##0">
                  <c:v>10725541</c:v>
                </c:pt>
                <c:pt idx="8" formatCode="#,##0">
                  <c:v>11844871</c:v>
                </c:pt>
                <c:pt idx="9" formatCode="#,##0">
                  <c:v>12575350</c:v>
                </c:pt>
              </c:numCache>
            </c:numRef>
          </c:val>
          <c:smooth val="0"/>
          <c:extLst>
            <c:ext xmlns:c16="http://schemas.microsoft.com/office/drawing/2014/chart" uri="{C3380CC4-5D6E-409C-BE32-E72D297353CC}">
              <c16:uniqueId val="{00000000-80A9-4B1A-A7D9-A9140306F02B}"/>
            </c:ext>
          </c:extLst>
        </c:ser>
        <c:dLbls>
          <c:showLegendKey val="0"/>
          <c:showVal val="0"/>
          <c:showCatName val="0"/>
          <c:showSerName val="0"/>
          <c:showPercent val="0"/>
          <c:showBubbleSize val="0"/>
        </c:dLbls>
        <c:smooth val="0"/>
        <c:axId val="1828539119"/>
        <c:axId val="1828541039"/>
      </c:lineChart>
      <c:catAx>
        <c:axId val="182853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41039"/>
        <c:crosses val="autoZero"/>
        <c:auto val="1"/>
        <c:lblAlgn val="ctr"/>
        <c:lblOffset val="100"/>
        <c:noMultiLvlLbl val="0"/>
      </c:catAx>
      <c:valAx>
        <c:axId val="1828541039"/>
        <c:scaling>
          <c:orientation val="minMax"/>
          <c:min val="80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3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u="sng" dirty="0"/>
              <a:t>Insurance Expenditures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Sheet1!$G$1</c:f>
              <c:strCache>
                <c:ptCount val="1"/>
                <c:pt idx="0">
                  <c:v>Insurance</c:v>
                </c:pt>
              </c:strCache>
            </c:strRef>
          </c:tx>
          <c:spPr>
            <a:ln w="57150" cap="rnd">
              <a:solidFill>
                <a:schemeClr val="accent6">
                  <a:lumMod val="75000"/>
                </a:schemeClr>
              </a:solidFill>
              <a:round/>
            </a:ln>
            <a:effectLst/>
          </c:spPr>
          <c:marker>
            <c:symbol val="none"/>
          </c:marker>
          <c:dLbls>
            <c:dLbl>
              <c:idx val="0"/>
              <c:layout>
                <c:manualLayout>
                  <c:x val="-2.3333335374745023E-2"/>
                  <c:y val="3.5294117647058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B7-4D5A-9F62-DFF6A530BDFF}"/>
                </c:ext>
              </c:extLst>
            </c:dLbl>
            <c:dLbl>
              <c:idx val="1"/>
              <c:layout>
                <c:manualLayout>
                  <c:x val="-7.7777784582483342E-3"/>
                  <c:y val="-4.705882352941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B7-4D5A-9F62-DFF6A530BD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Sheet1!$G$2:$G$11</c:f>
              <c:numCache>
                <c:formatCode>_(* #,##0_);_(* \(#,##0\);_(* "-"_);_(@_)</c:formatCode>
                <c:ptCount val="10"/>
                <c:pt idx="0">
                  <c:v>938330</c:v>
                </c:pt>
                <c:pt idx="1">
                  <c:v>986093</c:v>
                </c:pt>
                <c:pt idx="2" formatCode="#,##0">
                  <c:v>930695</c:v>
                </c:pt>
                <c:pt idx="3" formatCode="#,##0">
                  <c:v>1036115</c:v>
                </c:pt>
                <c:pt idx="4" formatCode="#,##0">
                  <c:v>1105135</c:v>
                </c:pt>
                <c:pt idx="5" formatCode="#,##0">
                  <c:v>1246373</c:v>
                </c:pt>
                <c:pt idx="6" formatCode="#,##0">
                  <c:v>1437021</c:v>
                </c:pt>
                <c:pt idx="7" formatCode="#,##0">
                  <c:v>1554784</c:v>
                </c:pt>
                <c:pt idx="8" formatCode="#,##0">
                  <c:v>1634071</c:v>
                </c:pt>
                <c:pt idx="9" formatCode="#,##0">
                  <c:v>1789471</c:v>
                </c:pt>
              </c:numCache>
            </c:numRef>
          </c:val>
          <c:smooth val="0"/>
          <c:extLst>
            <c:ext xmlns:c16="http://schemas.microsoft.com/office/drawing/2014/chart" uri="{C3380CC4-5D6E-409C-BE32-E72D297353CC}">
              <c16:uniqueId val="{00000000-80A9-4B1A-A7D9-A9140306F02B}"/>
            </c:ext>
          </c:extLst>
        </c:ser>
        <c:dLbls>
          <c:showLegendKey val="0"/>
          <c:showVal val="0"/>
          <c:showCatName val="0"/>
          <c:showSerName val="0"/>
          <c:showPercent val="0"/>
          <c:showBubbleSize val="0"/>
        </c:dLbls>
        <c:smooth val="0"/>
        <c:axId val="1828539119"/>
        <c:axId val="1828541039"/>
      </c:lineChart>
      <c:catAx>
        <c:axId val="182853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41039"/>
        <c:crosses val="autoZero"/>
        <c:auto val="1"/>
        <c:lblAlgn val="ctr"/>
        <c:lblOffset val="100"/>
        <c:noMultiLvlLbl val="0"/>
      </c:catAx>
      <c:valAx>
        <c:axId val="1828541039"/>
        <c:scaling>
          <c:orientation val="minMax"/>
          <c:max val="1900000"/>
          <c:min val="8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3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u="sng" dirty="0"/>
              <a:t>Utility</a:t>
            </a:r>
            <a:r>
              <a:rPr lang="en-US" sz="2800" b="1" u="sng" baseline="0" dirty="0"/>
              <a:t> Expenditures</a:t>
            </a:r>
            <a:endParaRPr lang="en-US" sz="2800" b="1" u="sng"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Sheet1!$H$1</c:f>
              <c:strCache>
                <c:ptCount val="1"/>
                <c:pt idx="0">
                  <c:v>Utilities</c:v>
                </c:pt>
              </c:strCache>
            </c:strRef>
          </c:tx>
          <c:spPr>
            <a:ln w="57150" cap="rnd">
              <a:solidFill>
                <a:schemeClr val="accent5"/>
              </a:solidFill>
              <a:round/>
            </a:ln>
            <a:effectLst/>
          </c:spPr>
          <c:marker>
            <c:symbol val="none"/>
          </c:marker>
          <c:dLbls>
            <c:dLbl>
              <c:idx val="0"/>
              <c:layout>
                <c:manualLayout>
                  <c:x val="-3.0000002624672166E-2"/>
                  <c:y val="4.5098039215686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17-40E8-ADF2-D56686FB5A30}"/>
                </c:ext>
              </c:extLst>
            </c:dLbl>
            <c:dLbl>
              <c:idx val="1"/>
              <c:layout>
                <c:manualLayout>
                  <c:x val="1.1111112083211866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17-40E8-ADF2-D56686FB5A30}"/>
                </c:ext>
              </c:extLst>
            </c:dLbl>
            <c:dLbl>
              <c:idx val="2"/>
              <c:layout>
                <c:manualLayout>
                  <c:x val="1.3333334499854247E-2"/>
                  <c:y val="1.1764705882352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17-40E8-ADF2-D56686FB5A30}"/>
                </c:ext>
              </c:extLst>
            </c:dLbl>
            <c:dLbl>
              <c:idx val="3"/>
              <c:layout>
                <c:manualLayout>
                  <c:x val="-3.0000002624672145E-2"/>
                  <c:y val="-4.1176470588235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17-40E8-ADF2-D56686FB5A30}"/>
                </c:ext>
              </c:extLst>
            </c:dLbl>
            <c:dLbl>
              <c:idx val="4"/>
              <c:layout>
                <c:manualLayout>
                  <c:x val="5.5555560416059527E-3"/>
                  <c:y val="-2.5490196078431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17-40E8-ADF2-D56686FB5A30}"/>
                </c:ext>
              </c:extLst>
            </c:dLbl>
            <c:dLbl>
              <c:idx val="5"/>
              <c:layout>
                <c:manualLayout>
                  <c:x val="1.1111112083211905E-3"/>
                  <c:y val="-2.9411764705882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17-40E8-ADF2-D56686FB5A30}"/>
                </c:ext>
              </c:extLst>
            </c:dLbl>
            <c:dLbl>
              <c:idx val="6"/>
              <c:layout>
                <c:manualLayout>
                  <c:x val="-2.2222224166423894E-2"/>
                  <c:y val="4.3137254901960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17-40E8-ADF2-D56686FB5A30}"/>
                </c:ext>
              </c:extLst>
            </c:dLbl>
            <c:dLbl>
              <c:idx val="7"/>
              <c:layout>
                <c:manualLayout>
                  <c:x val="1.888889054146024E-2"/>
                  <c:y val="2.941176470588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17-40E8-ADF2-D56686FB5A30}"/>
                </c:ext>
              </c:extLst>
            </c:dLbl>
            <c:dLbl>
              <c:idx val="8"/>
              <c:layout>
                <c:manualLayout>
                  <c:x val="-9.6666675123943585E-2"/>
                  <c:y val="-1.96078431372552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17-40E8-ADF2-D56686FB5A30}"/>
                </c:ext>
              </c:extLst>
            </c:dLbl>
            <c:dLbl>
              <c:idx val="9"/>
              <c:layout>
                <c:manualLayout>
                  <c:x val="-2.5555557791387545E-2"/>
                  <c:y val="-3.5294117647058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17-40E8-ADF2-D56686FB5A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2014-2015</c:v>
                </c:pt>
                <c:pt idx="1">
                  <c:v>2015-2016</c:v>
                </c:pt>
                <c:pt idx="2">
                  <c:v>2016-2017</c:v>
                </c:pt>
                <c:pt idx="3">
                  <c:v>2017-2018</c:v>
                </c:pt>
                <c:pt idx="4">
                  <c:v>2018-2019</c:v>
                </c:pt>
                <c:pt idx="5">
                  <c:v>2019-2020</c:v>
                </c:pt>
                <c:pt idx="6">
                  <c:v>2020-2021</c:v>
                </c:pt>
                <c:pt idx="7">
                  <c:v>2021-2022</c:v>
                </c:pt>
                <c:pt idx="8">
                  <c:v>Proj 2022-2023</c:v>
                </c:pt>
                <c:pt idx="9">
                  <c:v>Proj 2023-2024</c:v>
                </c:pt>
              </c:strCache>
            </c:strRef>
          </c:cat>
          <c:val>
            <c:numRef>
              <c:f>Sheet1!$H$2:$H$11</c:f>
              <c:numCache>
                <c:formatCode>_(* #,##0_);_(* \(#,##0\);_(* "-"_);_(@_)</c:formatCode>
                <c:ptCount val="10"/>
                <c:pt idx="0">
                  <c:v>2887946</c:v>
                </c:pt>
                <c:pt idx="1">
                  <c:v>2813098</c:v>
                </c:pt>
                <c:pt idx="2" formatCode="#,##0">
                  <c:v>3264972</c:v>
                </c:pt>
                <c:pt idx="3" formatCode="#,##0">
                  <c:v>3782758</c:v>
                </c:pt>
                <c:pt idx="4" formatCode="#,##0">
                  <c:v>3568348</c:v>
                </c:pt>
                <c:pt idx="5" formatCode="#,##0">
                  <c:v>3340130</c:v>
                </c:pt>
                <c:pt idx="6" formatCode="#,##0">
                  <c:v>2776049</c:v>
                </c:pt>
                <c:pt idx="7" formatCode="#,##0">
                  <c:v>3767300</c:v>
                </c:pt>
                <c:pt idx="8" formatCode="#,##0">
                  <c:v>5142289</c:v>
                </c:pt>
                <c:pt idx="9" formatCode="#,##0">
                  <c:v>5364384</c:v>
                </c:pt>
              </c:numCache>
            </c:numRef>
          </c:val>
          <c:smooth val="0"/>
          <c:extLst>
            <c:ext xmlns:c16="http://schemas.microsoft.com/office/drawing/2014/chart" uri="{C3380CC4-5D6E-409C-BE32-E72D297353CC}">
              <c16:uniqueId val="{00000000-80A9-4B1A-A7D9-A9140306F02B}"/>
            </c:ext>
          </c:extLst>
        </c:ser>
        <c:dLbls>
          <c:showLegendKey val="0"/>
          <c:showVal val="0"/>
          <c:showCatName val="0"/>
          <c:showSerName val="0"/>
          <c:showPercent val="0"/>
          <c:showBubbleSize val="0"/>
        </c:dLbls>
        <c:smooth val="0"/>
        <c:axId val="1828539119"/>
        <c:axId val="1828541039"/>
      </c:lineChart>
      <c:catAx>
        <c:axId val="182853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41039"/>
        <c:crosses val="autoZero"/>
        <c:auto val="1"/>
        <c:lblAlgn val="ctr"/>
        <c:lblOffset val="100"/>
        <c:noMultiLvlLbl val="0"/>
      </c:catAx>
      <c:valAx>
        <c:axId val="1828541039"/>
        <c:scaling>
          <c:orientation val="minMax"/>
          <c:min val="23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2853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cdr:x>
      <cdr:y>0.54118</cdr:y>
    </cdr:from>
    <cdr:to>
      <cdr:x>0.76</cdr:x>
      <cdr:y>0.68235</cdr:y>
    </cdr:to>
    <cdr:sp macro="" textlink="">
      <cdr:nvSpPr>
        <cdr:cNvPr id="7" name="TextBox 6">
          <a:extLst xmlns:a="http://schemas.openxmlformats.org/drawingml/2006/main">
            <a:ext uri="{FF2B5EF4-FFF2-40B4-BE49-F238E27FC236}">
              <a16:creationId xmlns:a16="http://schemas.microsoft.com/office/drawing/2014/main" id="{B13C393A-C346-2A33-4E92-CB3687E58E1C}"/>
            </a:ext>
          </a:extLst>
        </cdr:cNvPr>
        <cdr:cNvSpPr txBox="1"/>
      </cdr:nvSpPr>
      <cdr:spPr>
        <a:xfrm xmlns:a="http://schemas.openxmlformats.org/drawingml/2006/main">
          <a:off x="7772400" y="3505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88EAF-6ECA-4616-85EF-35AA19C641F3}" type="datetimeFigureOut">
              <a:rPr lang="en-US"/>
              <a:t>6/6/2023</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t>6/6/2023</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6/6/2023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6/6/2023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6/6/2023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6/6/2023</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6/6/2023</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6/6/2023</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6/6/2023</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6/6/2023</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6/6/2023</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6/6/2023</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6/6/2023</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mc.edu/administration/business-services/budge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0412" y="1752600"/>
            <a:ext cx="10210800" cy="1371600"/>
          </a:xfrm>
        </p:spPr>
        <p:txBody>
          <a:bodyPr>
            <a:normAutofit/>
          </a:bodyPr>
          <a:lstStyle/>
          <a:p>
            <a:r>
              <a:rPr lang="en-US" sz="3200" dirty="0">
                <a:latin typeface="Calibri" panose="020F0502020204030204" pitchFamily="34" charset="0"/>
                <a:cs typeface="Calibri" panose="020F0502020204030204" pitchFamily="34" charset="0"/>
              </a:rPr>
              <a:t>Santa Monica College</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2023-2024 Tentative Budget Presentation</a:t>
            </a:r>
            <a:endParaRPr lang="en-US" sz="3200" i="1" dirty="0">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a:xfrm>
            <a:off x="836612" y="3276600"/>
            <a:ext cx="8229600" cy="1219200"/>
          </a:xfrm>
        </p:spPr>
        <p:txBody>
          <a:bodyPr/>
          <a:lstStyle/>
          <a:p>
            <a:r>
              <a:rPr lang="it-IT" dirty="0">
                <a:latin typeface="Calibri" panose="020F0502020204030204" pitchFamily="34" charset="0"/>
                <a:cs typeface="Calibri" panose="020F0502020204030204" pitchFamily="34" charset="0"/>
              </a:rPr>
              <a:t>Budget committee</a:t>
            </a:r>
          </a:p>
          <a:p>
            <a:r>
              <a:rPr lang="it-IT">
                <a:latin typeface="Calibri" panose="020F0502020204030204" pitchFamily="34" charset="0"/>
                <a:cs typeface="Calibri" panose="020F0502020204030204" pitchFamily="34" charset="0"/>
              </a:rPr>
              <a:t>JUNE 6, 2023</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46B7375E-464E-8EC4-7620-130F0DFB8E28}"/>
              </a:ext>
            </a:extLst>
          </p:cNvPr>
          <p:cNvGraphicFramePr/>
          <p:nvPr>
            <p:extLst>
              <p:ext uri="{D42A27DB-BD31-4B8C-83A1-F6EECF244321}">
                <p14:modId xmlns:p14="http://schemas.microsoft.com/office/powerpoint/2010/main" val="553441884"/>
              </p:ext>
            </p:extLst>
          </p:nvPr>
        </p:nvGraphicFramePr>
        <p:xfrm>
          <a:off x="684212" y="76200"/>
          <a:ext cx="11429999" cy="6477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BB22EEAC-699C-6CE8-D64E-BAFC7183C69C}"/>
              </a:ext>
            </a:extLst>
          </p:cNvPr>
          <p:cNvCxnSpPr>
            <a:cxnSpLocks/>
          </p:cNvCxnSpPr>
          <p:nvPr/>
        </p:nvCxnSpPr>
        <p:spPr>
          <a:xfrm flipV="1">
            <a:off x="3122612" y="762000"/>
            <a:ext cx="7924800" cy="48006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17274A-90C0-D37D-B0F1-C93E19599F9D}"/>
              </a:ext>
            </a:extLst>
          </p:cNvPr>
          <p:cNvSpPr txBox="1"/>
          <p:nvPr/>
        </p:nvSpPr>
        <p:spPr>
          <a:xfrm>
            <a:off x="1903412" y="1828800"/>
            <a:ext cx="5257800" cy="523220"/>
          </a:xfrm>
          <a:prstGeom prst="rect">
            <a:avLst/>
          </a:prstGeom>
          <a:noFill/>
        </p:spPr>
        <p:txBody>
          <a:bodyPr wrap="square" rtlCol="0">
            <a:spAutoFit/>
          </a:bodyPr>
          <a:lstStyle/>
          <a:p>
            <a:r>
              <a:rPr lang="en-US" sz="2800" b="1" dirty="0">
                <a:solidFill>
                  <a:srgbClr val="FFFF00"/>
                </a:solidFill>
                <a:latin typeface="Calibri" panose="020F0502020204030204" pitchFamily="34" charset="0"/>
                <a:cs typeface="Calibri" panose="020F0502020204030204" pitchFamily="34" charset="0"/>
              </a:rPr>
              <a:t>Increase of $66,916,473 or 44.45%</a:t>
            </a:r>
            <a:endParaRPr lang="en-US" sz="2000" dirty="0"/>
          </a:p>
        </p:txBody>
      </p:sp>
      <p:sp>
        <p:nvSpPr>
          <p:cNvPr id="8" name="TextBox 7">
            <a:extLst>
              <a:ext uri="{FF2B5EF4-FFF2-40B4-BE49-F238E27FC236}">
                <a16:creationId xmlns:a16="http://schemas.microsoft.com/office/drawing/2014/main" id="{1715AE5B-9EE9-96C5-A1D4-6217567C10C4}"/>
              </a:ext>
            </a:extLst>
          </p:cNvPr>
          <p:cNvSpPr txBox="1"/>
          <p:nvPr/>
        </p:nvSpPr>
        <p:spPr>
          <a:xfrm>
            <a:off x="2038459" y="3037820"/>
            <a:ext cx="254646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Mandated Cost Payment</a:t>
            </a:r>
          </a:p>
        </p:txBody>
      </p:sp>
      <p:sp>
        <p:nvSpPr>
          <p:cNvPr id="9" name="TextBox 8">
            <a:extLst>
              <a:ext uri="{FF2B5EF4-FFF2-40B4-BE49-F238E27FC236}">
                <a16:creationId xmlns:a16="http://schemas.microsoft.com/office/drawing/2014/main" id="{9CF3B244-EED1-72E5-D083-4256E8C10353}"/>
              </a:ext>
            </a:extLst>
          </p:cNvPr>
          <p:cNvSpPr txBox="1"/>
          <p:nvPr/>
        </p:nvSpPr>
        <p:spPr>
          <a:xfrm>
            <a:off x="4171381" y="2323599"/>
            <a:ext cx="220784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Retro FTES Borrowing</a:t>
            </a:r>
          </a:p>
        </p:txBody>
      </p:sp>
      <p:sp>
        <p:nvSpPr>
          <p:cNvPr id="10" name="TextBox 9">
            <a:extLst>
              <a:ext uri="{FF2B5EF4-FFF2-40B4-BE49-F238E27FC236}">
                <a16:creationId xmlns:a16="http://schemas.microsoft.com/office/drawing/2014/main" id="{B83C325E-3B25-07AD-001D-D6F8BAECBA98}"/>
              </a:ext>
            </a:extLst>
          </p:cNvPr>
          <p:cNvSpPr txBox="1"/>
          <p:nvPr/>
        </p:nvSpPr>
        <p:spPr>
          <a:xfrm>
            <a:off x="5698899" y="2353981"/>
            <a:ext cx="220765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SCFF – Hold Harmless</a:t>
            </a:r>
          </a:p>
        </p:txBody>
      </p:sp>
      <p:sp>
        <p:nvSpPr>
          <p:cNvPr id="11" name="TextBox 10">
            <a:extLst>
              <a:ext uri="{FF2B5EF4-FFF2-40B4-BE49-F238E27FC236}">
                <a16:creationId xmlns:a16="http://schemas.microsoft.com/office/drawing/2014/main" id="{058F3C0B-05D3-9411-D10D-25CE81BE0E0C}"/>
              </a:ext>
            </a:extLst>
          </p:cNvPr>
          <p:cNvSpPr txBox="1"/>
          <p:nvPr/>
        </p:nvSpPr>
        <p:spPr>
          <a:xfrm>
            <a:off x="8590767" y="2694892"/>
            <a:ext cx="23685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HEERF/Federal Funding</a:t>
            </a:r>
          </a:p>
        </p:txBody>
      </p:sp>
    </p:spTree>
    <p:extLst>
      <p:ext uri="{BB962C8B-B14F-4D97-AF65-F5344CB8AC3E}">
        <p14:creationId xmlns:p14="http://schemas.microsoft.com/office/powerpoint/2010/main" val="413104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9" grpId="1"/>
      <p:bldP spid="10" grpId="0"/>
      <p:bldP spid="10" grpId="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46B7375E-464E-8EC4-7620-130F0DFB8E28}"/>
              </a:ext>
            </a:extLst>
          </p:cNvPr>
          <p:cNvGraphicFramePr/>
          <p:nvPr>
            <p:extLst>
              <p:ext uri="{D42A27DB-BD31-4B8C-83A1-F6EECF244321}">
                <p14:modId xmlns:p14="http://schemas.microsoft.com/office/powerpoint/2010/main" val="1807524796"/>
              </p:ext>
            </p:extLst>
          </p:nvPr>
        </p:nvGraphicFramePr>
        <p:xfrm>
          <a:off x="684212" y="76200"/>
          <a:ext cx="11429999" cy="6477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BB22EEAC-699C-6CE8-D64E-BAFC7183C69C}"/>
              </a:ext>
            </a:extLst>
          </p:cNvPr>
          <p:cNvCxnSpPr/>
          <p:nvPr/>
        </p:nvCxnSpPr>
        <p:spPr>
          <a:xfrm flipV="1">
            <a:off x="2208212" y="990600"/>
            <a:ext cx="9220200" cy="46482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17274A-90C0-D37D-B0F1-C93E19599F9D}"/>
              </a:ext>
            </a:extLst>
          </p:cNvPr>
          <p:cNvSpPr txBox="1"/>
          <p:nvPr/>
        </p:nvSpPr>
        <p:spPr>
          <a:xfrm>
            <a:off x="2132012" y="2209800"/>
            <a:ext cx="5257800" cy="523220"/>
          </a:xfrm>
          <a:prstGeom prst="rect">
            <a:avLst/>
          </a:prstGeom>
          <a:noFill/>
        </p:spPr>
        <p:txBody>
          <a:bodyPr wrap="square" rtlCol="0">
            <a:spAutoFit/>
          </a:bodyPr>
          <a:lstStyle/>
          <a:p>
            <a:r>
              <a:rPr lang="en-US" sz="2800" b="1" dirty="0">
                <a:solidFill>
                  <a:srgbClr val="FFFF00"/>
                </a:solidFill>
                <a:latin typeface="Calibri" panose="020F0502020204030204" pitchFamily="34" charset="0"/>
                <a:cs typeface="Calibri" panose="020F0502020204030204" pitchFamily="34" charset="0"/>
              </a:rPr>
              <a:t>Increase of $37,786,294 or 36.5%</a:t>
            </a:r>
            <a:endParaRPr lang="en-US" sz="2000" dirty="0"/>
          </a:p>
        </p:txBody>
      </p:sp>
    </p:spTree>
    <p:extLst>
      <p:ext uri="{BB962C8B-B14F-4D97-AF65-F5344CB8AC3E}">
        <p14:creationId xmlns:p14="http://schemas.microsoft.com/office/powerpoint/2010/main" val="31640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46B7375E-464E-8EC4-7620-130F0DFB8E28}"/>
              </a:ext>
            </a:extLst>
          </p:cNvPr>
          <p:cNvGraphicFramePr/>
          <p:nvPr>
            <p:extLst>
              <p:ext uri="{D42A27DB-BD31-4B8C-83A1-F6EECF244321}">
                <p14:modId xmlns:p14="http://schemas.microsoft.com/office/powerpoint/2010/main" val="933512300"/>
              </p:ext>
            </p:extLst>
          </p:nvPr>
        </p:nvGraphicFramePr>
        <p:xfrm>
          <a:off x="684212" y="76200"/>
          <a:ext cx="11429999"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71FEAA6-C5C1-95B0-4FE1-038D25EA7FE2}"/>
              </a:ext>
            </a:extLst>
          </p:cNvPr>
          <p:cNvSpPr txBox="1"/>
          <p:nvPr/>
        </p:nvSpPr>
        <p:spPr>
          <a:xfrm>
            <a:off x="1751012" y="1219200"/>
            <a:ext cx="7772399" cy="1200329"/>
          </a:xfrm>
          <a:prstGeom prst="rect">
            <a:avLst/>
          </a:prstGeom>
          <a:noFill/>
        </p:spPr>
        <p:txBody>
          <a:bodyPr wrap="square" rtlCol="0">
            <a:spAutoFit/>
          </a:bodyPr>
          <a:lstStyle/>
          <a:p>
            <a:r>
              <a:rPr lang="en-US" b="1" u="sng" dirty="0">
                <a:solidFill>
                  <a:srgbClr val="FFFF00"/>
                </a:solidFill>
                <a:latin typeface="Calibri" panose="020F0502020204030204" pitchFamily="34" charset="0"/>
                <a:cs typeface="Calibri" panose="020F0502020204030204" pitchFamily="34" charset="0"/>
              </a:rPr>
              <a:t>Benefit		14-15		23-24		Incr. %	</a:t>
            </a:r>
            <a:r>
              <a:rPr lang="en-US" dirty="0">
                <a:solidFill>
                  <a:srgbClr val="FFFF00"/>
                </a:solidFill>
                <a:latin typeface="Calibri" panose="020F0502020204030204" pitchFamily="34" charset="0"/>
                <a:cs typeface="Calibri" panose="020F0502020204030204" pitchFamily="34" charset="0"/>
              </a:rPr>
              <a:t>	</a:t>
            </a:r>
          </a:p>
          <a:p>
            <a:r>
              <a:rPr lang="en-US" dirty="0">
                <a:solidFill>
                  <a:srgbClr val="FFFF00"/>
                </a:solidFill>
                <a:latin typeface="Calibri" panose="020F0502020204030204" pitchFamily="34" charset="0"/>
                <a:cs typeface="Calibri" panose="020F0502020204030204" pitchFamily="34" charset="0"/>
              </a:rPr>
              <a:t>Pension		$9,177,584	$28,068,330	205.8%</a:t>
            </a:r>
          </a:p>
          <a:p>
            <a:r>
              <a:rPr lang="en-US" dirty="0">
                <a:solidFill>
                  <a:srgbClr val="FFFF00"/>
                </a:solidFill>
                <a:latin typeface="Calibri" panose="020F0502020204030204" pitchFamily="34" charset="0"/>
                <a:cs typeface="Calibri" panose="020F0502020204030204" pitchFamily="34" charset="0"/>
              </a:rPr>
              <a:t>H&amp;W		$12,757,427	$19,200,750	50.5%</a:t>
            </a:r>
          </a:p>
          <a:p>
            <a:r>
              <a:rPr lang="en-US" dirty="0">
                <a:solidFill>
                  <a:srgbClr val="FFFF00"/>
                </a:solidFill>
                <a:latin typeface="Calibri" panose="020F0502020204030204" pitchFamily="34" charset="0"/>
                <a:cs typeface="Calibri" panose="020F0502020204030204" pitchFamily="34" charset="0"/>
              </a:rPr>
              <a:t>Retiree H&amp;W	$2,747,963	$5,606,637	104.0%</a:t>
            </a:r>
          </a:p>
        </p:txBody>
      </p:sp>
      <p:cxnSp>
        <p:nvCxnSpPr>
          <p:cNvPr id="5" name="Straight Arrow Connector 4">
            <a:extLst>
              <a:ext uri="{FF2B5EF4-FFF2-40B4-BE49-F238E27FC236}">
                <a16:creationId xmlns:a16="http://schemas.microsoft.com/office/drawing/2014/main" id="{B0858994-BCAE-0D00-D268-2D85BFFB231B}"/>
              </a:ext>
            </a:extLst>
          </p:cNvPr>
          <p:cNvCxnSpPr/>
          <p:nvPr/>
        </p:nvCxnSpPr>
        <p:spPr>
          <a:xfrm flipV="1">
            <a:off x="3275012" y="1066800"/>
            <a:ext cx="7772400" cy="44958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CD6879-6B5F-E59D-C010-F7258B1D0AC9}"/>
              </a:ext>
            </a:extLst>
          </p:cNvPr>
          <p:cNvSpPr txBox="1"/>
          <p:nvPr/>
        </p:nvSpPr>
        <p:spPr>
          <a:xfrm>
            <a:off x="6627812" y="3888976"/>
            <a:ext cx="5247014" cy="523220"/>
          </a:xfrm>
          <a:prstGeom prst="rect">
            <a:avLst/>
          </a:prstGeom>
          <a:noFill/>
        </p:spPr>
        <p:txBody>
          <a:bodyPr wrap="none" rtlCol="0">
            <a:spAutoFit/>
          </a:bodyPr>
          <a:lstStyle/>
          <a:p>
            <a:r>
              <a:rPr lang="en-US" sz="2800" dirty="0">
                <a:solidFill>
                  <a:srgbClr val="FFFF00"/>
                </a:solidFill>
                <a:latin typeface="Calibri" panose="020F0502020204030204" pitchFamily="34" charset="0"/>
                <a:cs typeface="Calibri" panose="020F0502020204030204" pitchFamily="34" charset="0"/>
              </a:rPr>
              <a:t>Increase of $40,855,187 or 132.2%</a:t>
            </a:r>
          </a:p>
        </p:txBody>
      </p:sp>
    </p:spTree>
    <p:extLst>
      <p:ext uri="{BB962C8B-B14F-4D97-AF65-F5344CB8AC3E}">
        <p14:creationId xmlns:p14="http://schemas.microsoft.com/office/powerpoint/2010/main" val="23592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46B7375E-464E-8EC4-7620-130F0DFB8E28}"/>
              </a:ext>
            </a:extLst>
          </p:cNvPr>
          <p:cNvGraphicFramePr/>
          <p:nvPr>
            <p:extLst>
              <p:ext uri="{D42A27DB-BD31-4B8C-83A1-F6EECF244321}">
                <p14:modId xmlns:p14="http://schemas.microsoft.com/office/powerpoint/2010/main" val="634388416"/>
              </p:ext>
            </p:extLst>
          </p:nvPr>
        </p:nvGraphicFramePr>
        <p:xfrm>
          <a:off x="684212" y="76200"/>
          <a:ext cx="11429999" cy="6477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E26CFE6C-5F19-CFF3-0988-2579D048D60B}"/>
              </a:ext>
            </a:extLst>
          </p:cNvPr>
          <p:cNvCxnSpPr/>
          <p:nvPr/>
        </p:nvCxnSpPr>
        <p:spPr>
          <a:xfrm flipV="1">
            <a:off x="2894012" y="1524000"/>
            <a:ext cx="8077200" cy="19050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BA6BCB-E2B0-C88E-2077-0870856A2BB0}"/>
              </a:ext>
            </a:extLst>
          </p:cNvPr>
          <p:cNvSpPr txBox="1"/>
          <p:nvPr/>
        </p:nvSpPr>
        <p:spPr>
          <a:xfrm>
            <a:off x="1736588" y="4329932"/>
            <a:ext cx="4662623" cy="523220"/>
          </a:xfrm>
          <a:prstGeom prst="rect">
            <a:avLst/>
          </a:prstGeom>
          <a:noFill/>
        </p:spPr>
        <p:txBody>
          <a:bodyPr wrap="none" rtlCol="0">
            <a:spAutoFit/>
          </a:bodyPr>
          <a:lstStyle/>
          <a:p>
            <a:r>
              <a:rPr lang="en-US" sz="2800" b="1" dirty="0">
                <a:solidFill>
                  <a:srgbClr val="FFFF00"/>
                </a:solidFill>
                <a:latin typeface="Calibri" panose="020F0502020204030204" pitchFamily="34" charset="0"/>
                <a:cs typeface="Calibri" panose="020F0502020204030204" pitchFamily="34" charset="0"/>
              </a:rPr>
              <a:t>Increase of $336,814 or 42.8%</a:t>
            </a:r>
          </a:p>
        </p:txBody>
      </p:sp>
    </p:spTree>
    <p:extLst>
      <p:ext uri="{BB962C8B-B14F-4D97-AF65-F5344CB8AC3E}">
        <p14:creationId xmlns:p14="http://schemas.microsoft.com/office/powerpoint/2010/main" val="151899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46B7375E-464E-8EC4-7620-130F0DFB8E28}"/>
              </a:ext>
            </a:extLst>
          </p:cNvPr>
          <p:cNvGraphicFramePr/>
          <p:nvPr>
            <p:extLst>
              <p:ext uri="{D42A27DB-BD31-4B8C-83A1-F6EECF244321}">
                <p14:modId xmlns:p14="http://schemas.microsoft.com/office/powerpoint/2010/main" val="1474321022"/>
              </p:ext>
            </p:extLst>
          </p:nvPr>
        </p:nvGraphicFramePr>
        <p:xfrm>
          <a:off x="684212" y="76200"/>
          <a:ext cx="11429999"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6E5410B-7B09-399E-CBE8-4ECA8713CC9A}"/>
              </a:ext>
            </a:extLst>
          </p:cNvPr>
          <p:cNvSpPr txBox="1"/>
          <p:nvPr/>
        </p:nvSpPr>
        <p:spPr>
          <a:xfrm>
            <a:off x="2284412" y="4038600"/>
            <a:ext cx="4241610" cy="461665"/>
          </a:xfrm>
          <a:prstGeom prst="rect">
            <a:avLst/>
          </a:prstGeom>
          <a:noFill/>
        </p:spPr>
        <p:txBody>
          <a:bodyPr wrap="none" rtlCol="0">
            <a:spAutoFit/>
          </a:bodyPr>
          <a:lstStyle/>
          <a:p>
            <a:r>
              <a:rPr lang="en-US" sz="2400" b="1" dirty="0">
                <a:solidFill>
                  <a:srgbClr val="FFFF00"/>
                </a:solidFill>
                <a:latin typeface="Calibri" panose="020F0502020204030204" pitchFamily="34" charset="0"/>
                <a:cs typeface="Calibri" panose="020F0502020204030204" pitchFamily="34" charset="0"/>
              </a:rPr>
              <a:t>Increase of $1,241,964 or 10.9%</a:t>
            </a:r>
          </a:p>
        </p:txBody>
      </p:sp>
      <p:cxnSp>
        <p:nvCxnSpPr>
          <p:cNvPr id="8" name="Straight Arrow Connector 7">
            <a:extLst>
              <a:ext uri="{FF2B5EF4-FFF2-40B4-BE49-F238E27FC236}">
                <a16:creationId xmlns:a16="http://schemas.microsoft.com/office/drawing/2014/main" id="{16CD61FD-A780-A08F-159D-36C543B092F1}"/>
              </a:ext>
            </a:extLst>
          </p:cNvPr>
          <p:cNvCxnSpPr/>
          <p:nvPr/>
        </p:nvCxnSpPr>
        <p:spPr>
          <a:xfrm flipV="1">
            <a:off x="3198812" y="2895600"/>
            <a:ext cx="7315200" cy="8382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9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46B7375E-464E-8EC4-7620-130F0DFB8E28}"/>
              </a:ext>
            </a:extLst>
          </p:cNvPr>
          <p:cNvGraphicFramePr/>
          <p:nvPr>
            <p:extLst>
              <p:ext uri="{D42A27DB-BD31-4B8C-83A1-F6EECF244321}">
                <p14:modId xmlns:p14="http://schemas.microsoft.com/office/powerpoint/2010/main" val="3219031152"/>
              </p:ext>
            </p:extLst>
          </p:nvPr>
        </p:nvGraphicFramePr>
        <p:xfrm>
          <a:off x="684212" y="76200"/>
          <a:ext cx="11429999" cy="6477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5BC023E5-7456-30E1-E4A2-E2469592CF82}"/>
              </a:ext>
            </a:extLst>
          </p:cNvPr>
          <p:cNvCxnSpPr/>
          <p:nvPr/>
        </p:nvCxnSpPr>
        <p:spPr>
          <a:xfrm flipV="1">
            <a:off x="2513012" y="1295400"/>
            <a:ext cx="8915400" cy="41148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3923829-252F-B0BE-0011-52477AB09BAD}"/>
              </a:ext>
            </a:extLst>
          </p:cNvPr>
          <p:cNvSpPr txBox="1"/>
          <p:nvPr/>
        </p:nvSpPr>
        <p:spPr>
          <a:xfrm>
            <a:off x="2055812" y="2514600"/>
            <a:ext cx="4609019" cy="523220"/>
          </a:xfrm>
          <a:prstGeom prst="rect">
            <a:avLst/>
          </a:prstGeom>
          <a:noFill/>
        </p:spPr>
        <p:txBody>
          <a:bodyPr wrap="none" rtlCol="0">
            <a:spAutoFit/>
          </a:bodyPr>
          <a:lstStyle/>
          <a:p>
            <a:r>
              <a:rPr lang="en-US" sz="2800" dirty="0">
                <a:solidFill>
                  <a:srgbClr val="FFFF00"/>
                </a:solidFill>
                <a:latin typeface="Calibri" panose="020F0502020204030204" pitchFamily="34" charset="0"/>
                <a:cs typeface="Calibri" panose="020F0502020204030204" pitchFamily="34" charset="0"/>
              </a:rPr>
              <a:t>Increase of $851,141 or 90.7%</a:t>
            </a:r>
          </a:p>
        </p:txBody>
      </p:sp>
    </p:spTree>
    <p:extLst>
      <p:ext uri="{BB962C8B-B14F-4D97-AF65-F5344CB8AC3E}">
        <p14:creationId xmlns:p14="http://schemas.microsoft.com/office/powerpoint/2010/main" val="75705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46B7375E-464E-8EC4-7620-130F0DFB8E28}"/>
              </a:ext>
            </a:extLst>
          </p:cNvPr>
          <p:cNvGraphicFramePr/>
          <p:nvPr>
            <p:extLst>
              <p:ext uri="{D42A27DB-BD31-4B8C-83A1-F6EECF244321}">
                <p14:modId xmlns:p14="http://schemas.microsoft.com/office/powerpoint/2010/main" val="3549932318"/>
              </p:ext>
            </p:extLst>
          </p:nvPr>
        </p:nvGraphicFramePr>
        <p:xfrm>
          <a:off x="684212" y="76200"/>
          <a:ext cx="11429999" cy="6477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274418EA-3AE2-513D-1DEF-39B44F4278E2}"/>
              </a:ext>
            </a:extLst>
          </p:cNvPr>
          <p:cNvCxnSpPr/>
          <p:nvPr/>
        </p:nvCxnSpPr>
        <p:spPr>
          <a:xfrm flipV="1">
            <a:off x="2589212" y="1219200"/>
            <a:ext cx="8534400" cy="40386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F089A07-6D02-684C-3BE7-48CCC3C46104}"/>
              </a:ext>
            </a:extLst>
          </p:cNvPr>
          <p:cNvSpPr txBox="1"/>
          <p:nvPr/>
        </p:nvSpPr>
        <p:spPr>
          <a:xfrm>
            <a:off x="1827212" y="2209800"/>
            <a:ext cx="4855047" cy="523220"/>
          </a:xfrm>
          <a:prstGeom prst="rect">
            <a:avLst/>
          </a:prstGeom>
          <a:noFill/>
        </p:spPr>
        <p:txBody>
          <a:bodyPr wrap="none" rtlCol="0">
            <a:spAutoFit/>
          </a:bodyPr>
          <a:lstStyle/>
          <a:p>
            <a:r>
              <a:rPr lang="en-US" sz="2800" dirty="0">
                <a:solidFill>
                  <a:srgbClr val="FFFF00"/>
                </a:solidFill>
                <a:latin typeface="Calibri" panose="020F0502020204030204" pitchFamily="34" charset="0"/>
                <a:cs typeface="Calibri" panose="020F0502020204030204" pitchFamily="34" charset="0"/>
              </a:rPr>
              <a:t>Increase of $2,476,438 or 85.8%</a:t>
            </a:r>
          </a:p>
        </p:txBody>
      </p:sp>
    </p:spTree>
    <p:extLst>
      <p:ext uri="{BB962C8B-B14F-4D97-AF65-F5344CB8AC3E}">
        <p14:creationId xmlns:p14="http://schemas.microsoft.com/office/powerpoint/2010/main" val="124747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46B7375E-464E-8EC4-7620-130F0DFB8E28}"/>
              </a:ext>
            </a:extLst>
          </p:cNvPr>
          <p:cNvGraphicFramePr/>
          <p:nvPr>
            <p:extLst>
              <p:ext uri="{D42A27DB-BD31-4B8C-83A1-F6EECF244321}">
                <p14:modId xmlns:p14="http://schemas.microsoft.com/office/powerpoint/2010/main" val="176224172"/>
              </p:ext>
            </p:extLst>
          </p:nvPr>
        </p:nvGraphicFramePr>
        <p:xfrm>
          <a:off x="684212" y="76200"/>
          <a:ext cx="11429999" cy="6477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8042AAA2-23D0-6884-D72B-736B2A847645}"/>
              </a:ext>
            </a:extLst>
          </p:cNvPr>
          <p:cNvCxnSpPr>
            <a:cxnSpLocks/>
          </p:cNvCxnSpPr>
          <p:nvPr/>
        </p:nvCxnSpPr>
        <p:spPr>
          <a:xfrm flipV="1">
            <a:off x="3122612" y="1066800"/>
            <a:ext cx="7162800" cy="45720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1B672D-2508-3C8F-C8B1-F3E5C43943B7}"/>
              </a:ext>
            </a:extLst>
          </p:cNvPr>
          <p:cNvSpPr txBox="1"/>
          <p:nvPr/>
        </p:nvSpPr>
        <p:spPr>
          <a:xfrm>
            <a:off x="1903413" y="1981200"/>
            <a:ext cx="5064271" cy="523220"/>
          </a:xfrm>
          <a:prstGeom prst="rect">
            <a:avLst/>
          </a:prstGeom>
          <a:noFill/>
        </p:spPr>
        <p:txBody>
          <a:bodyPr wrap="none" rtlCol="0">
            <a:spAutoFit/>
          </a:bodyPr>
          <a:lstStyle/>
          <a:p>
            <a:r>
              <a:rPr lang="en-US" sz="2800" dirty="0">
                <a:solidFill>
                  <a:srgbClr val="FFFF00"/>
                </a:solidFill>
                <a:latin typeface="Calibri" panose="020F0502020204030204" pitchFamily="34" charset="0"/>
                <a:cs typeface="Calibri" panose="020F0502020204030204" pitchFamily="34" charset="0"/>
              </a:rPr>
              <a:t>Increase of $83,422,538 or 55.4%</a:t>
            </a:r>
          </a:p>
        </p:txBody>
      </p:sp>
    </p:spTree>
    <p:extLst>
      <p:ext uri="{BB962C8B-B14F-4D97-AF65-F5344CB8AC3E}">
        <p14:creationId xmlns:p14="http://schemas.microsoft.com/office/powerpoint/2010/main" val="425535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46B7375E-464E-8EC4-7620-130F0DFB8E28}"/>
              </a:ext>
            </a:extLst>
          </p:cNvPr>
          <p:cNvGraphicFramePr/>
          <p:nvPr>
            <p:extLst>
              <p:ext uri="{D42A27DB-BD31-4B8C-83A1-F6EECF244321}">
                <p14:modId xmlns:p14="http://schemas.microsoft.com/office/powerpoint/2010/main" val="146252823"/>
              </p:ext>
            </p:extLst>
          </p:nvPr>
        </p:nvGraphicFramePr>
        <p:xfrm>
          <a:off x="684212" y="76200"/>
          <a:ext cx="11429999"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A00A9C1-3F10-D392-5818-A269C6FC8779}"/>
              </a:ext>
            </a:extLst>
          </p:cNvPr>
          <p:cNvSpPr txBox="1"/>
          <p:nvPr/>
        </p:nvSpPr>
        <p:spPr>
          <a:xfrm>
            <a:off x="1903412" y="914400"/>
            <a:ext cx="3512628" cy="3354765"/>
          </a:xfrm>
          <a:prstGeom prst="rect">
            <a:avLst/>
          </a:prstGeom>
          <a:noFill/>
        </p:spPr>
        <p:txBody>
          <a:bodyPr wrap="none" rtlCol="0">
            <a:spAutoFit/>
          </a:bodyPr>
          <a:lstStyle/>
          <a:p>
            <a:r>
              <a:rPr lang="en-US" sz="1600" b="1" u="sng" dirty="0">
                <a:latin typeface="Calibri" panose="020F0502020204030204" pitchFamily="34" charset="0"/>
                <a:cs typeface="Calibri" panose="020F0502020204030204" pitchFamily="34" charset="0"/>
              </a:rPr>
              <a:t>Fiscal Year</a:t>
            </a:r>
            <a:r>
              <a:rPr lang="en-US" sz="1600" b="1" dirty="0">
                <a:latin typeface="Calibri" panose="020F0502020204030204" pitchFamily="34" charset="0"/>
                <a:cs typeface="Calibri" panose="020F0502020204030204" pitchFamily="34" charset="0"/>
              </a:rPr>
              <a:t>		</a:t>
            </a:r>
            <a:r>
              <a:rPr lang="en-US" sz="1600" b="1" u="sng" dirty="0">
                <a:solidFill>
                  <a:srgbClr val="00B050"/>
                </a:solidFill>
                <a:latin typeface="Calibri" panose="020F0502020204030204" pitchFamily="34" charset="0"/>
                <a:cs typeface="Calibri" panose="020F0502020204030204" pitchFamily="34" charset="0"/>
              </a:rPr>
              <a:t>Surplus</a:t>
            </a:r>
            <a:r>
              <a:rPr lang="en-US" sz="1600" b="1" u="sng" dirty="0">
                <a:solidFill>
                  <a:srgbClr val="FF0000"/>
                </a:solidFill>
                <a:latin typeface="Calibri" panose="020F0502020204030204" pitchFamily="34" charset="0"/>
                <a:cs typeface="Calibri" panose="020F0502020204030204" pitchFamily="34" charset="0"/>
              </a:rPr>
              <a:t>/&lt;Deficit&gt;</a:t>
            </a:r>
          </a:p>
          <a:p>
            <a:r>
              <a:rPr lang="en-US" sz="1600" dirty="0">
                <a:solidFill>
                  <a:srgbClr val="FF0000"/>
                </a:solidFill>
                <a:latin typeface="Calibri" panose="020F0502020204030204" pitchFamily="34" charset="0"/>
              </a:rPr>
              <a:t>2014-2015		&lt;$190,202&gt;</a:t>
            </a:r>
          </a:p>
          <a:p>
            <a:r>
              <a:rPr lang="en-US" sz="1600" dirty="0">
                <a:solidFill>
                  <a:srgbClr val="92D050"/>
                </a:solidFill>
                <a:latin typeface="Calibri" panose="020F0502020204030204" pitchFamily="34" charset="0"/>
              </a:rPr>
              <a:t>2015-2016		$10,144,014</a:t>
            </a:r>
          </a:p>
          <a:p>
            <a:r>
              <a:rPr lang="en-US" sz="1600" dirty="0">
                <a:solidFill>
                  <a:srgbClr val="FF0000"/>
                </a:solidFill>
                <a:latin typeface="Calibri" panose="020F0502020204030204" pitchFamily="34" charset="0"/>
              </a:rPr>
              <a:t>2016-2017		&lt;$2,553,817&gt;</a:t>
            </a:r>
          </a:p>
          <a:p>
            <a:r>
              <a:rPr lang="en-US" sz="1600" dirty="0">
                <a:solidFill>
                  <a:srgbClr val="92D050"/>
                </a:solidFill>
                <a:latin typeface="Calibri" panose="020F0502020204030204" pitchFamily="34" charset="0"/>
              </a:rPr>
              <a:t>2017-2018		$6,276,568</a:t>
            </a:r>
          </a:p>
          <a:p>
            <a:r>
              <a:rPr lang="en-US" sz="1600" dirty="0">
                <a:solidFill>
                  <a:srgbClr val="92D050"/>
                </a:solidFill>
                <a:latin typeface="Calibri" panose="020F0502020204030204" pitchFamily="34" charset="0"/>
              </a:rPr>
              <a:t>2018-2019		$3,027,765</a:t>
            </a:r>
          </a:p>
          <a:p>
            <a:r>
              <a:rPr lang="en-US" sz="1600" dirty="0">
                <a:solidFill>
                  <a:srgbClr val="FF0000"/>
                </a:solidFill>
                <a:latin typeface="Calibri" panose="020F0502020204030204" pitchFamily="34" charset="0"/>
              </a:rPr>
              <a:t>2019-2020		&lt;$9,635,353&gt;</a:t>
            </a:r>
          </a:p>
          <a:p>
            <a:r>
              <a:rPr lang="en-US" sz="1600" dirty="0">
                <a:solidFill>
                  <a:srgbClr val="92D050"/>
                </a:solidFill>
                <a:latin typeface="Calibri" panose="020F0502020204030204" pitchFamily="34" charset="0"/>
              </a:rPr>
              <a:t>2020-2021		$14,144,661</a:t>
            </a:r>
          </a:p>
          <a:p>
            <a:r>
              <a:rPr lang="en-US" sz="1600" dirty="0">
                <a:solidFill>
                  <a:srgbClr val="92D050"/>
                </a:solidFill>
                <a:latin typeface="Calibri" panose="020F0502020204030204" pitchFamily="34" charset="0"/>
              </a:rPr>
              <a:t>2021-2022		$8,430,858</a:t>
            </a:r>
          </a:p>
          <a:p>
            <a:r>
              <a:rPr lang="en-US" sz="1600" dirty="0">
                <a:solidFill>
                  <a:srgbClr val="FF0000"/>
                </a:solidFill>
                <a:latin typeface="Calibri" panose="020F0502020204030204" pitchFamily="34" charset="0"/>
              </a:rPr>
              <a:t>2022-2023		&lt;$15,278,046&gt;</a:t>
            </a:r>
          </a:p>
          <a:p>
            <a:r>
              <a:rPr lang="en-US" sz="1600" dirty="0">
                <a:solidFill>
                  <a:srgbClr val="FF0000"/>
                </a:solidFill>
                <a:latin typeface="Calibri" panose="020F0502020204030204" pitchFamily="34" charset="0"/>
              </a:rPr>
              <a:t>2023-2024		&lt;$16,696,267&gt;</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64467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66904" y="990600"/>
            <a:ext cx="10766308" cy="5307400"/>
          </a:xfrm>
        </p:spPr>
        <p:txBody>
          <a:bodyPr>
            <a:normAutofit lnSpcReduction="10000"/>
          </a:bodyPr>
          <a:lstStyle/>
          <a:p>
            <a:r>
              <a:rPr lang="en-US" sz="3600" dirty="0">
                <a:latin typeface="Calibri" panose="020F0502020204030204" pitchFamily="34" charset="0"/>
                <a:cs typeface="Calibri" panose="020F0502020204030204" pitchFamily="34" charset="0"/>
              </a:rPr>
              <a:t>Tentative Budget is preliminary</a:t>
            </a:r>
          </a:p>
          <a:p>
            <a:pPr lvl="1"/>
            <a:r>
              <a:rPr lang="en-US" sz="3200" dirty="0">
                <a:latin typeface="Calibri" panose="020F0502020204030204" pitchFamily="34" charset="0"/>
                <a:cs typeface="Calibri" panose="020F0502020204030204" pitchFamily="34" charset="0"/>
              </a:rPr>
              <a:t>Allows for operations between July 1 and Adopted</a:t>
            </a:r>
          </a:p>
          <a:p>
            <a:r>
              <a:rPr lang="en-US" sz="3600" dirty="0">
                <a:latin typeface="Calibri" panose="020F0502020204030204" pitchFamily="34" charset="0"/>
                <a:cs typeface="Calibri" panose="020F0502020204030204" pitchFamily="34" charset="0"/>
              </a:rPr>
              <a:t>Not all May Revise proposals included in the Tentative</a:t>
            </a:r>
          </a:p>
          <a:p>
            <a:pPr lvl="1"/>
            <a:r>
              <a:rPr lang="en-US" sz="3200" dirty="0">
                <a:latin typeface="Calibri" panose="020F0502020204030204" pitchFamily="34" charset="0"/>
                <a:cs typeface="Calibri" panose="020F0502020204030204" pitchFamily="34" charset="0"/>
              </a:rPr>
              <a:t>Cannot project due to lack of information </a:t>
            </a:r>
          </a:p>
          <a:p>
            <a:pPr lvl="2"/>
            <a:r>
              <a:rPr lang="en-US" sz="3000" dirty="0">
                <a:latin typeface="Calibri" panose="020F0502020204030204" pitchFamily="34" charset="0"/>
                <a:cs typeface="Calibri" panose="020F0502020204030204" pitchFamily="34" charset="0"/>
              </a:rPr>
              <a:t>Guidelines</a:t>
            </a:r>
          </a:p>
          <a:p>
            <a:pPr lvl="2"/>
            <a:r>
              <a:rPr lang="en-US" sz="3000" dirty="0">
                <a:latin typeface="Calibri" panose="020F0502020204030204" pitchFamily="34" charset="0"/>
                <a:cs typeface="Calibri" panose="020F0502020204030204" pitchFamily="34" charset="0"/>
              </a:rPr>
              <a:t>Application</a:t>
            </a:r>
          </a:p>
          <a:p>
            <a:pPr lvl="2"/>
            <a:r>
              <a:rPr lang="en-US" sz="3000" dirty="0">
                <a:latin typeface="Calibri" panose="020F0502020204030204" pitchFamily="34" charset="0"/>
                <a:cs typeface="Calibri" panose="020F0502020204030204" pitchFamily="34" charset="0"/>
              </a:rPr>
              <a:t>Reporting</a:t>
            </a:r>
          </a:p>
          <a:p>
            <a:pPr lvl="2"/>
            <a:r>
              <a:rPr lang="en-US" sz="3000" dirty="0">
                <a:latin typeface="Calibri" panose="020F0502020204030204" pitchFamily="34" charset="0"/>
                <a:cs typeface="Calibri" panose="020F0502020204030204" pitchFamily="34" charset="0"/>
              </a:rPr>
              <a:t>Allocation</a:t>
            </a:r>
          </a:p>
          <a:p>
            <a:pPr lvl="1"/>
            <a:r>
              <a:rPr lang="en-US" sz="3200" dirty="0">
                <a:latin typeface="Calibri" panose="020F0502020204030204" pitchFamily="34" charset="0"/>
                <a:cs typeface="Calibri" panose="020F0502020204030204" pitchFamily="34" charset="0"/>
              </a:rPr>
              <a:t>CCCCO August Budget Workshop</a:t>
            </a:r>
          </a:p>
          <a:p>
            <a:r>
              <a:rPr lang="en-US" sz="3600" dirty="0">
                <a:latin typeface="Calibri" panose="020F0502020204030204" pitchFamily="34" charset="0"/>
                <a:cs typeface="Calibri" panose="020F0502020204030204" pitchFamily="34" charset="0"/>
              </a:rPr>
              <a:t>COLA assumption of 8.22% included</a:t>
            </a: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a:extLst>
              <a:ext uri="{FF2B5EF4-FFF2-40B4-BE49-F238E27FC236}">
                <a16:creationId xmlns:a16="http://schemas.microsoft.com/office/drawing/2014/main" id="{B7F85FF1-DF87-45E0-BB65-D47C2301C8A0}"/>
              </a:ext>
            </a:extLst>
          </p:cNvPr>
          <p:cNvSpPr txBox="1">
            <a:spLocks/>
          </p:cNvSpPr>
          <p:nvPr/>
        </p:nvSpPr>
        <p:spPr>
          <a:xfrm>
            <a:off x="227012" y="139100"/>
            <a:ext cx="11734799" cy="636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b="1" u="sng" dirty="0"/>
              <a:t>Tentative Budget</a:t>
            </a:r>
          </a:p>
        </p:txBody>
      </p:sp>
    </p:spTree>
    <p:extLst>
      <p:ext uri="{BB962C8B-B14F-4D97-AF65-F5344CB8AC3E}">
        <p14:creationId xmlns:p14="http://schemas.microsoft.com/office/powerpoint/2010/main" val="27069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04862"/>
            <a:ext cx="10210798" cy="533400"/>
          </a:xfrm>
        </p:spPr>
        <p:txBody>
          <a:bodyPr>
            <a:noAutofit/>
          </a:bodyPr>
          <a:lstStyle/>
          <a:p>
            <a:pPr algn="ctr"/>
            <a:r>
              <a:rPr lang="en-US" sz="4000" b="1" u="sng" dirty="0">
                <a:latin typeface="Calibri" panose="020F0502020204030204" pitchFamily="34" charset="0"/>
                <a:cs typeface="Calibri" panose="020F0502020204030204" pitchFamily="34" charset="0"/>
              </a:rPr>
              <a:t>Where to Begin……</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05FB2C0-C6B8-4AF1-9F45-F0609B9D9390}"/>
              </a:ext>
            </a:extLst>
          </p:cNvPr>
          <p:cNvSpPr>
            <a:spLocks noGrp="1"/>
          </p:cNvSpPr>
          <p:nvPr>
            <p:ph idx="1"/>
          </p:nvPr>
        </p:nvSpPr>
        <p:spPr>
          <a:xfrm>
            <a:off x="760412" y="914400"/>
            <a:ext cx="11353800" cy="5867400"/>
          </a:xfrm>
        </p:spPr>
        <p:txBody>
          <a:bodyPr>
            <a:normAutofit/>
          </a:bodyPr>
          <a:lstStyle/>
          <a:p>
            <a:r>
              <a:rPr lang="en-US" sz="4000" dirty="0">
                <a:latin typeface="Calibri" panose="020F0502020204030204" pitchFamily="34" charset="0"/>
                <a:cs typeface="Calibri" panose="020F0502020204030204" pitchFamily="34" charset="0"/>
              </a:rPr>
              <a:t>Lots of information! </a:t>
            </a:r>
          </a:p>
          <a:p>
            <a:pPr lvl="1"/>
            <a:r>
              <a:rPr lang="en-US" sz="3600" dirty="0">
                <a:latin typeface="Calibri" panose="020F0502020204030204" pitchFamily="34" charset="0"/>
                <a:cs typeface="Calibri" panose="020F0502020204030204" pitchFamily="34" charset="0"/>
              </a:rPr>
              <a:t>Santa Monica College Budget Office </a:t>
            </a:r>
          </a:p>
          <a:p>
            <a:pPr lvl="1"/>
            <a:r>
              <a:rPr lang="en-US" sz="3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https://www.smc.edu/administration/business-services/budget/</a:t>
            </a:r>
            <a:r>
              <a:rPr lang="en-US" sz="3600" dirty="0">
                <a:latin typeface="Calibri" panose="020F0502020204030204" pitchFamily="34" charset="0"/>
                <a:cs typeface="Calibri" panose="020F0502020204030204" pitchFamily="34" charset="0"/>
              </a:rPr>
              <a:t> </a:t>
            </a:r>
          </a:p>
          <a:p>
            <a:r>
              <a:rPr lang="en-US" sz="4000" dirty="0">
                <a:latin typeface="Calibri" panose="020F0502020204030204" pitchFamily="34" charset="0"/>
                <a:cs typeface="Calibri" panose="020F0502020204030204" pitchFamily="34" charset="0"/>
              </a:rPr>
              <a:t>Things will change….</a:t>
            </a:r>
          </a:p>
          <a:p>
            <a:pPr lvl="1"/>
            <a:r>
              <a:rPr lang="en-US" sz="3600" dirty="0">
                <a:latin typeface="Calibri" panose="020F0502020204030204" pitchFamily="34" charset="0"/>
                <a:cs typeface="Calibri" panose="020F0502020204030204" pitchFamily="34" charset="0"/>
              </a:rPr>
              <a:t>Legislature and Governor Negotiations</a:t>
            </a:r>
          </a:p>
          <a:p>
            <a:pPr lvl="1"/>
            <a:r>
              <a:rPr lang="en-US" sz="3600" dirty="0">
                <a:latin typeface="Calibri" panose="020F0502020204030204" pitchFamily="34" charset="0"/>
                <a:cs typeface="Calibri" panose="020F0502020204030204" pitchFamily="34" charset="0"/>
              </a:rPr>
              <a:t>Up-Dated Economic Projections</a:t>
            </a:r>
          </a:p>
          <a:p>
            <a:pPr lvl="1"/>
            <a:r>
              <a:rPr lang="en-US" sz="3600" dirty="0">
                <a:latin typeface="Calibri" panose="020F0502020204030204" pitchFamily="34" charset="0"/>
                <a:cs typeface="Calibri" panose="020F0502020204030204" pitchFamily="34" charset="0"/>
              </a:rPr>
              <a:t>Year End Closing</a:t>
            </a:r>
          </a:p>
          <a:p>
            <a:pPr lvl="1"/>
            <a:r>
              <a:rPr lang="en-US" sz="3600" dirty="0">
                <a:latin typeface="Calibri" panose="020F0502020204030204" pitchFamily="34" charset="0"/>
                <a:cs typeface="Calibri" panose="020F0502020204030204" pitchFamily="34" charset="0"/>
              </a:rPr>
              <a:t>District Adopted Budget in September</a:t>
            </a:r>
          </a:p>
          <a:p>
            <a:endParaRPr lang="en-US" dirty="0"/>
          </a:p>
        </p:txBody>
      </p:sp>
    </p:spTree>
    <p:extLst>
      <p:ext uri="{BB962C8B-B14F-4D97-AF65-F5344CB8AC3E}">
        <p14:creationId xmlns:p14="http://schemas.microsoft.com/office/powerpoint/2010/main" val="6759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66904" y="990600"/>
            <a:ext cx="10766308" cy="5307400"/>
          </a:xfrm>
        </p:spPr>
        <p:txBody>
          <a:bodyPr>
            <a:normAutofit/>
          </a:bodyPr>
          <a:lstStyle/>
          <a:p>
            <a:r>
              <a:rPr lang="en-US" sz="4000" dirty="0">
                <a:latin typeface="Calibri" panose="020F0502020204030204" pitchFamily="34" charset="0"/>
                <a:cs typeface="Calibri" panose="020F0502020204030204" pitchFamily="34" charset="0"/>
              </a:rPr>
              <a:t>Apportionment at Hold Harmless</a:t>
            </a:r>
          </a:p>
          <a:p>
            <a:pPr lvl="1"/>
            <a:r>
              <a:rPr lang="en-US" sz="3600" dirty="0">
                <a:latin typeface="Calibri" panose="020F0502020204030204" pitchFamily="34" charset="0"/>
                <a:cs typeface="Calibri" panose="020F0502020204030204" pitchFamily="34" charset="0"/>
              </a:rPr>
              <a:t>2022-2023 level with 8.22% COLA</a:t>
            </a:r>
          </a:p>
          <a:p>
            <a:pPr lvl="2"/>
            <a:r>
              <a:rPr lang="en-US" sz="3200" dirty="0">
                <a:latin typeface="Calibri" panose="020F0502020204030204" pitchFamily="34" charset="0"/>
                <a:cs typeface="Calibri" panose="020F0502020204030204" pitchFamily="34" charset="0"/>
              </a:rPr>
              <a:t>COLA: $12,681,216</a:t>
            </a:r>
          </a:p>
          <a:p>
            <a:pPr lvl="2"/>
            <a:r>
              <a:rPr lang="en-US" sz="3200" dirty="0">
                <a:latin typeface="Calibri" panose="020F0502020204030204" pitchFamily="34" charset="0"/>
                <a:cs typeface="Calibri" panose="020F0502020204030204" pitchFamily="34" charset="0"/>
              </a:rPr>
              <a:t>Apportionment: $154.27 M to $166.95 M</a:t>
            </a:r>
          </a:p>
          <a:p>
            <a:r>
              <a:rPr lang="en-US" sz="4000" dirty="0">
                <a:latin typeface="Calibri" panose="020F0502020204030204" pitchFamily="34" charset="0"/>
                <a:cs typeface="Calibri" panose="020F0502020204030204" pitchFamily="34" charset="0"/>
              </a:rPr>
              <a:t>HEERF Ends in 2023-24</a:t>
            </a:r>
          </a:p>
          <a:p>
            <a:pPr lvl="1"/>
            <a:r>
              <a:rPr lang="en-US" sz="3600" dirty="0">
                <a:latin typeface="Calibri" panose="020F0502020204030204" pitchFamily="34" charset="0"/>
                <a:cs typeface="Calibri" panose="020F0502020204030204" pitchFamily="34" charset="0"/>
              </a:rPr>
              <a:t>2022-23 Use of HEERF for Revenue: $487,115</a:t>
            </a:r>
          </a:p>
          <a:p>
            <a:pPr lvl="2"/>
            <a:r>
              <a:rPr lang="en-US" sz="3400" dirty="0">
                <a:latin typeface="Calibri" panose="020F0502020204030204" pitchFamily="34" charset="0"/>
                <a:cs typeface="Calibri" panose="020F0502020204030204" pitchFamily="34" charset="0"/>
              </a:rPr>
              <a:t>Potential $1-2 million in additional revenue backfill</a:t>
            </a:r>
          </a:p>
          <a:p>
            <a:pPr lvl="1"/>
            <a:r>
              <a:rPr lang="en-US" sz="3600" dirty="0">
                <a:latin typeface="Calibri" panose="020F0502020204030204" pitchFamily="34" charset="0"/>
                <a:cs typeface="Calibri" panose="020F0502020204030204" pitchFamily="34" charset="0"/>
              </a:rPr>
              <a:t>2021-22 Use of HEERF for Revenue : $12,421,563</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a:extLst>
              <a:ext uri="{FF2B5EF4-FFF2-40B4-BE49-F238E27FC236}">
                <a16:creationId xmlns:a16="http://schemas.microsoft.com/office/drawing/2014/main" id="{B7F85FF1-DF87-45E0-BB65-D47C2301C8A0}"/>
              </a:ext>
            </a:extLst>
          </p:cNvPr>
          <p:cNvSpPr txBox="1">
            <a:spLocks/>
          </p:cNvSpPr>
          <p:nvPr/>
        </p:nvSpPr>
        <p:spPr>
          <a:xfrm>
            <a:off x="227012" y="139100"/>
            <a:ext cx="11734799" cy="6362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4000" b="1" u="sng" dirty="0"/>
              <a:t>Major Assumptions</a:t>
            </a:r>
          </a:p>
        </p:txBody>
      </p:sp>
    </p:spTree>
    <p:extLst>
      <p:ext uri="{BB962C8B-B14F-4D97-AF65-F5344CB8AC3E}">
        <p14:creationId xmlns:p14="http://schemas.microsoft.com/office/powerpoint/2010/main" val="3767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27012" y="228600"/>
            <a:ext cx="11961813" cy="5307400"/>
          </a:xfrm>
        </p:spPr>
        <p:txBody>
          <a:bodyPr>
            <a:normAutofit/>
          </a:bodyPr>
          <a:lstStyle/>
          <a:p>
            <a:r>
              <a:rPr lang="en-US" sz="3400" dirty="0">
                <a:latin typeface="Calibri" panose="020F0502020204030204" pitchFamily="34" charset="0"/>
                <a:cs typeface="Calibri" panose="020F0502020204030204" pitchFamily="34" charset="0"/>
              </a:rPr>
              <a:t>Credit Resident Enrollment Increase of </a:t>
            </a:r>
            <a:r>
              <a:rPr lang="en-US" sz="3400" dirty="0">
                <a:solidFill>
                  <a:srgbClr val="92D050"/>
                </a:solidFill>
                <a:latin typeface="Calibri" panose="020F0502020204030204" pitchFamily="34" charset="0"/>
                <a:cs typeface="Calibri" panose="020F0502020204030204" pitchFamily="34" charset="0"/>
              </a:rPr>
              <a:t>3.0% </a:t>
            </a:r>
            <a:r>
              <a:rPr lang="en-US" sz="3400" dirty="0">
                <a:latin typeface="Calibri" panose="020F0502020204030204" pitchFamily="34" charset="0"/>
                <a:cs typeface="Calibri" panose="020F0502020204030204" pitchFamily="34" charset="0"/>
              </a:rPr>
              <a:t>or </a:t>
            </a:r>
            <a:r>
              <a:rPr lang="en-US" sz="3400" dirty="0">
                <a:solidFill>
                  <a:srgbClr val="92D050"/>
                </a:solidFill>
                <a:latin typeface="Calibri" panose="020F0502020204030204" pitchFamily="34" charset="0"/>
                <a:cs typeface="Calibri" panose="020F0502020204030204" pitchFamily="34" charset="0"/>
              </a:rPr>
              <a:t>492.78</a:t>
            </a:r>
            <a:r>
              <a:rPr lang="en-US" sz="3400" dirty="0">
                <a:solidFill>
                  <a:srgbClr val="FF0000"/>
                </a:solidFill>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FTES</a:t>
            </a:r>
          </a:p>
          <a:p>
            <a:pPr lvl="1"/>
            <a:r>
              <a:rPr lang="en-US" sz="3200" dirty="0">
                <a:latin typeface="Calibri" panose="020F0502020204030204" pitchFamily="34" charset="0"/>
                <a:cs typeface="Calibri" panose="020F0502020204030204" pitchFamily="34" charset="0"/>
              </a:rPr>
              <a:t>Resident enrollment drives 80+% of revenue</a:t>
            </a:r>
          </a:p>
          <a:p>
            <a:pPr lvl="2"/>
            <a:r>
              <a:rPr lang="en-US" sz="3000" dirty="0">
                <a:latin typeface="Calibri" panose="020F0502020204030204" pitchFamily="34" charset="0"/>
                <a:cs typeface="Calibri" panose="020F0502020204030204" pitchFamily="34" charset="0"/>
              </a:rPr>
              <a:t>Apportionment, Lottery, Fees</a:t>
            </a:r>
          </a:p>
          <a:p>
            <a:pPr lvl="1"/>
            <a:r>
              <a:rPr lang="en-US" sz="3200" dirty="0">
                <a:latin typeface="Calibri" panose="020F0502020204030204" pitchFamily="34" charset="0"/>
                <a:cs typeface="Calibri" panose="020F0502020204030204" pitchFamily="34" charset="0"/>
              </a:rPr>
              <a:t>2018-2019 Final: </a:t>
            </a:r>
            <a:r>
              <a:rPr lang="en-US" sz="3200" dirty="0">
                <a:solidFill>
                  <a:srgbClr val="FFFF00"/>
                </a:solidFill>
                <a:latin typeface="Calibri" panose="020F0502020204030204" pitchFamily="34" charset="0"/>
                <a:cs typeface="Calibri" panose="020F0502020204030204" pitchFamily="34" charset="0"/>
              </a:rPr>
              <a:t>19,501</a:t>
            </a:r>
            <a:r>
              <a:rPr lang="en-US" sz="3200" dirty="0">
                <a:latin typeface="Calibri" panose="020F0502020204030204" pitchFamily="34" charset="0"/>
                <a:cs typeface="Calibri" panose="020F0502020204030204" pitchFamily="34" charset="0"/>
              </a:rPr>
              <a:t> Credit FTES</a:t>
            </a:r>
          </a:p>
          <a:p>
            <a:pPr lvl="1"/>
            <a:r>
              <a:rPr lang="en-US" sz="3200" dirty="0">
                <a:latin typeface="Calibri" panose="020F0502020204030204" pitchFamily="34" charset="0"/>
                <a:cs typeface="Calibri" panose="020F0502020204030204" pitchFamily="34" charset="0"/>
              </a:rPr>
              <a:t>2019-2020 Final Actual: </a:t>
            </a:r>
            <a:r>
              <a:rPr lang="en-US" sz="3200" dirty="0">
                <a:solidFill>
                  <a:schemeClr val="accent3"/>
                </a:solidFill>
                <a:latin typeface="Calibri" panose="020F0502020204030204" pitchFamily="34" charset="0"/>
                <a:cs typeface="Calibri" panose="020F0502020204030204" pitchFamily="34" charset="0"/>
              </a:rPr>
              <a:t>17,551</a:t>
            </a:r>
            <a:r>
              <a:rPr lang="en-US" sz="3200" dirty="0">
                <a:latin typeface="Calibri" panose="020F0502020204030204" pitchFamily="34" charset="0"/>
                <a:cs typeface="Calibri" panose="020F0502020204030204" pitchFamily="34" charset="0"/>
              </a:rPr>
              <a:t> Credit FTES</a:t>
            </a:r>
          </a:p>
          <a:p>
            <a:pPr lvl="1"/>
            <a:r>
              <a:rPr lang="en-US" sz="3200" dirty="0">
                <a:latin typeface="Calibri" panose="020F0502020204030204" pitchFamily="34" charset="0"/>
                <a:cs typeface="Calibri" panose="020F0502020204030204" pitchFamily="34" charset="0"/>
              </a:rPr>
              <a:t>2020-2021 Final: </a:t>
            </a:r>
            <a:r>
              <a:rPr lang="en-US" sz="3200" dirty="0">
                <a:solidFill>
                  <a:srgbClr val="92D050"/>
                </a:solidFill>
                <a:latin typeface="Calibri" panose="020F0502020204030204" pitchFamily="34" charset="0"/>
                <a:cs typeface="Calibri" panose="020F0502020204030204" pitchFamily="34" charset="0"/>
              </a:rPr>
              <a:t>19,101</a:t>
            </a:r>
          </a:p>
          <a:p>
            <a:pPr lvl="1"/>
            <a:r>
              <a:rPr lang="en-US" sz="3200" dirty="0">
                <a:latin typeface="Calibri" panose="020F0502020204030204" pitchFamily="34" charset="0"/>
                <a:cs typeface="Calibri" panose="020F0502020204030204" pitchFamily="34" charset="0"/>
              </a:rPr>
              <a:t>2021-2022 Final: </a:t>
            </a:r>
            <a:r>
              <a:rPr lang="en-US" sz="3200" dirty="0">
                <a:solidFill>
                  <a:schemeClr val="accent6">
                    <a:lumMod val="60000"/>
                    <a:lumOff val="40000"/>
                  </a:schemeClr>
                </a:solidFill>
                <a:latin typeface="Calibri" panose="020F0502020204030204" pitchFamily="34" charset="0"/>
                <a:cs typeface="Calibri" panose="020F0502020204030204" pitchFamily="34" charset="0"/>
              </a:rPr>
              <a:t>17,013</a:t>
            </a:r>
          </a:p>
          <a:p>
            <a:pPr lvl="1"/>
            <a:r>
              <a:rPr lang="en-US" sz="3200" dirty="0">
                <a:latin typeface="Calibri" panose="020F0502020204030204" pitchFamily="34" charset="0"/>
                <a:cs typeface="Calibri" panose="020F0502020204030204" pitchFamily="34" charset="0"/>
              </a:rPr>
              <a:t>2022-2023 Projected:</a:t>
            </a:r>
            <a:r>
              <a:rPr lang="en-US" sz="3200" dirty="0">
                <a:solidFill>
                  <a:schemeClr val="accent1"/>
                </a:solidFill>
                <a:latin typeface="Calibri" panose="020F0502020204030204" pitchFamily="34" charset="0"/>
                <a:cs typeface="Calibri" panose="020F0502020204030204" pitchFamily="34" charset="0"/>
              </a:rPr>
              <a:t> 16,424</a:t>
            </a:r>
          </a:p>
          <a:p>
            <a:pPr lvl="1"/>
            <a:r>
              <a:rPr lang="en-US" sz="3200" dirty="0">
                <a:latin typeface="Calibri" panose="020F0502020204030204" pitchFamily="34" charset="0"/>
                <a:cs typeface="Calibri" panose="020F0502020204030204" pitchFamily="34" charset="0"/>
              </a:rPr>
              <a:t>2023-2024 Projected: </a:t>
            </a:r>
            <a:r>
              <a:rPr lang="en-US" sz="3200" dirty="0">
                <a:solidFill>
                  <a:srgbClr val="FFFF00"/>
                </a:solidFill>
                <a:latin typeface="Calibri" panose="020F0502020204030204" pitchFamily="34" charset="0"/>
                <a:cs typeface="Calibri" panose="020F0502020204030204" pitchFamily="34" charset="0"/>
              </a:rPr>
              <a:t>16,917</a:t>
            </a: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50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6612" y="76200"/>
            <a:ext cx="11277600" cy="6287849"/>
          </a:xfrm>
        </p:spPr>
        <p:txBody>
          <a:bodyPr>
            <a:normAutofit fontScale="77500" lnSpcReduction="20000"/>
          </a:bodyPr>
          <a:lstStyle/>
          <a:p>
            <a:r>
              <a:rPr lang="en-US" sz="4500" dirty="0">
                <a:latin typeface="Calibri" panose="020F0502020204030204" pitchFamily="34" charset="0"/>
                <a:cs typeface="Calibri" panose="020F0502020204030204" pitchFamily="34" charset="0"/>
              </a:rPr>
              <a:t>Non-resident Enrollment Increase of </a:t>
            </a:r>
            <a:r>
              <a:rPr lang="en-US" sz="4500" dirty="0">
                <a:solidFill>
                  <a:schemeClr val="accent2"/>
                </a:solidFill>
                <a:latin typeface="Calibri" panose="020F0502020204030204" pitchFamily="34" charset="0"/>
                <a:cs typeface="Calibri" panose="020F0502020204030204" pitchFamily="34" charset="0"/>
              </a:rPr>
              <a:t>5.0% </a:t>
            </a:r>
            <a:r>
              <a:rPr lang="en-US" sz="4500" dirty="0">
                <a:latin typeface="Calibri" panose="020F0502020204030204" pitchFamily="34" charset="0"/>
                <a:cs typeface="Calibri" panose="020F0502020204030204" pitchFamily="34" charset="0"/>
              </a:rPr>
              <a:t>or </a:t>
            </a:r>
            <a:r>
              <a:rPr lang="en-US" sz="4500" dirty="0">
                <a:solidFill>
                  <a:schemeClr val="accent2"/>
                </a:solidFill>
                <a:latin typeface="Calibri" panose="020F0502020204030204" pitchFamily="34" charset="0"/>
                <a:cs typeface="Calibri" panose="020F0502020204030204" pitchFamily="34" charset="0"/>
              </a:rPr>
              <a:t>144.58</a:t>
            </a:r>
            <a:r>
              <a:rPr lang="en-US" sz="4500" dirty="0">
                <a:solidFill>
                  <a:srgbClr val="FF0000"/>
                </a:solidFill>
                <a:latin typeface="Calibri" panose="020F0502020204030204" pitchFamily="34" charset="0"/>
                <a:cs typeface="Calibri" panose="020F0502020204030204" pitchFamily="34" charset="0"/>
              </a:rPr>
              <a:t> </a:t>
            </a:r>
            <a:r>
              <a:rPr lang="en-US" sz="4500" dirty="0">
                <a:latin typeface="Calibri" panose="020F0502020204030204" pitchFamily="34" charset="0"/>
                <a:cs typeface="Calibri" panose="020F0502020204030204" pitchFamily="34" charset="0"/>
              </a:rPr>
              <a:t>FTES</a:t>
            </a:r>
          </a:p>
          <a:p>
            <a:pPr lvl="1"/>
            <a:r>
              <a:rPr lang="en-US" sz="4500" dirty="0">
                <a:latin typeface="Calibri" panose="020F0502020204030204" pitchFamily="34" charset="0"/>
                <a:cs typeface="Calibri" panose="020F0502020204030204" pitchFamily="34" charset="0"/>
              </a:rPr>
              <a:t>Second largest source of revenue – 11.13% of UGF Revenue and Transfers</a:t>
            </a:r>
          </a:p>
          <a:p>
            <a:r>
              <a:rPr lang="en-US" sz="4900" dirty="0">
                <a:latin typeface="Calibri" panose="020F0502020204030204" pitchFamily="34" charset="0"/>
                <a:cs typeface="Calibri" panose="020F0502020204030204" pitchFamily="34" charset="0"/>
              </a:rPr>
              <a:t>No fee increase</a:t>
            </a:r>
          </a:p>
          <a:p>
            <a:r>
              <a:rPr lang="en-US" sz="4500" dirty="0">
                <a:latin typeface="Calibri" panose="020F0502020204030204" pitchFamily="34" charset="0"/>
                <a:cs typeface="Calibri" panose="020F0502020204030204" pitchFamily="34" charset="0"/>
              </a:rPr>
              <a:t>2018-2019 Final:  </a:t>
            </a:r>
            <a:r>
              <a:rPr lang="en-US" sz="4500" dirty="0">
                <a:solidFill>
                  <a:srgbClr val="FFFF00"/>
                </a:solidFill>
                <a:latin typeface="Calibri" panose="020F0502020204030204" pitchFamily="34" charset="0"/>
                <a:cs typeface="Calibri" panose="020F0502020204030204" pitchFamily="34" charset="0"/>
              </a:rPr>
              <a:t>4,259</a:t>
            </a:r>
            <a:endParaRPr lang="en-US" sz="4500" dirty="0">
              <a:latin typeface="Calibri" panose="020F0502020204030204" pitchFamily="34" charset="0"/>
              <a:cs typeface="Calibri" panose="020F0502020204030204" pitchFamily="34" charset="0"/>
            </a:endParaRPr>
          </a:p>
          <a:p>
            <a:r>
              <a:rPr lang="en-US" sz="4500" dirty="0">
                <a:latin typeface="Calibri" panose="020F0502020204030204" pitchFamily="34" charset="0"/>
                <a:cs typeface="Calibri" panose="020F0502020204030204" pitchFamily="34" charset="0"/>
              </a:rPr>
              <a:t>2019-2020 Final Actual: </a:t>
            </a:r>
            <a:r>
              <a:rPr lang="en-US" sz="4500" dirty="0">
                <a:solidFill>
                  <a:schemeClr val="accent3"/>
                </a:solidFill>
                <a:latin typeface="Calibri" panose="020F0502020204030204" pitchFamily="34" charset="0"/>
                <a:cs typeface="Calibri" panose="020F0502020204030204" pitchFamily="34" charset="0"/>
              </a:rPr>
              <a:t>3,702</a:t>
            </a:r>
            <a:r>
              <a:rPr lang="en-US" sz="4500" dirty="0">
                <a:latin typeface="Calibri" panose="020F0502020204030204" pitchFamily="34" charset="0"/>
                <a:cs typeface="Calibri" panose="020F0502020204030204" pitchFamily="34" charset="0"/>
              </a:rPr>
              <a:t> </a:t>
            </a:r>
          </a:p>
          <a:p>
            <a:r>
              <a:rPr lang="en-US" sz="4500" dirty="0">
                <a:latin typeface="Calibri" panose="020F0502020204030204" pitchFamily="34" charset="0"/>
                <a:cs typeface="Calibri" panose="020F0502020204030204" pitchFamily="34" charset="0"/>
              </a:rPr>
              <a:t>2020-2021 Final: </a:t>
            </a:r>
            <a:r>
              <a:rPr lang="en-US" sz="4500" dirty="0">
                <a:solidFill>
                  <a:srgbClr val="92D050"/>
                </a:solidFill>
                <a:latin typeface="Calibri" panose="020F0502020204030204" pitchFamily="34" charset="0"/>
                <a:cs typeface="Calibri" panose="020F0502020204030204" pitchFamily="34" charset="0"/>
              </a:rPr>
              <a:t>3,088</a:t>
            </a:r>
            <a:r>
              <a:rPr lang="en-US" sz="4500" dirty="0">
                <a:latin typeface="Calibri" panose="020F0502020204030204" pitchFamily="34" charset="0"/>
                <a:cs typeface="Calibri" panose="020F0502020204030204" pitchFamily="34" charset="0"/>
              </a:rPr>
              <a:t> </a:t>
            </a:r>
          </a:p>
          <a:p>
            <a:r>
              <a:rPr lang="en-US" sz="4500" dirty="0">
                <a:latin typeface="Calibri" panose="020F0502020204030204" pitchFamily="34" charset="0"/>
                <a:cs typeface="Calibri" panose="020F0502020204030204" pitchFamily="34" charset="0"/>
              </a:rPr>
              <a:t>2021-2022 Final : </a:t>
            </a:r>
            <a:r>
              <a:rPr lang="en-US" sz="4500" dirty="0">
                <a:solidFill>
                  <a:schemeClr val="accent4">
                    <a:lumMod val="40000"/>
                    <a:lumOff val="60000"/>
                  </a:schemeClr>
                </a:solidFill>
                <a:latin typeface="Calibri" panose="020F0502020204030204" pitchFamily="34" charset="0"/>
                <a:cs typeface="Calibri" panose="020F0502020204030204" pitchFamily="34" charset="0"/>
              </a:rPr>
              <a:t>2,764</a:t>
            </a:r>
          </a:p>
          <a:p>
            <a:r>
              <a:rPr lang="en-US" sz="4500" dirty="0">
                <a:latin typeface="Calibri" panose="020F0502020204030204" pitchFamily="34" charset="0"/>
                <a:cs typeface="Calibri" panose="020F0502020204030204" pitchFamily="34" charset="0"/>
              </a:rPr>
              <a:t>2022-2023 Projected: </a:t>
            </a:r>
            <a:r>
              <a:rPr lang="en-US" sz="4500" dirty="0">
                <a:solidFill>
                  <a:schemeClr val="accent1">
                    <a:lumMod val="60000"/>
                    <a:lumOff val="40000"/>
                  </a:schemeClr>
                </a:solidFill>
                <a:latin typeface="Calibri" panose="020F0502020204030204" pitchFamily="34" charset="0"/>
                <a:cs typeface="Calibri" panose="020F0502020204030204" pitchFamily="34" charset="0"/>
              </a:rPr>
              <a:t>2,892</a:t>
            </a:r>
          </a:p>
          <a:p>
            <a:r>
              <a:rPr lang="en-US" sz="4500" dirty="0">
                <a:latin typeface="Calibri" panose="020F0502020204030204" pitchFamily="34" charset="0"/>
                <a:cs typeface="Calibri" panose="020F0502020204030204" pitchFamily="34" charset="0"/>
              </a:rPr>
              <a:t>2023-2024 Projected: </a:t>
            </a:r>
            <a:r>
              <a:rPr lang="en-US" sz="4500" dirty="0">
                <a:solidFill>
                  <a:srgbClr val="FFFF00"/>
                </a:solidFill>
                <a:latin typeface="Calibri" panose="020F0502020204030204" pitchFamily="34" charset="0"/>
                <a:cs typeface="Calibri" panose="020F0502020204030204" pitchFamily="34" charset="0"/>
              </a:rPr>
              <a:t>3,036 </a:t>
            </a:r>
          </a:p>
          <a:p>
            <a:r>
              <a:rPr lang="en-US" sz="4500" dirty="0">
                <a:latin typeface="Calibri" panose="020F0502020204030204" pitchFamily="34" charset="0"/>
                <a:cs typeface="Calibri" panose="020F0502020204030204" pitchFamily="34" charset="0"/>
              </a:rPr>
              <a:t>At current rate of growth 9 years to reach 2018-2019 level </a:t>
            </a:r>
          </a:p>
          <a:p>
            <a:pPr marL="231775" lvl="1" indent="0">
              <a:buNone/>
            </a:pPr>
            <a:endParaRPr lang="en-US" sz="2800" dirty="0">
              <a:latin typeface="Calibri" panose="020F0502020204030204" pitchFamily="34" charset="0"/>
              <a:cs typeface="Calibri" panose="020F0502020204030204" pitchFamily="34" charset="0"/>
            </a:endParaRPr>
          </a:p>
          <a:p>
            <a:pPr marL="231775" lvl="1" indent="0">
              <a:buNone/>
            </a:pPr>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70012" y="775300"/>
            <a:ext cx="10096499" cy="5854100"/>
          </a:xfrm>
        </p:spPr>
        <p:txBody>
          <a:bodyPr>
            <a:normAutofit/>
          </a:bodyPr>
          <a:lstStyle/>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3">
            <a:extLst>
              <a:ext uri="{FF2B5EF4-FFF2-40B4-BE49-F238E27FC236}">
                <a16:creationId xmlns:a16="http://schemas.microsoft.com/office/drawing/2014/main" id="{6F43D11D-AA7E-4D48-93DA-3C3D8FBC36C1}"/>
              </a:ext>
            </a:extLst>
          </p:cNvPr>
          <p:cNvSpPr txBox="1">
            <a:spLocks/>
          </p:cNvSpPr>
          <p:nvPr/>
        </p:nvSpPr>
        <p:spPr>
          <a:xfrm>
            <a:off x="722314" y="152400"/>
            <a:ext cx="11466511" cy="6553200"/>
          </a:xfrm>
          <a:prstGeom prst="rect">
            <a:avLst/>
          </a:prstGeom>
        </p:spPr>
        <p:txBody>
          <a:bodyPr vert="horz" lIns="91440" tIns="45720" rIns="91440" bIns="45720" rtlCol="0">
            <a:normAutofit fontScale="70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US" sz="5100" dirty="0">
                <a:latin typeface="Calibri" panose="020F0502020204030204" pitchFamily="34" charset="0"/>
                <a:cs typeface="Calibri" panose="020F0502020204030204" pitchFamily="34" charset="0"/>
              </a:rPr>
              <a:t>Salaries: Step, column and longevity for all groups</a:t>
            </a:r>
          </a:p>
          <a:p>
            <a:pPr lvl="1"/>
            <a:r>
              <a:rPr lang="en-US" sz="4500" dirty="0">
                <a:latin typeface="Calibri" panose="020F0502020204030204" pitchFamily="34" charset="0"/>
                <a:cs typeface="Calibri" panose="020F0502020204030204" pitchFamily="34" charset="0"/>
              </a:rPr>
              <a:t>6.165% salary increase for represented and management</a:t>
            </a:r>
          </a:p>
          <a:p>
            <a:r>
              <a:rPr lang="en-US" sz="5100" dirty="0">
                <a:latin typeface="Calibri" panose="020F0502020204030204" pitchFamily="34" charset="0"/>
                <a:cs typeface="Calibri" panose="020F0502020204030204" pitchFamily="34" charset="0"/>
              </a:rPr>
              <a:t>Reduction in Weekly Teaching Hours of &lt;5%&gt;</a:t>
            </a:r>
          </a:p>
          <a:p>
            <a:pPr lvl="1"/>
            <a:r>
              <a:rPr lang="en-US" sz="3800" dirty="0">
                <a:latin typeface="Calibri" panose="020F0502020204030204" pitchFamily="34" charset="0"/>
                <a:cs typeface="Calibri" panose="020F0502020204030204" pitchFamily="34" charset="0"/>
              </a:rPr>
              <a:t>Academic Affairs has the authority to add back WTH if demand increases or a low enrollment class is needed for students to finish their program</a:t>
            </a:r>
          </a:p>
          <a:p>
            <a:pPr lvl="1"/>
            <a:r>
              <a:rPr lang="en-US" sz="3800" dirty="0">
                <a:latin typeface="Calibri" panose="020F0502020204030204" pitchFamily="34" charset="0"/>
                <a:cs typeface="Calibri" panose="020F0502020204030204" pitchFamily="34" charset="0"/>
              </a:rPr>
              <a:t>2022-23: AB = &lt;5.9%&gt; 2022-23 Projected = &lt;0.9%&gt;</a:t>
            </a:r>
          </a:p>
          <a:p>
            <a:r>
              <a:rPr lang="en-US" sz="5100" dirty="0">
                <a:latin typeface="Calibri" panose="020F0502020204030204" pitchFamily="34" charset="0"/>
                <a:cs typeface="Calibri" panose="020F0502020204030204" pitchFamily="34" charset="0"/>
              </a:rPr>
              <a:t>Health and Welfare </a:t>
            </a:r>
          </a:p>
          <a:p>
            <a:pPr lvl="1"/>
            <a:r>
              <a:rPr lang="en-US" sz="4500" dirty="0">
                <a:latin typeface="Calibri" panose="020F0502020204030204" pitchFamily="34" charset="0"/>
                <a:cs typeface="Calibri" panose="020F0502020204030204" pitchFamily="34" charset="0"/>
              </a:rPr>
              <a:t>Current Employees: 7.63% increase</a:t>
            </a:r>
          </a:p>
          <a:p>
            <a:pPr lvl="1"/>
            <a:r>
              <a:rPr lang="en-US" sz="4500" dirty="0">
                <a:latin typeface="Calibri" panose="020F0502020204030204" pitchFamily="34" charset="0"/>
                <a:cs typeface="Calibri" panose="020F0502020204030204" pitchFamily="34" charset="0"/>
              </a:rPr>
              <a:t>Retirees: 2.93% increase</a:t>
            </a:r>
          </a:p>
          <a:p>
            <a:r>
              <a:rPr lang="en-US" sz="5100" dirty="0">
                <a:latin typeface="Calibri" panose="020F0502020204030204" pitchFamily="34" charset="0"/>
                <a:cs typeface="Calibri" panose="020F0502020204030204" pitchFamily="34" charset="0"/>
              </a:rPr>
              <a:t>2020 Supplemental Retirement Plan – Ends 2025-26</a:t>
            </a:r>
          </a:p>
          <a:p>
            <a:pPr lvl="1"/>
            <a:r>
              <a:rPr lang="en-US" sz="4500" dirty="0">
                <a:latin typeface="Calibri" panose="020F0502020204030204" pitchFamily="34" charset="0"/>
                <a:cs typeface="Calibri" panose="020F0502020204030204" pitchFamily="34" charset="0"/>
              </a:rPr>
              <a:t>Faculty: $786,374</a:t>
            </a:r>
          </a:p>
          <a:p>
            <a:pPr lvl="1"/>
            <a:r>
              <a:rPr lang="en-US" sz="4500" dirty="0">
                <a:latin typeface="Calibri" panose="020F0502020204030204" pitchFamily="34" charset="0"/>
                <a:cs typeface="Calibri" panose="020F0502020204030204" pitchFamily="34" charset="0"/>
              </a:rPr>
              <a:t>Managers and Classified: $523,033</a:t>
            </a:r>
          </a:p>
          <a:p>
            <a:pPr lvl="1"/>
            <a:r>
              <a:rPr lang="en-US" sz="4500" dirty="0">
                <a:latin typeface="Calibri" panose="020F0502020204030204" pitchFamily="34" charset="0"/>
                <a:cs typeface="Calibri" panose="020F0502020204030204" pitchFamily="34" charset="0"/>
              </a:rPr>
              <a:t>Total: $1,309,407</a:t>
            </a:r>
          </a:p>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Tree>
    <p:extLst>
      <p:ext uri="{BB962C8B-B14F-4D97-AF65-F5344CB8AC3E}">
        <p14:creationId xmlns:p14="http://schemas.microsoft.com/office/powerpoint/2010/main" val="328077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70012" y="775300"/>
            <a:ext cx="10096499" cy="5854100"/>
          </a:xfrm>
        </p:spPr>
        <p:txBody>
          <a:bodyPr>
            <a:normAutofit/>
          </a:bodyPr>
          <a:lstStyle/>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3">
            <a:extLst>
              <a:ext uri="{FF2B5EF4-FFF2-40B4-BE49-F238E27FC236}">
                <a16:creationId xmlns:a16="http://schemas.microsoft.com/office/drawing/2014/main" id="{6F43D11D-AA7E-4D48-93DA-3C3D8FBC36C1}"/>
              </a:ext>
            </a:extLst>
          </p:cNvPr>
          <p:cNvSpPr txBox="1">
            <a:spLocks/>
          </p:cNvSpPr>
          <p:nvPr/>
        </p:nvSpPr>
        <p:spPr>
          <a:xfrm>
            <a:off x="722314" y="152400"/>
            <a:ext cx="11466511" cy="65532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US" sz="4000" dirty="0">
                <a:latin typeface="Calibri" panose="020F0502020204030204" pitchFamily="34" charset="0"/>
                <a:cs typeface="Calibri" panose="020F0502020204030204" pitchFamily="34" charset="0"/>
              </a:rPr>
              <a:t>Supplies: Maintain 2022-2023 AB adjusted for PBAR</a:t>
            </a:r>
          </a:p>
          <a:p>
            <a:pPr lvl="1"/>
            <a:r>
              <a:rPr lang="en-US" sz="3600" dirty="0">
                <a:latin typeface="Calibri" panose="020F0502020204030204" pitchFamily="34" charset="0"/>
                <a:cs typeface="Calibri" panose="020F0502020204030204" pitchFamily="34" charset="0"/>
              </a:rPr>
              <a:t>Increase of </a:t>
            </a:r>
            <a:r>
              <a:rPr lang="en-US" sz="3600" dirty="0">
                <a:solidFill>
                  <a:srgbClr val="FF0000"/>
                </a:solidFill>
                <a:latin typeface="Calibri" panose="020F0502020204030204" pitchFamily="34" charset="0"/>
                <a:cs typeface="Calibri" panose="020F0502020204030204" pitchFamily="34" charset="0"/>
              </a:rPr>
              <a:t>$34,256</a:t>
            </a:r>
          </a:p>
          <a:p>
            <a:pPr lvl="2"/>
            <a:r>
              <a:rPr lang="en-US" sz="3200" dirty="0">
                <a:latin typeface="Calibri" panose="020F0502020204030204" pitchFamily="34" charset="0"/>
                <a:cs typeface="Calibri" panose="020F0502020204030204" pitchFamily="34" charset="0"/>
              </a:rPr>
              <a:t>Malibu and AB 367 implementation</a:t>
            </a:r>
          </a:p>
          <a:p>
            <a:r>
              <a:rPr lang="en-US" sz="4000" dirty="0">
                <a:latin typeface="Calibri" panose="020F0502020204030204" pitchFamily="34" charset="0"/>
                <a:cs typeface="Calibri" panose="020F0502020204030204" pitchFamily="34" charset="0"/>
              </a:rPr>
              <a:t>Contracts: Maintain 2022-2023 AB adj. for PBAR</a:t>
            </a:r>
          </a:p>
          <a:p>
            <a:pPr lvl="1"/>
            <a:r>
              <a:rPr lang="en-US" sz="3600" dirty="0">
                <a:latin typeface="Calibri" panose="020F0502020204030204" pitchFamily="34" charset="0"/>
                <a:cs typeface="Calibri" panose="020F0502020204030204" pitchFamily="34" charset="0"/>
              </a:rPr>
              <a:t>Decrease of </a:t>
            </a:r>
            <a:r>
              <a:rPr lang="en-US" sz="3600" dirty="0">
                <a:solidFill>
                  <a:schemeClr val="accent2">
                    <a:lumMod val="60000"/>
                    <a:lumOff val="40000"/>
                  </a:schemeClr>
                </a:solidFill>
                <a:latin typeface="Calibri" panose="020F0502020204030204" pitchFamily="34" charset="0"/>
                <a:cs typeface="Calibri" panose="020F0502020204030204" pitchFamily="34" charset="0"/>
              </a:rPr>
              <a:t>&lt;$1,015,582&gt;</a:t>
            </a:r>
          </a:p>
          <a:p>
            <a:pPr lvl="2"/>
            <a:r>
              <a:rPr lang="en-US" sz="3200" dirty="0">
                <a:latin typeface="Calibri" panose="020F0502020204030204" pitchFamily="34" charset="0"/>
                <a:cs typeface="Calibri" panose="020F0502020204030204" pitchFamily="34" charset="0"/>
              </a:rPr>
              <a:t>Elections: &lt;$300,000&gt;</a:t>
            </a:r>
          </a:p>
          <a:p>
            <a:pPr lvl="2"/>
            <a:r>
              <a:rPr lang="en-US" sz="3200" dirty="0">
                <a:latin typeface="Calibri" panose="020F0502020204030204" pitchFamily="34" charset="0"/>
                <a:cs typeface="Calibri" panose="020F0502020204030204" pitchFamily="34" charset="0"/>
              </a:rPr>
              <a:t>Renegotiate BBB Contract: &lt;$619,000&gt;</a:t>
            </a:r>
          </a:p>
          <a:p>
            <a:r>
              <a:rPr lang="en-US" sz="4000" dirty="0">
                <a:latin typeface="Calibri" panose="020F0502020204030204" pitchFamily="34" charset="0"/>
                <a:cs typeface="Calibri" panose="020F0502020204030204" pitchFamily="34" charset="0"/>
              </a:rPr>
              <a:t>Utilities increased by 4.3%</a:t>
            </a:r>
          </a:p>
          <a:p>
            <a:pPr lvl="1"/>
            <a:r>
              <a:rPr lang="en-US" sz="3600" dirty="0">
                <a:latin typeface="Calibri" panose="020F0502020204030204" pitchFamily="34" charset="0"/>
                <a:cs typeface="Calibri" panose="020F0502020204030204" pitchFamily="34" charset="0"/>
              </a:rPr>
              <a:t>Malibu</a:t>
            </a:r>
          </a:p>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Tree>
    <p:extLst>
      <p:ext uri="{BB962C8B-B14F-4D97-AF65-F5344CB8AC3E}">
        <p14:creationId xmlns:p14="http://schemas.microsoft.com/office/powerpoint/2010/main" val="329345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70012" y="775300"/>
            <a:ext cx="10096499" cy="5854100"/>
          </a:xfrm>
        </p:spPr>
        <p:txBody>
          <a:bodyPr>
            <a:normAutofit/>
          </a:bodyPr>
          <a:lstStyle/>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3">
            <a:extLst>
              <a:ext uri="{FF2B5EF4-FFF2-40B4-BE49-F238E27FC236}">
                <a16:creationId xmlns:a16="http://schemas.microsoft.com/office/drawing/2014/main" id="{6F43D11D-AA7E-4D48-93DA-3C3D8FBC36C1}"/>
              </a:ext>
            </a:extLst>
          </p:cNvPr>
          <p:cNvSpPr txBox="1">
            <a:spLocks/>
          </p:cNvSpPr>
          <p:nvPr/>
        </p:nvSpPr>
        <p:spPr>
          <a:xfrm>
            <a:off x="722314" y="152400"/>
            <a:ext cx="10096499" cy="58541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
        <p:nvSpPr>
          <p:cNvPr id="2" name="Rectangle 1">
            <a:extLst>
              <a:ext uri="{FF2B5EF4-FFF2-40B4-BE49-F238E27FC236}">
                <a16:creationId xmlns:a16="http://schemas.microsoft.com/office/drawing/2014/main" id="{DF60A127-BE8F-4719-8A12-01FBCC7F2550}"/>
              </a:ext>
            </a:extLst>
          </p:cNvPr>
          <p:cNvSpPr/>
          <p:nvPr/>
        </p:nvSpPr>
        <p:spPr>
          <a:xfrm>
            <a:off x="227012" y="1043731"/>
            <a:ext cx="11734799" cy="5047536"/>
          </a:xfrm>
          <a:prstGeom prst="rect">
            <a:avLst/>
          </a:prstGeom>
        </p:spPr>
        <p:txBody>
          <a:bodyPr wrap="square">
            <a:spAutoFit/>
          </a:bodyPr>
          <a:lstStyle/>
          <a:p>
            <a:pPr algn="just"/>
            <a:r>
              <a:rPr lang="en-US" b="1" i="1" u="sng" dirty="0">
                <a:latin typeface="Palatino Linotype" panose="02040502050505030304" pitchFamily="18" charset="0"/>
                <a:ea typeface="Times New Roman" panose="02020603050405020304" pitchFamily="18" charset="0"/>
              </a:rPr>
              <a:t>Develop a Master Plan for Education</a:t>
            </a:r>
          </a:p>
          <a:p>
            <a:pPr algn="just"/>
            <a:r>
              <a:rPr lang="en-US" b="1" dirty="0">
                <a:latin typeface="Gill Sans MT" panose="020B0502020104020203" pitchFamily="34" charset="0"/>
                <a:ea typeface="Times New Roman" panose="02020603050405020304" pitchFamily="18" charset="0"/>
              </a:rPr>
              <a:t>Budget:</a:t>
            </a:r>
            <a:r>
              <a:rPr lang="en-US" dirty="0">
                <a:latin typeface="Gill Sans MT" panose="020B0502020104020203" pitchFamily="34" charset="0"/>
                <a:ea typeface="Times New Roman" panose="02020603050405020304" pitchFamily="18" charset="0"/>
              </a:rPr>
              <a:t> $185,000 One-time</a:t>
            </a:r>
          </a:p>
          <a:p>
            <a:pPr algn="just"/>
            <a:r>
              <a:rPr lang="en-US" b="1" dirty="0">
                <a:latin typeface="Gill Sans MT" panose="020B0502020104020203" pitchFamily="34" charset="0"/>
                <a:ea typeface="Times New Roman" panose="02020603050405020304" pitchFamily="18" charset="0"/>
              </a:rPr>
              <a:t>Budget Source: </a:t>
            </a:r>
            <a:r>
              <a:rPr lang="en-US" dirty="0">
                <a:latin typeface="Gill Sans MT" panose="020B0502020104020203" pitchFamily="34" charset="0"/>
                <a:ea typeface="Times New Roman" panose="02020603050405020304" pitchFamily="18" charset="0"/>
              </a:rPr>
              <a:t>Unrestricted General Fund</a:t>
            </a:r>
            <a:endParaRPr lang="en-US" b="1" dirty="0">
              <a:latin typeface="Gill Sans MT" panose="020B0502020104020203" pitchFamily="34" charset="0"/>
              <a:ea typeface="Times New Roman" panose="02020603050405020304" pitchFamily="18" charset="0"/>
            </a:endParaRPr>
          </a:p>
          <a:p>
            <a:pPr algn="just"/>
            <a:r>
              <a:rPr lang="en-US" b="1" dirty="0">
                <a:latin typeface="Gill Sans MT" panose="020B0502020104020203" pitchFamily="34" charset="0"/>
                <a:ea typeface="Garamond" panose="02020404030301010803" pitchFamily="18" charset="0"/>
                <a:cs typeface="Garamond" panose="02020404030301010803" pitchFamily="18" charset="0"/>
              </a:rPr>
              <a:t>Purpose/Goal of Action Plan: </a:t>
            </a:r>
            <a:r>
              <a:rPr lang="en-US" dirty="0">
                <a:latin typeface="Gill Sans MT" panose="020B0502020104020203" pitchFamily="34" charset="0"/>
                <a:ea typeface="Garamond" panose="02020404030301010803" pitchFamily="18" charset="0"/>
                <a:cs typeface="Garamond" panose="02020404030301010803" pitchFamily="18" charset="0"/>
              </a:rPr>
              <a:t>To develop and implement a new Master Plan for Education. </a:t>
            </a:r>
            <a:r>
              <a:rPr lang="en-US" sz="2000" dirty="0">
                <a:effectLst/>
                <a:latin typeface="Gill Sans MT" panose="020B0502020104020203" pitchFamily="34" charset="0"/>
                <a:ea typeface="Times New Roman" panose="02020603050405020304" pitchFamily="18" charset="0"/>
                <a:cs typeface="Calibri Light" panose="020F0302020204030204" pitchFamily="34" charset="0"/>
              </a:rPr>
              <a:t>The Master Plan for Education shall establish a framework for serving SMCCD students, taking into consideration the major demographic, economic, and educational issues facing the SMC community. </a:t>
            </a:r>
            <a:r>
              <a:rPr lang="en-US" dirty="0">
                <a:solidFill>
                  <a:srgbClr val="FF0000"/>
                </a:solidFill>
                <a:latin typeface="Gill Sans MT" panose="020B0502020104020203" pitchFamily="34" charset="0"/>
                <a:ea typeface="Times New Roman" panose="02020603050405020304" pitchFamily="18" charset="0"/>
              </a:rPr>
              <a:t> </a:t>
            </a:r>
          </a:p>
          <a:p>
            <a:pPr algn="just"/>
            <a:endParaRPr lang="en-US" sz="2000" dirty="0">
              <a:latin typeface="Times New Roman" panose="02020603050405020304" pitchFamily="18" charset="0"/>
              <a:ea typeface="Times New Roman" panose="02020603050405020304" pitchFamily="18" charset="0"/>
            </a:endParaRPr>
          </a:p>
          <a:p>
            <a:pPr algn="just"/>
            <a:r>
              <a:rPr lang="en-US" b="1" i="1" u="sng" dirty="0">
                <a:latin typeface="Palatino Linotype" panose="02040502050505030304" pitchFamily="18" charset="0"/>
                <a:ea typeface="Times New Roman" panose="02020603050405020304" pitchFamily="18" charset="0"/>
              </a:rPr>
              <a:t>Launch the Equity-minded Professional Innovation Center, the </a:t>
            </a:r>
            <a:r>
              <a:rPr lang="en-US" b="1" i="1" u="sng" dirty="0" err="1">
                <a:latin typeface="Palatino Linotype" panose="02040502050505030304" pitchFamily="18" charset="0"/>
                <a:ea typeface="Times New Roman" panose="02020603050405020304" pitchFamily="18" charset="0"/>
              </a:rPr>
              <a:t>EpiCenter</a:t>
            </a:r>
            <a:r>
              <a:rPr lang="en-US" b="1" i="1" u="sng" dirty="0">
                <a:latin typeface="Palatino Linotype" panose="02040502050505030304" pitchFamily="18" charset="0"/>
                <a:ea typeface="Times New Roman" panose="02020603050405020304" pitchFamily="18" charset="0"/>
              </a:rPr>
              <a:t>, to be a learning and professional development center for all employee groups</a:t>
            </a:r>
            <a:endParaRPr lang="en-US" sz="2000" dirty="0">
              <a:latin typeface="Times New Roman" panose="02020603050405020304" pitchFamily="18" charset="0"/>
              <a:ea typeface="Times New Roman" panose="02020603050405020304" pitchFamily="18" charset="0"/>
            </a:endParaRPr>
          </a:p>
          <a:p>
            <a:pPr algn="just"/>
            <a:r>
              <a:rPr lang="en-US" b="1" dirty="0">
                <a:latin typeface="Gill Sans MT" panose="020B0502020104020203" pitchFamily="34" charset="0"/>
                <a:ea typeface="Times New Roman" panose="02020603050405020304" pitchFamily="18" charset="0"/>
              </a:rPr>
              <a:t>Budget:  </a:t>
            </a:r>
            <a:r>
              <a:rPr lang="en-US" dirty="0">
                <a:latin typeface="Gill Sans MT" panose="020B0502020104020203" pitchFamily="34" charset="0"/>
                <a:ea typeface="Times New Roman" panose="02020603050405020304" pitchFamily="18" charset="0"/>
              </a:rPr>
              <a:t>$692,000 On-going</a:t>
            </a:r>
          </a:p>
          <a:p>
            <a:pPr algn="just"/>
            <a:r>
              <a:rPr lang="en-US" b="1" dirty="0">
                <a:latin typeface="Gill Sans MT" panose="020B0502020104020203" pitchFamily="34" charset="0"/>
                <a:ea typeface="Times New Roman" panose="02020603050405020304" pitchFamily="18" charset="0"/>
              </a:rPr>
              <a:t>Budget Sources: </a:t>
            </a:r>
            <a:r>
              <a:rPr lang="en-US" dirty="0">
                <a:latin typeface="Gill Sans MT" panose="020B0502020104020203" pitchFamily="34" charset="0"/>
                <a:ea typeface="Times New Roman" panose="02020603050405020304" pitchFamily="18" charset="0"/>
              </a:rPr>
              <a:t>$415, 750 Unrestricted General Fund; $276,250 Student Equity and Achievement Program</a:t>
            </a:r>
            <a:endParaRPr lang="en-US" sz="2000" b="1" dirty="0">
              <a:latin typeface="Gill Sans MT" panose="020B0502020104020203" pitchFamily="34" charset="0"/>
              <a:ea typeface="Times New Roman" panose="02020603050405020304" pitchFamily="18" charset="0"/>
            </a:endParaRPr>
          </a:p>
          <a:p>
            <a:pPr marR="57150" algn="just"/>
            <a:r>
              <a:rPr lang="en-US" b="1" dirty="0">
                <a:latin typeface="Gill Sans MT" panose="020B0502020104020203" pitchFamily="34" charset="0"/>
                <a:ea typeface="Garamond" panose="02020404030301010803" pitchFamily="18" charset="0"/>
                <a:cs typeface="Garamond" panose="02020404030301010803" pitchFamily="18" charset="0"/>
              </a:rPr>
              <a:t>Purpose/Goal of Action Plan: </a:t>
            </a:r>
            <a:r>
              <a:rPr lang="en-US" sz="2000" b="1" dirty="0">
                <a:latin typeface="Gill Sans MT" panose="020B0502020104020203" pitchFamily="34" charset="0"/>
                <a:ea typeface="Garamond" panose="02020404030301010803" pitchFamily="18" charset="0"/>
                <a:cs typeface="Garamond" panose="02020404030301010803" pitchFamily="18" charset="0"/>
              </a:rPr>
              <a:t>To s</a:t>
            </a:r>
            <a:r>
              <a:rPr lang="en-US" sz="2000" dirty="0">
                <a:effectLst/>
                <a:latin typeface="Gill Sans MT" panose="020B0502020104020203" pitchFamily="34" charset="0"/>
                <a:ea typeface="Times New Roman" panose="02020603050405020304" pitchFamily="18" charset="0"/>
                <a:cs typeface="Garamond" panose="02020404030301010803" pitchFamily="18" charset="0"/>
              </a:rPr>
              <a:t>upport the Institutional Effectiveness Partnership Initiative (IEPI) design and implementation of a comprehensive professional development plan for all employee groups with the outcome to improve student racial equity and sense of belonging on campus. The Center will increase professional development opportunities while seeking to increase participation in equity-related professional development activities for all employee groups </a:t>
            </a:r>
            <a:endParaRPr lang="en-US" sz="20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R="57150" algn="just"/>
            <a:r>
              <a:rPr lang="en-US" sz="1600" dirty="0">
                <a:latin typeface="Gill Sans MT" panose="020B0502020104020203"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
        <p:nvSpPr>
          <p:cNvPr id="7" name="Title 12">
            <a:extLst>
              <a:ext uri="{FF2B5EF4-FFF2-40B4-BE49-F238E27FC236}">
                <a16:creationId xmlns:a16="http://schemas.microsoft.com/office/drawing/2014/main" id="{7FEEB322-59BD-4A72-B826-FCDCF4DF4BDA}"/>
              </a:ext>
            </a:extLst>
          </p:cNvPr>
          <p:cNvSpPr txBox="1">
            <a:spLocks/>
          </p:cNvSpPr>
          <p:nvPr/>
        </p:nvSpPr>
        <p:spPr>
          <a:xfrm>
            <a:off x="227012" y="94350"/>
            <a:ext cx="11734799" cy="636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b="1" u="sng" dirty="0"/>
              <a:t>Linking Budgeting to Planning</a:t>
            </a:r>
          </a:p>
        </p:txBody>
      </p:sp>
    </p:spTree>
    <p:extLst>
      <p:ext uri="{BB962C8B-B14F-4D97-AF65-F5344CB8AC3E}">
        <p14:creationId xmlns:p14="http://schemas.microsoft.com/office/powerpoint/2010/main" val="400074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2590800"/>
            <a:ext cx="10210798" cy="533400"/>
          </a:xfrm>
        </p:spPr>
        <p:txBody>
          <a:bodyPr>
            <a:noAutofit/>
          </a:bodyPr>
          <a:lstStyle/>
          <a:p>
            <a:pPr algn="ctr"/>
            <a:endParaRPr lang="en-US" sz="4000" b="1"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30AAFBF1-8F33-40A2-907D-7153C0ADCE75}"/>
              </a:ext>
            </a:extLst>
          </p:cNvPr>
          <p:cNvGraphicFramePr>
            <a:graphicFrameLocks noGrp="1"/>
          </p:cNvGraphicFramePr>
          <p:nvPr>
            <p:extLst>
              <p:ext uri="{D42A27DB-BD31-4B8C-83A1-F6EECF244321}">
                <p14:modId xmlns:p14="http://schemas.microsoft.com/office/powerpoint/2010/main" val="738205074"/>
              </p:ext>
            </p:extLst>
          </p:nvPr>
        </p:nvGraphicFramePr>
        <p:xfrm>
          <a:off x="-10989" y="26632"/>
          <a:ext cx="12188825" cy="6831364"/>
        </p:xfrm>
        <a:graphic>
          <a:graphicData uri="http://schemas.openxmlformats.org/drawingml/2006/table">
            <a:tbl>
              <a:tblPr firstRow="1" bandRow="1">
                <a:tableStyleId>{21E4AEA4-8DFA-4A89-87EB-49C32662AFE0}</a:tableStyleId>
              </a:tblPr>
              <a:tblGrid>
                <a:gridCol w="8800389">
                  <a:extLst>
                    <a:ext uri="{9D8B030D-6E8A-4147-A177-3AD203B41FA5}">
                      <a16:colId xmlns:a16="http://schemas.microsoft.com/office/drawing/2014/main" val="1299578271"/>
                    </a:ext>
                  </a:extLst>
                </a:gridCol>
                <a:gridCol w="3388436">
                  <a:extLst>
                    <a:ext uri="{9D8B030D-6E8A-4147-A177-3AD203B41FA5}">
                      <a16:colId xmlns:a16="http://schemas.microsoft.com/office/drawing/2014/main" val="1751039277"/>
                    </a:ext>
                  </a:extLst>
                </a:gridCol>
              </a:tblGrid>
              <a:tr h="1079740">
                <a:tc gridSpan="2">
                  <a:txBody>
                    <a:bodyPr/>
                    <a:lstStyle/>
                    <a:p>
                      <a:pPr algn="ctr"/>
                      <a:r>
                        <a:rPr lang="en-US" sz="3200" dirty="0">
                          <a:latin typeface="Calibri" panose="020F0502020204030204" pitchFamily="34" charset="0"/>
                          <a:cs typeface="Calibri" panose="020F0502020204030204" pitchFamily="34" charset="0"/>
                        </a:rPr>
                        <a:t>Projected Changes in Revenue</a:t>
                      </a:r>
                    </a:p>
                    <a:p>
                      <a:pPr algn="ctr"/>
                      <a:r>
                        <a:rPr lang="en-US" sz="3200" dirty="0">
                          <a:latin typeface="Calibri" panose="020F0502020204030204" pitchFamily="34" charset="0"/>
                          <a:cs typeface="Calibri" panose="020F0502020204030204" pitchFamily="34" charset="0"/>
                        </a:rPr>
                        <a:t>2022-23 Projection to Tentative Budget</a:t>
                      </a:r>
                    </a:p>
                  </a:txBody>
                  <a:tcPr/>
                </a:tc>
                <a:tc hMerge="1">
                  <a:txBody>
                    <a:bodyPr/>
                    <a:lstStyle/>
                    <a:p>
                      <a:endParaRPr lang="en-US" dirty="0"/>
                    </a:p>
                  </a:txBody>
                  <a:tcPr/>
                </a:tc>
                <a:extLst>
                  <a:ext uri="{0D108BD9-81ED-4DB2-BD59-A6C34878D82A}">
                    <a16:rowId xmlns:a16="http://schemas.microsoft.com/office/drawing/2014/main" val="2758238704"/>
                  </a:ext>
                </a:extLst>
              </a:tr>
              <a:tr h="524445">
                <a:tc>
                  <a:txBody>
                    <a:bodyPr/>
                    <a:lstStyle/>
                    <a:p>
                      <a:r>
                        <a:rPr lang="en-US" sz="2800" dirty="0">
                          <a:latin typeface="Calibri" panose="020F0502020204030204" pitchFamily="34" charset="0"/>
                          <a:cs typeface="Calibri" panose="020F0502020204030204" pitchFamily="34" charset="0"/>
                        </a:rPr>
                        <a:t>2022-2023 Projected</a:t>
                      </a:r>
                    </a:p>
                  </a:txBody>
                  <a:tcPr/>
                </a:tc>
                <a:tc>
                  <a:txBody>
                    <a:bodyPr/>
                    <a:lstStyle/>
                    <a:p>
                      <a:pPr algn="r"/>
                      <a:r>
                        <a:rPr lang="en-US" sz="2800" dirty="0">
                          <a:latin typeface="Calibri" panose="020F0502020204030204" pitchFamily="34" charset="0"/>
                          <a:cs typeface="Calibri" panose="020F0502020204030204" pitchFamily="34" charset="0"/>
                        </a:rPr>
                        <a:t>$203,794,671</a:t>
                      </a:r>
                    </a:p>
                  </a:txBody>
                  <a:tcPr/>
                </a:tc>
                <a:extLst>
                  <a:ext uri="{0D108BD9-81ED-4DB2-BD59-A6C34878D82A}">
                    <a16:rowId xmlns:a16="http://schemas.microsoft.com/office/drawing/2014/main" val="3705007065"/>
                  </a:ext>
                </a:extLst>
              </a:tr>
              <a:tr h="524445">
                <a:tc>
                  <a:txBody>
                    <a:bodyPr/>
                    <a:lstStyle/>
                    <a:p>
                      <a:r>
                        <a:rPr lang="en-US" sz="2800" dirty="0">
                          <a:latin typeface="Calibri" panose="020F0502020204030204" pitchFamily="34" charset="0"/>
                          <a:cs typeface="Calibri" panose="020F0502020204030204" pitchFamily="34" charset="0"/>
                        </a:rPr>
                        <a:t>COLA – 8.22%</a:t>
                      </a:r>
                    </a:p>
                  </a:txBody>
                  <a:tcPr/>
                </a:tc>
                <a:tc>
                  <a:txBody>
                    <a:bodyPr/>
                    <a:lstStyle/>
                    <a:p>
                      <a:pPr algn="r"/>
                      <a:r>
                        <a:rPr lang="en-US" sz="2800" dirty="0">
                          <a:latin typeface="Calibri" panose="020F0502020204030204" pitchFamily="34" charset="0"/>
                          <a:cs typeface="Calibri" panose="020F0502020204030204" pitchFamily="34" charset="0"/>
                        </a:rPr>
                        <a:t>12,681,218</a:t>
                      </a:r>
                    </a:p>
                  </a:txBody>
                  <a:tcPr/>
                </a:tc>
                <a:extLst>
                  <a:ext uri="{0D108BD9-81ED-4DB2-BD59-A6C34878D82A}">
                    <a16:rowId xmlns:a16="http://schemas.microsoft.com/office/drawing/2014/main" val="2592150901"/>
                  </a:ext>
                </a:extLst>
              </a:tr>
              <a:tr h="956341">
                <a:tc>
                  <a:txBody>
                    <a:bodyPr/>
                    <a:lstStyle/>
                    <a:p>
                      <a:r>
                        <a:rPr lang="en-US" sz="2800" dirty="0">
                          <a:latin typeface="Calibri" panose="020F0502020204030204" pitchFamily="34" charset="0"/>
                          <a:cs typeface="Calibri" panose="020F0502020204030204" pitchFamily="34" charset="0"/>
                        </a:rPr>
                        <a:t>State On-behalf STRS </a:t>
                      </a:r>
                      <a:r>
                        <a:rPr lang="en-US" sz="2800" i="1" dirty="0">
                          <a:latin typeface="Calibri" panose="020F0502020204030204" pitchFamily="34" charset="0"/>
                          <a:cs typeface="Calibri" panose="020F0502020204030204" pitchFamily="34" charset="0"/>
                        </a:rPr>
                        <a:t>(Accounting entry – Corresponding Expenditure)</a:t>
                      </a:r>
                    </a:p>
                  </a:txBody>
                  <a:tcPr/>
                </a:tc>
                <a:tc>
                  <a:txBody>
                    <a:bodyPr/>
                    <a:lstStyle/>
                    <a:p>
                      <a:pPr algn="r"/>
                      <a:r>
                        <a:rPr lang="en-US" sz="2800" dirty="0">
                          <a:latin typeface="Calibri" panose="020F0502020204030204" pitchFamily="34" charset="0"/>
                          <a:cs typeface="Calibri" panose="020F0502020204030204" pitchFamily="34" charset="0"/>
                        </a:rPr>
                        <a:t>1,798,997</a:t>
                      </a:r>
                      <a:endParaRPr lang="en-US"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80842710"/>
                  </a:ext>
                </a:extLst>
              </a:tr>
              <a:tr h="524445">
                <a:tc>
                  <a:txBody>
                    <a:bodyPr/>
                    <a:lstStyle/>
                    <a:p>
                      <a:r>
                        <a:rPr lang="en-US" sz="2800" dirty="0">
                          <a:latin typeface="Calibri" panose="020F0502020204030204" pitchFamily="34" charset="0"/>
                          <a:cs typeface="Calibri" panose="020F0502020204030204" pitchFamily="34" charset="0"/>
                        </a:rPr>
                        <a:t>Non-Resident Tuition/ESL</a:t>
                      </a:r>
                    </a:p>
                  </a:txBody>
                  <a:tcPr/>
                </a:tc>
                <a:tc>
                  <a:txBody>
                    <a:bodyPr/>
                    <a:lstStyle/>
                    <a:p>
                      <a:pPr algn="r"/>
                      <a:r>
                        <a:rPr lang="en-US" sz="2800" dirty="0">
                          <a:latin typeface="Calibri" panose="020F0502020204030204" pitchFamily="34" charset="0"/>
                          <a:cs typeface="Calibri" panose="020F0502020204030204" pitchFamily="34" charset="0"/>
                        </a:rPr>
                        <a:t>1,152,930</a:t>
                      </a:r>
                      <a:endParaRPr lang="en-US"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83794316"/>
                  </a:ext>
                </a:extLst>
              </a:tr>
              <a:tr h="524445">
                <a:tc>
                  <a:txBody>
                    <a:bodyPr/>
                    <a:lstStyle/>
                    <a:p>
                      <a:r>
                        <a:rPr lang="en-US" sz="2800" dirty="0">
                          <a:latin typeface="Calibri" panose="020F0502020204030204" pitchFamily="34" charset="0"/>
                          <a:cs typeface="Calibri" panose="020F0502020204030204" pitchFamily="34" charset="0"/>
                        </a:rPr>
                        <a:t>Interest – Lower Fund Balance</a:t>
                      </a:r>
                    </a:p>
                  </a:txBody>
                  <a:tcPr/>
                </a:tc>
                <a:tc>
                  <a:txBody>
                    <a:bodyPr/>
                    <a:lstStyle/>
                    <a:p>
                      <a:pPr algn="r"/>
                      <a:r>
                        <a:rPr lang="en-US" sz="2800" dirty="0">
                          <a:solidFill>
                            <a:srgbClr val="FF0000"/>
                          </a:solidFill>
                          <a:latin typeface="Calibri" panose="020F0502020204030204" pitchFamily="34" charset="0"/>
                          <a:cs typeface="Calibri" panose="020F0502020204030204" pitchFamily="34" charset="0"/>
                        </a:rPr>
                        <a:t>-471,100</a:t>
                      </a:r>
                    </a:p>
                  </a:txBody>
                  <a:tcPr/>
                </a:tc>
                <a:extLst>
                  <a:ext uri="{0D108BD9-81ED-4DB2-BD59-A6C34878D82A}">
                    <a16:rowId xmlns:a16="http://schemas.microsoft.com/office/drawing/2014/main" val="1882489503"/>
                  </a:ext>
                </a:extLst>
              </a:tr>
              <a:tr h="524445">
                <a:tc>
                  <a:txBody>
                    <a:bodyPr/>
                    <a:lstStyle/>
                    <a:p>
                      <a:r>
                        <a:rPr lang="en-US" sz="2800" dirty="0">
                          <a:latin typeface="Calibri" panose="020F0502020204030204" pitchFamily="34" charset="0"/>
                          <a:cs typeface="Calibri" panose="020F0502020204030204" pitchFamily="34" charset="0"/>
                        </a:rPr>
                        <a:t>Prior Year Adjustment for 2021-22</a:t>
                      </a:r>
                    </a:p>
                  </a:txBody>
                  <a:tcPr/>
                </a:tc>
                <a:tc>
                  <a:txBody>
                    <a:bodyPr/>
                    <a:lstStyle/>
                    <a:p>
                      <a:pPr algn="r"/>
                      <a:r>
                        <a:rPr lang="en-US" sz="2800" dirty="0">
                          <a:solidFill>
                            <a:srgbClr val="FF0000"/>
                          </a:solidFill>
                          <a:latin typeface="Calibri" panose="020F0502020204030204" pitchFamily="34" charset="0"/>
                          <a:cs typeface="Calibri" panose="020F0502020204030204" pitchFamily="34" charset="0"/>
                        </a:rPr>
                        <a:t>-480,299</a:t>
                      </a:r>
                    </a:p>
                  </a:txBody>
                  <a:tcPr/>
                </a:tc>
                <a:extLst>
                  <a:ext uri="{0D108BD9-81ED-4DB2-BD59-A6C34878D82A}">
                    <a16:rowId xmlns:a16="http://schemas.microsoft.com/office/drawing/2014/main" val="3544004305"/>
                  </a:ext>
                </a:extLst>
              </a:tr>
              <a:tr h="524445">
                <a:tc>
                  <a:txBody>
                    <a:bodyPr/>
                    <a:lstStyle/>
                    <a:p>
                      <a:r>
                        <a:rPr lang="en-US" sz="2800" dirty="0">
                          <a:latin typeface="Calibri" panose="020F0502020204030204" pitchFamily="34" charset="0"/>
                          <a:cs typeface="Calibri" panose="020F0502020204030204" pitchFamily="34" charset="0"/>
                        </a:rPr>
                        <a:t>2022-2023 HEERF Indirect Cost</a:t>
                      </a:r>
                    </a:p>
                  </a:txBody>
                  <a:tcPr/>
                </a:tc>
                <a:tc>
                  <a:txBody>
                    <a:bodyPr/>
                    <a:lstStyle/>
                    <a:p>
                      <a:pPr algn="r"/>
                      <a:r>
                        <a:rPr lang="en-US" sz="2800" dirty="0">
                          <a:solidFill>
                            <a:srgbClr val="FF0000"/>
                          </a:solidFill>
                          <a:latin typeface="Calibri" panose="020F0502020204030204" pitchFamily="34" charset="0"/>
                          <a:cs typeface="Calibri" panose="020F0502020204030204" pitchFamily="34" charset="0"/>
                        </a:rPr>
                        <a:t>-487,115</a:t>
                      </a:r>
                    </a:p>
                  </a:txBody>
                  <a:tcPr/>
                </a:tc>
                <a:extLst>
                  <a:ext uri="{0D108BD9-81ED-4DB2-BD59-A6C34878D82A}">
                    <a16:rowId xmlns:a16="http://schemas.microsoft.com/office/drawing/2014/main" val="2127965184"/>
                  </a:ext>
                </a:extLst>
              </a:tr>
              <a:tr h="524445">
                <a:tc>
                  <a:txBody>
                    <a:bodyPr/>
                    <a:lstStyle/>
                    <a:p>
                      <a:r>
                        <a:rPr lang="en-US" sz="2800" dirty="0">
                          <a:latin typeface="Calibri" panose="020F0502020204030204" pitchFamily="34" charset="0"/>
                          <a:cs typeface="Calibri" panose="020F0502020204030204" pitchFamily="34" charset="0"/>
                        </a:rPr>
                        <a:t>Lottery</a:t>
                      </a:r>
                    </a:p>
                  </a:txBody>
                  <a:tcPr/>
                </a:tc>
                <a:tc>
                  <a:txBody>
                    <a:bodyPr/>
                    <a:lstStyle/>
                    <a:p>
                      <a:pPr algn="r"/>
                      <a:r>
                        <a:rPr lang="en-US" sz="2800" dirty="0">
                          <a:solidFill>
                            <a:srgbClr val="FF0000"/>
                          </a:solidFill>
                          <a:latin typeface="Calibri" panose="020F0502020204030204" pitchFamily="34" charset="0"/>
                          <a:cs typeface="Calibri" panose="020F0502020204030204" pitchFamily="34" charset="0"/>
                        </a:rPr>
                        <a:t>-653,242</a:t>
                      </a:r>
                    </a:p>
                  </a:txBody>
                  <a:tcPr/>
                </a:tc>
                <a:extLst>
                  <a:ext uri="{0D108BD9-81ED-4DB2-BD59-A6C34878D82A}">
                    <a16:rowId xmlns:a16="http://schemas.microsoft.com/office/drawing/2014/main" val="2781315518"/>
                  </a:ext>
                </a:extLst>
              </a:tr>
              <a:tr h="524445">
                <a:tc>
                  <a:txBody>
                    <a:bodyPr/>
                    <a:lstStyle/>
                    <a:p>
                      <a:r>
                        <a:rPr lang="en-US" sz="2800" dirty="0">
                          <a:latin typeface="Calibri" panose="020F0502020204030204" pitchFamily="34" charset="0"/>
                          <a:cs typeface="Calibri" panose="020F0502020204030204" pitchFamily="34" charset="0"/>
                        </a:rPr>
                        <a:t>Other</a:t>
                      </a:r>
                    </a:p>
                  </a:txBody>
                  <a:tcPr/>
                </a:tc>
                <a:tc>
                  <a:txBody>
                    <a:bodyPr/>
                    <a:lstStyle/>
                    <a:p>
                      <a:pPr algn="r"/>
                      <a:r>
                        <a:rPr lang="en-US" sz="2800" dirty="0">
                          <a:solidFill>
                            <a:schemeClr val="bg1"/>
                          </a:solidFill>
                          <a:latin typeface="Calibri" panose="020F0502020204030204" pitchFamily="34" charset="0"/>
                          <a:cs typeface="Calibri" panose="020F0502020204030204" pitchFamily="34" charset="0"/>
                        </a:rPr>
                        <a:t>36,751</a:t>
                      </a:r>
                    </a:p>
                  </a:txBody>
                  <a:tcPr/>
                </a:tc>
                <a:extLst>
                  <a:ext uri="{0D108BD9-81ED-4DB2-BD59-A6C34878D82A}">
                    <a16:rowId xmlns:a16="http://schemas.microsoft.com/office/drawing/2014/main" val="3002795088"/>
                  </a:ext>
                </a:extLst>
              </a:tr>
              <a:tr h="599723">
                <a:tc>
                  <a:txBody>
                    <a:bodyPr/>
                    <a:lstStyle/>
                    <a:p>
                      <a:r>
                        <a:rPr lang="en-US" sz="2800" dirty="0">
                          <a:latin typeface="Calibri" panose="020F0502020204030204" pitchFamily="34" charset="0"/>
                          <a:cs typeface="Calibri" panose="020F0502020204030204" pitchFamily="34" charset="0"/>
                        </a:rPr>
                        <a:t>2023-2024 Tentative Budget Revenue Projection</a:t>
                      </a:r>
                    </a:p>
                  </a:txBody>
                  <a:tcPr/>
                </a:tc>
                <a:tc>
                  <a:txBody>
                    <a:bodyPr/>
                    <a:lstStyle/>
                    <a:p>
                      <a:pPr algn="r"/>
                      <a:r>
                        <a:rPr lang="en-US" sz="2800" dirty="0">
                          <a:latin typeface="Calibri" panose="020F0502020204030204" pitchFamily="34" charset="0"/>
                          <a:cs typeface="Calibri" panose="020F0502020204030204" pitchFamily="34" charset="0"/>
                        </a:rPr>
                        <a:t>$217,372,811</a:t>
                      </a:r>
                    </a:p>
                  </a:txBody>
                  <a:tcPr/>
                </a:tc>
                <a:extLst>
                  <a:ext uri="{0D108BD9-81ED-4DB2-BD59-A6C34878D82A}">
                    <a16:rowId xmlns:a16="http://schemas.microsoft.com/office/drawing/2014/main" val="944017542"/>
                  </a:ext>
                </a:extLst>
              </a:tr>
            </a:tbl>
          </a:graphicData>
        </a:graphic>
      </p:graphicFrame>
      <p:sp>
        <p:nvSpPr>
          <p:cNvPr id="5" name="TextBox 4">
            <a:extLst>
              <a:ext uri="{FF2B5EF4-FFF2-40B4-BE49-F238E27FC236}">
                <a16:creationId xmlns:a16="http://schemas.microsoft.com/office/drawing/2014/main" id="{0D1A17BA-44F3-4C6E-AD90-05C9C27C6B3D}"/>
              </a:ext>
            </a:extLst>
          </p:cNvPr>
          <p:cNvSpPr txBox="1"/>
          <p:nvPr/>
        </p:nvSpPr>
        <p:spPr>
          <a:xfrm>
            <a:off x="1827212" y="3506446"/>
            <a:ext cx="9067800" cy="646331"/>
          </a:xfrm>
          <a:prstGeom prst="rect">
            <a:avLst/>
          </a:prstGeom>
          <a:solidFill>
            <a:schemeClr val="accent1">
              <a:lumMod val="60000"/>
              <a:lumOff val="40000"/>
            </a:schemeClr>
          </a:solidFill>
          <a:ln w="3175">
            <a:solidFill>
              <a:schemeClr val="accent1">
                <a:lumMod val="75000"/>
              </a:schemeClr>
            </a:solidFill>
          </a:ln>
        </p:spPr>
        <p:txBody>
          <a:bodyPr wrap="square" rtlCol="0">
            <a:spAutoFit/>
          </a:bodyPr>
          <a:lstStyle/>
          <a:p>
            <a:pPr algn="ctr"/>
            <a:r>
              <a:rPr lang="en-US" sz="3600" dirty="0">
                <a:solidFill>
                  <a:schemeClr val="accent2"/>
                </a:solidFill>
                <a:latin typeface="Calibri" panose="020F0502020204030204" pitchFamily="34" charset="0"/>
                <a:cs typeface="Calibri" panose="020F0502020204030204" pitchFamily="34" charset="0"/>
              </a:rPr>
              <a:t>Increase</a:t>
            </a:r>
            <a:r>
              <a:rPr lang="en-US" sz="3600" dirty="0">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in revenue of </a:t>
            </a:r>
            <a:r>
              <a:rPr lang="en-US" sz="3600" dirty="0">
                <a:solidFill>
                  <a:schemeClr val="accent2"/>
                </a:solidFill>
                <a:latin typeface="Calibri" panose="020F0502020204030204" pitchFamily="34" charset="0"/>
                <a:cs typeface="Calibri" panose="020F0502020204030204" pitchFamily="34" charset="0"/>
              </a:rPr>
              <a:t>$13,578,140 </a:t>
            </a:r>
            <a:r>
              <a:rPr lang="en-US" sz="3600" dirty="0">
                <a:solidFill>
                  <a:schemeClr val="bg1"/>
                </a:solidFill>
                <a:latin typeface="Calibri" panose="020F0502020204030204" pitchFamily="34" charset="0"/>
                <a:cs typeface="Calibri" panose="020F0502020204030204" pitchFamily="34" charset="0"/>
              </a:rPr>
              <a:t>or</a:t>
            </a:r>
            <a:r>
              <a:rPr lang="en-US" sz="3600" dirty="0">
                <a:solidFill>
                  <a:schemeClr val="accent2"/>
                </a:solidFill>
                <a:latin typeface="Calibri" panose="020F0502020204030204" pitchFamily="34" charset="0"/>
                <a:cs typeface="Calibri" panose="020F0502020204030204" pitchFamily="34" charset="0"/>
              </a:rPr>
              <a:t> 6.66%</a:t>
            </a:r>
          </a:p>
        </p:txBody>
      </p:sp>
      <p:sp>
        <p:nvSpPr>
          <p:cNvPr id="3" name="Rectangle: Rounded Corners 2">
            <a:extLst>
              <a:ext uri="{FF2B5EF4-FFF2-40B4-BE49-F238E27FC236}">
                <a16:creationId xmlns:a16="http://schemas.microsoft.com/office/drawing/2014/main" id="{5FDD9A9B-6425-4582-A2D2-FCA3D849AEB1}"/>
              </a:ext>
            </a:extLst>
          </p:cNvPr>
          <p:cNvSpPr/>
          <p:nvPr/>
        </p:nvSpPr>
        <p:spPr>
          <a:xfrm>
            <a:off x="21239" y="1075432"/>
            <a:ext cx="12188824" cy="533399"/>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1FD5A36-60E6-4227-8F06-9892F582F8C6}"/>
              </a:ext>
            </a:extLst>
          </p:cNvPr>
          <p:cNvSpPr/>
          <p:nvPr/>
        </p:nvSpPr>
        <p:spPr>
          <a:xfrm>
            <a:off x="-43216" y="6294269"/>
            <a:ext cx="12188825"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74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xit" presetSubtype="1" fill="hold" grpId="1" nodeType="clickEffect">
                                  <p:stCondLst>
                                    <p:cond delay="0"/>
                                  </p:stCondLst>
                                  <p:childTnLst>
                                    <p:animEffect transition="out" filter="wheel(1)">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3"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2590800"/>
            <a:ext cx="10210798" cy="533400"/>
          </a:xfrm>
        </p:spPr>
        <p:txBody>
          <a:bodyPr>
            <a:noAutofit/>
          </a:bodyPr>
          <a:lstStyle/>
          <a:p>
            <a:pPr algn="ctr"/>
            <a:endParaRPr lang="en-US" sz="4000" b="1"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30AAFBF1-8F33-40A2-907D-7153C0ADCE75}"/>
              </a:ext>
            </a:extLst>
          </p:cNvPr>
          <p:cNvGraphicFramePr>
            <a:graphicFrameLocks noGrp="1"/>
          </p:cNvGraphicFramePr>
          <p:nvPr>
            <p:extLst>
              <p:ext uri="{D42A27DB-BD31-4B8C-83A1-F6EECF244321}">
                <p14:modId xmlns:p14="http://schemas.microsoft.com/office/powerpoint/2010/main" val="49130754"/>
              </p:ext>
            </p:extLst>
          </p:nvPr>
        </p:nvGraphicFramePr>
        <p:xfrm>
          <a:off x="-3077" y="10023"/>
          <a:ext cx="12191902" cy="6855667"/>
        </p:xfrm>
        <a:graphic>
          <a:graphicData uri="http://schemas.openxmlformats.org/drawingml/2006/table">
            <a:tbl>
              <a:tblPr firstRow="1" bandRow="1">
                <a:tableStyleId>{93296810-A885-4BE3-A3E7-6D5BEEA58F35}</a:tableStyleId>
              </a:tblPr>
              <a:tblGrid>
                <a:gridCol w="8761026">
                  <a:extLst>
                    <a:ext uri="{9D8B030D-6E8A-4147-A177-3AD203B41FA5}">
                      <a16:colId xmlns:a16="http://schemas.microsoft.com/office/drawing/2014/main" val="1299578271"/>
                    </a:ext>
                  </a:extLst>
                </a:gridCol>
                <a:gridCol w="3430876">
                  <a:extLst>
                    <a:ext uri="{9D8B030D-6E8A-4147-A177-3AD203B41FA5}">
                      <a16:colId xmlns:a16="http://schemas.microsoft.com/office/drawing/2014/main" val="1751039277"/>
                    </a:ext>
                  </a:extLst>
                </a:gridCol>
              </a:tblGrid>
              <a:tr h="885661">
                <a:tc gridSpan="2">
                  <a:txBody>
                    <a:bodyPr/>
                    <a:lstStyle/>
                    <a:p>
                      <a:pPr algn="ctr"/>
                      <a:r>
                        <a:rPr lang="en-US" sz="2400" dirty="0">
                          <a:latin typeface="Calibri" panose="020F0502020204030204" pitchFamily="34" charset="0"/>
                          <a:cs typeface="Calibri" panose="020F0502020204030204" pitchFamily="34" charset="0"/>
                        </a:rPr>
                        <a:t>Projected Changes in Expenditures</a:t>
                      </a:r>
                    </a:p>
                    <a:p>
                      <a:pPr algn="ctr"/>
                      <a:r>
                        <a:rPr lang="en-US" sz="2400" dirty="0">
                          <a:latin typeface="Calibri" panose="020F0502020204030204" pitchFamily="34" charset="0"/>
                          <a:cs typeface="Calibri" panose="020F0502020204030204" pitchFamily="34" charset="0"/>
                        </a:rPr>
                        <a:t>2022-2023 Projection to Tentative Budget</a:t>
                      </a:r>
                    </a:p>
                  </a:txBody>
                  <a:tcPr/>
                </a:tc>
                <a:tc hMerge="1">
                  <a:txBody>
                    <a:bodyPr/>
                    <a:lstStyle/>
                    <a:p>
                      <a:endParaRPr lang="en-US" dirty="0"/>
                    </a:p>
                  </a:txBody>
                  <a:tcPr/>
                </a:tc>
                <a:extLst>
                  <a:ext uri="{0D108BD9-81ED-4DB2-BD59-A6C34878D82A}">
                    <a16:rowId xmlns:a16="http://schemas.microsoft.com/office/drawing/2014/main" val="2758238704"/>
                  </a:ext>
                </a:extLst>
              </a:tr>
              <a:tr h="426429">
                <a:tc>
                  <a:txBody>
                    <a:bodyPr/>
                    <a:lstStyle/>
                    <a:p>
                      <a:r>
                        <a:rPr lang="en-US" sz="1800" dirty="0">
                          <a:latin typeface="Calibri" panose="020F0502020204030204" pitchFamily="34" charset="0"/>
                          <a:cs typeface="Calibri" panose="020F0502020204030204" pitchFamily="34" charset="0"/>
                        </a:rPr>
                        <a:t>2022-2023 Projection</a:t>
                      </a:r>
                    </a:p>
                  </a:txBody>
                  <a:tcPr/>
                </a:tc>
                <a:tc>
                  <a:txBody>
                    <a:bodyPr/>
                    <a:lstStyle/>
                    <a:p>
                      <a:pPr algn="r"/>
                      <a:r>
                        <a:rPr lang="en-US" sz="1800" dirty="0">
                          <a:latin typeface="Calibri" panose="020F0502020204030204" pitchFamily="34" charset="0"/>
                          <a:cs typeface="Calibri" panose="020F0502020204030204" pitchFamily="34" charset="0"/>
                        </a:rPr>
                        <a:t>$219,072,717</a:t>
                      </a:r>
                    </a:p>
                  </a:txBody>
                  <a:tcPr/>
                </a:tc>
                <a:extLst>
                  <a:ext uri="{0D108BD9-81ED-4DB2-BD59-A6C34878D82A}">
                    <a16:rowId xmlns:a16="http://schemas.microsoft.com/office/drawing/2014/main" val="3705007065"/>
                  </a:ext>
                </a:extLst>
              </a:tr>
              <a:tr h="426429">
                <a:tc>
                  <a:txBody>
                    <a:bodyPr/>
                    <a:lstStyle/>
                    <a:p>
                      <a:r>
                        <a:rPr lang="en-US" sz="1800" dirty="0">
                          <a:latin typeface="Calibri" panose="020F0502020204030204" pitchFamily="34" charset="0"/>
                          <a:cs typeface="Calibri" panose="020F0502020204030204" pitchFamily="34" charset="0"/>
                        </a:rPr>
                        <a:t>Salary Adjustment w/ Benefits</a:t>
                      </a:r>
                    </a:p>
                  </a:txBody>
                  <a:tcPr/>
                </a:tc>
                <a:tc>
                  <a:txBody>
                    <a:bodyPr/>
                    <a:lstStyle/>
                    <a:p>
                      <a:pPr algn="r"/>
                      <a:r>
                        <a:rPr lang="en-US" sz="1800" dirty="0">
                          <a:solidFill>
                            <a:srgbClr val="FF0000"/>
                          </a:solidFill>
                          <a:latin typeface="Calibri" panose="020F0502020204030204" pitchFamily="34" charset="0"/>
                          <a:cs typeface="Calibri" panose="020F0502020204030204" pitchFamily="34" charset="0"/>
                        </a:rPr>
                        <a:t>9,830,890</a:t>
                      </a:r>
                    </a:p>
                  </a:txBody>
                  <a:tcPr/>
                </a:tc>
                <a:extLst>
                  <a:ext uri="{0D108BD9-81ED-4DB2-BD59-A6C34878D82A}">
                    <a16:rowId xmlns:a16="http://schemas.microsoft.com/office/drawing/2014/main" val="2168590775"/>
                  </a:ext>
                </a:extLst>
              </a:tr>
              <a:tr h="426429">
                <a:tc>
                  <a:txBody>
                    <a:bodyPr/>
                    <a:lstStyle/>
                    <a:p>
                      <a:r>
                        <a:rPr lang="en-US" sz="1800" dirty="0">
                          <a:latin typeface="Calibri" panose="020F0502020204030204" pitchFamily="34" charset="0"/>
                          <a:cs typeface="Calibri" panose="020F0502020204030204" pitchFamily="34" charset="0"/>
                        </a:rPr>
                        <a:t>Full Year Effect of Hiring and Terminations</a:t>
                      </a:r>
                    </a:p>
                  </a:txBody>
                  <a:tcPr/>
                </a:tc>
                <a:tc>
                  <a:txBody>
                    <a:bodyPr/>
                    <a:lstStyle/>
                    <a:p>
                      <a:pPr algn="r"/>
                      <a:r>
                        <a:rPr lang="en-US" sz="1800" dirty="0">
                          <a:solidFill>
                            <a:srgbClr val="FF0000"/>
                          </a:solidFill>
                          <a:latin typeface="Calibri" panose="020F0502020204030204" pitchFamily="34" charset="0"/>
                          <a:cs typeface="Calibri" panose="020F0502020204030204" pitchFamily="34" charset="0"/>
                        </a:rPr>
                        <a:t>2,768,970</a:t>
                      </a:r>
                    </a:p>
                  </a:txBody>
                  <a:tcPr/>
                </a:tc>
                <a:extLst>
                  <a:ext uri="{0D108BD9-81ED-4DB2-BD59-A6C34878D82A}">
                    <a16:rowId xmlns:a16="http://schemas.microsoft.com/office/drawing/2014/main" val="2805952351"/>
                  </a:ext>
                </a:extLst>
              </a:tr>
              <a:tr h="426429">
                <a:tc>
                  <a:txBody>
                    <a:bodyPr/>
                    <a:lstStyle/>
                    <a:p>
                      <a:r>
                        <a:rPr lang="en-US" sz="1800" dirty="0">
                          <a:latin typeface="Calibri" panose="020F0502020204030204" pitchFamily="34" charset="0"/>
                          <a:cs typeface="Calibri" panose="020F0502020204030204" pitchFamily="34" charset="0"/>
                        </a:rPr>
                        <a:t>Step and Longevity</a:t>
                      </a:r>
                    </a:p>
                  </a:txBody>
                  <a:tcPr/>
                </a:tc>
                <a:tc>
                  <a:txBody>
                    <a:bodyPr/>
                    <a:lstStyle/>
                    <a:p>
                      <a:pPr algn="r"/>
                      <a:r>
                        <a:rPr lang="en-US" sz="1800" dirty="0">
                          <a:solidFill>
                            <a:srgbClr val="FF0000"/>
                          </a:solidFill>
                          <a:latin typeface="Calibri" panose="020F0502020204030204" pitchFamily="34" charset="0"/>
                          <a:cs typeface="Calibri" panose="020F0502020204030204" pitchFamily="34" charset="0"/>
                        </a:rPr>
                        <a:t>2,446,598</a:t>
                      </a:r>
                    </a:p>
                  </a:txBody>
                  <a:tcPr/>
                </a:tc>
                <a:extLst>
                  <a:ext uri="{0D108BD9-81ED-4DB2-BD59-A6C34878D82A}">
                    <a16:rowId xmlns:a16="http://schemas.microsoft.com/office/drawing/2014/main" val="93041577"/>
                  </a:ext>
                </a:extLst>
              </a:tr>
              <a:tr h="42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State On-behalf STRS </a:t>
                      </a:r>
                      <a:r>
                        <a:rPr lang="en-US" sz="1800" i="1" dirty="0">
                          <a:latin typeface="Calibri" panose="020F0502020204030204" pitchFamily="34" charset="0"/>
                          <a:cs typeface="Calibri" panose="020F0502020204030204" pitchFamily="34" charset="0"/>
                        </a:rPr>
                        <a:t>(Accounting entry – Corresponding Revenue)</a:t>
                      </a:r>
                      <a:endParaRPr lang="en-US" sz="1800" dirty="0">
                        <a:latin typeface="Calibri" panose="020F0502020204030204" pitchFamily="34" charset="0"/>
                        <a:cs typeface="Calibri" panose="020F0502020204030204" pitchFamily="34" charset="0"/>
                      </a:endParaRPr>
                    </a:p>
                  </a:txBody>
                  <a:tcPr/>
                </a:tc>
                <a:tc>
                  <a:txBody>
                    <a:bodyPr/>
                    <a:lstStyle/>
                    <a:p>
                      <a:pPr algn="r"/>
                      <a:r>
                        <a:rPr lang="en-US" sz="1800" dirty="0">
                          <a:solidFill>
                            <a:srgbClr val="FF0000"/>
                          </a:solidFill>
                          <a:latin typeface="Calibri" panose="020F0502020204030204" pitchFamily="34" charset="0"/>
                          <a:cs typeface="Calibri" panose="020F0502020204030204" pitchFamily="34" charset="0"/>
                        </a:rPr>
                        <a:t>1,798,997</a:t>
                      </a:r>
                    </a:p>
                  </a:txBody>
                  <a:tcPr/>
                </a:tc>
                <a:extLst>
                  <a:ext uri="{0D108BD9-81ED-4DB2-BD59-A6C34878D82A}">
                    <a16:rowId xmlns:a16="http://schemas.microsoft.com/office/drawing/2014/main" val="1802336973"/>
                  </a:ext>
                </a:extLst>
              </a:tr>
              <a:tr h="426429">
                <a:tc>
                  <a:txBody>
                    <a:bodyPr/>
                    <a:lstStyle/>
                    <a:p>
                      <a:r>
                        <a:rPr lang="en-US" sz="1800" dirty="0">
                          <a:latin typeface="Calibri" panose="020F0502020204030204" pitchFamily="34" charset="0"/>
                          <a:cs typeface="Calibri" panose="020F0502020204030204" pitchFamily="34" charset="0"/>
                        </a:rPr>
                        <a:t>Health and Welfare – Current and Retiree</a:t>
                      </a:r>
                    </a:p>
                  </a:txBody>
                  <a:tcPr/>
                </a:tc>
                <a:tc>
                  <a:txBody>
                    <a:bodyPr/>
                    <a:lstStyle/>
                    <a:p>
                      <a:pPr algn="r"/>
                      <a:r>
                        <a:rPr lang="en-US" sz="1800" dirty="0">
                          <a:solidFill>
                            <a:srgbClr val="FF0000"/>
                          </a:solidFill>
                          <a:latin typeface="Calibri" panose="020F0502020204030204" pitchFamily="34" charset="0"/>
                          <a:cs typeface="Calibri" panose="020F0502020204030204" pitchFamily="34" charset="0"/>
                        </a:rPr>
                        <a:t>1,520,759</a:t>
                      </a:r>
                    </a:p>
                  </a:txBody>
                  <a:tcPr/>
                </a:tc>
                <a:extLst>
                  <a:ext uri="{0D108BD9-81ED-4DB2-BD59-A6C34878D82A}">
                    <a16:rowId xmlns:a16="http://schemas.microsoft.com/office/drawing/2014/main" val="4179479437"/>
                  </a:ext>
                </a:extLst>
              </a:tr>
              <a:tr h="426429">
                <a:tc>
                  <a:txBody>
                    <a:bodyPr/>
                    <a:lstStyle/>
                    <a:p>
                      <a:r>
                        <a:rPr lang="en-US" sz="1800" dirty="0">
                          <a:latin typeface="Calibri" panose="020F0502020204030204" pitchFamily="34" charset="0"/>
                          <a:cs typeface="Calibri" panose="020F0502020204030204" pitchFamily="34" charset="0"/>
                        </a:rPr>
                        <a:t>Employment and Retirement Benefits</a:t>
                      </a:r>
                    </a:p>
                  </a:txBody>
                  <a:tcPr/>
                </a:tc>
                <a:tc>
                  <a:txBody>
                    <a:bodyPr/>
                    <a:lstStyle/>
                    <a:p>
                      <a:pPr algn="r"/>
                      <a:r>
                        <a:rPr lang="en-US" sz="1800" dirty="0">
                          <a:solidFill>
                            <a:srgbClr val="FF0000"/>
                          </a:solidFill>
                          <a:latin typeface="Calibri" panose="020F0502020204030204" pitchFamily="34" charset="0"/>
                          <a:cs typeface="Calibri" panose="020F0502020204030204" pitchFamily="34" charset="0"/>
                        </a:rPr>
                        <a:t>1,142,291</a:t>
                      </a:r>
                    </a:p>
                  </a:txBody>
                  <a:tcPr/>
                </a:tc>
                <a:extLst>
                  <a:ext uri="{0D108BD9-81ED-4DB2-BD59-A6C34878D82A}">
                    <a16:rowId xmlns:a16="http://schemas.microsoft.com/office/drawing/2014/main" val="3292633580"/>
                  </a:ext>
                </a:extLst>
              </a:tr>
              <a:tr h="426429">
                <a:tc>
                  <a:txBody>
                    <a:bodyPr/>
                    <a:lstStyle/>
                    <a:p>
                      <a:r>
                        <a:rPr lang="en-US" sz="1800" dirty="0">
                          <a:latin typeface="Calibri" panose="020F0502020204030204" pitchFamily="34" charset="0"/>
                          <a:cs typeface="Calibri" panose="020F0502020204030204" pitchFamily="34" charset="0"/>
                        </a:rPr>
                        <a:t>Vacancy List</a:t>
                      </a:r>
                    </a:p>
                  </a:txBody>
                  <a:tcPr/>
                </a:tc>
                <a:tc>
                  <a:txBody>
                    <a:bodyPr/>
                    <a:lstStyle/>
                    <a:p>
                      <a:pPr algn="r"/>
                      <a:r>
                        <a:rPr lang="en-US" sz="1800" dirty="0">
                          <a:solidFill>
                            <a:srgbClr val="FF0000"/>
                          </a:solidFill>
                          <a:latin typeface="Calibri" panose="020F0502020204030204" pitchFamily="34" charset="0"/>
                          <a:cs typeface="Calibri" panose="020F0502020204030204" pitchFamily="34" charset="0"/>
                        </a:rPr>
                        <a:t>924,326</a:t>
                      </a:r>
                    </a:p>
                  </a:txBody>
                  <a:tcPr/>
                </a:tc>
                <a:extLst>
                  <a:ext uri="{0D108BD9-81ED-4DB2-BD59-A6C34878D82A}">
                    <a16:rowId xmlns:a16="http://schemas.microsoft.com/office/drawing/2014/main" val="185122151"/>
                  </a:ext>
                </a:extLst>
              </a:tr>
              <a:tr h="426429">
                <a:tc>
                  <a:txBody>
                    <a:bodyPr/>
                    <a:lstStyle/>
                    <a:p>
                      <a:r>
                        <a:rPr lang="en-US" sz="1800" dirty="0">
                          <a:latin typeface="Calibri" panose="020F0502020204030204" pitchFamily="34" charset="0"/>
                          <a:cs typeface="Calibri" panose="020F0502020204030204" pitchFamily="34" charset="0"/>
                        </a:rPr>
                        <a:t>Supplies and Contracts</a:t>
                      </a:r>
                    </a:p>
                  </a:txBody>
                  <a:tcPr/>
                </a:tc>
                <a:tc>
                  <a:txBody>
                    <a:bodyPr/>
                    <a:lstStyle/>
                    <a:p>
                      <a:pPr algn="r"/>
                      <a:r>
                        <a:rPr lang="en-US" sz="1800" dirty="0">
                          <a:solidFill>
                            <a:srgbClr val="FF0000"/>
                          </a:solidFill>
                          <a:latin typeface="Calibri" panose="020F0502020204030204" pitchFamily="34" charset="0"/>
                          <a:cs typeface="Calibri" panose="020F0502020204030204" pitchFamily="34" charset="0"/>
                        </a:rPr>
                        <a:t>904,735</a:t>
                      </a:r>
                    </a:p>
                  </a:txBody>
                  <a:tcPr/>
                </a:tc>
                <a:extLst>
                  <a:ext uri="{0D108BD9-81ED-4DB2-BD59-A6C34878D82A}">
                    <a16:rowId xmlns:a16="http://schemas.microsoft.com/office/drawing/2014/main" val="2351857993"/>
                  </a:ext>
                </a:extLst>
              </a:tr>
              <a:tr h="426429">
                <a:tc>
                  <a:txBody>
                    <a:bodyPr/>
                    <a:lstStyle/>
                    <a:p>
                      <a:r>
                        <a:rPr lang="en-US" sz="1800" dirty="0">
                          <a:latin typeface="Calibri" panose="020F0502020204030204" pitchFamily="34" charset="0"/>
                          <a:cs typeface="Calibri" panose="020F0502020204030204" pitchFamily="34" charset="0"/>
                        </a:rPr>
                        <a:t>Insurance and Utilities</a:t>
                      </a:r>
                    </a:p>
                  </a:txBody>
                  <a:tcPr/>
                </a:tc>
                <a:tc>
                  <a:txBody>
                    <a:bodyPr/>
                    <a:lstStyle/>
                    <a:p>
                      <a:pPr algn="r"/>
                      <a:r>
                        <a:rPr lang="en-US" sz="1800" dirty="0">
                          <a:solidFill>
                            <a:srgbClr val="FF0000"/>
                          </a:solidFill>
                          <a:latin typeface="Calibri" panose="020F0502020204030204" pitchFamily="34" charset="0"/>
                          <a:cs typeface="Calibri" panose="020F0502020204030204" pitchFamily="34" charset="0"/>
                        </a:rPr>
                        <a:t>377,495</a:t>
                      </a:r>
                    </a:p>
                  </a:txBody>
                  <a:tcPr/>
                </a:tc>
                <a:extLst>
                  <a:ext uri="{0D108BD9-81ED-4DB2-BD59-A6C34878D82A}">
                    <a16:rowId xmlns:a16="http://schemas.microsoft.com/office/drawing/2014/main" val="2022327292"/>
                  </a:ext>
                </a:extLst>
              </a:tr>
              <a:tr h="426429">
                <a:tc>
                  <a:txBody>
                    <a:bodyPr/>
                    <a:lstStyle/>
                    <a:p>
                      <a:r>
                        <a:rPr lang="en-US" sz="1800" dirty="0">
                          <a:latin typeface="Calibri" panose="020F0502020204030204" pitchFamily="34" charset="0"/>
                          <a:cs typeface="Calibri" panose="020F0502020204030204" pitchFamily="34" charset="0"/>
                        </a:rPr>
                        <a:t>Hourly Employees – Instruction and Non-instruction</a:t>
                      </a:r>
                    </a:p>
                  </a:txBody>
                  <a:tcPr/>
                </a:tc>
                <a:tc>
                  <a:txBody>
                    <a:bodyPr/>
                    <a:lstStyle/>
                    <a:p>
                      <a:pPr algn="r"/>
                      <a:r>
                        <a:rPr lang="en-US" sz="1800" dirty="0">
                          <a:solidFill>
                            <a:schemeClr val="bg1"/>
                          </a:solidFill>
                          <a:latin typeface="Calibri" panose="020F0502020204030204" pitchFamily="34" charset="0"/>
                          <a:cs typeface="Calibri" panose="020F0502020204030204" pitchFamily="34" charset="0"/>
                        </a:rPr>
                        <a:t>-2,228,685</a:t>
                      </a:r>
                    </a:p>
                  </a:txBody>
                  <a:tcPr/>
                </a:tc>
                <a:extLst>
                  <a:ext uri="{0D108BD9-81ED-4DB2-BD59-A6C34878D82A}">
                    <a16:rowId xmlns:a16="http://schemas.microsoft.com/office/drawing/2014/main" val="3716693794"/>
                  </a:ext>
                </a:extLst>
              </a:tr>
              <a:tr h="426429">
                <a:tc>
                  <a:txBody>
                    <a:bodyPr/>
                    <a:lstStyle/>
                    <a:p>
                      <a:r>
                        <a:rPr lang="en-US" sz="1800" dirty="0">
                          <a:latin typeface="Calibri" panose="020F0502020204030204" pitchFamily="34" charset="0"/>
                          <a:cs typeface="Calibri" panose="020F0502020204030204" pitchFamily="34" charset="0"/>
                        </a:rPr>
                        <a:t>Non-Repetition of Retro and One-time</a:t>
                      </a:r>
                    </a:p>
                  </a:txBody>
                  <a:tcPr/>
                </a:tc>
                <a:tc>
                  <a:txBody>
                    <a:bodyPr/>
                    <a:lstStyle/>
                    <a:p>
                      <a:pPr algn="r"/>
                      <a:r>
                        <a:rPr lang="en-US" sz="1800" dirty="0">
                          <a:solidFill>
                            <a:schemeClr val="bg1"/>
                          </a:solidFill>
                          <a:latin typeface="Calibri" panose="020F0502020204030204" pitchFamily="34" charset="0"/>
                          <a:cs typeface="Calibri" panose="020F0502020204030204" pitchFamily="34" charset="0"/>
                        </a:rPr>
                        <a:t>-4,471,291</a:t>
                      </a:r>
                    </a:p>
                  </a:txBody>
                  <a:tcPr/>
                </a:tc>
                <a:extLst>
                  <a:ext uri="{0D108BD9-81ED-4DB2-BD59-A6C34878D82A}">
                    <a16:rowId xmlns:a16="http://schemas.microsoft.com/office/drawing/2014/main" val="558257650"/>
                  </a:ext>
                </a:extLst>
              </a:tr>
              <a:tr h="426429">
                <a:tc>
                  <a:txBody>
                    <a:bodyPr/>
                    <a:lstStyle/>
                    <a:p>
                      <a:r>
                        <a:rPr lang="en-US" sz="1800" dirty="0">
                          <a:latin typeface="Calibri" panose="020F0502020204030204" pitchFamily="34" charset="0"/>
                          <a:cs typeface="Calibri" panose="020F0502020204030204" pitchFamily="34" charset="0"/>
                        </a:rPr>
                        <a:t>Other</a:t>
                      </a:r>
                    </a:p>
                  </a:txBody>
                  <a:tcPr/>
                </a:tc>
                <a:tc>
                  <a:txBody>
                    <a:bodyPr/>
                    <a:lstStyle/>
                    <a:p>
                      <a:pPr algn="r"/>
                      <a:r>
                        <a:rPr lang="en-US" sz="1800" dirty="0">
                          <a:solidFill>
                            <a:schemeClr val="bg1"/>
                          </a:solidFill>
                          <a:latin typeface="Calibri" panose="020F0502020204030204" pitchFamily="34" charset="0"/>
                          <a:cs typeface="Calibri" panose="020F0502020204030204" pitchFamily="34" charset="0"/>
                        </a:rPr>
                        <a:t>-18,724</a:t>
                      </a:r>
                    </a:p>
                  </a:txBody>
                  <a:tcPr/>
                </a:tc>
                <a:extLst>
                  <a:ext uri="{0D108BD9-81ED-4DB2-BD59-A6C34878D82A}">
                    <a16:rowId xmlns:a16="http://schemas.microsoft.com/office/drawing/2014/main" val="2163189760"/>
                  </a:ext>
                </a:extLst>
              </a:tr>
              <a:tr h="426429">
                <a:tc>
                  <a:txBody>
                    <a:bodyPr/>
                    <a:lstStyle/>
                    <a:p>
                      <a:r>
                        <a:rPr lang="en-US" sz="1800" dirty="0">
                          <a:latin typeface="Calibri" panose="020F0502020204030204" pitchFamily="34" charset="0"/>
                          <a:cs typeface="Calibri" panose="020F0502020204030204" pitchFamily="34" charset="0"/>
                        </a:rPr>
                        <a:t>2023-2024 Tentative Budget Expenditure Projection</a:t>
                      </a:r>
                    </a:p>
                  </a:txBody>
                  <a:tcPr/>
                </a:tc>
                <a:tc>
                  <a:txBody>
                    <a:bodyPr/>
                    <a:lstStyle/>
                    <a:p>
                      <a:pPr algn="r"/>
                      <a:r>
                        <a:rPr lang="en-US" sz="1800" dirty="0">
                          <a:latin typeface="Calibri" panose="020F0502020204030204" pitchFamily="34" charset="0"/>
                          <a:cs typeface="Calibri" panose="020F0502020204030204" pitchFamily="34" charset="0"/>
                        </a:rPr>
                        <a:t>$234,069,078</a:t>
                      </a:r>
                    </a:p>
                  </a:txBody>
                  <a:tcPr/>
                </a:tc>
                <a:extLst>
                  <a:ext uri="{0D108BD9-81ED-4DB2-BD59-A6C34878D82A}">
                    <a16:rowId xmlns:a16="http://schemas.microsoft.com/office/drawing/2014/main" val="944017542"/>
                  </a:ext>
                </a:extLst>
              </a:tr>
            </a:tbl>
          </a:graphicData>
        </a:graphic>
      </p:graphicFrame>
      <p:sp>
        <p:nvSpPr>
          <p:cNvPr id="7" name="Rectangle: Rounded Corners 6">
            <a:extLst>
              <a:ext uri="{FF2B5EF4-FFF2-40B4-BE49-F238E27FC236}">
                <a16:creationId xmlns:a16="http://schemas.microsoft.com/office/drawing/2014/main" id="{E2FCCE2C-B486-1D85-7819-F22CCB55F406}"/>
              </a:ext>
            </a:extLst>
          </p:cNvPr>
          <p:cNvSpPr/>
          <p:nvPr/>
        </p:nvSpPr>
        <p:spPr>
          <a:xfrm>
            <a:off x="0" y="892475"/>
            <a:ext cx="12188825" cy="40292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F852796-3B96-82FB-B9C3-73D6A60360DB}"/>
              </a:ext>
            </a:extLst>
          </p:cNvPr>
          <p:cNvSpPr/>
          <p:nvPr/>
        </p:nvSpPr>
        <p:spPr>
          <a:xfrm>
            <a:off x="0" y="6455074"/>
            <a:ext cx="12188825" cy="40292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7035584-952D-2E2C-7713-7531B538D300}"/>
              </a:ext>
            </a:extLst>
          </p:cNvPr>
          <p:cNvSpPr/>
          <p:nvPr/>
        </p:nvSpPr>
        <p:spPr>
          <a:xfrm>
            <a:off x="760412" y="3494237"/>
            <a:ext cx="10210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Calibri" panose="020F0502020204030204" pitchFamily="34" charset="0"/>
                <a:cs typeface="Calibri" panose="020F0502020204030204" pitchFamily="34" charset="0"/>
              </a:rPr>
              <a:t>Increase</a:t>
            </a:r>
            <a:r>
              <a:rPr lang="en-US" sz="3600" dirty="0">
                <a:latin typeface="Calibri" panose="020F0502020204030204" pitchFamily="34" charset="0"/>
                <a:cs typeface="Calibri" panose="020F0502020204030204" pitchFamily="34" charset="0"/>
              </a:rPr>
              <a:t> in expenditure of </a:t>
            </a:r>
            <a:r>
              <a:rPr lang="en-US" sz="3600" dirty="0">
                <a:solidFill>
                  <a:srgbClr val="FF0000"/>
                </a:solidFill>
                <a:latin typeface="Calibri" panose="020F0502020204030204" pitchFamily="34" charset="0"/>
                <a:cs typeface="Calibri" panose="020F0502020204030204" pitchFamily="34" charset="0"/>
              </a:rPr>
              <a:t>$14,996,361 </a:t>
            </a:r>
            <a:r>
              <a:rPr lang="en-US" sz="3600" dirty="0">
                <a:latin typeface="Calibri" panose="020F0502020204030204" pitchFamily="34" charset="0"/>
                <a:cs typeface="Calibri" panose="020F0502020204030204" pitchFamily="34" charset="0"/>
              </a:rPr>
              <a:t>or </a:t>
            </a:r>
            <a:r>
              <a:rPr lang="en-US" sz="3600" dirty="0">
                <a:solidFill>
                  <a:srgbClr val="FF0000"/>
                </a:solidFill>
                <a:latin typeface="Calibri" panose="020F0502020204030204" pitchFamily="34" charset="0"/>
                <a:cs typeface="Calibri" panose="020F0502020204030204" pitchFamily="34" charset="0"/>
              </a:rPr>
              <a:t>6.85%</a:t>
            </a:r>
          </a:p>
        </p:txBody>
      </p:sp>
    </p:spTree>
    <p:extLst>
      <p:ext uri="{BB962C8B-B14F-4D97-AF65-F5344CB8AC3E}">
        <p14:creationId xmlns:p14="http://schemas.microsoft.com/office/powerpoint/2010/main" val="300873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par>
                          <p:cTn id="15" fill="hold">
                            <p:stCondLst>
                              <p:cond delay="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par>
                          <p:cTn id="26" fill="hold">
                            <p:stCondLst>
                              <p:cond delay="0"/>
                            </p:stCondLst>
                            <p:childTnLst>
                              <p:par>
                                <p:cTn id="27" presetID="31"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24ACB85B-BBC6-4300-91AD-19A0694CF865}"/>
              </a:ext>
            </a:extLst>
          </p:cNvPr>
          <p:cNvGraphicFramePr>
            <a:graphicFrameLocks noGrp="1"/>
          </p:cNvGraphicFramePr>
          <p:nvPr>
            <p:extLst>
              <p:ext uri="{D42A27DB-BD31-4B8C-83A1-F6EECF244321}">
                <p14:modId xmlns:p14="http://schemas.microsoft.com/office/powerpoint/2010/main" val="803583415"/>
              </p:ext>
            </p:extLst>
          </p:nvPr>
        </p:nvGraphicFramePr>
        <p:xfrm>
          <a:off x="0" y="578088"/>
          <a:ext cx="12188825" cy="6279911"/>
        </p:xfrm>
        <a:graphic>
          <a:graphicData uri="http://schemas.openxmlformats.org/drawingml/2006/table">
            <a:tbl>
              <a:tblPr firstRow="1" bandRow="1">
                <a:tableStyleId>{00A15C55-8517-42AA-B614-E9B94910E393}</a:tableStyleId>
              </a:tblPr>
              <a:tblGrid>
                <a:gridCol w="4159340">
                  <a:extLst>
                    <a:ext uri="{9D8B030D-6E8A-4147-A177-3AD203B41FA5}">
                      <a16:colId xmlns:a16="http://schemas.microsoft.com/office/drawing/2014/main" val="1621768518"/>
                    </a:ext>
                  </a:extLst>
                </a:gridCol>
                <a:gridCol w="2815994">
                  <a:extLst>
                    <a:ext uri="{9D8B030D-6E8A-4147-A177-3AD203B41FA5}">
                      <a16:colId xmlns:a16="http://schemas.microsoft.com/office/drawing/2014/main" val="851110215"/>
                    </a:ext>
                  </a:extLst>
                </a:gridCol>
                <a:gridCol w="2815994">
                  <a:extLst>
                    <a:ext uri="{9D8B030D-6E8A-4147-A177-3AD203B41FA5}">
                      <a16:colId xmlns:a16="http://schemas.microsoft.com/office/drawing/2014/main" val="180872686"/>
                    </a:ext>
                  </a:extLst>
                </a:gridCol>
                <a:gridCol w="2397497">
                  <a:extLst>
                    <a:ext uri="{9D8B030D-6E8A-4147-A177-3AD203B41FA5}">
                      <a16:colId xmlns:a16="http://schemas.microsoft.com/office/drawing/2014/main" val="3509267631"/>
                    </a:ext>
                  </a:extLst>
                </a:gridCol>
              </a:tblGrid>
              <a:tr h="995061">
                <a:tc>
                  <a:txBody>
                    <a:bodyPr/>
                    <a:lstStyle/>
                    <a:p>
                      <a:endParaRPr lang="en-US" sz="2200" dirty="0">
                        <a:latin typeface="Calibri" panose="020F0502020204030204" pitchFamily="34" charset="0"/>
                        <a:cs typeface="Calibri" panose="020F0502020204030204" pitchFamily="34" charset="0"/>
                      </a:endParaRPr>
                    </a:p>
                  </a:txBody>
                  <a:tcPr/>
                </a:tc>
                <a:tc>
                  <a:txBody>
                    <a:bodyPr/>
                    <a:lstStyle/>
                    <a:p>
                      <a:pPr algn="ctr"/>
                      <a:r>
                        <a:rPr lang="en-US" sz="2200" dirty="0">
                          <a:latin typeface="Calibri" panose="020F0502020204030204" pitchFamily="34" charset="0"/>
                          <a:cs typeface="Calibri" panose="020F0502020204030204" pitchFamily="34" charset="0"/>
                        </a:rPr>
                        <a:t>Adopted </a:t>
                      </a:r>
                    </a:p>
                    <a:p>
                      <a:pPr algn="ctr"/>
                      <a:r>
                        <a:rPr lang="en-US" sz="2200" dirty="0">
                          <a:latin typeface="Calibri" panose="020F0502020204030204" pitchFamily="34" charset="0"/>
                          <a:cs typeface="Calibri" panose="020F0502020204030204" pitchFamily="34" charset="0"/>
                        </a:rPr>
                        <a:t>2022-2023</a:t>
                      </a:r>
                    </a:p>
                  </a:txBody>
                  <a:tcPr/>
                </a:tc>
                <a:tc>
                  <a:txBody>
                    <a:bodyPr/>
                    <a:lstStyle/>
                    <a:p>
                      <a:pPr algn="ctr"/>
                      <a:r>
                        <a:rPr lang="en-US" sz="2200" dirty="0">
                          <a:latin typeface="Calibri" panose="020F0502020204030204" pitchFamily="34" charset="0"/>
                          <a:cs typeface="Calibri" panose="020F0502020204030204" pitchFamily="34" charset="0"/>
                        </a:rPr>
                        <a:t>Projected </a:t>
                      </a:r>
                    </a:p>
                    <a:p>
                      <a:pPr algn="ctr"/>
                      <a:r>
                        <a:rPr lang="en-US" sz="2200" dirty="0">
                          <a:latin typeface="Calibri" panose="020F0502020204030204" pitchFamily="34" charset="0"/>
                          <a:cs typeface="Calibri" panose="020F0502020204030204" pitchFamily="34" charset="0"/>
                        </a:rPr>
                        <a:t>2022-2023</a:t>
                      </a:r>
                    </a:p>
                  </a:txBody>
                  <a:tcPr/>
                </a:tc>
                <a:tc>
                  <a:txBody>
                    <a:bodyPr/>
                    <a:lstStyle/>
                    <a:p>
                      <a:pPr algn="ctr"/>
                      <a:r>
                        <a:rPr lang="en-US" sz="2200" b="1" dirty="0">
                          <a:latin typeface="Calibri" panose="020F0502020204030204" pitchFamily="34" charset="0"/>
                          <a:cs typeface="Calibri" panose="020F0502020204030204" pitchFamily="34" charset="0"/>
                        </a:rPr>
                        <a:t> Tentative</a:t>
                      </a:r>
                    </a:p>
                    <a:p>
                      <a:pPr algn="ctr"/>
                      <a:r>
                        <a:rPr lang="en-US" sz="2200" b="1" dirty="0">
                          <a:latin typeface="Calibri" panose="020F0502020204030204" pitchFamily="34" charset="0"/>
                          <a:cs typeface="Calibri" panose="020F0502020204030204" pitchFamily="34" charset="0"/>
                        </a:rPr>
                        <a:t>2023-2024</a:t>
                      </a:r>
                      <a:endParaRPr lang="en-US" sz="2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2081221"/>
                  </a:ext>
                </a:extLst>
              </a:tr>
              <a:tr h="496030">
                <a:tc>
                  <a:txBody>
                    <a:bodyPr/>
                    <a:lstStyle/>
                    <a:p>
                      <a:r>
                        <a:rPr lang="en-US" sz="2400" dirty="0">
                          <a:latin typeface="Calibri" panose="020F0502020204030204" pitchFamily="34" charset="0"/>
                          <a:cs typeface="Calibri" panose="020F0502020204030204" pitchFamily="34" charset="0"/>
                        </a:rPr>
                        <a:t>Beg. Fund Balance:</a:t>
                      </a:r>
                    </a:p>
                  </a:txBody>
                  <a:tcPr/>
                </a:tc>
                <a:tc>
                  <a:txBody>
                    <a:bodyPr/>
                    <a:lstStyle/>
                    <a:p>
                      <a:pPr algn="r"/>
                      <a:r>
                        <a:rPr lang="en-US" sz="2400" dirty="0">
                          <a:latin typeface="Calibri" panose="020F0502020204030204" pitchFamily="34" charset="0"/>
                          <a:cs typeface="Calibri" panose="020F0502020204030204" pitchFamily="34" charset="0"/>
                        </a:rPr>
                        <a:t>43,914,608</a:t>
                      </a:r>
                    </a:p>
                  </a:txBody>
                  <a:tcPr/>
                </a:tc>
                <a:tc>
                  <a:txBody>
                    <a:bodyPr/>
                    <a:lstStyle/>
                    <a:p>
                      <a:pPr algn="r"/>
                      <a:r>
                        <a:rPr lang="en-US" sz="2400" dirty="0">
                          <a:latin typeface="Calibri" panose="020F0502020204030204" pitchFamily="34" charset="0"/>
                          <a:cs typeface="Calibri" panose="020F0502020204030204" pitchFamily="34" charset="0"/>
                        </a:rPr>
                        <a:t>43,914,608</a:t>
                      </a:r>
                    </a:p>
                  </a:txBody>
                  <a:tcPr/>
                </a:tc>
                <a:tc>
                  <a:txBody>
                    <a:bodyPr/>
                    <a:lstStyle/>
                    <a:p>
                      <a:pPr algn="r"/>
                      <a:r>
                        <a:rPr lang="en-US" sz="2400" dirty="0">
                          <a:latin typeface="Calibri" panose="020F0502020204030204" pitchFamily="34" charset="0"/>
                          <a:cs typeface="Calibri" panose="020F0502020204030204" pitchFamily="34" charset="0"/>
                        </a:rPr>
                        <a:t>28,636,562</a:t>
                      </a:r>
                    </a:p>
                  </a:txBody>
                  <a:tcPr/>
                </a:tc>
                <a:extLst>
                  <a:ext uri="{0D108BD9-81ED-4DB2-BD59-A6C34878D82A}">
                    <a16:rowId xmlns:a16="http://schemas.microsoft.com/office/drawing/2014/main" val="3079703562"/>
                  </a:ext>
                </a:extLst>
              </a:tr>
              <a:tr h="559188">
                <a:tc>
                  <a:txBody>
                    <a:bodyPr/>
                    <a:lstStyle/>
                    <a:p>
                      <a:r>
                        <a:rPr lang="en-US" sz="2400" dirty="0">
                          <a:latin typeface="Calibri" panose="020F0502020204030204" pitchFamily="34" charset="0"/>
                          <a:cs typeface="Calibri" panose="020F0502020204030204" pitchFamily="34" charset="0"/>
                        </a:rPr>
                        <a:t>Ongoing Revenue:</a:t>
                      </a:r>
                    </a:p>
                  </a:txBody>
                  <a:tcPr/>
                </a:tc>
                <a:tc>
                  <a:txBody>
                    <a:bodyPr/>
                    <a:lstStyle/>
                    <a:p>
                      <a:pPr algn="r"/>
                      <a:r>
                        <a:rPr lang="en-US" sz="2400" dirty="0">
                          <a:latin typeface="Calibri" panose="020F0502020204030204" pitchFamily="34" charset="0"/>
                          <a:cs typeface="Calibri" panose="020F0502020204030204" pitchFamily="34" charset="0"/>
                        </a:rPr>
                        <a:t>199,105,635</a:t>
                      </a:r>
                    </a:p>
                  </a:txBody>
                  <a:tcPr/>
                </a:tc>
                <a:tc>
                  <a:txBody>
                    <a:bodyPr/>
                    <a:lstStyle/>
                    <a:p>
                      <a:pPr algn="r"/>
                      <a:r>
                        <a:rPr lang="en-US" sz="2400" dirty="0">
                          <a:latin typeface="Calibri" panose="020F0502020204030204" pitchFamily="34" charset="0"/>
                          <a:cs typeface="Calibri" panose="020F0502020204030204" pitchFamily="34" charset="0"/>
                        </a:rPr>
                        <a:t>201,862,734</a:t>
                      </a:r>
                    </a:p>
                  </a:txBody>
                  <a:tcPr/>
                </a:tc>
                <a:tc>
                  <a:txBody>
                    <a:bodyPr/>
                    <a:lstStyle/>
                    <a:p>
                      <a:pPr algn="r"/>
                      <a:r>
                        <a:rPr lang="en-US" sz="2400" dirty="0">
                          <a:latin typeface="Calibri" panose="020F0502020204030204" pitchFamily="34" charset="0"/>
                          <a:cs typeface="Calibri" panose="020F0502020204030204" pitchFamily="34" charset="0"/>
                        </a:rPr>
                        <a:t>217,279,976</a:t>
                      </a:r>
                    </a:p>
                  </a:txBody>
                  <a:tcPr/>
                </a:tc>
                <a:extLst>
                  <a:ext uri="{0D108BD9-81ED-4DB2-BD59-A6C34878D82A}">
                    <a16:rowId xmlns:a16="http://schemas.microsoft.com/office/drawing/2014/main" val="3706111869"/>
                  </a:ext>
                </a:extLst>
              </a:tr>
              <a:tr h="559188">
                <a:tc>
                  <a:txBody>
                    <a:bodyPr/>
                    <a:lstStyle/>
                    <a:p>
                      <a:r>
                        <a:rPr lang="en-US" sz="2400" dirty="0">
                          <a:latin typeface="Calibri" panose="020F0502020204030204" pitchFamily="34" charset="0"/>
                          <a:cs typeface="Calibri" panose="020F0502020204030204" pitchFamily="34" charset="0"/>
                        </a:rPr>
                        <a:t>Ongoing Expenditure:</a:t>
                      </a:r>
                    </a:p>
                  </a:txBody>
                  <a:tcPr/>
                </a:tc>
                <a:tc>
                  <a:txBody>
                    <a:bodyPr/>
                    <a:lstStyle/>
                    <a:p>
                      <a:pPr algn="r"/>
                      <a:r>
                        <a:rPr lang="en-US" sz="2400" dirty="0">
                          <a:latin typeface="Calibri" panose="020F0502020204030204" pitchFamily="34" charset="0"/>
                          <a:cs typeface="Calibri" panose="020F0502020204030204" pitchFamily="34" charset="0"/>
                        </a:rPr>
                        <a:t>200,622,809</a:t>
                      </a:r>
                    </a:p>
                  </a:txBody>
                  <a:tcPr/>
                </a:tc>
                <a:tc>
                  <a:txBody>
                    <a:bodyPr/>
                    <a:lstStyle/>
                    <a:p>
                      <a:pPr algn="r"/>
                      <a:r>
                        <a:rPr lang="en-US" sz="2400" dirty="0">
                          <a:latin typeface="Calibri" panose="020F0502020204030204" pitchFamily="34" charset="0"/>
                          <a:cs typeface="Calibri" panose="020F0502020204030204" pitchFamily="34" charset="0"/>
                        </a:rPr>
                        <a:t>212,121,417</a:t>
                      </a:r>
                    </a:p>
                  </a:txBody>
                  <a:tcPr/>
                </a:tc>
                <a:tc>
                  <a:txBody>
                    <a:bodyPr/>
                    <a:lstStyle/>
                    <a:p>
                      <a:pPr algn="r"/>
                      <a:r>
                        <a:rPr lang="en-US" sz="2400" dirty="0">
                          <a:latin typeface="Calibri" panose="020F0502020204030204" pitchFamily="34" charset="0"/>
                          <a:cs typeface="Calibri" panose="020F0502020204030204" pitchFamily="34" charset="0"/>
                        </a:rPr>
                        <a:t>233,157,795</a:t>
                      </a:r>
                    </a:p>
                  </a:txBody>
                  <a:tcPr/>
                </a:tc>
                <a:extLst>
                  <a:ext uri="{0D108BD9-81ED-4DB2-BD59-A6C34878D82A}">
                    <a16:rowId xmlns:a16="http://schemas.microsoft.com/office/drawing/2014/main" val="3017293132"/>
                  </a:ext>
                </a:extLst>
              </a:tr>
              <a:tr h="866666">
                <a:tc>
                  <a:txBody>
                    <a:bodyPr/>
                    <a:lstStyle/>
                    <a:p>
                      <a:r>
                        <a:rPr lang="en-US" sz="2400" dirty="0">
                          <a:latin typeface="Calibri" panose="020F0502020204030204" pitchFamily="34" charset="0"/>
                          <a:cs typeface="Calibri" panose="020F0502020204030204" pitchFamily="34" charset="0"/>
                        </a:rPr>
                        <a:t>Operating/Structural Surplus/Deficit: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&lt;1,517,174&gt;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&lt;10,258,683&gt;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&lt;15,877,819&gt;</a:t>
                      </a:r>
                    </a:p>
                  </a:txBody>
                  <a:tcPr/>
                </a:tc>
                <a:extLst>
                  <a:ext uri="{0D108BD9-81ED-4DB2-BD59-A6C34878D82A}">
                    <a16:rowId xmlns:a16="http://schemas.microsoft.com/office/drawing/2014/main" val="723001920"/>
                  </a:ext>
                </a:extLst>
              </a:tr>
              <a:tr h="527235">
                <a:tc>
                  <a:txBody>
                    <a:bodyPr/>
                    <a:lstStyle/>
                    <a:p>
                      <a:r>
                        <a:rPr lang="en-US" sz="2400" dirty="0">
                          <a:latin typeface="Calibri" panose="020F0502020204030204" pitchFamily="34" charset="0"/>
                          <a:cs typeface="Calibri" panose="020F0502020204030204" pitchFamily="34" charset="0"/>
                        </a:rPr>
                        <a:t>One-time Items:</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&lt;1,211,631&gt;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&lt;5,019,363&gt;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&lt;818,448&gt;</a:t>
                      </a:r>
                    </a:p>
                  </a:txBody>
                  <a:tcPr/>
                </a:tc>
                <a:extLst>
                  <a:ext uri="{0D108BD9-81ED-4DB2-BD59-A6C34878D82A}">
                    <a16:rowId xmlns:a16="http://schemas.microsoft.com/office/drawing/2014/main" val="3954734514"/>
                  </a:ext>
                </a:extLst>
              </a:tr>
              <a:tr h="866666">
                <a:tc>
                  <a:txBody>
                    <a:bodyPr/>
                    <a:lstStyle/>
                    <a:p>
                      <a:r>
                        <a:rPr lang="en-US" sz="2400" dirty="0">
                          <a:latin typeface="Calibri" panose="020F0502020204030204" pitchFamily="34" charset="0"/>
                          <a:cs typeface="Calibri" panose="020F0502020204030204" pitchFamily="34" charset="0"/>
                        </a:rPr>
                        <a:t>Surplus/Deficit w/ One-time Items: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Calibri" panose="020F0502020204030204" pitchFamily="34" charset="0"/>
                          <a:cs typeface="Calibri" panose="020F0502020204030204" pitchFamily="34" charset="0"/>
                        </a:rPr>
                        <a:t>&lt;2,728,805&gt;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Calibri" panose="020F0502020204030204" pitchFamily="34" charset="0"/>
                          <a:cs typeface="Calibri" panose="020F0502020204030204" pitchFamily="34" charset="0"/>
                        </a:rPr>
                        <a:t>&lt;15,278,046&gt;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&lt;16,696,267&gt;</a:t>
                      </a:r>
                    </a:p>
                  </a:txBody>
                  <a:tcPr/>
                </a:tc>
                <a:extLst>
                  <a:ext uri="{0D108BD9-81ED-4DB2-BD59-A6C34878D82A}">
                    <a16:rowId xmlns:a16="http://schemas.microsoft.com/office/drawing/2014/main" val="1542694748"/>
                  </a:ext>
                </a:extLst>
              </a:tr>
              <a:tr h="543211">
                <a:tc>
                  <a:txBody>
                    <a:bodyPr/>
                    <a:lstStyle/>
                    <a:p>
                      <a:r>
                        <a:rPr lang="en-US" sz="2400" dirty="0">
                          <a:latin typeface="Calibri" panose="020F0502020204030204" pitchFamily="34" charset="0"/>
                          <a:cs typeface="Calibri" panose="020F0502020204030204" pitchFamily="34" charset="0"/>
                        </a:rPr>
                        <a:t>Ending Fund Balance:</a:t>
                      </a:r>
                    </a:p>
                  </a:txBody>
                  <a:tcPr/>
                </a:tc>
                <a:tc>
                  <a:txBody>
                    <a:bodyPr/>
                    <a:lstStyle/>
                    <a:p>
                      <a:pPr algn="r"/>
                      <a:r>
                        <a:rPr lang="en-US" sz="2400" dirty="0">
                          <a:latin typeface="Calibri" panose="020F0502020204030204" pitchFamily="34" charset="0"/>
                          <a:cs typeface="Calibri" panose="020F0502020204030204" pitchFamily="34" charset="0"/>
                        </a:rPr>
                        <a:t>41,185,803</a:t>
                      </a:r>
                    </a:p>
                  </a:txBody>
                  <a:tcPr/>
                </a:tc>
                <a:tc>
                  <a:txBody>
                    <a:bodyPr/>
                    <a:lstStyle/>
                    <a:p>
                      <a:pPr algn="r"/>
                      <a:r>
                        <a:rPr lang="en-US" sz="2400" dirty="0">
                          <a:latin typeface="Calibri" panose="020F0502020204030204" pitchFamily="34" charset="0"/>
                          <a:cs typeface="Calibri" panose="020F0502020204030204" pitchFamily="34" charset="0"/>
                        </a:rPr>
                        <a:t>28,636,562</a:t>
                      </a:r>
                    </a:p>
                  </a:txBody>
                  <a:tcPr/>
                </a:tc>
                <a:tc>
                  <a:txBody>
                    <a:bodyPr/>
                    <a:lstStyle/>
                    <a:p>
                      <a:pPr algn="r"/>
                      <a:r>
                        <a:rPr lang="en-US" sz="2400" dirty="0">
                          <a:latin typeface="Calibri" panose="020F0502020204030204" pitchFamily="34" charset="0"/>
                          <a:cs typeface="Calibri" panose="020F0502020204030204" pitchFamily="34" charset="0"/>
                        </a:rPr>
                        <a:t>11,940,295</a:t>
                      </a:r>
                    </a:p>
                  </a:txBody>
                  <a:tcPr/>
                </a:tc>
                <a:extLst>
                  <a:ext uri="{0D108BD9-81ED-4DB2-BD59-A6C34878D82A}">
                    <a16:rowId xmlns:a16="http://schemas.microsoft.com/office/drawing/2014/main" val="3164710858"/>
                  </a:ext>
                </a:extLst>
              </a:tr>
              <a:tr h="866666">
                <a:tc>
                  <a:txBody>
                    <a:bodyPr/>
                    <a:lstStyle/>
                    <a:p>
                      <a:r>
                        <a:rPr lang="en-US" sz="2400" dirty="0">
                          <a:latin typeface="Calibri" panose="020F0502020204030204" pitchFamily="34" charset="0"/>
                          <a:cs typeface="Calibri" panose="020F0502020204030204" pitchFamily="34" charset="0"/>
                        </a:rPr>
                        <a:t>FB to Total Expenditure and Transfer:</a:t>
                      </a:r>
                    </a:p>
                  </a:txBody>
                  <a:tcPr/>
                </a:tc>
                <a:tc>
                  <a:txBody>
                    <a:bodyPr/>
                    <a:lstStyle/>
                    <a:p>
                      <a:pPr algn="r"/>
                      <a:r>
                        <a:rPr lang="en-US" sz="2400" dirty="0">
                          <a:latin typeface="Calibri" panose="020F0502020204030204" pitchFamily="34" charset="0"/>
                          <a:cs typeface="Calibri" panose="020F0502020204030204" pitchFamily="34" charset="0"/>
                        </a:rPr>
                        <a:t>20.35%</a:t>
                      </a:r>
                    </a:p>
                  </a:txBody>
                  <a:tcPr/>
                </a:tc>
                <a:tc>
                  <a:txBody>
                    <a:bodyPr/>
                    <a:lstStyle/>
                    <a:p>
                      <a:pPr algn="r"/>
                      <a:r>
                        <a:rPr lang="en-US" sz="2400" dirty="0">
                          <a:latin typeface="Calibri" panose="020F0502020204030204" pitchFamily="34" charset="0"/>
                          <a:cs typeface="Calibri" panose="020F0502020204030204" pitchFamily="34" charset="0"/>
                        </a:rPr>
                        <a:t>13.07%</a:t>
                      </a:r>
                    </a:p>
                  </a:txBody>
                  <a:tcPr/>
                </a:tc>
                <a:tc>
                  <a:txBody>
                    <a:bodyPr/>
                    <a:lstStyle/>
                    <a:p>
                      <a:pPr algn="r"/>
                      <a:r>
                        <a:rPr lang="en-US" sz="2400" dirty="0">
                          <a:latin typeface="Calibri" panose="020F0502020204030204" pitchFamily="34" charset="0"/>
                          <a:cs typeface="Calibri" panose="020F0502020204030204" pitchFamily="34" charset="0"/>
                        </a:rPr>
                        <a:t>5.10%</a:t>
                      </a:r>
                    </a:p>
                  </a:txBody>
                  <a:tcPr/>
                </a:tc>
                <a:extLst>
                  <a:ext uri="{0D108BD9-81ED-4DB2-BD59-A6C34878D82A}">
                    <a16:rowId xmlns:a16="http://schemas.microsoft.com/office/drawing/2014/main" val="1205463276"/>
                  </a:ext>
                </a:extLst>
              </a:tr>
            </a:tbl>
          </a:graphicData>
        </a:graphic>
      </p:graphicFrame>
      <p:sp>
        <p:nvSpPr>
          <p:cNvPr id="6" name="Title 12">
            <a:extLst>
              <a:ext uri="{FF2B5EF4-FFF2-40B4-BE49-F238E27FC236}">
                <a16:creationId xmlns:a16="http://schemas.microsoft.com/office/drawing/2014/main" id="{C9419426-99FF-4D8D-98CA-8A31EEF65F8E}"/>
              </a:ext>
            </a:extLst>
          </p:cNvPr>
          <p:cNvSpPr>
            <a:spLocks noGrp="1"/>
          </p:cNvSpPr>
          <p:nvPr>
            <p:ph type="title"/>
          </p:nvPr>
        </p:nvSpPr>
        <p:spPr>
          <a:xfrm>
            <a:off x="1141412" y="44689"/>
            <a:ext cx="10896599" cy="533400"/>
          </a:xfrm>
        </p:spPr>
        <p:txBody>
          <a:bodyPr>
            <a:noAutofit/>
          </a:bodyPr>
          <a:lstStyle/>
          <a:p>
            <a:pPr algn="ctr"/>
            <a:r>
              <a:rPr lang="en-US" sz="4000" u="sng" dirty="0">
                <a:latin typeface="Calibri" panose="020F0502020204030204" pitchFamily="34" charset="0"/>
                <a:cs typeface="Calibri" panose="020F0502020204030204" pitchFamily="34" charset="0"/>
              </a:rPr>
              <a:t>Fund Balance</a:t>
            </a:r>
            <a:endParaRPr lang="en-US" sz="4000" b="1" i="1" u="sng"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907BE8EB-7E5B-45D7-A14F-F0C00ACC88CE}"/>
              </a:ext>
            </a:extLst>
          </p:cNvPr>
          <p:cNvSpPr/>
          <p:nvPr/>
        </p:nvSpPr>
        <p:spPr>
          <a:xfrm>
            <a:off x="1" y="1596921"/>
            <a:ext cx="12188824" cy="41124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94865D-7DB3-49E3-9AC3-49730F0BC0A0}"/>
              </a:ext>
            </a:extLst>
          </p:cNvPr>
          <p:cNvSpPr/>
          <p:nvPr/>
        </p:nvSpPr>
        <p:spPr>
          <a:xfrm>
            <a:off x="0" y="2008164"/>
            <a:ext cx="12188825" cy="203043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EC63184-5394-46C0-BA6B-3846907E50CC}"/>
              </a:ext>
            </a:extLst>
          </p:cNvPr>
          <p:cNvSpPr/>
          <p:nvPr/>
        </p:nvSpPr>
        <p:spPr>
          <a:xfrm>
            <a:off x="0" y="4020875"/>
            <a:ext cx="12188825" cy="1447801"/>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9D4BB24-4629-4E70-B207-8179B4DFB1F8}"/>
              </a:ext>
            </a:extLst>
          </p:cNvPr>
          <p:cNvSpPr/>
          <p:nvPr/>
        </p:nvSpPr>
        <p:spPr>
          <a:xfrm>
            <a:off x="0" y="5491465"/>
            <a:ext cx="12188825" cy="132184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478F2B4A-0E3E-924B-479B-932BA18A2A69}"/>
              </a:ext>
            </a:extLst>
          </p:cNvPr>
          <p:cNvCxnSpPr/>
          <p:nvPr/>
        </p:nvCxnSpPr>
        <p:spPr>
          <a:xfrm>
            <a:off x="6932612" y="1905000"/>
            <a:ext cx="3733800" cy="373380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871AA4D-174A-0CF4-E6AF-2D6830ED99B2}"/>
              </a:ext>
            </a:extLst>
          </p:cNvPr>
          <p:cNvSpPr/>
          <p:nvPr/>
        </p:nvSpPr>
        <p:spPr>
          <a:xfrm>
            <a:off x="192573" y="2957206"/>
            <a:ext cx="6982560" cy="27162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bg2"/>
                </a:solidFill>
                <a:latin typeface="Calibri" panose="020F0502020204030204" pitchFamily="34" charset="0"/>
                <a:cs typeface="Calibri" panose="020F0502020204030204" pitchFamily="34" charset="0"/>
              </a:rPr>
              <a:t>Projected Decrease in Fund Balance Between July 1, 2022 and June 30, 2024 is Projected To Be </a:t>
            </a:r>
            <a:r>
              <a:rPr lang="en-US" sz="3600" dirty="0">
                <a:solidFill>
                  <a:srgbClr val="FF0000"/>
                </a:solidFill>
                <a:latin typeface="Calibri" panose="020F0502020204030204" pitchFamily="34" charset="0"/>
                <a:cs typeface="Calibri" panose="020F0502020204030204" pitchFamily="34" charset="0"/>
              </a:rPr>
              <a:t>&lt;$31,974,313&gt;</a:t>
            </a:r>
          </a:p>
        </p:txBody>
      </p:sp>
    </p:spTree>
    <p:extLst>
      <p:ext uri="{BB962C8B-B14F-4D97-AF65-F5344CB8AC3E}">
        <p14:creationId xmlns:p14="http://schemas.microsoft.com/office/powerpoint/2010/main" val="254056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8"/>
                                        </p:tgtEl>
                                        <p:attrNameLst>
                                          <p:attrName>ppt_x</p:attrName>
                                        </p:attrNameLst>
                                      </p:cBhvr>
                                      <p:tavLst>
                                        <p:tav tm="0">
                                          <p:val>
                                            <p:strVal val="ppt_x"/>
                                          </p:val>
                                        </p:tav>
                                        <p:tav tm="100000">
                                          <p:val>
                                            <p:strVal val="ppt_x"/>
                                          </p:val>
                                        </p:tav>
                                      </p:tavLst>
                                    </p:anim>
                                    <p:anim calcmode="lin" valueType="num">
                                      <p:cBhvr additive="base">
                                        <p:cTn id="24" dur="500"/>
                                        <p:tgtEl>
                                          <p:spTgt spid="8"/>
                                        </p:tgtEl>
                                        <p:attrNameLst>
                                          <p:attrName>ppt_y</p:attrName>
                                        </p:attrNameLst>
                                      </p:cBhvr>
                                      <p:tavLst>
                                        <p:tav tm="0">
                                          <p:val>
                                            <p:strVal val="ppt_y"/>
                                          </p:val>
                                        </p:tav>
                                        <p:tav tm="100000">
                                          <p:val>
                                            <p:strVal val="1+ppt_h/2"/>
                                          </p:val>
                                        </p:tav>
                                      </p:tavLst>
                                    </p:anim>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9"/>
                                        </p:tgtEl>
                                        <p:attrNameLst>
                                          <p:attrName>ppt_x</p:attrName>
                                        </p:attrNameLst>
                                      </p:cBhvr>
                                      <p:tavLst>
                                        <p:tav tm="0">
                                          <p:val>
                                            <p:strVal val="ppt_x"/>
                                          </p:val>
                                        </p:tav>
                                        <p:tav tm="100000">
                                          <p:val>
                                            <p:strVal val="ppt_x"/>
                                          </p:val>
                                        </p:tav>
                                      </p:tavLst>
                                    </p:anim>
                                    <p:anim calcmode="lin" valueType="num">
                                      <p:cBhvr additive="base">
                                        <p:cTn id="35" dur="500"/>
                                        <p:tgtEl>
                                          <p:spTgt spid="9"/>
                                        </p:tgtEl>
                                        <p:attrNameLst>
                                          <p:attrName>ppt_y</p:attrName>
                                        </p:attrNameLst>
                                      </p:cBhvr>
                                      <p:tavLst>
                                        <p:tav tm="0">
                                          <p:val>
                                            <p:strVal val="ppt_y"/>
                                          </p:val>
                                        </p:tav>
                                        <p:tav tm="100000">
                                          <p:val>
                                            <p:strVal val="1+ppt_h/2"/>
                                          </p:val>
                                        </p:tav>
                                      </p:tavLst>
                                    </p:anim>
                                    <p:set>
                                      <p:cBhvr>
                                        <p:cTn id="36" dur="1" fill="hold">
                                          <p:stCondLst>
                                            <p:cond delay="499"/>
                                          </p:stCondLst>
                                        </p:cTn>
                                        <p:tgtEl>
                                          <p:spTgt spid="9"/>
                                        </p:tgtEl>
                                        <p:attrNameLst>
                                          <p:attrName>style.visibility</p:attrName>
                                        </p:attrNameLst>
                                      </p:cBhvr>
                                      <p:to>
                                        <p:strVal val="hidden"/>
                                      </p:to>
                                    </p:se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31"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 calcmode="lin" valueType="num">
                                      <p:cBhvr>
                                        <p:cTn id="56" dur="1000" fill="hold"/>
                                        <p:tgtEl>
                                          <p:spTgt spid="13"/>
                                        </p:tgtEl>
                                        <p:attrNameLst>
                                          <p:attrName>style.rotation</p:attrName>
                                        </p:attrNameLst>
                                      </p:cBhvr>
                                      <p:tavLst>
                                        <p:tav tm="0">
                                          <p:val>
                                            <p:fltVal val="90"/>
                                          </p:val>
                                        </p:tav>
                                        <p:tav tm="100000">
                                          <p:val>
                                            <p:fltVal val="0"/>
                                          </p:val>
                                        </p:tav>
                                      </p:tavLst>
                                    </p:anim>
                                    <p:animEffect transition="in" filter="fade">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24ACB85B-BBC6-4300-91AD-19A0694CF865}"/>
              </a:ext>
            </a:extLst>
          </p:cNvPr>
          <p:cNvGraphicFramePr>
            <a:graphicFrameLocks noGrp="1"/>
          </p:cNvGraphicFramePr>
          <p:nvPr>
            <p:extLst>
              <p:ext uri="{D42A27DB-BD31-4B8C-83A1-F6EECF244321}">
                <p14:modId xmlns:p14="http://schemas.microsoft.com/office/powerpoint/2010/main" val="2270004473"/>
              </p:ext>
            </p:extLst>
          </p:nvPr>
        </p:nvGraphicFramePr>
        <p:xfrm>
          <a:off x="0" y="614769"/>
          <a:ext cx="12188825" cy="6299690"/>
        </p:xfrm>
        <a:graphic>
          <a:graphicData uri="http://schemas.openxmlformats.org/drawingml/2006/table">
            <a:tbl>
              <a:tblPr firstRow="1" bandRow="1">
                <a:tableStyleId>{00A15C55-8517-42AA-B614-E9B94910E393}</a:tableStyleId>
              </a:tblPr>
              <a:tblGrid>
                <a:gridCol w="4159340">
                  <a:extLst>
                    <a:ext uri="{9D8B030D-6E8A-4147-A177-3AD203B41FA5}">
                      <a16:colId xmlns:a16="http://schemas.microsoft.com/office/drawing/2014/main" val="1621768518"/>
                    </a:ext>
                  </a:extLst>
                </a:gridCol>
                <a:gridCol w="2815994">
                  <a:extLst>
                    <a:ext uri="{9D8B030D-6E8A-4147-A177-3AD203B41FA5}">
                      <a16:colId xmlns:a16="http://schemas.microsoft.com/office/drawing/2014/main" val="851110215"/>
                    </a:ext>
                  </a:extLst>
                </a:gridCol>
                <a:gridCol w="2815994">
                  <a:extLst>
                    <a:ext uri="{9D8B030D-6E8A-4147-A177-3AD203B41FA5}">
                      <a16:colId xmlns:a16="http://schemas.microsoft.com/office/drawing/2014/main" val="180872686"/>
                    </a:ext>
                  </a:extLst>
                </a:gridCol>
                <a:gridCol w="2397497">
                  <a:extLst>
                    <a:ext uri="{9D8B030D-6E8A-4147-A177-3AD203B41FA5}">
                      <a16:colId xmlns:a16="http://schemas.microsoft.com/office/drawing/2014/main" val="3509267631"/>
                    </a:ext>
                  </a:extLst>
                </a:gridCol>
              </a:tblGrid>
              <a:tr h="1146942">
                <a:tc>
                  <a:txBody>
                    <a:bodyPr/>
                    <a:lstStyle/>
                    <a:p>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b="1" dirty="0">
                          <a:latin typeface="Calibri" panose="020F0502020204030204" pitchFamily="34" charset="0"/>
                          <a:cs typeface="Calibri" panose="020F0502020204030204" pitchFamily="34" charset="0"/>
                        </a:rPr>
                        <a:t> Tentative</a:t>
                      </a:r>
                    </a:p>
                    <a:p>
                      <a:pPr algn="ctr"/>
                      <a:r>
                        <a:rPr lang="en-US" sz="2400" b="1" dirty="0">
                          <a:latin typeface="Calibri" panose="020F0502020204030204" pitchFamily="34" charset="0"/>
                          <a:cs typeface="Calibri" panose="020F0502020204030204" pitchFamily="34" charset="0"/>
                        </a:rPr>
                        <a:t>2023-2024</a:t>
                      </a:r>
                      <a:endParaRPr lang="en-US" sz="2400"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Projected </a:t>
                      </a:r>
                    </a:p>
                    <a:p>
                      <a:pPr algn="ctr"/>
                      <a:r>
                        <a:rPr lang="en-US" sz="2400" dirty="0">
                          <a:latin typeface="Calibri" panose="020F0502020204030204" pitchFamily="34" charset="0"/>
                          <a:cs typeface="Calibri" panose="020F0502020204030204" pitchFamily="34" charset="0"/>
                        </a:rPr>
                        <a:t>2024-2025</a:t>
                      </a:r>
                    </a:p>
                  </a:txBody>
                  <a:tcPr/>
                </a:tc>
                <a:tc>
                  <a:txBody>
                    <a:bodyPr/>
                    <a:lstStyle/>
                    <a:p>
                      <a:pPr algn="ctr"/>
                      <a:r>
                        <a:rPr lang="en-US" sz="2400" b="1" dirty="0">
                          <a:latin typeface="Calibri" panose="020F0502020204030204" pitchFamily="34" charset="0"/>
                          <a:cs typeface="Calibri" panose="020F0502020204030204" pitchFamily="34" charset="0"/>
                        </a:rPr>
                        <a:t> 2024-2025</a:t>
                      </a:r>
                    </a:p>
                    <a:p>
                      <a:pPr algn="ctr"/>
                      <a:r>
                        <a:rPr lang="en-US" sz="2400" b="1" dirty="0">
                          <a:latin typeface="Calibri" panose="020F0502020204030204" pitchFamily="34" charset="0"/>
                          <a:cs typeface="Calibri" panose="020F0502020204030204" pitchFamily="34" charset="0"/>
                        </a:rPr>
                        <a:t>Reduction Needed</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2081221"/>
                  </a:ext>
                </a:extLst>
              </a:tr>
              <a:tr h="571742">
                <a:tc>
                  <a:txBody>
                    <a:bodyPr/>
                    <a:lstStyle/>
                    <a:p>
                      <a:r>
                        <a:rPr lang="en-US" sz="2800" dirty="0">
                          <a:latin typeface="Calibri" panose="020F0502020204030204" pitchFamily="34" charset="0"/>
                          <a:cs typeface="Calibri" panose="020F0502020204030204" pitchFamily="34" charset="0"/>
                        </a:rPr>
                        <a:t>Beg. Fund Balance:</a:t>
                      </a:r>
                    </a:p>
                  </a:txBody>
                  <a:tcPr/>
                </a:tc>
                <a:tc>
                  <a:txBody>
                    <a:bodyPr/>
                    <a:lstStyle/>
                    <a:p>
                      <a:pPr algn="r"/>
                      <a:r>
                        <a:rPr lang="en-US" sz="2800" dirty="0">
                          <a:latin typeface="Calibri" panose="020F0502020204030204" pitchFamily="34" charset="0"/>
                          <a:cs typeface="Calibri" panose="020F0502020204030204" pitchFamily="34" charset="0"/>
                        </a:rPr>
                        <a:t>28,636,562</a:t>
                      </a:r>
                    </a:p>
                  </a:txBody>
                  <a:tcPr/>
                </a:tc>
                <a:tc>
                  <a:txBody>
                    <a:bodyPr/>
                    <a:lstStyle/>
                    <a:p>
                      <a:pPr algn="r"/>
                      <a:r>
                        <a:rPr lang="en-US" sz="2800" dirty="0">
                          <a:latin typeface="Calibri" panose="020F0502020204030204" pitchFamily="34" charset="0"/>
                          <a:cs typeface="Calibri" panose="020F0502020204030204" pitchFamily="34" charset="0"/>
                        </a:rPr>
                        <a:t>11,940,295</a:t>
                      </a:r>
                    </a:p>
                  </a:txBody>
                  <a:tcPr/>
                </a:tc>
                <a:tc>
                  <a:txBody>
                    <a:bodyPr/>
                    <a:lstStyle/>
                    <a:p>
                      <a:pPr algn="r"/>
                      <a:r>
                        <a:rPr lang="en-US" sz="2800" dirty="0">
                          <a:latin typeface="Calibri" panose="020F0502020204030204" pitchFamily="34" charset="0"/>
                          <a:cs typeface="Calibri" panose="020F0502020204030204" pitchFamily="34" charset="0"/>
                        </a:rPr>
                        <a:t>11,940,295</a:t>
                      </a:r>
                    </a:p>
                  </a:txBody>
                  <a:tcPr/>
                </a:tc>
                <a:extLst>
                  <a:ext uri="{0D108BD9-81ED-4DB2-BD59-A6C34878D82A}">
                    <a16:rowId xmlns:a16="http://schemas.microsoft.com/office/drawing/2014/main" val="3079703562"/>
                  </a:ext>
                </a:extLst>
              </a:tr>
              <a:tr h="644540">
                <a:tc>
                  <a:txBody>
                    <a:bodyPr/>
                    <a:lstStyle/>
                    <a:p>
                      <a:r>
                        <a:rPr lang="en-US" sz="2800" dirty="0">
                          <a:latin typeface="Calibri" panose="020F0502020204030204" pitchFamily="34" charset="0"/>
                          <a:cs typeface="Calibri" panose="020F0502020204030204" pitchFamily="34" charset="0"/>
                        </a:rPr>
                        <a:t>Revenue:</a:t>
                      </a:r>
                    </a:p>
                  </a:txBody>
                  <a:tcPr/>
                </a:tc>
                <a:tc>
                  <a:txBody>
                    <a:bodyPr/>
                    <a:lstStyle/>
                    <a:p>
                      <a:pPr algn="r"/>
                      <a:r>
                        <a:rPr lang="en-US" sz="2800" dirty="0">
                          <a:latin typeface="Calibri" panose="020F0502020204030204" pitchFamily="34" charset="0"/>
                          <a:cs typeface="Calibri" panose="020F0502020204030204" pitchFamily="34" charset="0"/>
                        </a:rPr>
                        <a:t>217,372,811</a:t>
                      </a:r>
                    </a:p>
                  </a:txBody>
                  <a:tcPr/>
                </a:tc>
                <a:tc>
                  <a:txBody>
                    <a:bodyPr/>
                    <a:lstStyle/>
                    <a:p>
                      <a:pPr algn="r"/>
                      <a:r>
                        <a:rPr lang="en-US" sz="2800" dirty="0">
                          <a:latin typeface="Calibri" panose="020F0502020204030204" pitchFamily="34" charset="0"/>
                          <a:cs typeface="Calibri" panose="020F0502020204030204" pitchFamily="34" charset="0"/>
                        </a:rPr>
                        <a:t>225,053,507</a:t>
                      </a:r>
                    </a:p>
                  </a:txBody>
                  <a:tcPr/>
                </a:tc>
                <a:tc>
                  <a:txBody>
                    <a:bodyPr/>
                    <a:lstStyle/>
                    <a:p>
                      <a:pPr algn="r"/>
                      <a:r>
                        <a:rPr lang="en-US" sz="2800" dirty="0">
                          <a:latin typeface="Calibri" panose="020F0502020204030204" pitchFamily="34" charset="0"/>
                          <a:cs typeface="Calibri" panose="020F0502020204030204" pitchFamily="34" charset="0"/>
                        </a:rPr>
                        <a:t>225,053,507</a:t>
                      </a:r>
                    </a:p>
                  </a:txBody>
                  <a:tcPr/>
                </a:tc>
                <a:extLst>
                  <a:ext uri="{0D108BD9-81ED-4DB2-BD59-A6C34878D82A}">
                    <a16:rowId xmlns:a16="http://schemas.microsoft.com/office/drawing/2014/main" val="3706111869"/>
                  </a:ext>
                </a:extLst>
              </a:tr>
              <a:tr h="644540">
                <a:tc>
                  <a:txBody>
                    <a:bodyPr/>
                    <a:lstStyle/>
                    <a:p>
                      <a:r>
                        <a:rPr lang="en-US" sz="2800" dirty="0">
                          <a:latin typeface="Calibri" panose="020F0502020204030204" pitchFamily="34" charset="0"/>
                          <a:cs typeface="Calibri" panose="020F0502020204030204" pitchFamily="34" charset="0"/>
                        </a:rPr>
                        <a:t>Expenditure:</a:t>
                      </a:r>
                    </a:p>
                  </a:txBody>
                  <a:tcPr/>
                </a:tc>
                <a:tc>
                  <a:txBody>
                    <a:bodyPr/>
                    <a:lstStyle/>
                    <a:p>
                      <a:pPr algn="r"/>
                      <a:r>
                        <a:rPr lang="en-US" sz="2800" dirty="0">
                          <a:latin typeface="Calibri" panose="020F0502020204030204" pitchFamily="34" charset="0"/>
                          <a:cs typeface="Calibri" panose="020F0502020204030204" pitchFamily="34" charset="0"/>
                        </a:rPr>
                        <a:t>234,069,078</a:t>
                      </a:r>
                    </a:p>
                  </a:txBody>
                  <a:tcPr/>
                </a:tc>
                <a:tc>
                  <a:txBody>
                    <a:bodyPr/>
                    <a:lstStyle/>
                    <a:p>
                      <a:pPr algn="r"/>
                      <a:r>
                        <a:rPr lang="en-US" sz="2800" dirty="0">
                          <a:latin typeface="Calibri" panose="020F0502020204030204" pitchFamily="34" charset="0"/>
                          <a:cs typeface="Calibri" panose="020F0502020204030204" pitchFamily="34" charset="0"/>
                        </a:rPr>
                        <a:t>244,933,047</a:t>
                      </a:r>
                    </a:p>
                  </a:txBody>
                  <a:tcPr/>
                </a:tc>
                <a:tc>
                  <a:txBody>
                    <a:bodyPr/>
                    <a:lstStyle/>
                    <a:p>
                      <a:pPr algn="r"/>
                      <a:r>
                        <a:rPr lang="en-US" sz="2800" dirty="0">
                          <a:latin typeface="Calibri" panose="020F0502020204030204" pitchFamily="34" charset="0"/>
                          <a:cs typeface="Calibri" panose="020F0502020204030204" pitchFamily="34" charset="0"/>
                        </a:rPr>
                        <a:t>244,933,047</a:t>
                      </a:r>
                    </a:p>
                  </a:txBody>
                  <a:tcPr/>
                </a:tc>
                <a:extLst>
                  <a:ext uri="{0D108BD9-81ED-4DB2-BD59-A6C34878D82A}">
                    <a16:rowId xmlns:a16="http://schemas.microsoft.com/office/drawing/2014/main" val="3017293132"/>
                  </a:ext>
                </a:extLst>
              </a:tr>
              <a:tr h="998950">
                <a:tc>
                  <a:txBody>
                    <a:bodyPr/>
                    <a:lstStyle/>
                    <a:p>
                      <a:r>
                        <a:rPr lang="en-US" sz="2800" dirty="0">
                          <a:latin typeface="Calibri" panose="020F0502020204030204" pitchFamily="34" charset="0"/>
                          <a:cs typeface="Calibri" panose="020F0502020204030204" pitchFamily="34" charset="0"/>
                        </a:rPr>
                        <a:t>Surplus/Deficit w/ One-time Items:</a:t>
                      </a:r>
                    </a:p>
                  </a:txBody>
                  <a:tcPr/>
                </a:tc>
                <a:tc>
                  <a:txBody>
                    <a:bodyPr/>
                    <a:lstStyle/>
                    <a:p>
                      <a:pPr algn="r"/>
                      <a:r>
                        <a:rPr lang="en-US" sz="2800" dirty="0">
                          <a:solidFill>
                            <a:srgbClr val="FF0000"/>
                          </a:solidFill>
                          <a:latin typeface="Calibri" panose="020F0502020204030204" pitchFamily="34" charset="0"/>
                          <a:cs typeface="Calibri" panose="020F0502020204030204" pitchFamily="34" charset="0"/>
                        </a:rPr>
                        <a:t>&lt;16,696,269&gt;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Calibri" panose="020F0502020204030204" pitchFamily="34" charset="0"/>
                          <a:cs typeface="Calibri" panose="020F0502020204030204" pitchFamily="34" charset="0"/>
                        </a:rPr>
                        <a:t>&lt;19,879,540&gt;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Calibri" panose="020F0502020204030204" pitchFamily="34" charset="0"/>
                          <a:cs typeface="Calibri" panose="020F0502020204030204" pitchFamily="34" charset="0"/>
                        </a:rPr>
                        <a:t>&lt;19,879,540&gt;</a:t>
                      </a:r>
                    </a:p>
                  </a:txBody>
                  <a:tcPr/>
                </a:tc>
                <a:extLst>
                  <a:ext uri="{0D108BD9-81ED-4DB2-BD59-A6C34878D82A}">
                    <a16:rowId xmlns:a16="http://schemas.microsoft.com/office/drawing/2014/main" val="1542694748"/>
                  </a:ext>
                </a:extLst>
              </a:tr>
              <a:tr h="626124">
                <a:tc>
                  <a:txBody>
                    <a:bodyPr/>
                    <a:lstStyle/>
                    <a:p>
                      <a:r>
                        <a:rPr lang="en-US" sz="2800" dirty="0">
                          <a:latin typeface="Calibri" panose="020F0502020204030204" pitchFamily="34" charset="0"/>
                          <a:cs typeface="Calibri" panose="020F0502020204030204" pitchFamily="34" charset="0"/>
                        </a:rPr>
                        <a:t>Deficit Reduction:</a:t>
                      </a:r>
                    </a:p>
                  </a:txBody>
                  <a:tcPr/>
                </a:tc>
                <a:tc>
                  <a:txBody>
                    <a:bodyPr/>
                    <a:lstStyle/>
                    <a:p>
                      <a:pPr algn="ctr"/>
                      <a:r>
                        <a:rPr lang="en-US" sz="2800" dirty="0">
                          <a:solidFill>
                            <a:schemeClr val="bg1"/>
                          </a:solidFill>
                          <a:latin typeface="Calibri" panose="020F0502020204030204" pitchFamily="34" charset="0"/>
                          <a:cs typeface="Calibri" panose="020F0502020204030204" pitchFamily="34" charset="0"/>
                        </a:rPr>
                        <a:t>-</a:t>
                      </a:r>
                    </a:p>
                  </a:txBody>
                  <a:tcPr/>
                </a:tc>
                <a:tc>
                  <a:txBody>
                    <a:bodyPr/>
                    <a:lstStyle/>
                    <a:p>
                      <a:pPr algn="ctr"/>
                      <a:r>
                        <a:rPr lang="en-US" sz="2800" dirty="0">
                          <a:solidFill>
                            <a:schemeClr val="bg1"/>
                          </a:solidFill>
                          <a:latin typeface="Calibri" panose="020F0502020204030204" pitchFamily="34" charset="0"/>
                          <a:cs typeface="Calibri" panose="020F0502020204030204" pitchFamily="34" charset="0"/>
                        </a:rPr>
                        <a:t>-</a:t>
                      </a:r>
                    </a:p>
                  </a:txBody>
                  <a:tcPr/>
                </a:tc>
                <a:tc>
                  <a:txBody>
                    <a:bodyPr/>
                    <a:lstStyle/>
                    <a:p>
                      <a:pPr algn="r"/>
                      <a:r>
                        <a:rPr lang="en-US" sz="2800" dirty="0">
                          <a:latin typeface="Calibri" panose="020F0502020204030204" pitchFamily="34" charset="0"/>
                          <a:cs typeface="Calibri" panose="020F0502020204030204" pitchFamily="34" charset="0"/>
                        </a:rPr>
                        <a:t>20,000,000</a:t>
                      </a:r>
                    </a:p>
                  </a:txBody>
                  <a:tcPr/>
                </a:tc>
                <a:extLst>
                  <a:ext uri="{0D108BD9-81ED-4DB2-BD59-A6C34878D82A}">
                    <a16:rowId xmlns:a16="http://schemas.microsoft.com/office/drawing/2014/main" val="3233821118"/>
                  </a:ext>
                </a:extLst>
              </a:tr>
              <a:tr h="626124">
                <a:tc>
                  <a:txBody>
                    <a:bodyPr/>
                    <a:lstStyle/>
                    <a:p>
                      <a:r>
                        <a:rPr lang="en-US" sz="2800" dirty="0">
                          <a:latin typeface="Calibri" panose="020F0502020204030204" pitchFamily="34" charset="0"/>
                          <a:cs typeface="Calibri" panose="020F0502020204030204" pitchFamily="34" charset="0"/>
                        </a:rPr>
                        <a:t>Ending Fund Balance:</a:t>
                      </a:r>
                    </a:p>
                  </a:txBody>
                  <a:tcPr/>
                </a:tc>
                <a:tc>
                  <a:txBody>
                    <a:bodyPr/>
                    <a:lstStyle/>
                    <a:p>
                      <a:pPr algn="r"/>
                      <a:r>
                        <a:rPr lang="en-US" sz="2800">
                          <a:latin typeface="Calibri" panose="020F0502020204030204" pitchFamily="34" charset="0"/>
                          <a:cs typeface="Calibri" panose="020F0502020204030204" pitchFamily="34" charset="0"/>
                        </a:rPr>
                        <a:t>11,940,295</a:t>
                      </a:r>
                      <a:endParaRPr lang="en-US" sz="2800" dirty="0">
                        <a:latin typeface="Calibri" panose="020F0502020204030204" pitchFamily="34" charset="0"/>
                        <a:cs typeface="Calibri" panose="020F0502020204030204" pitchFamily="34" charset="0"/>
                      </a:endParaRPr>
                    </a:p>
                  </a:txBody>
                  <a:tcPr/>
                </a:tc>
                <a:tc>
                  <a:txBody>
                    <a:bodyPr/>
                    <a:lstStyle/>
                    <a:p>
                      <a:pPr algn="r"/>
                      <a:r>
                        <a:rPr lang="en-US" sz="2800" dirty="0">
                          <a:solidFill>
                            <a:srgbClr val="FF0000"/>
                          </a:solidFill>
                          <a:latin typeface="Calibri" panose="020F0502020204030204" pitchFamily="34" charset="0"/>
                          <a:cs typeface="Calibri" panose="020F0502020204030204" pitchFamily="34" charset="0"/>
                        </a:rPr>
                        <a:t>&lt;7,939,245&gt;</a:t>
                      </a:r>
                    </a:p>
                  </a:txBody>
                  <a:tcPr/>
                </a:tc>
                <a:tc>
                  <a:txBody>
                    <a:bodyPr/>
                    <a:lstStyle/>
                    <a:p>
                      <a:pPr algn="r"/>
                      <a:r>
                        <a:rPr lang="en-US" sz="2800" dirty="0">
                          <a:latin typeface="Calibri" panose="020F0502020204030204" pitchFamily="34" charset="0"/>
                          <a:cs typeface="Calibri" panose="020F0502020204030204" pitchFamily="34" charset="0"/>
                        </a:rPr>
                        <a:t>12,060,755</a:t>
                      </a:r>
                    </a:p>
                  </a:txBody>
                  <a:tcPr/>
                </a:tc>
                <a:extLst>
                  <a:ext uri="{0D108BD9-81ED-4DB2-BD59-A6C34878D82A}">
                    <a16:rowId xmlns:a16="http://schemas.microsoft.com/office/drawing/2014/main" val="3164710858"/>
                  </a:ext>
                </a:extLst>
              </a:tr>
              <a:tr h="998950">
                <a:tc>
                  <a:txBody>
                    <a:bodyPr/>
                    <a:lstStyle/>
                    <a:p>
                      <a:r>
                        <a:rPr lang="en-US" sz="2800" dirty="0">
                          <a:latin typeface="Calibri" panose="020F0502020204030204" pitchFamily="34" charset="0"/>
                          <a:cs typeface="Calibri" panose="020F0502020204030204" pitchFamily="34" charset="0"/>
                        </a:rPr>
                        <a:t>FB to Total Expenditure and Transfer:</a:t>
                      </a:r>
                    </a:p>
                  </a:txBody>
                  <a:tcPr/>
                </a:tc>
                <a:tc>
                  <a:txBody>
                    <a:bodyPr/>
                    <a:lstStyle/>
                    <a:p>
                      <a:pPr algn="r"/>
                      <a:r>
                        <a:rPr lang="en-US" sz="2800" dirty="0">
                          <a:latin typeface="Calibri" panose="020F0502020204030204" pitchFamily="34" charset="0"/>
                          <a:cs typeface="Calibri" panose="020F0502020204030204" pitchFamily="34" charset="0"/>
                        </a:rPr>
                        <a:t>5.10%</a:t>
                      </a:r>
                    </a:p>
                  </a:txBody>
                  <a:tcPr/>
                </a:tc>
                <a:tc>
                  <a:txBody>
                    <a:bodyPr/>
                    <a:lstStyle/>
                    <a:p>
                      <a:pPr algn="r"/>
                      <a:r>
                        <a:rPr lang="en-US" sz="2800" dirty="0">
                          <a:solidFill>
                            <a:srgbClr val="FF0000"/>
                          </a:solidFill>
                          <a:latin typeface="Calibri" panose="020F0502020204030204" pitchFamily="34" charset="0"/>
                          <a:cs typeface="Calibri" panose="020F0502020204030204" pitchFamily="34" charset="0"/>
                        </a:rPr>
                        <a:t>&lt;3.24%&gt;</a:t>
                      </a:r>
                    </a:p>
                  </a:txBody>
                  <a:tcPr/>
                </a:tc>
                <a:tc>
                  <a:txBody>
                    <a:bodyPr/>
                    <a:lstStyle/>
                    <a:p>
                      <a:pPr algn="r"/>
                      <a:r>
                        <a:rPr lang="en-US" sz="2800" dirty="0">
                          <a:latin typeface="Calibri" panose="020F0502020204030204" pitchFamily="34" charset="0"/>
                          <a:cs typeface="Calibri" panose="020F0502020204030204" pitchFamily="34" charset="0"/>
                        </a:rPr>
                        <a:t>5.13%</a:t>
                      </a:r>
                    </a:p>
                  </a:txBody>
                  <a:tcPr/>
                </a:tc>
                <a:extLst>
                  <a:ext uri="{0D108BD9-81ED-4DB2-BD59-A6C34878D82A}">
                    <a16:rowId xmlns:a16="http://schemas.microsoft.com/office/drawing/2014/main" val="1205463276"/>
                  </a:ext>
                </a:extLst>
              </a:tr>
            </a:tbl>
          </a:graphicData>
        </a:graphic>
      </p:graphicFrame>
      <p:sp>
        <p:nvSpPr>
          <p:cNvPr id="6" name="Title 12">
            <a:extLst>
              <a:ext uri="{FF2B5EF4-FFF2-40B4-BE49-F238E27FC236}">
                <a16:creationId xmlns:a16="http://schemas.microsoft.com/office/drawing/2014/main" id="{C9419426-99FF-4D8D-98CA-8A31EEF65F8E}"/>
              </a:ext>
            </a:extLst>
          </p:cNvPr>
          <p:cNvSpPr>
            <a:spLocks noGrp="1"/>
          </p:cNvSpPr>
          <p:nvPr>
            <p:ph type="title"/>
          </p:nvPr>
        </p:nvSpPr>
        <p:spPr>
          <a:xfrm>
            <a:off x="1141412" y="44689"/>
            <a:ext cx="10896599" cy="533400"/>
          </a:xfrm>
        </p:spPr>
        <p:txBody>
          <a:bodyPr>
            <a:noAutofit/>
          </a:bodyPr>
          <a:lstStyle/>
          <a:p>
            <a:pPr algn="ctr"/>
            <a:r>
              <a:rPr lang="en-US" sz="4000" u="sng" dirty="0">
                <a:latin typeface="Calibri" panose="020F0502020204030204" pitchFamily="34" charset="0"/>
                <a:cs typeface="Calibri" panose="020F0502020204030204" pitchFamily="34" charset="0"/>
              </a:rPr>
              <a:t>Fund Balance</a:t>
            </a:r>
            <a:endParaRPr lang="en-US" sz="4000" b="1" i="1" u="sng" dirty="0">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478F2B4A-0E3E-924B-479B-932BA18A2A69}"/>
              </a:ext>
            </a:extLst>
          </p:cNvPr>
          <p:cNvCxnSpPr>
            <a:cxnSpLocks/>
          </p:cNvCxnSpPr>
          <p:nvPr/>
        </p:nvCxnSpPr>
        <p:spPr>
          <a:xfrm>
            <a:off x="6856412" y="2209800"/>
            <a:ext cx="1066800" cy="312420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6A3CD0B-1673-3005-8442-79B4026FE327}"/>
              </a:ext>
            </a:extLst>
          </p:cNvPr>
          <p:cNvCxnSpPr>
            <a:cxnSpLocks/>
          </p:cNvCxnSpPr>
          <p:nvPr/>
        </p:nvCxnSpPr>
        <p:spPr>
          <a:xfrm>
            <a:off x="6856412" y="2057400"/>
            <a:ext cx="3505200" cy="342900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AE8FEC9A-65B8-5091-8D55-F49F833B8018}"/>
              </a:ext>
            </a:extLst>
          </p:cNvPr>
          <p:cNvSpPr/>
          <p:nvPr/>
        </p:nvSpPr>
        <p:spPr>
          <a:xfrm>
            <a:off x="9828212" y="4648200"/>
            <a:ext cx="2360613" cy="6096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33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500"/>
                            </p:stCondLst>
                            <p:childTnLst>
                              <p:par>
                                <p:cTn id="17" presetID="3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500"/>
                            </p:stCondLst>
                            <p:childTnLst>
                              <p:par>
                                <p:cTn id="29" presetID="31"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838200"/>
            <a:ext cx="10210798" cy="533400"/>
          </a:xfrm>
        </p:spPr>
        <p:txBody>
          <a:bodyPr>
            <a:noAutofit/>
          </a:bodyPr>
          <a:lstStyle/>
          <a:p>
            <a:pPr algn="ctr"/>
            <a:r>
              <a:rPr lang="en-US" sz="6000" b="1" u="sng" dirty="0">
                <a:latin typeface="Calibri" panose="020F0502020204030204" pitchFamily="34" charset="0"/>
                <a:cs typeface="Calibri" panose="020F0502020204030204" pitchFamily="34" charset="0"/>
              </a:rPr>
              <a:t>Overview</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05FB2C0-C6B8-4AF1-9F45-F0609B9D9390}"/>
              </a:ext>
            </a:extLst>
          </p:cNvPr>
          <p:cNvSpPr>
            <a:spLocks noGrp="1"/>
          </p:cNvSpPr>
          <p:nvPr>
            <p:ph idx="1"/>
          </p:nvPr>
        </p:nvSpPr>
        <p:spPr>
          <a:xfrm>
            <a:off x="684212" y="1600200"/>
            <a:ext cx="10820400" cy="4024125"/>
          </a:xfrm>
        </p:spPr>
        <p:txBody>
          <a:bodyPr/>
          <a:lstStyle/>
          <a:p>
            <a:r>
              <a:rPr lang="en-US" sz="5400" dirty="0">
                <a:latin typeface="Calibri" panose="020F0502020204030204" pitchFamily="34" charset="0"/>
                <a:cs typeface="Calibri" panose="020F0502020204030204" pitchFamily="34" charset="0"/>
              </a:rPr>
              <a:t>May Revise</a:t>
            </a:r>
          </a:p>
          <a:p>
            <a:r>
              <a:rPr lang="en-US" sz="5400" dirty="0">
                <a:latin typeface="Calibri" panose="020F0502020204030204" pitchFamily="34" charset="0"/>
                <a:cs typeface="Calibri" panose="020F0502020204030204" pitchFamily="34" charset="0"/>
              </a:rPr>
              <a:t>2023-2024 Tentative Budget</a:t>
            </a:r>
          </a:p>
          <a:p>
            <a:endParaRPr lang="en-US" dirty="0"/>
          </a:p>
        </p:txBody>
      </p:sp>
    </p:spTree>
    <p:extLst>
      <p:ext uri="{BB962C8B-B14F-4D97-AF65-F5344CB8AC3E}">
        <p14:creationId xmlns:p14="http://schemas.microsoft.com/office/powerpoint/2010/main" val="105957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446212" y="533400"/>
            <a:ext cx="10591799" cy="6057900"/>
          </a:xfrm>
        </p:spPr>
        <p:txBody>
          <a:bodyPr>
            <a:normAutofit/>
          </a:bodyPr>
          <a:lstStyle/>
          <a:p>
            <a:pPr lvl="1"/>
            <a:endParaRPr lang="en-US" sz="3200" dirty="0">
              <a:latin typeface="Calibri" panose="020F0502020204030204" pitchFamily="34" charset="0"/>
              <a:cs typeface="Calibri" panose="020F0502020204030204" pitchFamily="34" charset="0"/>
            </a:endParaRP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073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3">
            <a:extLst>
              <a:ext uri="{FF2B5EF4-FFF2-40B4-BE49-F238E27FC236}">
                <a16:creationId xmlns:a16="http://schemas.microsoft.com/office/drawing/2014/main" id="{A3137DAF-F66C-468C-8B1C-C8B777572D25}"/>
              </a:ext>
            </a:extLst>
          </p:cNvPr>
          <p:cNvSpPr txBox="1">
            <a:spLocks/>
          </p:cNvSpPr>
          <p:nvPr/>
        </p:nvSpPr>
        <p:spPr>
          <a:xfrm>
            <a:off x="150814" y="152400"/>
            <a:ext cx="11402161" cy="60579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231775" lvl="1" indent="0" algn="ctr">
              <a:buFont typeface="Arial" pitchFamily="34" charset="0"/>
              <a:buNone/>
            </a:pPr>
            <a:r>
              <a:rPr lang="en-US" sz="4000" u="sng" dirty="0">
                <a:latin typeface="Calibri" panose="020F0502020204030204" pitchFamily="34" charset="0"/>
                <a:cs typeface="Calibri" panose="020F0502020204030204" pitchFamily="34" charset="0"/>
              </a:rPr>
              <a:t>Key Take </a:t>
            </a:r>
            <a:r>
              <a:rPr lang="en-US" sz="4000" u="sng" dirty="0" err="1">
                <a:latin typeface="Calibri" panose="020F0502020204030204" pitchFamily="34" charset="0"/>
                <a:cs typeface="Calibri" panose="020F0502020204030204" pitchFamily="34" charset="0"/>
              </a:rPr>
              <a:t>Aways</a:t>
            </a:r>
            <a:endParaRPr lang="en-US" sz="4000" u="sng" dirty="0">
              <a:latin typeface="Calibri" panose="020F0502020204030204" pitchFamily="34" charset="0"/>
              <a:cs typeface="Calibri" panose="020F0502020204030204" pitchFamily="34" charset="0"/>
            </a:endParaRPr>
          </a:p>
          <a:p>
            <a:pPr marL="231775" lvl="1" indent="0" algn="ctr">
              <a:buFont typeface="Arial" pitchFamily="34" charset="0"/>
              <a:buNone/>
            </a:pPr>
            <a:endParaRPr lang="en-US" sz="3200" u="sng" dirty="0">
              <a:latin typeface="Calibri" panose="020F0502020204030204" pitchFamily="34" charset="0"/>
              <a:cs typeface="Calibri" panose="020F0502020204030204" pitchFamily="34" charset="0"/>
            </a:endParaRPr>
          </a:p>
          <a:p>
            <a:pPr lvl="2"/>
            <a:r>
              <a:rPr lang="en-US" sz="3600" dirty="0">
                <a:latin typeface="Calibri" panose="020F0502020204030204" pitchFamily="34" charset="0"/>
                <a:cs typeface="Calibri" panose="020F0502020204030204" pitchFamily="34" charset="0"/>
              </a:rPr>
              <a:t>Tentative is tentative. Things will change before the Adopted Budget in September </a:t>
            </a:r>
          </a:p>
          <a:p>
            <a:pPr lvl="2"/>
            <a:r>
              <a:rPr lang="en-US" sz="3600" dirty="0">
                <a:latin typeface="Calibri" panose="020F0502020204030204" pitchFamily="34" charset="0"/>
                <a:cs typeface="Calibri" panose="020F0502020204030204" pitchFamily="34" charset="0"/>
              </a:rPr>
              <a:t>The District will need to reduce the 23-24 budget deficit by $10,000,000 and maintain those reductions to pass a budget in 2024-25</a:t>
            </a:r>
            <a:endParaRPr lang="en-US" sz="3200" dirty="0">
              <a:latin typeface="Calibri" panose="020F0502020204030204" pitchFamily="34" charset="0"/>
              <a:cs typeface="Calibri" panose="020F0502020204030204" pitchFamily="34" charset="0"/>
            </a:endParaRPr>
          </a:p>
          <a:p>
            <a:pPr lvl="2"/>
            <a:endParaRPr lang="en-US" sz="2800" dirty="0">
              <a:latin typeface="Calibri" panose="020F0502020204030204" pitchFamily="34" charset="0"/>
              <a:cs typeface="Calibri" panose="020F0502020204030204" pitchFamily="34" charset="0"/>
            </a:endParaRPr>
          </a:p>
          <a:p>
            <a:pPr lvl="2"/>
            <a:endParaRPr lang="en-US" sz="2800" dirty="0">
              <a:latin typeface="Calibri" panose="020F0502020204030204" pitchFamily="34" charset="0"/>
              <a:cs typeface="Calibri" panose="020F0502020204030204" pitchFamily="34" charset="0"/>
            </a:endParaRPr>
          </a:p>
          <a:p>
            <a:pPr lvl="2"/>
            <a:endParaRPr lang="en-US" sz="2800" dirty="0">
              <a:latin typeface="Calibri" panose="020F0502020204030204" pitchFamily="34" charset="0"/>
              <a:cs typeface="Calibri" panose="020F0502020204030204" pitchFamily="34" charset="0"/>
            </a:endParaRPr>
          </a:p>
          <a:p>
            <a:pPr lvl="1"/>
            <a:endParaRPr lang="en-US" sz="3000" dirty="0">
              <a:latin typeface="Calibri" panose="020F0502020204030204" pitchFamily="34" charset="0"/>
              <a:cs typeface="Calibri" panose="020F0502020204030204" pitchFamily="34" charset="0"/>
            </a:endParaRPr>
          </a:p>
          <a:p>
            <a:pPr lvl="1"/>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5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446212" y="533400"/>
            <a:ext cx="10591799" cy="6057900"/>
          </a:xfrm>
        </p:spPr>
        <p:txBody>
          <a:bodyPr>
            <a:normAutofit/>
          </a:bodyPr>
          <a:lstStyle/>
          <a:p>
            <a:pPr lvl="1"/>
            <a:endParaRPr lang="en-US" sz="3200" dirty="0">
              <a:latin typeface="Calibri" panose="020F0502020204030204" pitchFamily="34" charset="0"/>
              <a:cs typeface="Calibri" panose="020F0502020204030204" pitchFamily="34" charset="0"/>
            </a:endParaRP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073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3">
            <a:extLst>
              <a:ext uri="{FF2B5EF4-FFF2-40B4-BE49-F238E27FC236}">
                <a16:creationId xmlns:a16="http://schemas.microsoft.com/office/drawing/2014/main" id="{F7A9C7A3-A510-4BC9-9E86-2DDD158DA668}"/>
              </a:ext>
            </a:extLst>
          </p:cNvPr>
          <p:cNvSpPr txBox="1">
            <a:spLocks/>
          </p:cNvSpPr>
          <p:nvPr/>
        </p:nvSpPr>
        <p:spPr>
          <a:xfrm>
            <a:off x="228600" y="455851"/>
            <a:ext cx="10514013" cy="6135449"/>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Special Thank You To…</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Veronica Diaz and the Budget Team</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John Greenlee, Charlie Yen </a:t>
            </a: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and the Facilities Planning Team</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Kim Tran, Irma </a:t>
            </a:r>
            <a:r>
              <a:rPr lang="en-US" sz="3600" dirty="0" err="1">
                <a:latin typeface="Calibri" panose="020F0502020204030204" pitchFamily="34" charset="0"/>
                <a:cs typeface="Calibri" panose="020F0502020204030204" pitchFamily="34" charset="0"/>
              </a:rPr>
              <a:t>Haro</a:t>
            </a:r>
            <a:r>
              <a:rPr lang="en-US" sz="3600" dirty="0">
                <a:latin typeface="Calibri" panose="020F0502020204030204" pitchFamily="34" charset="0"/>
                <a:cs typeface="Calibri" panose="020F0502020204030204" pitchFamily="34" charset="0"/>
              </a:rPr>
              <a:t> and the Accounting Team</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The Budget Committee</a:t>
            </a:r>
          </a:p>
          <a:p>
            <a:pPr marL="463550" lvl="2" indent="0" algn="ctr">
              <a:buFont typeface="Arial" pitchFamily="34" charset="0"/>
              <a:buNone/>
            </a:pPr>
            <a:endParaRPr lang="en-US" sz="96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Font typeface="Arial" pitchFamily="34" charse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Tree>
    <p:extLst>
      <p:ext uri="{BB962C8B-B14F-4D97-AF65-F5344CB8AC3E}">
        <p14:creationId xmlns:p14="http://schemas.microsoft.com/office/powerpoint/2010/main" val="21414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1981200"/>
            <a:ext cx="10210798" cy="1066800"/>
          </a:xfrm>
        </p:spPr>
        <p:txBody>
          <a:bodyPr>
            <a:noAutofit/>
          </a:bodyPr>
          <a:lstStyle/>
          <a:p>
            <a:pPr algn="ctr"/>
            <a:r>
              <a:rPr lang="en-US" sz="5400" b="1" u="sng" dirty="0">
                <a:solidFill>
                  <a:schemeClr val="bg2">
                    <a:lumMod val="10000"/>
                    <a:lumOff val="90000"/>
                  </a:schemeClr>
                </a:solidFill>
                <a:latin typeface="Calibri" panose="020F0502020204030204" pitchFamily="34" charset="0"/>
                <a:cs typeface="Calibri" panose="020F0502020204030204" pitchFamily="34" charset="0"/>
              </a:rPr>
              <a:t>May Revision</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25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65212" y="76200"/>
            <a:ext cx="11049000" cy="6781800"/>
          </a:xfrm>
        </p:spPr>
        <p:txBody>
          <a:bodyPr>
            <a:normAutofit/>
          </a:bodyPr>
          <a:lstStyle/>
          <a:p>
            <a:pPr marL="0" indent="0" algn="ctr">
              <a:buNone/>
            </a:pPr>
            <a:r>
              <a:rPr lang="en-US" sz="5100" b="1" u="sng" dirty="0">
                <a:latin typeface="Calibri" panose="020F0502020204030204" pitchFamily="34" charset="0"/>
                <a:cs typeface="Calibri" panose="020F0502020204030204" pitchFamily="34" charset="0"/>
              </a:rPr>
              <a:t>2023-2024 May Revision</a:t>
            </a:r>
          </a:p>
          <a:p>
            <a:r>
              <a:rPr lang="en-US" sz="5000" dirty="0">
                <a:latin typeface="Calibri" panose="020F0502020204030204" pitchFamily="34" charset="0"/>
                <a:cs typeface="Calibri" panose="020F0502020204030204" pitchFamily="34" charset="0"/>
              </a:rPr>
              <a:t>State has deteriorated since January</a:t>
            </a:r>
          </a:p>
          <a:p>
            <a:pPr lvl="1"/>
            <a:r>
              <a:rPr lang="en-US" sz="2600" dirty="0">
                <a:latin typeface="Calibri" panose="020F0502020204030204" pitchFamily="34" charset="0"/>
                <a:cs typeface="Calibri" panose="020F0502020204030204" pitchFamily="34" charset="0"/>
              </a:rPr>
              <a:t>Additional $9.3 billion in budget shortfalls</a:t>
            </a:r>
          </a:p>
          <a:p>
            <a:pPr lvl="1"/>
            <a:r>
              <a:rPr lang="en-US" sz="2600" dirty="0">
                <a:latin typeface="Calibri" panose="020F0502020204030204" pitchFamily="34" charset="0"/>
                <a:cs typeface="Calibri" panose="020F0502020204030204" pitchFamily="34" charset="0"/>
              </a:rPr>
              <a:t>State deficit is now $31.5 billion</a:t>
            </a:r>
          </a:p>
          <a:p>
            <a:r>
              <a:rPr lang="en-US" sz="3100" dirty="0">
                <a:latin typeface="Calibri" panose="020F0502020204030204" pitchFamily="34" charset="0"/>
                <a:cs typeface="Calibri" panose="020F0502020204030204" pitchFamily="34" charset="0"/>
              </a:rPr>
              <a:t>Prop 98 decline by </a:t>
            </a:r>
            <a:r>
              <a:rPr lang="en-US" sz="3100" dirty="0">
                <a:solidFill>
                  <a:srgbClr val="FF0000"/>
                </a:solidFill>
                <a:latin typeface="Calibri" panose="020F0502020204030204" pitchFamily="34" charset="0"/>
                <a:cs typeface="Calibri" panose="020F0502020204030204" pitchFamily="34" charset="0"/>
              </a:rPr>
              <a:t>&lt;$2&gt;</a:t>
            </a:r>
            <a:r>
              <a:rPr lang="en-US" sz="3100" dirty="0">
                <a:latin typeface="Calibri" panose="020F0502020204030204" pitchFamily="34" charset="0"/>
                <a:cs typeface="Calibri" panose="020F0502020204030204" pitchFamily="34" charset="0"/>
              </a:rPr>
              <a:t> billion</a:t>
            </a:r>
          </a:p>
          <a:p>
            <a:r>
              <a:rPr lang="en-US" sz="3100" dirty="0">
                <a:latin typeface="Calibri" panose="020F0502020204030204" pitchFamily="34" charset="0"/>
                <a:cs typeface="Calibri" panose="020F0502020204030204" pitchFamily="34" charset="0"/>
              </a:rPr>
              <a:t>Governor’s solution: funding shift, borrowing, funding delays, funding reductions and a withdrawal from safety net reserve</a:t>
            </a:r>
          </a:p>
          <a:p>
            <a:pPr lvl="1"/>
            <a:r>
              <a:rPr lang="en-US" sz="2700" dirty="0">
                <a:latin typeface="Calibri" panose="020F0502020204030204" pitchFamily="34" charset="0"/>
                <a:cs typeface="Calibri" panose="020F0502020204030204" pitchFamily="34" charset="0"/>
              </a:rPr>
              <a:t>$37.2 billion reserve still intact</a:t>
            </a:r>
          </a:p>
          <a:p>
            <a:r>
              <a:rPr lang="en-US" sz="3100" dirty="0">
                <a:latin typeface="Calibri" panose="020F0502020204030204" pitchFamily="34" charset="0"/>
                <a:cs typeface="Calibri" panose="020F0502020204030204" pitchFamily="34" charset="0"/>
              </a:rPr>
              <a:t>LAO advises against using reserves</a:t>
            </a:r>
          </a:p>
          <a:p>
            <a:pPr lvl="1"/>
            <a:r>
              <a:rPr lang="en-US" sz="2700" dirty="0">
                <a:latin typeface="Calibri" panose="020F0502020204030204" pitchFamily="34" charset="0"/>
                <a:cs typeface="Calibri" panose="020F0502020204030204" pitchFamily="34" charset="0"/>
              </a:rPr>
              <a:t>Possible recession could increase deficit $20 -$40 billion</a:t>
            </a:r>
          </a:p>
          <a:p>
            <a:pPr lvl="2"/>
            <a:endParaRPr lang="en-US" sz="25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1"/>
            <a:endParaRPr lang="en-US" sz="3100" dirty="0">
              <a:latin typeface="Calibri" panose="020F0502020204030204" pitchFamily="34" charset="0"/>
              <a:cs typeface="Calibri" panose="020F0502020204030204" pitchFamily="34" charset="0"/>
            </a:endParaRPr>
          </a:p>
          <a:p>
            <a:pPr marL="682625" lvl="3" indent="0">
              <a:buNone/>
            </a:pPr>
            <a:endParaRPr lang="en-US" sz="1800" dirty="0">
              <a:latin typeface="Calibri" panose="020F0502020204030204" pitchFamily="34" charset="0"/>
              <a:cs typeface="Calibri" panose="020F0502020204030204" pitchFamily="34" charset="0"/>
            </a:endParaRPr>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02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1812" y="76200"/>
            <a:ext cx="11582400" cy="6781800"/>
          </a:xfrm>
        </p:spPr>
        <p:txBody>
          <a:bodyPr>
            <a:normAutofit/>
          </a:bodyPr>
          <a:lstStyle/>
          <a:p>
            <a:pPr marL="0" indent="0" algn="ctr">
              <a:buNone/>
            </a:pPr>
            <a:r>
              <a:rPr lang="en-US" sz="5100" b="1" u="sng" dirty="0">
                <a:latin typeface="Calibri" panose="020F0502020204030204" pitchFamily="34" charset="0"/>
                <a:cs typeface="Calibri" panose="020F0502020204030204" pitchFamily="34" charset="0"/>
              </a:rPr>
              <a:t>Community Colleges</a:t>
            </a:r>
          </a:p>
          <a:p>
            <a:pPr lvl="2"/>
            <a:endParaRPr lang="en-US" sz="2500" dirty="0">
              <a:latin typeface="Calibri" panose="020F0502020204030204" pitchFamily="34" charset="0"/>
              <a:cs typeface="Calibri" panose="020F0502020204030204" pitchFamily="34" charset="0"/>
            </a:endParaRPr>
          </a:p>
          <a:p>
            <a:pPr lvl="2"/>
            <a:r>
              <a:rPr lang="en-US" sz="2800" dirty="0">
                <a:latin typeface="Calibri" panose="020F0502020204030204" pitchFamily="34" charset="0"/>
                <a:cs typeface="Calibri" panose="020F0502020204030204" pitchFamily="34" charset="0"/>
              </a:rPr>
              <a:t>Total decline of </a:t>
            </a:r>
            <a:r>
              <a:rPr lang="en-US" sz="2800" dirty="0">
                <a:solidFill>
                  <a:srgbClr val="FF0000"/>
                </a:solidFill>
                <a:latin typeface="Calibri" panose="020F0502020204030204" pitchFamily="34" charset="0"/>
                <a:cs typeface="Calibri" panose="020F0502020204030204" pitchFamily="34" charset="0"/>
              </a:rPr>
              <a:t>&lt;$360.1&gt; </a:t>
            </a:r>
            <a:r>
              <a:rPr lang="en-US" sz="2800" dirty="0">
                <a:latin typeface="Calibri" panose="020F0502020204030204" pitchFamily="34" charset="0"/>
                <a:cs typeface="Calibri" panose="020F0502020204030204" pitchFamily="34" charset="0"/>
              </a:rPr>
              <a:t>million from January proposal</a:t>
            </a:r>
          </a:p>
          <a:p>
            <a:pPr lvl="2"/>
            <a:r>
              <a:rPr lang="en-US" sz="2800" dirty="0">
                <a:latin typeface="Calibri" panose="020F0502020204030204" pitchFamily="34" charset="0"/>
                <a:cs typeface="Calibri" panose="020F0502020204030204" pitchFamily="34" charset="0"/>
              </a:rPr>
              <a:t>Major changes include:</a:t>
            </a:r>
          </a:p>
          <a:p>
            <a:pPr lvl="3"/>
            <a:r>
              <a:rPr lang="en-US" sz="2400" dirty="0">
                <a:latin typeface="Calibri" panose="020F0502020204030204" pitchFamily="34" charset="0"/>
                <a:cs typeface="Calibri" panose="020F0502020204030204" pitchFamily="34" charset="0"/>
              </a:rPr>
              <a:t>Increase COLA for SCFF from 8.13% to 8.22%</a:t>
            </a:r>
          </a:p>
          <a:p>
            <a:pPr lvl="3"/>
            <a:r>
              <a:rPr lang="en-US" sz="2400" dirty="0">
                <a:latin typeface="Calibri" panose="020F0502020204030204" pitchFamily="34" charset="0"/>
                <a:cs typeface="Calibri" panose="020F0502020204030204" pitchFamily="34" charset="0"/>
              </a:rPr>
              <a:t>Increase COLA for Adult Ed, EOPS, CARE, DSPS and </a:t>
            </a:r>
            <a:r>
              <a:rPr lang="en-US" sz="2400" dirty="0" err="1">
                <a:latin typeface="Calibri" panose="020F0502020204030204" pitchFamily="34" charset="0"/>
                <a:cs typeface="Calibri" panose="020F0502020204030204" pitchFamily="34" charset="0"/>
              </a:rPr>
              <a:t>CalWORKS</a:t>
            </a:r>
            <a:r>
              <a:rPr lang="en-US" sz="2400" dirty="0">
                <a:latin typeface="Calibri" panose="020F0502020204030204" pitchFamily="34" charset="0"/>
                <a:cs typeface="Calibri" panose="020F0502020204030204" pitchFamily="34" charset="0"/>
              </a:rPr>
              <a:t> from 8.13% to 8.22%</a:t>
            </a:r>
          </a:p>
          <a:p>
            <a:pPr lvl="3"/>
            <a:r>
              <a:rPr lang="en-US" sz="2400" dirty="0">
                <a:latin typeface="Calibri" panose="020F0502020204030204" pitchFamily="34" charset="0"/>
                <a:cs typeface="Calibri" panose="020F0502020204030204" pitchFamily="34" charset="0"/>
              </a:rPr>
              <a:t>Decrease of </a:t>
            </a:r>
            <a:r>
              <a:rPr lang="en-US" sz="2400" dirty="0">
                <a:solidFill>
                  <a:srgbClr val="FF0000"/>
                </a:solidFill>
                <a:latin typeface="Calibri" panose="020F0502020204030204" pitchFamily="34" charset="0"/>
                <a:cs typeface="Calibri" panose="020F0502020204030204" pitchFamily="34" charset="0"/>
              </a:rPr>
              <a:t>&lt;$100&gt; </a:t>
            </a:r>
            <a:r>
              <a:rPr lang="en-US" sz="2400" dirty="0">
                <a:latin typeface="Calibri" panose="020F0502020204030204" pitchFamily="34" charset="0"/>
                <a:cs typeface="Calibri" panose="020F0502020204030204" pitchFamily="34" charset="0"/>
              </a:rPr>
              <a:t>million for proposed 23-24 funding of Enrollment and Retention</a:t>
            </a:r>
          </a:p>
          <a:p>
            <a:pPr lvl="4"/>
            <a:r>
              <a:rPr lang="en-US" sz="2400" dirty="0">
                <a:latin typeface="Calibri" panose="020F0502020204030204" pitchFamily="34" charset="0"/>
                <a:cs typeface="Calibri" panose="020F0502020204030204" pitchFamily="34" charset="0"/>
              </a:rPr>
              <a:t>$200 million to $100 million</a:t>
            </a:r>
          </a:p>
          <a:p>
            <a:pPr lvl="2"/>
            <a:r>
              <a:rPr lang="en-US" sz="2800" dirty="0">
                <a:latin typeface="Calibri" panose="020F0502020204030204" pitchFamily="34" charset="0"/>
                <a:cs typeface="Calibri" panose="020F0502020204030204" pitchFamily="34" charset="0"/>
              </a:rPr>
              <a:t>Reduction and reallocation of PPIE funds </a:t>
            </a:r>
            <a:r>
              <a:rPr lang="en-US" sz="2800" b="1" u="sng" dirty="0">
                <a:latin typeface="Calibri" panose="020F0502020204030204" pitchFamily="34" charset="0"/>
                <a:cs typeface="Calibri" panose="020F0502020204030204" pitchFamily="34" charset="0"/>
              </a:rPr>
              <a:t>received in 2022-2023 </a:t>
            </a:r>
            <a:r>
              <a:rPr lang="en-US" sz="2800" dirty="0">
                <a:latin typeface="Calibri" panose="020F0502020204030204" pitchFamily="34" charset="0"/>
                <a:cs typeface="Calibri" panose="020F0502020204030204" pitchFamily="34" charset="0"/>
              </a:rPr>
              <a:t>of </a:t>
            </a:r>
            <a:r>
              <a:rPr lang="en-US" sz="2800" dirty="0">
                <a:solidFill>
                  <a:srgbClr val="FF0000"/>
                </a:solidFill>
                <a:latin typeface="Calibri" panose="020F0502020204030204" pitchFamily="34" charset="0"/>
                <a:cs typeface="Calibri" panose="020F0502020204030204" pitchFamily="34" charset="0"/>
              </a:rPr>
              <a:t>&lt;$452&gt; </a:t>
            </a:r>
            <a:r>
              <a:rPr lang="en-US" sz="2800" dirty="0">
                <a:latin typeface="Calibri" panose="020F0502020204030204" pitchFamily="34" charset="0"/>
                <a:cs typeface="Calibri" panose="020F0502020204030204" pitchFamily="34" charset="0"/>
              </a:rPr>
              <a:t>million</a:t>
            </a:r>
          </a:p>
          <a:p>
            <a:pPr lvl="3"/>
            <a:r>
              <a:rPr lang="en-US" sz="2400" dirty="0">
                <a:latin typeface="Calibri" panose="020F0502020204030204" pitchFamily="34" charset="0"/>
                <a:cs typeface="Calibri" panose="020F0502020204030204" pitchFamily="34" charset="0"/>
              </a:rPr>
              <a:t>This is an </a:t>
            </a:r>
            <a:r>
              <a:rPr lang="en-US" sz="2400" dirty="0">
                <a:solidFill>
                  <a:srgbClr val="FF0000"/>
                </a:solidFill>
                <a:latin typeface="Calibri" panose="020F0502020204030204" pitchFamily="34" charset="0"/>
                <a:cs typeface="Calibri" panose="020F0502020204030204" pitchFamily="34" charset="0"/>
              </a:rPr>
              <a:t>&lt;$8,638,057&gt; </a:t>
            </a:r>
            <a:r>
              <a:rPr lang="en-US" sz="2400" dirty="0">
                <a:latin typeface="Calibri" panose="020F0502020204030204" pitchFamily="34" charset="0"/>
                <a:cs typeface="Calibri" panose="020F0502020204030204" pitchFamily="34" charset="0"/>
              </a:rPr>
              <a:t>decrease from SMC</a:t>
            </a:r>
          </a:p>
          <a:p>
            <a:pPr lvl="2"/>
            <a:r>
              <a:rPr lang="en-US" sz="2800" dirty="0">
                <a:latin typeface="Calibri" panose="020F0502020204030204" pitchFamily="34" charset="0"/>
                <a:cs typeface="Calibri" panose="020F0502020204030204" pitchFamily="34" charset="0"/>
              </a:rPr>
              <a:t>Reduction and reallocation of COVID Block Grant funds receiv</a:t>
            </a:r>
            <a:r>
              <a:rPr lang="en-US" sz="2800" b="1" u="sng" dirty="0">
                <a:latin typeface="Calibri" panose="020F0502020204030204" pitchFamily="34" charset="0"/>
                <a:cs typeface="Calibri" panose="020F0502020204030204" pitchFamily="34" charset="0"/>
              </a:rPr>
              <a:t>ed in 2022-2023 </a:t>
            </a:r>
            <a:r>
              <a:rPr lang="en-US" sz="2800" dirty="0">
                <a:latin typeface="Calibri" panose="020F0502020204030204" pitchFamily="34" charset="0"/>
                <a:cs typeface="Calibri" panose="020F0502020204030204" pitchFamily="34" charset="0"/>
              </a:rPr>
              <a:t>of </a:t>
            </a:r>
            <a:r>
              <a:rPr lang="en-US" sz="2800" dirty="0">
                <a:solidFill>
                  <a:srgbClr val="FF0000"/>
                </a:solidFill>
                <a:latin typeface="Calibri" panose="020F0502020204030204" pitchFamily="34" charset="0"/>
                <a:cs typeface="Calibri" panose="020F0502020204030204" pitchFamily="34" charset="0"/>
              </a:rPr>
              <a:t>&lt;$344.7&gt; </a:t>
            </a:r>
            <a:r>
              <a:rPr lang="en-US" sz="2800" dirty="0">
                <a:latin typeface="Calibri" panose="020F0502020204030204" pitchFamily="34" charset="0"/>
                <a:cs typeface="Calibri" panose="020F0502020204030204" pitchFamily="34" charset="0"/>
              </a:rPr>
              <a:t>million</a:t>
            </a:r>
          </a:p>
          <a:p>
            <a:pPr lvl="3"/>
            <a:r>
              <a:rPr lang="en-US" sz="2400" dirty="0">
                <a:latin typeface="Calibri" panose="020F0502020204030204" pitchFamily="34" charset="0"/>
                <a:cs typeface="Calibri" panose="020F0502020204030204" pitchFamily="34" charset="0"/>
              </a:rPr>
              <a:t>This is an </a:t>
            </a:r>
            <a:r>
              <a:rPr lang="en-US" sz="2400" dirty="0">
                <a:solidFill>
                  <a:srgbClr val="FF0000"/>
                </a:solidFill>
                <a:latin typeface="Calibri" panose="020F0502020204030204" pitchFamily="34" charset="0"/>
                <a:cs typeface="Calibri" panose="020F0502020204030204" pitchFamily="34" charset="0"/>
              </a:rPr>
              <a:t>&lt;$7,532,027&gt; </a:t>
            </a:r>
            <a:r>
              <a:rPr lang="en-US" sz="2400" dirty="0">
                <a:latin typeface="Calibri" panose="020F0502020204030204" pitchFamily="34" charset="0"/>
                <a:cs typeface="Calibri" panose="020F0502020204030204" pitchFamily="34" charset="0"/>
              </a:rPr>
              <a:t>decrease from SMC</a:t>
            </a:r>
          </a:p>
          <a:p>
            <a:pPr lvl="2"/>
            <a:r>
              <a:rPr lang="en-US" sz="2800" dirty="0">
                <a:latin typeface="Calibri" panose="020F0502020204030204" pitchFamily="34" charset="0"/>
                <a:cs typeface="Calibri" panose="020F0502020204030204" pitchFamily="34" charset="0"/>
              </a:rPr>
              <a:t>Over a </a:t>
            </a:r>
            <a:r>
              <a:rPr lang="en-US" sz="2800" dirty="0">
                <a:solidFill>
                  <a:srgbClr val="FF0000"/>
                </a:solidFill>
                <a:latin typeface="Calibri" panose="020F0502020204030204" pitchFamily="34" charset="0"/>
                <a:cs typeface="Calibri" panose="020F0502020204030204" pitchFamily="34" charset="0"/>
              </a:rPr>
              <a:t>&lt;$16&gt; </a:t>
            </a:r>
            <a:r>
              <a:rPr lang="en-US" sz="2800" dirty="0">
                <a:latin typeface="Calibri" panose="020F0502020204030204" pitchFamily="34" charset="0"/>
                <a:cs typeface="Calibri" panose="020F0502020204030204" pitchFamily="34" charset="0"/>
              </a:rPr>
              <a:t>million decline </a:t>
            </a:r>
            <a:r>
              <a:rPr lang="en-US" sz="2800">
                <a:latin typeface="Calibri" panose="020F0502020204030204" pitchFamily="34" charset="0"/>
                <a:cs typeface="Calibri" panose="020F0502020204030204" pitchFamily="34" charset="0"/>
              </a:rPr>
              <a:t>in District </a:t>
            </a:r>
            <a:r>
              <a:rPr lang="en-US" sz="2800" dirty="0">
                <a:latin typeface="Calibri" panose="020F0502020204030204" pitchFamily="34" charset="0"/>
                <a:cs typeface="Calibri" panose="020F0502020204030204" pitchFamily="34" charset="0"/>
              </a:rPr>
              <a:t>funding since January proposal</a:t>
            </a:r>
          </a:p>
          <a:p>
            <a:pPr lvl="3"/>
            <a:endParaRPr lang="en-US" sz="2300" dirty="0">
              <a:latin typeface="Calibri" panose="020F0502020204030204" pitchFamily="34" charset="0"/>
              <a:cs typeface="Calibri" panose="020F0502020204030204" pitchFamily="34" charset="0"/>
            </a:endParaRPr>
          </a:p>
          <a:p>
            <a:pPr lvl="3"/>
            <a:endParaRPr lang="en-US" sz="2300" dirty="0">
              <a:latin typeface="Calibri" panose="020F0502020204030204" pitchFamily="34" charset="0"/>
              <a:cs typeface="Calibri" panose="020F0502020204030204" pitchFamily="34" charset="0"/>
            </a:endParaRPr>
          </a:p>
          <a:p>
            <a:pPr lvl="1"/>
            <a:endParaRPr lang="en-US" sz="3100" dirty="0">
              <a:latin typeface="Calibri" panose="020F0502020204030204" pitchFamily="34" charset="0"/>
              <a:cs typeface="Calibri" panose="020F0502020204030204" pitchFamily="34" charset="0"/>
            </a:endParaRPr>
          </a:p>
          <a:p>
            <a:pPr marL="682625" lvl="3" indent="0">
              <a:buNone/>
            </a:pPr>
            <a:endParaRPr lang="en-US" sz="1800" dirty="0">
              <a:latin typeface="Calibri" panose="020F0502020204030204" pitchFamily="34" charset="0"/>
              <a:cs typeface="Calibri" panose="020F0502020204030204" pitchFamily="34" charset="0"/>
            </a:endParaRPr>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46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1981200"/>
            <a:ext cx="10210798" cy="1066800"/>
          </a:xfrm>
        </p:spPr>
        <p:txBody>
          <a:bodyPr>
            <a:noAutofit/>
          </a:bodyPr>
          <a:lstStyle/>
          <a:p>
            <a:pPr algn="ctr"/>
            <a:r>
              <a:rPr lang="en-US" sz="5400" b="1" u="sng" dirty="0">
                <a:solidFill>
                  <a:schemeClr val="bg2">
                    <a:lumMod val="10000"/>
                    <a:lumOff val="90000"/>
                  </a:schemeClr>
                </a:solidFill>
                <a:latin typeface="Calibri" panose="020F0502020204030204" pitchFamily="34" charset="0"/>
                <a:cs typeface="Calibri" panose="020F0502020204030204" pitchFamily="34" charset="0"/>
              </a:rPr>
              <a:t>2023-2024 Tentative Budget</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6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3408308897"/>
              </p:ext>
            </p:extLst>
          </p:nvPr>
        </p:nvGraphicFramePr>
        <p:xfrm>
          <a:off x="150812" y="533401"/>
          <a:ext cx="11582400" cy="633499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a:extLst>
              <a:ext uri="{FF2B5EF4-FFF2-40B4-BE49-F238E27FC236}">
                <a16:creationId xmlns:a16="http://schemas.microsoft.com/office/drawing/2014/main" id="{B71259E5-D3FC-9DE2-5BC3-02184A284CBD}"/>
              </a:ext>
            </a:extLst>
          </p:cNvPr>
          <p:cNvCxnSpPr>
            <a:cxnSpLocks/>
          </p:cNvCxnSpPr>
          <p:nvPr/>
        </p:nvCxnSpPr>
        <p:spPr>
          <a:xfrm>
            <a:off x="2513012" y="1600200"/>
            <a:ext cx="8382000" cy="31242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BA58E4-A46F-6023-6ACA-03C227AAC27B}"/>
              </a:ext>
            </a:extLst>
          </p:cNvPr>
          <p:cNvSpPr txBox="1"/>
          <p:nvPr/>
        </p:nvSpPr>
        <p:spPr>
          <a:xfrm>
            <a:off x="1598612" y="4216541"/>
            <a:ext cx="4015266" cy="1754326"/>
          </a:xfrm>
          <a:prstGeom prst="rect">
            <a:avLst/>
          </a:prstGeom>
          <a:noFill/>
        </p:spPr>
        <p:txBody>
          <a:bodyPr wrap="none" rtlCol="0">
            <a:spAutoFit/>
          </a:bodyPr>
          <a:lstStyle/>
          <a:p>
            <a:r>
              <a:rPr lang="en-US" sz="3600" dirty="0">
                <a:solidFill>
                  <a:srgbClr val="FF0000"/>
                </a:solidFill>
                <a:latin typeface="Calibri" panose="020F0502020204030204" pitchFamily="34" charset="0"/>
                <a:cs typeface="Calibri" panose="020F0502020204030204" pitchFamily="34" charset="0"/>
              </a:rPr>
              <a:t>&lt;3,986&gt; </a:t>
            </a:r>
            <a:r>
              <a:rPr lang="en-US" sz="3600" dirty="0">
                <a:solidFill>
                  <a:srgbClr val="FFFF00"/>
                </a:solidFill>
                <a:latin typeface="Calibri" panose="020F0502020204030204" pitchFamily="34" charset="0"/>
                <a:cs typeface="Calibri" panose="020F0502020204030204" pitchFamily="34" charset="0"/>
              </a:rPr>
              <a:t>or</a:t>
            </a:r>
            <a:r>
              <a:rPr lang="en-US" sz="3600" dirty="0">
                <a:latin typeface="Calibri" panose="020F0502020204030204" pitchFamily="34" charset="0"/>
                <a:cs typeface="Calibri" panose="020F0502020204030204" pitchFamily="34" charset="0"/>
              </a:rPr>
              <a:t> </a:t>
            </a:r>
            <a:r>
              <a:rPr lang="en-US" sz="3600" dirty="0">
                <a:solidFill>
                  <a:srgbClr val="FF0000"/>
                </a:solidFill>
                <a:latin typeface="Calibri" panose="020F0502020204030204" pitchFamily="34" charset="0"/>
                <a:cs typeface="Calibri" panose="020F0502020204030204" pitchFamily="34" charset="0"/>
              </a:rPr>
              <a:t>&lt;19.1%&gt; </a:t>
            </a:r>
          </a:p>
          <a:p>
            <a:r>
              <a:rPr lang="en-US" sz="3600" dirty="0">
                <a:solidFill>
                  <a:srgbClr val="FFFF00"/>
                </a:solidFill>
                <a:latin typeface="Calibri" panose="020F0502020204030204" pitchFamily="34" charset="0"/>
                <a:cs typeface="Calibri" panose="020F0502020204030204" pitchFamily="34" charset="0"/>
              </a:rPr>
              <a:t>Decrease in </a:t>
            </a:r>
          </a:p>
          <a:p>
            <a:r>
              <a:rPr lang="en-US" sz="3600" dirty="0">
                <a:solidFill>
                  <a:srgbClr val="FFFF00"/>
                </a:solidFill>
                <a:latin typeface="Calibri" panose="020F0502020204030204" pitchFamily="34" charset="0"/>
                <a:cs typeface="Calibri" panose="020F0502020204030204" pitchFamily="34" charset="0"/>
              </a:rPr>
              <a:t>Credit Resident FTES</a:t>
            </a:r>
          </a:p>
        </p:txBody>
      </p:sp>
      <p:cxnSp>
        <p:nvCxnSpPr>
          <p:cNvPr id="14" name="Straight Arrow Connector 13">
            <a:extLst>
              <a:ext uri="{FF2B5EF4-FFF2-40B4-BE49-F238E27FC236}">
                <a16:creationId xmlns:a16="http://schemas.microsoft.com/office/drawing/2014/main" id="{59BEB615-C0BB-1179-F697-7E95C011C2B9}"/>
              </a:ext>
            </a:extLst>
          </p:cNvPr>
          <p:cNvCxnSpPr>
            <a:cxnSpLocks/>
          </p:cNvCxnSpPr>
          <p:nvPr/>
        </p:nvCxnSpPr>
        <p:spPr>
          <a:xfrm>
            <a:off x="8913812" y="2971800"/>
            <a:ext cx="2112348" cy="1592186"/>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5B839F-8C0F-301D-F8FF-80E1B5D186EA}"/>
              </a:ext>
            </a:extLst>
          </p:cNvPr>
          <p:cNvSpPr txBox="1"/>
          <p:nvPr/>
        </p:nvSpPr>
        <p:spPr>
          <a:xfrm>
            <a:off x="1636712" y="2551837"/>
            <a:ext cx="4015266" cy="1754326"/>
          </a:xfrm>
          <a:prstGeom prst="rect">
            <a:avLst/>
          </a:prstGeom>
          <a:noFill/>
        </p:spPr>
        <p:txBody>
          <a:bodyPr wrap="none" rtlCol="0">
            <a:spAutoFit/>
          </a:bodyPr>
          <a:lstStyle/>
          <a:p>
            <a:r>
              <a:rPr lang="en-US" sz="3600" dirty="0">
                <a:solidFill>
                  <a:srgbClr val="FF0000"/>
                </a:solidFill>
                <a:latin typeface="Calibri" panose="020F0502020204030204" pitchFamily="34" charset="0"/>
                <a:cs typeface="Calibri" panose="020F0502020204030204" pitchFamily="34" charset="0"/>
              </a:rPr>
              <a:t>&lt;2,184&gt; </a:t>
            </a:r>
            <a:r>
              <a:rPr lang="en-US" sz="3600" dirty="0">
                <a:solidFill>
                  <a:srgbClr val="FFFF00"/>
                </a:solidFill>
                <a:latin typeface="Calibri" panose="020F0502020204030204" pitchFamily="34" charset="0"/>
                <a:cs typeface="Calibri" panose="020F0502020204030204" pitchFamily="34" charset="0"/>
              </a:rPr>
              <a:t>or</a:t>
            </a:r>
            <a:r>
              <a:rPr lang="en-US" sz="3600" dirty="0">
                <a:latin typeface="Calibri" panose="020F0502020204030204" pitchFamily="34" charset="0"/>
                <a:cs typeface="Calibri" panose="020F0502020204030204" pitchFamily="34" charset="0"/>
              </a:rPr>
              <a:t> </a:t>
            </a:r>
            <a:r>
              <a:rPr lang="en-US" sz="3600" dirty="0">
                <a:solidFill>
                  <a:srgbClr val="FF0000"/>
                </a:solidFill>
                <a:latin typeface="Calibri" panose="020F0502020204030204" pitchFamily="34" charset="0"/>
                <a:cs typeface="Calibri" panose="020F0502020204030204" pitchFamily="34" charset="0"/>
              </a:rPr>
              <a:t>&lt;11.4%&gt; </a:t>
            </a:r>
          </a:p>
          <a:p>
            <a:r>
              <a:rPr lang="en-US" sz="3600" dirty="0">
                <a:solidFill>
                  <a:srgbClr val="FFFF00"/>
                </a:solidFill>
                <a:latin typeface="Calibri" panose="020F0502020204030204" pitchFamily="34" charset="0"/>
                <a:cs typeface="Calibri" panose="020F0502020204030204" pitchFamily="34" charset="0"/>
              </a:rPr>
              <a:t>Decrease in </a:t>
            </a:r>
          </a:p>
          <a:p>
            <a:r>
              <a:rPr lang="en-US" sz="3600" dirty="0">
                <a:solidFill>
                  <a:srgbClr val="FFFF00"/>
                </a:solidFill>
                <a:latin typeface="Calibri" panose="020F0502020204030204" pitchFamily="34" charset="0"/>
                <a:cs typeface="Calibri" panose="020F0502020204030204" pitchFamily="34" charset="0"/>
              </a:rPr>
              <a:t>Credit Resident FTES</a:t>
            </a:r>
          </a:p>
        </p:txBody>
      </p:sp>
      <p:pic>
        <p:nvPicPr>
          <p:cNvPr id="9" name="Picture 8">
            <a:extLst>
              <a:ext uri="{FF2B5EF4-FFF2-40B4-BE49-F238E27FC236}">
                <a16:creationId xmlns:a16="http://schemas.microsoft.com/office/drawing/2014/main" id="{AAD8FEA6-083E-1FD9-4A26-435E03870BF5}"/>
              </a:ext>
            </a:extLst>
          </p:cNvPr>
          <p:cNvPicPr>
            <a:picLocks noChangeAspect="1"/>
          </p:cNvPicPr>
          <p:nvPr/>
        </p:nvPicPr>
        <p:blipFill>
          <a:blip r:embed="rId3"/>
          <a:stretch>
            <a:fillRect/>
          </a:stretch>
        </p:blipFill>
        <p:spPr>
          <a:xfrm>
            <a:off x="19664" y="5763680"/>
            <a:ext cx="969348" cy="1018120"/>
          </a:xfrm>
          <a:prstGeom prst="rect">
            <a:avLst/>
          </a:prstGeom>
        </p:spPr>
      </p:pic>
      <p:sp>
        <p:nvSpPr>
          <p:cNvPr id="4" name="TextBox 3">
            <a:extLst>
              <a:ext uri="{FF2B5EF4-FFF2-40B4-BE49-F238E27FC236}">
                <a16:creationId xmlns:a16="http://schemas.microsoft.com/office/drawing/2014/main" id="{FFC9001E-08BE-DF9A-EFCC-706E8B75F3AC}"/>
              </a:ext>
            </a:extLst>
          </p:cNvPr>
          <p:cNvSpPr txBox="1"/>
          <p:nvPr/>
        </p:nvSpPr>
        <p:spPr>
          <a:xfrm>
            <a:off x="4646612" y="50991"/>
            <a:ext cx="3167598"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Credit Resident FTES</a:t>
            </a:r>
          </a:p>
        </p:txBody>
      </p:sp>
    </p:spTree>
    <p:extLst>
      <p:ext uri="{BB962C8B-B14F-4D97-AF65-F5344CB8AC3E}">
        <p14:creationId xmlns:p14="http://schemas.microsoft.com/office/powerpoint/2010/main" val="186497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4" presetClass="exit" presetSubtype="10" fill="hold" grpId="1" nodeType="withEffect">
                                  <p:stCondLst>
                                    <p:cond delay="0"/>
                                  </p:stCondLst>
                                  <p:childTnLst>
                                    <p:animEffect transition="out" filter="randombar(horizontal)">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p:stCondLst>
                              <p:cond delay="500"/>
                            </p:stCondLst>
                            <p:childTnLst>
                              <p:par>
                                <p:cTn id="26" presetID="3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fltVal val="0"/>
                                          </p:val>
                                        </p:tav>
                                        <p:tav tm="100000">
                                          <p:val>
                                            <p:strVal val="#ppt_w"/>
                                          </p:val>
                                        </p:tav>
                                      </p:tavLst>
                                    </p:anim>
                                    <p:anim calcmode="lin" valueType="num">
                                      <p:cBhvr>
                                        <p:cTn id="35" dur="1000" fill="hold"/>
                                        <p:tgtEl>
                                          <p:spTgt spid="17"/>
                                        </p:tgtEl>
                                        <p:attrNameLst>
                                          <p:attrName>ppt_h</p:attrName>
                                        </p:attrNameLst>
                                      </p:cBhvr>
                                      <p:tavLst>
                                        <p:tav tm="0">
                                          <p:val>
                                            <p:fltVal val="0"/>
                                          </p:val>
                                        </p:tav>
                                        <p:tav tm="100000">
                                          <p:val>
                                            <p:strVal val="#ppt_h"/>
                                          </p:val>
                                        </p:tav>
                                      </p:tavLst>
                                    </p:anim>
                                    <p:anim calcmode="lin" valueType="num">
                                      <p:cBhvr>
                                        <p:cTn id="36" dur="1000" fill="hold"/>
                                        <p:tgtEl>
                                          <p:spTgt spid="17"/>
                                        </p:tgtEl>
                                        <p:attrNameLst>
                                          <p:attrName>style.rotation</p:attrName>
                                        </p:attrNameLst>
                                      </p:cBhvr>
                                      <p:tavLst>
                                        <p:tav tm="0">
                                          <p:val>
                                            <p:fltVal val="90"/>
                                          </p:val>
                                        </p:tav>
                                        <p:tav tm="100000">
                                          <p:val>
                                            <p:fltVal val="0"/>
                                          </p:val>
                                        </p:tav>
                                      </p:tavLst>
                                    </p:anim>
                                    <p:animEffect transition="in" filter="fade">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FFEC41-8ECD-F44F-6639-B0D1676EE621}"/>
              </a:ext>
            </a:extLst>
          </p:cNvPr>
          <p:cNvGraphicFramePr>
            <a:graphicFrameLocks noGrp="1"/>
          </p:cNvGraphicFramePr>
          <p:nvPr>
            <p:ph idx="1"/>
            <p:extLst>
              <p:ext uri="{D42A27DB-BD31-4B8C-83A1-F6EECF244321}">
                <p14:modId xmlns:p14="http://schemas.microsoft.com/office/powerpoint/2010/main" val="2776759007"/>
              </p:ext>
            </p:extLst>
          </p:nvPr>
        </p:nvGraphicFramePr>
        <p:xfrm>
          <a:off x="150812" y="76200"/>
          <a:ext cx="11963400"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a:extLst>
              <a:ext uri="{FF2B5EF4-FFF2-40B4-BE49-F238E27FC236}">
                <a16:creationId xmlns:a16="http://schemas.microsoft.com/office/drawing/2014/main" id="{B71259E5-D3FC-9DE2-5BC3-02184A284CBD}"/>
              </a:ext>
            </a:extLst>
          </p:cNvPr>
          <p:cNvCxnSpPr>
            <a:cxnSpLocks/>
          </p:cNvCxnSpPr>
          <p:nvPr/>
        </p:nvCxnSpPr>
        <p:spPr>
          <a:xfrm>
            <a:off x="2208212" y="1270572"/>
            <a:ext cx="8229600" cy="3453828"/>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BA58E4-A46F-6023-6ACA-03C227AAC27B}"/>
              </a:ext>
            </a:extLst>
          </p:cNvPr>
          <p:cNvSpPr txBox="1"/>
          <p:nvPr/>
        </p:nvSpPr>
        <p:spPr>
          <a:xfrm>
            <a:off x="912812" y="4164457"/>
            <a:ext cx="4019049" cy="1754326"/>
          </a:xfrm>
          <a:prstGeom prst="rect">
            <a:avLst/>
          </a:prstGeom>
          <a:noFill/>
        </p:spPr>
        <p:txBody>
          <a:bodyPr wrap="none" rtlCol="0">
            <a:spAutoFit/>
          </a:bodyPr>
          <a:lstStyle/>
          <a:p>
            <a:r>
              <a:rPr lang="en-US" sz="3600" dirty="0">
                <a:solidFill>
                  <a:srgbClr val="FF0000"/>
                </a:solidFill>
                <a:latin typeface="Calibri" panose="020F0502020204030204" pitchFamily="34" charset="0"/>
                <a:cs typeface="Calibri" panose="020F0502020204030204" pitchFamily="34" charset="0"/>
              </a:rPr>
              <a:t>&lt;1,590&gt; </a:t>
            </a:r>
            <a:r>
              <a:rPr lang="en-US" sz="3600" dirty="0">
                <a:solidFill>
                  <a:srgbClr val="FFFF00"/>
                </a:solidFill>
                <a:latin typeface="Calibri" panose="020F0502020204030204" pitchFamily="34" charset="0"/>
                <a:cs typeface="Calibri" panose="020F0502020204030204" pitchFamily="34" charset="0"/>
              </a:rPr>
              <a:t>or</a:t>
            </a:r>
            <a:r>
              <a:rPr lang="en-US" sz="3600" dirty="0">
                <a:latin typeface="Calibri" panose="020F0502020204030204" pitchFamily="34" charset="0"/>
                <a:cs typeface="Calibri" panose="020F0502020204030204" pitchFamily="34" charset="0"/>
              </a:rPr>
              <a:t> </a:t>
            </a:r>
            <a:r>
              <a:rPr lang="en-US" sz="3600" dirty="0">
                <a:solidFill>
                  <a:srgbClr val="FF0000"/>
                </a:solidFill>
                <a:latin typeface="Calibri" panose="020F0502020204030204" pitchFamily="34" charset="0"/>
                <a:cs typeface="Calibri" panose="020F0502020204030204" pitchFamily="34" charset="0"/>
              </a:rPr>
              <a:t>&lt;34.4%&gt; </a:t>
            </a:r>
          </a:p>
          <a:p>
            <a:r>
              <a:rPr lang="en-US" sz="3600" dirty="0">
                <a:solidFill>
                  <a:srgbClr val="FFFF00"/>
                </a:solidFill>
                <a:latin typeface="Calibri" panose="020F0502020204030204" pitchFamily="34" charset="0"/>
                <a:cs typeface="Calibri" panose="020F0502020204030204" pitchFamily="34" charset="0"/>
              </a:rPr>
              <a:t>Decrease in </a:t>
            </a:r>
          </a:p>
          <a:p>
            <a:r>
              <a:rPr lang="en-US" sz="3600" dirty="0">
                <a:solidFill>
                  <a:srgbClr val="FFFF00"/>
                </a:solidFill>
                <a:latin typeface="Calibri" panose="020F0502020204030204" pitchFamily="34" charset="0"/>
                <a:cs typeface="Calibri" panose="020F0502020204030204" pitchFamily="34" charset="0"/>
              </a:rPr>
              <a:t>Non-resident FTES</a:t>
            </a:r>
          </a:p>
        </p:txBody>
      </p:sp>
      <p:cxnSp>
        <p:nvCxnSpPr>
          <p:cNvPr id="14" name="Straight Arrow Connector 13">
            <a:extLst>
              <a:ext uri="{FF2B5EF4-FFF2-40B4-BE49-F238E27FC236}">
                <a16:creationId xmlns:a16="http://schemas.microsoft.com/office/drawing/2014/main" id="{59BEB615-C0BB-1179-F697-7E95C011C2B9}"/>
              </a:ext>
            </a:extLst>
          </p:cNvPr>
          <p:cNvCxnSpPr>
            <a:cxnSpLocks/>
          </p:cNvCxnSpPr>
          <p:nvPr/>
        </p:nvCxnSpPr>
        <p:spPr>
          <a:xfrm flipV="1">
            <a:off x="9218612" y="4876800"/>
            <a:ext cx="1219200" cy="53340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5B839F-8C0F-301D-F8FF-80E1B5D186EA}"/>
              </a:ext>
            </a:extLst>
          </p:cNvPr>
          <p:cNvSpPr txBox="1"/>
          <p:nvPr/>
        </p:nvSpPr>
        <p:spPr>
          <a:xfrm>
            <a:off x="912812" y="2607261"/>
            <a:ext cx="3616246" cy="1754326"/>
          </a:xfrm>
          <a:prstGeom prst="rect">
            <a:avLst/>
          </a:prstGeom>
          <a:noFill/>
        </p:spPr>
        <p:txBody>
          <a:bodyPr wrap="none" rtlCol="0">
            <a:spAutoFit/>
          </a:bodyPr>
          <a:lstStyle/>
          <a:p>
            <a:r>
              <a:rPr lang="en-US" sz="3600" dirty="0">
                <a:solidFill>
                  <a:schemeClr val="accent2">
                    <a:lumMod val="75000"/>
                  </a:schemeClr>
                </a:solidFill>
                <a:latin typeface="Calibri" panose="020F0502020204030204" pitchFamily="34" charset="0"/>
                <a:cs typeface="Calibri" panose="020F0502020204030204" pitchFamily="34" charset="0"/>
              </a:rPr>
              <a:t>273</a:t>
            </a:r>
            <a:r>
              <a:rPr lang="en-US" sz="3600" dirty="0">
                <a:solidFill>
                  <a:srgbClr val="FFFF00"/>
                </a:solidFill>
                <a:latin typeface="Calibri" panose="020F0502020204030204" pitchFamily="34" charset="0"/>
                <a:cs typeface="Calibri" panose="020F0502020204030204" pitchFamily="34" charset="0"/>
              </a:rPr>
              <a:t> or</a:t>
            </a:r>
            <a:r>
              <a:rPr lang="en-US" sz="3600" dirty="0">
                <a:latin typeface="Calibri" panose="020F0502020204030204" pitchFamily="34" charset="0"/>
                <a:cs typeface="Calibri" panose="020F0502020204030204" pitchFamily="34" charset="0"/>
              </a:rPr>
              <a:t> </a:t>
            </a:r>
            <a:r>
              <a:rPr lang="en-US" sz="3600" dirty="0">
                <a:solidFill>
                  <a:schemeClr val="accent2">
                    <a:lumMod val="75000"/>
                  </a:schemeClr>
                </a:solidFill>
                <a:latin typeface="Calibri" panose="020F0502020204030204" pitchFamily="34" charset="0"/>
                <a:cs typeface="Calibri" panose="020F0502020204030204" pitchFamily="34" charset="0"/>
              </a:rPr>
              <a:t>9.9%</a:t>
            </a:r>
          </a:p>
          <a:p>
            <a:r>
              <a:rPr lang="en-US" sz="3600" dirty="0">
                <a:solidFill>
                  <a:srgbClr val="FFFF00"/>
                </a:solidFill>
                <a:latin typeface="Calibri" panose="020F0502020204030204" pitchFamily="34" charset="0"/>
                <a:cs typeface="Calibri" panose="020F0502020204030204" pitchFamily="34" charset="0"/>
              </a:rPr>
              <a:t>Increase in </a:t>
            </a:r>
          </a:p>
          <a:p>
            <a:r>
              <a:rPr lang="en-US" sz="3600" dirty="0">
                <a:solidFill>
                  <a:srgbClr val="FFFF00"/>
                </a:solidFill>
                <a:latin typeface="Calibri" panose="020F0502020204030204" pitchFamily="34" charset="0"/>
                <a:cs typeface="Calibri" panose="020F0502020204030204" pitchFamily="34" charset="0"/>
              </a:rPr>
              <a:t>Non-resident FTES</a:t>
            </a:r>
          </a:p>
        </p:txBody>
      </p:sp>
    </p:spTree>
    <p:extLst>
      <p:ext uri="{BB962C8B-B14F-4D97-AF65-F5344CB8AC3E}">
        <p14:creationId xmlns:p14="http://schemas.microsoft.com/office/powerpoint/2010/main" val="351744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4" presetClass="exit" presetSubtype="10" fill="hold" grpId="1" nodeType="withEffect">
                                  <p:stCondLst>
                                    <p:cond delay="0"/>
                                  </p:st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500"/>
                            </p:stCondLst>
                            <p:childTnLst>
                              <p:par>
                                <p:cTn id="26" presetID="3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7" grpId="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10591</TotalTime>
  <Words>1513</Words>
  <Application>Microsoft Office PowerPoint</Application>
  <PresentationFormat>Custom</PresentationFormat>
  <Paragraphs>373</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Corbel</vt:lpstr>
      <vt:lpstr>Garamond</vt:lpstr>
      <vt:lpstr>Gill Sans MT</vt:lpstr>
      <vt:lpstr>Palatino Linotype</vt:lpstr>
      <vt:lpstr>Times New Roman</vt:lpstr>
      <vt:lpstr>Digital Blue Tunnel 16x9</vt:lpstr>
      <vt:lpstr>Santa Monica College 2023-2024 Tentative Budget Presentation</vt:lpstr>
      <vt:lpstr>Where to Begin……</vt:lpstr>
      <vt:lpstr>Overview</vt:lpstr>
      <vt:lpstr>May Revision</vt:lpstr>
      <vt:lpstr>PowerPoint Presentation</vt:lpstr>
      <vt:lpstr>PowerPoint Presentation</vt:lpstr>
      <vt:lpstr>2023-2024 Tentative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 Balance</vt:lpstr>
      <vt:lpstr>Fund Balance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Response and Relief Supplemental Appropriations Act and the Governor’s 2021-2022 Budget Proposal</dc:title>
  <dc:creator>bonvenuto_chris</dc:creator>
  <cp:lastModifiedBy>diaz_veronica</cp:lastModifiedBy>
  <cp:revision>632</cp:revision>
  <cp:lastPrinted>2021-01-27T22:40:59Z</cp:lastPrinted>
  <dcterms:created xsi:type="dcterms:W3CDTF">2021-01-18T22:27:30Z</dcterms:created>
  <dcterms:modified xsi:type="dcterms:W3CDTF">2023-06-07T04:22:47Z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