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5" r:id="rId2"/>
    <p:sldId id="357" r:id="rId3"/>
    <p:sldId id="363" r:id="rId4"/>
    <p:sldId id="359" r:id="rId5"/>
    <p:sldId id="364" r:id="rId6"/>
    <p:sldId id="365" r:id="rId7"/>
    <p:sldId id="366" r:id="rId8"/>
    <p:sldId id="367" r:id="rId9"/>
    <p:sldId id="370" r:id="rId10"/>
    <p:sldId id="371" r:id="rId11"/>
    <p:sldId id="369" r:id="rId12"/>
    <p:sldId id="372" r:id="rId13"/>
    <p:sldId id="346" r:id="rId14"/>
    <p:sldId id="386" r:id="rId15"/>
    <p:sldId id="374" r:id="rId16"/>
    <p:sldId id="381" r:id="rId17"/>
    <p:sldId id="382" r:id="rId18"/>
    <p:sldId id="383" r:id="rId19"/>
    <p:sldId id="384" r:id="rId20"/>
    <p:sldId id="385" r:id="rId21"/>
    <p:sldId id="356" r:id="rId22"/>
    <p:sldId id="380" r:id="rId23"/>
    <p:sldId id="387" r:id="rId24"/>
    <p:sldId id="362" r:id="rId25"/>
    <p:sldId id="350" r:id="rId26"/>
  </p:sldIdLst>
  <p:sldSz cx="12188825" cy="6858000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D9A846-D645-4E4D-99AE-3B99FC2AD00C}" v="1" dt="2024-04-30T19:01:40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26" autoAdjust="0"/>
  </p:normalViewPr>
  <p:slideViewPr>
    <p:cSldViewPr showGuides="1">
      <p:cViewPr varScale="1">
        <p:scale>
          <a:sx n="106" d="100"/>
          <a:sy n="106" d="100"/>
        </p:scale>
        <p:origin x="132" y="48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Credit Resident FTES 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2023-2024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544477799928E-2"/>
          <c:y val="0.158521903512061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Resident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3.649635386098376E-3"/>
                  <c:y val="-2.182539682539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2.7980537960087547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2.4330902573989175E-3"/>
                  <c:y val="-3.571428571428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4.8661805147978349E-3"/>
                  <c:y val="-2.1825396825396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4.0145989247082133E-2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Sheet1!$B$2:$B$9</c:f>
              <c:numCache>
                <c:formatCode>_(* #,##0_);_(* \(#,##0\);_(* "-"??_);_(@_)</c:formatCode>
                <c:ptCount val="8"/>
                <c:pt idx="0">
                  <c:v>20506</c:v>
                </c:pt>
                <c:pt idx="1">
                  <c:v>19937</c:v>
                </c:pt>
                <c:pt idx="2">
                  <c:v>19501</c:v>
                </c:pt>
                <c:pt idx="3">
                  <c:v>17551</c:v>
                </c:pt>
                <c:pt idx="4">
                  <c:v>19101</c:v>
                </c:pt>
                <c:pt idx="5">
                  <c:v>17013</c:v>
                </c:pt>
                <c:pt idx="6">
                  <c:v>16074</c:v>
                </c:pt>
                <c:pt idx="7" formatCode="#,##0">
                  <c:v>16555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21000"/>
          <c:min val="1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14633629771215756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Non-Resident FTES 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2023-2024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544477799928E-2"/>
          <c:y val="0.158521903512061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Non-resident 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3.649635386098376E-3"/>
                  <c:y val="-2.182539682539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7.8089479011202029E-2"/>
                  <c:y val="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2.4330902573989175E-3"/>
                  <c:y val="-3.571428571428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2.018827303449814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9.8039215686276104E-3"/>
                  <c:y val="1.984126984126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Sheet1!$B$2:$B$9</c:f>
              <c:numCache>
                <c:formatCode>_(* #,##0_);_(* \(#,##0\);_(* "-"??_);_(@_)</c:formatCode>
                <c:ptCount val="8"/>
                <c:pt idx="0">
                  <c:v>4797</c:v>
                </c:pt>
                <c:pt idx="1">
                  <c:v>4589</c:v>
                </c:pt>
                <c:pt idx="2">
                  <c:v>4259</c:v>
                </c:pt>
                <c:pt idx="3">
                  <c:v>3702</c:v>
                </c:pt>
                <c:pt idx="4">
                  <c:v>3088</c:v>
                </c:pt>
                <c:pt idx="5">
                  <c:v>2763</c:v>
                </c:pt>
                <c:pt idx="6">
                  <c:v>2844</c:v>
                </c:pt>
                <c:pt idx="7" formatCode="#,##0">
                  <c:v>3127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4800"/>
          <c:min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14633629771215756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Salaries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2023-2024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Salaries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477707006369428E-2"/>
                  <c:y val="-5.3571428571428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5.0118528177608375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6.8537205142350843E-2"/>
                  <c:y val="-8.5317460317460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4.8150358593710821E-2"/>
                  <c:y val="-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1091328552083854E-2"/>
                  <c:y val="-9.3253968253968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4.8390591303475526E-2"/>
                  <c:y val="-2.579365079365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0.12208067940552017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0.11464968152866242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 Projected</c:v>
                </c:pt>
                <c:pt idx="8">
                  <c:v>2023-2024 Adopted</c:v>
                </c:pt>
              </c:strCache>
            </c:strRef>
          </c:cat>
          <c:val>
            <c:numRef>
              <c:f>Sheet1!$L$2:$L$10</c:f>
              <c:numCache>
                <c:formatCode>#,##0</c:formatCode>
                <c:ptCount val="9"/>
                <c:pt idx="0">
                  <c:v>113335824</c:v>
                </c:pt>
                <c:pt idx="1">
                  <c:v>113464024</c:v>
                </c:pt>
                <c:pt idx="2">
                  <c:v>112179086</c:v>
                </c:pt>
                <c:pt idx="3">
                  <c:v>119401791</c:v>
                </c:pt>
                <c:pt idx="4">
                  <c:v>111753280</c:v>
                </c:pt>
                <c:pt idx="5">
                  <c:v>116149386</c:v>
                </c:pt>
                <c:pt idx="6">
                  <c:v>129104364</c:v>
                </c:pt>
                <c:pt idx="7">
                  <c:v>139736712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ser>
          <c:idx val="1"/>
          <c:order val="1"/>
          <c:tx>
            <c:strRef>
              <c:f>Sheet1!$M$1</c:f>
              <c:strCache>
                <c:ptCount val="1"/>
                <c:pt idx="0">
                  <c:v>Salaries AB 23-24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3564287744286743E-2"/>
                  <c:y val="-1.298603299587551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2"/>
                        </a:solidFill>
                      </a:rPr>
                      <a:t>135,495,272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 Projected</c:v>
                </c:pt>
                <c:pt idx="8">
                  <c:v>2023-2024 Adopted</c:v>
                </c:pt>
              </c:strCache>
            </c:strRef>
          </c:cat>
          <c:val>
            <c:numRef>
              <c:f>Sheet1!$M$2:$M$10</c:f>
              <c:numCache>
                <c:formatCode>General</c:formatCode>
                <c:ptCount val="9"/>
                <c:pt idx="8" formatCode="#,##0">
                  <c:v>134887443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BA-4A7F-84D2-9560B105A18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in val="10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1742994924182954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2023-2024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Benefits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477707006369428E-2"/>
                  <c:y val="-5.3571428571428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5.0118528177608375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6.8537205142350843E-2"/>
                  <c:y val="-8.5317460317460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4.8150358593710821E-2"/>
                  <c:y val="-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1091328552083854E-2"/>
                  <c:y val="-9.3253968253968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4.8390562532926666E-2"/>
                  <c:y val="2.1825396825396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0.12208067940552017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0.11464968152866242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 Projected</c:v>
                </c:pt>
                <c:pt idx="8">
                  <c:v>2023-2024 Adopted</c:v>
                </c:pt>
              </c:strCache>
            </c:strRef>
          </c:cat>
          <c:val>
            <c:numRef>
              <c:f>Sheet1!$N$2:$N$10</c:f>
              <c:numCache>
                <c:formatCode>#,##0</c:formatCode>
                <c:ptCount val="9"/>
                <c:pt idx="0">
                  <c:v>40817713</c:v>
                </c:pt>
                <c:pt idx="1">
                  <c:v>47933574</c:v>
                </c:pt>
                <c:pt idx="2">
                  <c:v>49274742</c:v>
                </c:pt>
                <c:pt idx="3">
                  <c:v>55287612</c:v>
                </c:pt>
                <c:pt idx="4">
                  <c:v>55195855</c:v>
                </c:pt>
                <c:pt idx="5">
                  <c:v>58725319</c:v>
                </c:pt>
                <c:pt idx="6">
                  <c:v>61836730</c:v>
                </c:pt>
                <c:pt idx="7">
                  <c:v>68497826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Benefits AB 23-24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2.5371332807292021E-2"/>
                  <c:y val="1.280761779777527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2"/>
                        </a:solidFill>
                      </a:rPr>
                      <a:t>67,676,109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 Projected</c:v>
                </c:pt>
                <c:pt idx="8">
                  <c:v>2023-2024 Adopted</c:v>
                </c:pt>
              </c:strCache>
            </c:strRef>
          </c:cat>
          <c:val>
            <c:numRef>
              <c:f>Sheet1!$O$2:$O$10</c:f>
              <c:numCache>
                <c:formatCode>General</c:formatCode>
                <c:ptCount val="9"/>
                <c:pt idx="8" formatCode="#,##0">
                  <c:v>67676109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BA-4A7F-84D2-9560B105A18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in val="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2392783097552829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2023-2024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Supplies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4820404926094095E-2"/>
                  <c:y val="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5.0118528177608375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1.9216917277900602E-2"/>
                  <c:y val="-1.984126984126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1.0694303955119517E-2"/>
                  <c:y val="-7.539682539682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5.7756420778795293E-3"/>
                  <c:y val="-9.920634920634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4.8390562532926666E-2"/>
                  <c:y val="2.1825396825396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0.12208067940552017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8.8965583607729909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 Projected</c:v>
                </c:pt>
                <c:pt idx="8">
                  <c:v>2023-2024 Adopted</c:v>
                </c:pt>
              </c:strCache>
            </c:strRef>
          </c:cat>
          <c:val>
            <c:numRef>
              <c:f>Sheet1!$P$2:$P$10</c:f>
              <c:numCache>
                <c:formatCode>#,##0</c:formatCode>
                <c:ptCount val="9"/>
                <c:pt idx="0">
                  <c:v>855634</c:v>
                </c:pt>
                <c:pt idx="1">
                  <c:v>788408</c:v>
                </c:pt>
                <c:pt idx="2">
                  <c:v>923954</c:v>
                </c:pt>
                <c:pt idx="3">
                  <c:v>738132</c:v>
                </c:pt>
                <c:pt idx="4">
                  <c:v>414528</c:v>
                </c:pt>
                <c:pt idx="5">
                  <c:v>458545</c:v>
                </c:pt>
                <c:pt idx="6">
                  <c:v>676025</c:v>
                </c:pt>
                <c:pt idx="7">
                  <c:v>926220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ser>
          <c:idx val="1"/>
          <c:order val="1"/>
          <c:tx>
            <c:strRef>
              <c:f>Sheet1!$Q$1</c:f>
              <c:strCache>
                <c:ptCount val="1"/>
                <c:pt idx="0">
                  <c:v>Supplies AB 23-24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3.8213395990917012E-2"/>
                  <c:y val="-3.065398075240631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2"/>
                        </a:solidFill>
                      </a:rPr>
                      <a:t>881,546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 Projected</c:v>
                </c:pt>
                <c:pt idx="8">
                  <c:v>2023-2024 Adopted</c:v>
                </c:pt>
              </c:strCache>
            </c:strRef>
          </c:cat>
          <c:val>
            <c:numRef>
              <c:f>Sheet1!$Q$2:$Q$10</c:f>
              <c:numCache>
                <c:formatCode>General</c:formatCode>
                <c:ptCount val="9"/>
                <c:pt idx="8" formatCode="#,##0">
                  <c:v>881546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BA-4A7F-84D2-9560B105A18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1000000"/>
          <c:min val="37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2571274293324184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Contracts/Services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2023-2024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Sheet1!$R$1</c:f>
              <c:strCache>
                <c:ptCount val="1"/>
                <c:pt idx="0">
                  <c:v>Contracts/Services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2.6933868093472691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4.2345102303380762E-3"/>
                  <c:y val="-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1.0694303955119517E-2"/>
                  <c:y val="-7.539682539682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2.3968564921348339E-2"/>
                  <c:y val="-9.920634920634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4.8390562532926666E-2"/>
                  <c:y val="2.1825396825396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0.12208067940552017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8.8965583607729909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 Projected</c:v>
                </c:pt>
                <c:pt idx="8">
                  <c:v>2023-2024 Adopted</c:v>
                </c:pt>
              </c:strCache>
            </c:strRef>
          </c:cat>
          <c:val>
            <c:numRef>
              <c:f>Sheet1!$R$2:$R$10</c:f>
              <c:numCache>
                <c:formatCode>#,##0</c:formatCode>
                <c:ptCount val="9"/>
                <c:pt idx="0">
                  <c:v>12998660</c:v>
                </c:pt>
                <c:pt idx="1">
                  <c:v>12993745</c:v>
                </c:pt>
                <c:pt idx="2">
                  <c:v>14917458</c:v>
                </c:pt>
                <c:pt idx="3">
                  <c:v>13514573</c:v>
                </c:pt>
                <c:pt idx="4">
                  <c:v>9391862</c:v>
                </c:pt>
                <c:pt idx="5">
                  <c:v>10689737</c:v>
                </c:pt>
                <c:pt idx="6">
                  <c:v>11950862</c:v>
                </c:pt>
                <c:pt idx="7">
                  <c:v>12383116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ser>
          <c:idx val="1"/>
          <c:order val="1"/>
          <c:tx>
            <c:strRef>
              <c:f>Sheet1!$S$1</c:f>
              <c:strCache>
                <c:ptCount val="1"/>
                <c:pt idx="0">
                  <c:v>Contract/Services AB 23-24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5.1055459174541837E-2"/>
                  <c:y val="-1.4970159980002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2"/>
                        </a:solidFill>
                      </a:rPr>
                      <a:t>11,903,922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 Projected</c:v>
                </c:pt>
                <c:pt idx="8">
                  <c:v>2023-2024 Adopted</c:v>
                </c:pt>
              </c:strCache>
            </c:strRef>
          </c:cat>
          <c:val>
            <c:numRef>
              <c:f>Sheet1!$S$2:$S$10</c:f>
              <c:numCache>
                <c:formatCode>General</c:formatCode>
                <c:ptCount val="9"/>
                <c:pt idx="8" formatCode="#,##0">
                  <c:v>11903922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BA-4A7F-84D2-9560B105A18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in val="87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348778807427364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Utilities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2023-2024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Sheet1!$T$1</c:f>
              <c:strCache>
                <c:ptCount val="1"/>
                <c:pt idx="0">
                  <c:v>Utilities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9785244300871042E-2"/>
                  <c:y val="-3.769841269841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4.2345102303380762E-3"/>
                  <c:y val="-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9.6241320231507683E-3"/>
                  <c:y val="-4.3650793650793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5372003560723316E-2"/>
                  <c:y val="-7.936507936507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4.8390562532926666E-2"/>
                  <c:y val="2.1825396825396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0.12208067940552017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0.10287781872332365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 Projected</c:v>
                </c:pt>
                <c:pt idx="8">
                  <c:v>2023-2024 Adopted</c:v>
                </c:pt>
              </c:strCache>
            </c:strRef>
          </c:cat>
          <c:val>
            <c:numRef>
              <c:f>Sheet1!$T$2:$T$10</c:f>
              <c:numCache>
                <c:formatCode>#,##0</c:formatCode>
                <c:ptCount val="9"/>
                <c:pt idx="0">
                  <c:v>3264972</c:v>
                </c:pt>
                <c:pt idx="1">
                  <c:v>3782758</c:v>
                </c:pt>
                <c:pt idx="2">
                  <c:v>3568348</c:v>
                </c:pt>
                <c:pt idx="3">
                  <c:v>3340130</c:v>
                </c:pt>
                <c:pt idx="4">
                  <c:v>2776049</c:v>
                </c:pt>
                <c:pt idx="5">
                  <c:v>3767300</c:v>
                </c:pt>
                <c:pt idx="6">
                  <c:v>4824226</c:v>
                </c:pt>
                <c:pt idx="7">
                  <c:v>5095238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ser>
          <c:idx val="1"/>
          <c:order val="1"/>
          <c:tx>
            <c:strRef>
              <c:f>Sheet1!$U$1</c:f>
              <c:strCache>
                <c:ptCount val="1"/>
                <c:pt idx="0">
                  <c:v>Utilities AB 23-24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5.1055459174541837E-2"/>
                  <c:y val="-1.4970159980002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2"/>
                        </a:solidFill>
                      </a:rPr>
                      <a:t>5,122,108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 Projected</c:v>
                </c:pt>
                <c:pt idx="8">
                  <c:v>2023-2024 Adopted</c:v>
                </c:pt>
              </c:strCache>
            </c:strRef>
          </c:cat>
          <c:val>
            <c:numRef>
              <c:f>Sheet1!$U$2:$U$10</c:f>
              <c:numCache>
                <c:formatCode>General</c:formatCode>
                <c:ptCount val="9"/>
                <c:pt idx="8" formatCode="#,##0">
                  <c:v>5122108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BA-4A7F-84D2-9560B105A18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5500000"/>
          <c:min val="2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1754539298567183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Insurance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2023-2024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Sheet1!$V$1</c:f>
              <c:strCache>
                <c:ptCount val="1"/>
                <c:pt idx="0">
                  <c:v>Insurance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9785244300871042E-2"/>
                  <c:y val="-3.769841269841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4.7133742504161871E-2"/>
                  <c:y val="-3.373015873015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4.6009977710088232E-2"/>
                  <c:y val="-6.547619047619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5372003560723316E-2"/>
                  <c:y val="-7.936507936507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4.8390562532926666E-2"/>
                  <c:y val="2.1825396825396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0.12208067940552017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0.10287781872332365"/>
                  <c:y val="-5.9523809523809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 Projected</c:v>
                </c:pt>
                <c:pt idx="8">
                  <c:v>2023-2024 Adopted</c:v>
                </c:pt>
              </c:strCache>
            </c:strRef>
          </c:cat>
          <c:val>
            <c:numRef>
              <c:f>Sheet1!$V$2:$V$10</c:f>
              <c:numCache>
                <c:formatCode>#,##0</c:formatCode>
                <c:ptCount val="9"/>
                <c:pt idx="0">
                  <c:v>930695</c:v>
                </c:pt>
                <c:pt idx="1">
                  <c:v>1036115</c:v>
                </c:pt>
                <c:pt idx="2">
                  <c:v>1105135</c:v>
                </c:pt>
                <c:pt idx="3">
                  <c:v>1246373</c:v>
                </c:pt>
                <c:pt idx="4">
                  <c:v>1437021</c:v>
                </c:pt>
                <c:pt idx="5">
                  <c:v>1554784</c:v>
                </c:pt>
                <c:pt idx="6">
                  <c:v>1718164</c:v>
                </c:pt>
                <c:pt idx="7">
                  <c:v>2033595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ser>
          <c:idx val="1"/>
          <c:order val="1"/>
          <c:tx>
            <c:strRef>
              <c:f>Sheet1!$W$1</c:f>
              <c:strCache>
                <c:ptCount val="1"/>
                <c:pt idx="0">
                  <c:v>Insurance AB 23-24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4634427582729501E-2"/>
                  <c:y val="1.47917447819021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2"/>
                        </a:solidFill>
                      </a:rPr>
                      <a:t>1,874,811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 Projected</c:v>
                </c:pt>
                <c:pt idx="8">
                  <c:v>2023-2024 Adopted</c:v>
                </c:pt>
              </c:strCache>
            </c:strRef>
          </c:cat>
          <c:val>
            <c:numRef>
              <c:f>Sheet1!$W$2:$W$10</c:f>
              <c:numCache>
                <c:formatCode>General</c:formatCode>
                <c:ptCount val="9"/>
                <c:pt idx="8" formatCode="#,##0">
                  <c:v>1874811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BA-4A7F-84D2-9560B105A18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2250000"/>
          <c:min val="87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4367890729884223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0.75796</cdr:x>
      <cdr:y>0.33333</cdr:y>
    </cdr:from>
    <cdr:to>
      <cdr:x>0.84713</cdr:x>
      <cdr:y>0.33333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A7378A6-59DA-245E-5430-C2D4E7E4ABDF}"/>
            </a:ext>
          </a:extLst>
        </cdr:cNvPr>
        <cdr:cNvCxnSpPr/>
      </cdr:nvCxnSpPr>
      <cdr:spPr>
        <a:xfrm xmlns:a="http://schemas.openxmlformats.org/drawingml/2006/main" flipH="1">
          <a:off x="9067800" y="2133600"/>
          <a:ext cx="106674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0.77561</cdr:x>
      <cdr:y>0.22619</cdr:y>
    </cdr:from>
    <cdr:to>
      <cdr:x>0.86478</cdr:x>
      <cdr:y>0.22619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A7378A6-59DA-245E-5430-C2D4E7E4ABDF}"/>
            </a:ext>
          </a:extLst>
        </cdr:cNvPr>
        <cdr:cNvCxnSpPr/>
      </cdr:nvCxnSpPr>
      <cdr:spPr>
        <a:xfrm xmlns:a="http://schemas.openxmlformats.org/drawingml/2006/main" flipH="1">
          <a:off x="9204329" y="1447800"/>
          <a:ext cx="1058203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0.78345</cdr:x>
      <cdr:y>0.29167</cdr:y>
    </cdr:from>
    <cdr:to>
      <cdr:x>0.84749</cdr:x>
      <cdr:y>0.29167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A7378A6-59DA-245E-5430-C2D4E7E4ABDF}"/>
            </a:ext>
          </a:extLst>
        </cdr:cNvPr>
        <cdr:cNvCxnSpPr/>
      </cdr:nvCxnSpPr>
      <cdr:spPr>
        <a:xfrm xmlns:a="http://schemas.openxmlformats.org/drawingml/2006/main" flipH="1">
          <a:off x="9297430" y="1866900"/>
          <a:ext cx="75993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0.74501</cdr:x>
      <cdr:y>0.54762</cdr:y>
    </cdr:from>
    <cdr:to>
      <cdr:x>0.83473</cdr:x>
      <cdr:y>0.54762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A7378A6-59DA-245E-5430-C2D4E7E4ABDF}"/>
            </a:ext>
          </a:extLst>
        </cdr:cNvPr>
        <cdr:cNvCxnSpPr/>
      </cdr:nvCxnSpPr>
      <cdr:spPr>
        <a:xfrm xmlns:a="http://schemas.openxmlformats.org/drawingml/2006/main" flipH="1">
          <a:off x="8841222" y="3505200"/>
          <a:ext cx="106477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0.74501</cdr:x>
      <cdr:y>0.54762</cdr:y>
    </cdr:from>
    <cdr:to>
      <cdr:x>0.83473</cdr:x>
      <cdr:y>0.54762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A7378A6-59DA-245E-5430-C2D4E7E4ABDF}"/>
            </a:ext>
          </a:extLst>
        </cdr:cNvPr>
        <cdr:cNvCxnSpPr/>
      </cdr:nvCxnSpPr>
      <cdr:spPr>
        <a:xfrm xmlns:a="http://schemas.openxmlformats.org/drawingml/2006/main" flipH="1">
          <a:off x="8841222" y="3505200"/>
          <a:ext cx="106477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0.74484</cdr:x>
      <cdr:y>0.37597</cdr:y>
    </cdr:from>
    <cdr:to>
      <cdr:x>0.83456</cdr:x>
      <cdr:y>0.37597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A7378A6-59DA-245E-5430-C2D4E7E4ABDF}"/>
            </a:ext>
          </a:extLst>
        </cdr:cNvPr>
        <cdr:cNvCxnSpPr/>
      </cdr:nvCxnSpPr>
      <cdr:spPr>
        <a:xfrm xmlns:a="http://schemas.openxmlformats.org/drawingml/2006/main" flipH="1">
          <a:off x="8839200" y="2406504"/>
          <a:ext cx="106473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5/7/2024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5/7/2024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5/7/2024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5/7/2024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5/7/2024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5/7/2024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5/7/2024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5/7/2024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5/7/2024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5/7/2024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5/7/2024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5/7/2024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1752600"/>
            <a:ext cx="10210800" cy="1371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Santa Monica College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Third Quarter Budget Report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3276600"/>
            <a:ext cx="8229600" cy="1219200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Board of trustees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May 7, 2024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46301"/>
              </p:ext>
            </p:extLst>
          </p:nvPr>
        </p:nvGraphicFramePr>
        <p:xfrm>
          <a:off x="989012" y="76200"/>
          <a:ext cx="1043939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1259E5-D3FC-9DE2-5BC3-02184A284CBD}"/>
              </a:ext>
            </a:extLst>
          </p:cNvPr>
          <p:cNvCxnSpPr>
            <a:cxnSpLocks/>
          </p:cNvCxnSpPr>
          <p:nvPr/>
        </p:nvCxnSpPr>
        <p:spPr>
          <a:xfrm>
            <a:off x="3122612" y="1447800"/>
            <a:ext cx="6934200" cy="381000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BA58E4-A46F-6023-6ACA-03C227AAC27B}"/>
              </a:ext>
            </a:extLst>
          </p:cNvPr>
          <p:cNvSpPr txBox="1"/>
          <p:nvPr/>
        </p:nvSpPr>
        <p:spPr>
          <a:xfrm>
            <a:off x="1598612" y="4216541"/>
            <a:ext cx="4015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&lt;3,951&gt;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&lt;19.3%&gt;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 Resident FTES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BEB615-C0BB-1179-F697-7E95C011C2B9}"/>
              </a:ext>
            </a:extLst>
          </p:cNvPr>
          <p:cNvCxnSpPr>
            <a:cxnSpLocks/>
          </p:cNvCxnSpPr>
          <p:nvPr/>
        </p:nvCxnSpPr>
        <p:spPr>
          <a:xfrm>
            <a:off x="7542212" y="2743200"/>
            <a:ext cx="2817684" cy="2350504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5B839F-8C0F-301D-F8FF-80E1B5D186EA}"/>
              </a:ext>
            </a:extLst>
          </p:cNvPr>
          <p:cNvSpPr txBox="1"/>
          <p:nvPr/>
        </p:nvSpPr>
        <p:spPr>
          <a:xfrm>
            <a:off x="1660046" y="2833245"/>
            <a:ext cx="4015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&lt;2,546&gt;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&lt;13.3%&gt;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 Resident FTES</a:t>
            </a:r>
          </a:p>
        </p:txBody>
      </p:sp>
    </p:spTree>
    <p:extLst>
      <p:ext uri="{BB962C8B-B14F-4D97-AF65-F5344CB8AC3E}">
        <p14:creationId xmlns:p14="http://schemas.microsoft.com/office/powerpoint/2010/main" val="18649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150812" y="1219200"/>
            <a:ext cx="120380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Adopted Budget Non-Resident FTES: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7.0%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 FTES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Projected Non-Resident FTES: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9.96%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283 FTES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2023-2024 Total Projected Non-resident FTES = 3,127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Non-Resident FTES Update</a:t>
            </a:r>
          </a:p>
        </p:txBody>
      </p:sp>
    </p:spTree>
    <p:extLst>
      <p:ext uri="{BB962C8B-B14F-4D97-AF65-F5344CB8AC3E}">
        <p14:creationId xmlns:p14="http://schemas.microsoft.com/office/powerpoint/2010/main" val="8913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260626"/>
              </p:ext>
            </p:extLst>
          </p:nvPr>
        </p:nvGraphicFramePr>
        <p:xfrm>
          <a:off x="227012" y="76200"/>
          <a:ext cx="11658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1259E5-D3FC-9DE2-5BC3-02184A284CBD}"/>
              </a:ext>
            </a:extLst>
          </p:cNvPr>
          <p:cNvCxnSpPr>
            <a:cxnSpLocks/>
          </p:cNvCxnSpPr>
          <p:nvPr/>
        </p:nvCxnSpPr>
        <p:spPr>
          <a:xfrm>
            <a:off x="2436812" y="939217"/>
            <a:ext cx="7924800" cy="342237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BA58E4-A46F-6023-6ACA-03C227AAC27B}"/>
              </a:ext>
            </a:extLst>
          </p:cNvPr>
          <p:cNvSpPr txBox="1"/>
          <p:nvPr/>
        </p:nvSpPr>
        <p:spPr>
          <a:xfrm>
            <a:off x="912812" y="4164457"/>
            <a:ext cx="40190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&lt;1,670&gt;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&lt;34.8%&gt;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Non-resident FTES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BEB615-C0BB-1179-F697-7E95C011C2B9}"/>
              </a:ext>
            </a:extLst>
          </p:cNvPr>
          <p:cNvCxnSpPr>
            <a:cxnSpLocks/>
          </p:cNvCxnSpPr>
          <p:nvPr/>
        </p:nvCxnSpPr>
        <p:spPr>
          <a:xfrm flipV="1">
            <a:off x="9599612" y="4724400"/>
            <a:ext cx="838200" cy="43152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5B839F-8C0F-301D-F8FF-80E1B5D186EA}"/>
              </a:ext>
            </a:extLst>
          </p:cNvPr>
          <p:cNvSpPr txBox="1"/>
          <p:nvPr/>
        </p:nvSpPr>
        <p:spPr>
          <a:xfrm>
            <a:off x="912812" y="2607261"/>
            <a:ext cx="36162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283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9.96%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Non-resident FTES</a:t>
            </a:r>
          </a:p>
        </p:txBody>
      </p:sp>
    </p:spTree>
    <p:extLst>
      <p:ext uri="{BB962C8B-B14F-4D97-AF65-F5344CB8AC3E}">
        <p14:creationId xmlns:p14="http://schemas.microsoft.com/office/powerpoint/2010/main" val="35174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227012" y="999885"/>
            <a:ext cx="1181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Revenue 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0.48%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$1,047,076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Above Adopted Budget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Interest: 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$1,637,600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Prior Year Adjustment: 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$1,553,336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Non-resident: 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$801,142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Lower Student Fees: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&lt;$397,360&gt;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Deficit Factor of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&lt;1.7756%&gt;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&lt;$2,964,403&gt;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CCCCO P1: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&lt;3.5512%&gt;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&lt;$5,928,805&gt;</a:t>
            </a: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Major Revenue Assumption Updates</a:t>
            </a:r>
          </a:p>
        </p:txBody>
      </p:sp>
    </p:spTree>
    <p:extLst>
      <p:ext uri="{BB962C8B-B14F-4D97-AF65-F5344CB8AC3E}">
        <p14:creationId xmlns:p14="http://schemas.microsoft.com/office/powerpoint/2010/main" val="22042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-1" y="999885"/>
            <a:ext cx="121888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Expenditures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2.58%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$5,755,328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above Adopted Budget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Schedule Efficiency Savings: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$2,905,628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92.3%; Projected 84.1%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Attrition Savings: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$1,961,786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Hourly Instr. and Non-Instructional: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$1,177,707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Long-term Subs, Faculty Backfill Mid-Year Retirements, Temporary Lab Techs, Custodians, etc.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Supplies and Contracts: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$523,868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Housing Consultants, Settlements, Police Uniform/Vests, Malibu Campus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Hiring Freeze: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$820,569</a:t>
            </a: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42817"/>
            <a:ext cx="11125199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Major Expenditure Assumption Updates</a:t>
            </a:r>
          </a:p>
        </p:txBody>
      </p:sp>
    </p:spTree>
    <p:extLst>
      <p:ext uri="{BB962C8B-B14F-4D97-AF65-F5344CB8AC3E}">
        <p14:creationId xmlns:p14="http://schemas.microsoft.com/office/powerpoint/2010/main" val="280629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312623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E6225C-1396-19D9-372F-CBCBD1978502}"/>
              </a:ext>
            </a:extLst>
          </p:cNvPr>
          <p:cNvCxnSpPr>
            <a:cxnSpLocks/>
          </p:cNvCxnSpPr>
          <p:nvPr/>
        </p:nvCxnSpPr>
        <p:spPr>
          <a:xfrm flipV="1">
            <a:off x="6551612" y="1752600"/>
            <a:ext cx="1905000" cy="25146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530C3-D0F8-69E5-36AF-6260E60FB051}"/>
              </a:ext>
            </a:extLst>
          </p:cNvPr>
          <p:cNvSpPr txBox="1"/>
          <p:nvPr/>
        </p:nvSpPr>
        <p:spPr>
          <a:xfrm>
            <a:off x="5784675" y="1830893"/>
            <a:ext cx="245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$27,983,432 or 25.0%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>
            <a:off x="9218612" y="1600200"/>
            <a:ext cx="990600" cy="5334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9863508" y="1666845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$4,241,440 or 3.1%</a:t>
            </a:r>
          </a:p>
        </p:txBody>
      </p:sp>
    </p:spTree>
    <p:extLst>
      <p:ext uri="{BB962C8B-B14F-4D97-AF65-F5344CB8AC3E}">
        <p14:creationId xmlns:p14="http://schemas.microsoft.com/office/powerpoint/2010/main" val="9557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88282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E6225C-1396-19D9-372F-CBCBD1978502}"/>
              </a:ext>
            </a:extLst>
          </p:cNvPr>
          <p:cNvCxnSpPr>
            <a:cxnSpLocks/>
          </p:cNvCxnSpPr>
          <p:nvPr/>
        </p:nvCxnSpPr>
        <p:spPr>
          <a:xfrm flipV="1">
            <a:off x="6627812" y="1219200"/>
            <a:ext cx="1540848" cy="15240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530C3-D0F8-69E5-36AF-6260E60FB051}"/>
              </a:ext>
            </a:extLst>
          </p:cNvPr>
          <p:cNvSpPr txBox="1"/>
          <p:nvPr/>
        </p:nvSpPr>
        <p:spPr>
          <a:xfrm>
            <a:off x="5398950" y="1276290"/>
            <a:ext cx="245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$13,301,971 or 24.1%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>
            <a:off x="9218612" y="1219200"/>
            <a:ext cx="1219200" cy="257145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10139548" y="1019145"/>
            <a:ext cx="200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$821,717 or 1.2%</a:t>
            </a:r>
          </a:p>
        </p:txBody>
      </p:sp>
    </p:spTree>
    <p:extLst>
      <p:ext uri="{BB962C8B-B14F-4D97-AF65-F5344CB8AC3E}">
        <p14:creationId xmlns:p14="http://schemas.microsoft.com/office/powerpoint/2010/main" val="7206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777421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E6225C-1396-19D9-372F-CBCBD1978502}"/>
              </a:ext>
            </a:extLst>
          </p:cNvPr>
          <p:cNvCxnSpPr>
            <a:cxnSpLocks/>
          </p:cNvCxnSpPr>
          <p:nvPr/>
        </p:nvCxnSpPr>
        <p:spPr>
          <a:xfrm flipV="1">
            <a:off x="6856412" y="1652572"/>
            <a:ext cx="1722988" cy="3071828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530C3-D0F8-69E5-36AF-6260E60FB051}"/>
              </a:ext>
            </a:extLst>
          </p:cNvPr>
          <p:cNvSpPr txBox="1"/>
          <p:nvPr/>
        </p:nvSpPr>
        <p:spPr>
          <a:xfrm>
            <a:off x="5942012" y="2133600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$511,692 or 123.4%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>
            <a:off x="9218612" y="1476345"/>
            <a:ext cx="1066800" cy="352455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10056812" y="1276290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$44,674 or 5.1%</a:t>
            </a:r>
          </a:p>
        </p:txBody>
      </p:sp>
    </p:spTree>
    <p:extLst>
      <p:ext uri="{BB962C8B-B14F-4D97-AF65-F5344CB8AC3E}">
        <p14:creationId xmlns:p14="http://schemas.microsoft.com/office/powerpoint/2010/main" val="39597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635964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E6225C-1396-19D9-372F-CBCBD1978502}"/>
              </a:ext>
            </a:extLst>
          </p:cNvPr>
          <p:cNvCxnSpPr>
            <a:cxnSpLocks/>
          </p:cNvCxnSpPr>
          <p:nvPr/>
        </p:nvCxnSpPr>
        <p:spPr>
          <a:xfrm flipV="1">
            <a:off x="6704012" y="3276600"/>
            <a:ext cx="1828800" cy="13716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530C3-D0F8-69E5-36AF-6260E60FB051}"/>
              </a:ext>
            </a:extLst>
          </p:cNvPr>
          <p:cNvSpPr txBox="1"/>
          <p:nvPr/>
        </p:nvSpPr>
        <p:spPr>
          <a:xfrm>
            <a:off x="8092660" y="3812553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$2,991,254 or 31.9%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>
            <a:off x="9447212" y="3112286"/>
            <a:ext cx="762000" cy="328628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9828212" y="2741484"/>
            <a:ext cx="200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$479,194 or 4.0%</a:t>
            </a:r>
          </a:p>
        </p:txBody>
      </p:sp>
    </p:spTree>
    <p:extLst>
      <p:ext uri="{BB962C8B-B14F-4D97-AF65-F5344CB8AC3E}">
        <p14:creationId xmlns:p14="http://schemas.microsoft.com/office/powerpoint/2010/main" val="10871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130068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E6225C-1396-19D9-372F-CBCBD1978502}"/>
              </a:ext>
            </a:extLst>
          </p:cNvPr>
          <p:cNvCxnSpPr>
            <a:cxnSpLocks/>
          </p:cNvCxnSpPr>
          <p:nvPr/>
        </p:nvCxnSpPr>
        <p:spPr>
          <a:xfrm flipV="1">
            <a:off x="6170612" y="1600200"/>
            <a:ext cx="2244437" cy="28194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530C3-D0F8-69E5-36AF-6260E60FB051}"/>
              </a:ext>
            </a:extLst>
          </p:cNvPr>
          <p:cNvSpPr txBox="1"/>
          <p:nvPr/>
        </p:nvSpPr>
        <p:spPr>
          <a:xfrm>
            <a:off x="5256212" y="2286000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$2,319,189 or 83.5%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>
            <a:off x="9218612" y="1524000"/>
            <a:ext cx="762000" cy="0"/>
          </a:xfrm>
          <a:prstGeom prst="straightConnector1">
            <a:avLst/>
          </a:prstGeom>
          <a:ln w="3492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9904412" y="1676400"/>
            <a:ext cx="1931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$26,870 or  0.5%</a:t>
            </a:r>
          </a:p>
        </p:txBody>
      </p:sp>
    </p:spTree>
    <p:extLst>
      <p:ext uri="{BB962C8B-B14F-4D97-AF65-F5344CB8AC3E}">
        <p14:creationId xmlns:p14="http://schemas.microsoft.com/office/powerpoint/2010/main" val="28122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320219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Things WILL Change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481864" y="853619"/>
            <a:ext cx="11582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May Revise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May 2022: $97.5 Billion Surplus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May 2023: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&lt;$31.5&gt;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Billion Deficit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January 2024: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&lt;$38&gt;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billion Deficit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(LAO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&lt;$58&gt;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March 2024: State Controller Revenue is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&lt;$3.8&gt;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billion below Governor’s January Forecast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April 2024: Early Action Plan Reduces Deficit by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&lt;$17.3&gt;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Billion – No Prop 98 Reductions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358705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E6225C-1396-19D9-372F-CBCBD1978502}"/>
              </a:ext>
            </a:extLst>
          </p:cNvPr>
          <p:cNvCxnSpPr>
            <a:cxnSpLocks/>
          </p:cNvCxnSpPr>
          <p:nvPr/>
        </p:nvCxnSpPr>
        <p:spPr>
          <a:xfrm flipV="1">
            <a:off x="6533124" y="1752600"/>
            <a:ext cx="1771088" cy="1592664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530C3-D0F8-69E5-36AF-6260E60FB051}"/>
              </a:ext>
            </a:extLst>
          </p:cNvPr>
          <p:cNvSpPr txBox="1"/>
          <p:nvPr/>
        </p:nvSpPr>
        <p:spPr>
          <a:xfrm>
            <a:off x="5729561" y="1852530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$596,574 or 41.5%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>
            <a:off x="9218612" y="1752600"/>
            <a:ext cx="990600" cy="6858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9855086" y="1870810"/>
            <a:ext cx="200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$158,784 or 8.5%</a:t>
            </a:r>
          </a:p>
        </p:txBody>
      </p:sp>
    </p:spTree>
    <p:extLst>
      <p:ext uri="{BB962C8B-B14F-4D97-AF65-F5344CB8AC3E}">
        <p14:creationId xmlns:p14="http://schemas.microsoft.com/office/powerpoint/2010/main" val="14164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ACB85B-BBC6-4300-91AD-19A0694C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98364"/>
              </p:ext>
            </p:extLst>
          </p:nvPr>
        </p:nvGraphicFramePr>
        <p:xfrm>
          <a:off x="303212" y="795982"/>
          <a:ext cx="11734800" cy="50509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07500">
                  <a:extLst>
                    <a:ext uri="{9D8B030D-6E8A-4147-A177-3AD203B41FA5}">
                      <a16:colId xmlns:a16="http://schemas.microsoft.com/office/drawing/2014/main" val="1621768518"/>
                    </a:ext>
                  </a:extLst>
                </a:gridCol>
                <a:gridCol w="3525630">
                  <a:extLst>
                    <a:ext uri="{9D8B030D-6E8A-4147-A177-3AD203B41FA5}">
                      <a16:colId xmlns:a16="http://schemas.microsoft.com/office/drawing/2014/main" val="851110215"/>
                    </a:ext>
                  </a:extLst>
                </a:gridCol>
                <a:gridCol w="3001670">
                  <a:extLst>
                    <a:ext uri="{9D8B030D-6E8A-4147-A177-3AD203B41FA5}">
                      <a16:colId xmlns:a16="http://schemas.microsoft.com/office/drawing/2014/main" val="3509267631"/>
                    </a:ext>
                  </a:extLst>
                </a:gridCol>
              </a:tblGrid>
              <a:tr h="765617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Third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81221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Beg.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34,022,513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34,022,513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03562"/>
                  </a:ext>
                </a:extLst>
              </a:tr>
              <a:tr h="54739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 -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216,181,256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218,705,512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11869"/>
                  </a:ext>
                </a:extLst>
              </a:tr>
              <a:tr h="54739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Expenditures -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222,346,419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227,048,209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93132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Structural Surplus/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&lt;6,165,163&gt;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&lt;8,342,697&gt;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01920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 Revenue and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Exp.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&lt;803,894&gt;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&lt;3,334,612&gt;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55001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 Surplus/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&lt;6,969,057&gt;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&lt;11,677,309&gt;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694748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27,053,456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22,345,204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10858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FB to Total Expenditure and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Trfr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3276"/>
                  </a:ext>
                </a:extLst>
              </a:tr>
            </a:tbl>
          </a:graphicData>
        </a:graphic>
      </p:graphicFrame>
      <p:sp>
        <p:nvSpPr>
          <p:cNvPr id="12" name="Title 12">
            <a:extLst>
              <a:ext uri="{FF2B5EF4-FFF2-40B4-BE49-F238E27FC236}">
                <a16:creationId xmlns:a16="http://schemas.microsoft.com/office/drawing/2014/main" id="{999D855C-5388-4B97-90E0-FD1AE0D974F5}"/>
              </a:ext>
            </a:extLst>
          </p:cNvPr>
          <p:cNvSpPr txBox="1">
            <a:spLocks/>
          </p:cNvSpPr>
          <p:nvPr/>
        </p:nvSpPr>
        <p:spPr>
          <a:xfrm>
            <a:off x="850532" y="262582"/>
            <a:ext cx="10820399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Fund Balance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FEFDBC6-10EE-96CD-6A69-963AA4EB948D}"/>
              </a:ext>
            </a:extLst>
          </p:cNvPr>
          <p:cNvSpPr/>
          <p:nvPr/>
        </p:nvSpPr>
        <p:spPr>
          <a:xfrm>
            <a:off x="9066212" y="3200400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49C5A77-DE51-A523-DDA6-C14B3766264E}"/>
              </a:ext>
            </a:extLst>
          </p:cNvPr>
          <p:cNvSpPr/>
          <p:nvPr/>
        </p:nvSpPr>
        <p:spPr>
          <a:xfrm>
            <a:off x="9066212" y="3751989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160C8D2-4EF5-40F1-DDDB-92AB964FC2E2}"/>
              </a:ext>
            </a:extLst>
          </p:cNvPr>
          <p:cNvSpPr/>
          <p:nvPr/>
        </p:nvSpPr>
        <p:spPr>
          <a:xfrm>
            <a:off x="9066212" y="4295050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7459A2-0485-C507-E508-A538F8EBB49B}"/>
              </a:ext>
            </a:extLst>
          </p:cNvPr>
          <p:cNvSpPr/>
          <p:nvPr/>
        </p:nvSpPr>
        <p:spPr>
          <a:xfrm>
            <a:off x="9066212" y="4799445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2DE9C4C-494F-991C-E7E0-D1B4D0AB68D9}"/>
              </a:ext>
            </a:extLst>
          </p:cNvPr>
          <p:cNvSpPr/>
          <p:nvPr/>
        </p:nvSpPr>
        <p:spPr>
          <a:xfrm>
            <a:off x="9034606" y="5338705"/>
            <a:ext cx="1631806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3137DAF-F66C-468C-8B1C-C8B777572D25}"/>
              </a:ext>
            </a:extLst>
          </p:cNvPr>
          <p:cNvSpPr txBox="1">
            <a:spLocks/>
          </p:cNvSpPr>
          <p:nvPr/>
        </p:nvSpPr>
        <p:spPr>
          <a:xfrm>
            <a:off x="150814" y="1066800"/>
            <a:ext cx="11402161" cy="5143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Three Deficit Scenarios: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Current: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&lt;$11,677,309&gt;</a:t>
            </a:r>
          </a:p>
          <a:p>
            <a:pPr lvl="4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Assumes 50% of Current Deficit Factor and Covid Block Grant is Pulled Back  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Best Case Scenario: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&lt;$6,000,000&gt;</a:t>
            </a:r>
          </a:p>
          <a:p>
            <a:pPr lvl="4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Assumes No Deficit Factor and Covid Block Grant is Not Pulled Back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Worst Case Scenario: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&lt;$14,600,000&gt;</a:t>
            </a:r>
          </a:p>
          <a:p>
            <a:pPr lvl="4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Assumes Full Deficit Factor and Covid Block Grant is Pulled Back </a:t>
            </a:r>
          </a:p>
          <a:p>
            <a:pPr lvl="3"/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654CA184-8940-458D-B8A7-FA52C901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04" y="3429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May Revise Will Be Crucial</a:t>
            </a:r>
          </a:p>
        </p:txBody>
      </p:sp>
    </p:spTree>
    <p:extLst>
      <p:ext uri="{BB962C8B-B14F-4D97-AF65-F5344CB8AC3E}">
        <p14:creationId xmlns:p14="http://schemas.microsoft.com/office/powerpoint/2010/main" val="207477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3137DAF-F66C-468C-8B1C-C8B777572D25}"/>
              </a:ext>
            </a:extLst>
          </p:cNvPr>
          <p:cNvSpPr txBox="1">
            <a:spLocks/>
          </p:cNvSpPr>
          <p:nvPr/>
        </p:nvSpPr>
        <p:spPr>
          <a:xfrm>
            <a:off x="150814" y="1066800"/>
            <a:ext cx="11402161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Expenditures continue to outpace revenues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Reserves quickly declining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2021-2022: $43.9 million; 2023-2024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Proj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. $22.4 million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Hold Harmless protections end in 2025-2026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District Ad Hoc group of all constituencies 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2024-25 Tentative Budget in June: Possible &lt;5% Fund Balance</a:t>
            </a: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654CA184-8940-458D-B8A7-FA52C901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04" y="3429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Key Take </a:t>
            </a:r>
            <a:r>
              <a:rPr lang="en-US" sz="4800" b="1" u="sng" dirty="0" err="1">
                <a:solidFill>
                  <a:schemeClr val="tx2">
                    <a:lumMod val="75000"/>
                  </a:schemeClr>
                </a:solidFill>
              </a:rPr>
              <a:t>Aways</a:t>
            </a:r>
            <a:endParaRPr lang="en-US" sz="4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F7A9C7A3-A510-4BC9-9E86-2DDD158DA668}"/>
              </a:ext>
            </a:extLst>
          </p:cNvPr>
          <p:cNvSpPr txBox="1">
            <a:spLocks/>
          </p:cNvSpPr>
          <p:nvPr/>
        </p:nvSpPr>
        <p:spPr>
          <a:xfrm>
            <a:off x="228600" y="455851"/>
            <a:ext cx="10514013" cy="613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Special Thank You To…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Veronica Diaz and the Budget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John Greenlee, Charlie Yen </a:t>
            </a: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the Facilities Planning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Kim Tran, Irma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and the Accounting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Budget Committee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Font typeface="Arial" pitchFamily="34" charset="0"/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B93ED-439D-4C19-9188-7995B7621B37}"/>
              </a:ext>
            </a:extLst>
          </p:cNvPr>
          <p:cNvSpPr txBox="1"/>
          <p:nvPr/>
        </p:nvSpPr>
        <p:spPr>
          <a:xfrm>
            <a:off x="455612" y="6858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862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6858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solidFill>
                  <a:schemeClr val="tx2">
                    <a:lumMod val="75000"/>
                  </a:schemeClr>
                </a:solidFill>
              </a:rPr>
              <a:t>Overview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379412" y="1371600"/>
            <a:ext cx="1143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Recalculation of 2022-2023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Third Quarter Budget Update</a:t>
            </a:r>
          </a:p>
        </p:txBody>
      </p:sp>
    </p:spTree>
    <p:extLst>
      <p:ext uri="{BB962C8B-B14F-4D97-AF65-F5344CB8AC3E}">
        <p14:creationId xmlns:p14="http://schemas.microsoft.com/office/powerpoint/2010/main" val="32570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2" y="3124200"/>
            <a:ext cx="10896599" cy="19812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Recalculation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2022-2023</a:t>
            </a:r>
            <a:endParaRPr lang="en-US" sz="8800" b="1" i="1" u="sng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What is a Recalculation?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87496" y="762000"/>
            <a:ext cx="1201383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January 2022: Governor proposes next years budget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May 2022: Governor revises January proposal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June/July 2022: State passes State budget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August 2022: CCCCO projects District funding (Advanced)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February/March 2023: Period 1 update (P1)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June 2023: Period 2 update (P2)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February/March 2024: State finalizes funding allocations and makes funding adjustments (Recalculation)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005" y="381000"/>
            <a:ext cx="11580813" cy="533400"/>
          </a:xfrm>
        </p:spPr>
        <p:txBody>
          <a:bodyPr>
            <a:noAutofit/>
          </a:bodyPr>
          <a:lstStyle/>
          <a:p>
            <a:pPr algn="ctr"/>
            <a:r>
              <a:rPr lang="en-US" sz="6600" b="1" u="sng" dirty="0">
                <a:solidFill>
                  <a:schemeClr val="tx2">
                    <a:lumMod val="75000"/>
                  </a:schemeClr>
                </a:solidFill>
              </a:rPr>
              <a:t>Recent Prior Year Adjustments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D594A-40D7-469F-836A-84E257C7D44A}"/>
              </a:ext>
            </a:extLst>
          </p:cNvPr>
          <p:cNvSpPr txBox="1"/>
          <p:nvPr/>
        </p:nvSpPr>
        <p:spPr>
          <a:xfrm>
            <a:off x="947561" y="1066800"/>
            <a:ext cx="102854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2017-2018: 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&lt;$13,026&gt;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2018-2019: $50,655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2019-2020: $708,695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2020-2021: $1,280,923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2021-2022: $480,299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2022-2023: $1,553,336</a:t>
            </a:r>
          </a:p>
        </p:txBody>
      </p:sp>
    </p:spTree>
    <p:extLst>
      <p:ext uri="{BB962C8B-B14F-4D97-AF65-F5344CB8AC3E}">
        <p14:creationId xmlns:p14="http://schemas.microsoft.com/office/powerpoint/2010/main" val="7133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BE95E247-B3AF-4E46-A993-A9416CE94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08465"/>
              </p:ext>
            </p:extLst>
          </p:nvPr>
        </p:nvGraphicFramePr>
        <p:xfrm>
          <a:off x="150812" y="533400"/>
          <a:ext cx="11887200" cy="46896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20200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8857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Recalculation of 2022-2023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764987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 Deficit Factor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 &lt;0.96%&gt;)</a:t>
                      </a:r>
                      <a:endParaRPr lang="en-US" sz="3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$1,772,869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764987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EPA Shortfall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&lt;291,851&gt;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764987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Part-time Faculty Office Hour Reimbursement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&lt;1,920&gt;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66716"/>
                  </a:ext>
                </a:extLst>
              </a:tr>
              <a:tr h="764987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Part-time Faculty Compensation Reimbursement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74,238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02810"/>
                  </a:ext>
                </a:extLst>
              </a:tr>
              <a:tr h="744016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2022-2023 Recalculation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$1,553,336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056" y="2095500"/>
            <a:ext cx="11542711" cy="26670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2023-2024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Third Quarter 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Update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0" y="838200"/>
            <a:ext cx="12188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Resident Credit FTES Projections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Adopted Budget: Credit Res. FTES: ~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3.00%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482 FTES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Projected Credit Res. FTES: ~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2.99%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481 FTES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2023-2024 Total Projected Credit Res. FTES = 16,555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1524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Resident FTES Assumption Update</a:t>
            </a:r>
          </a:p>
        </p:txBody>
      </p:sp>
    </p:spTree>
    <p:extLst>
      <p:ext uri="{BB962C8B-B14F-4D97-AF65-F5344CB8AC3E}">
        <p14:creationId xmlns:p14="http://schemas.microsoft.com/office/powerpoint/2010/main" val="42274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10451</TotalTime>
  <Words>840</Words>
  <Application>Microsoft Office PowerPoint</Application>
  <PresentationFormat>Custom</PresentationFormat>
  <Paragraphs>192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Corbel</vt:lpstr>
      <vt:lpstr>Digital Blue Tunnel 16x9</vt:lpstr>
      <vt:lpstr>Santa Monica College Third Quarter Budget Report</vt:lpstr>
      <vt:lpstr>Things WILL Change</vt:lpstr>
      <vt:lpstr>Overview</vt:lpstr>
      <vt:lpstr>Recalculation  of  2022-2023</vt:lpstr>
      <vt:lpstr>What is a Recalculation?</vt:lpstr>
      <vt:lpstr>Recent Prior Year Adjustments</vt:lpstr>
      <vt:lpstr>PowerPoint Presentation</vt:lpstr>
      <vt:lpstr>2023-2024  Third Quarter  Budget Update</vt:lpstr>
      <vt:lpstr>Resident FTES Assumption Update</vt:lpstr>
      <vt:lpstr>PowerPoint Presentation</vt:lpstr>
      <vt:lpstr>Non-Resident FTES Update</vt:lpstr>
      <vt:lpstr>PowerPoint Presentation</vt:lpstr>
      <vt:lpstr>Major Revenue Assumption Updates</vt:lpstr>
      <vt:lpstr>Major Expenditure Assumption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May Revise Will Be Crucial</vt:lpstr>
      <vt:lpstr>Key Take Aways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diaz_veronica</cp:lastModifiedBy>
  <cp:revision>446</cp:revision>
  <cp:lastPrinted>2021-01-27T22:40:59Z</cp:lastPrinted>
  <dcterms:created xsi:type="dcterms:W3CDTF">2021-01-18T22:27:30Z</dcterms:created>
  <dcterms:modified xsi:type="dcterms:W3CDTF">2024-05-08T02:26:00Z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