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5" r:id="rId2"/>
    <p:sldId id="323" r:id="rId3"/>
    <p:sldId id="369" r:id="rId4"/>
    <p:sldId id="370" r:id="rId5"/>
    <p:sldId id="371" r:id="rId6"/>
    <p:sldId id="331" r:id="rId7"/>
    <p:sldId id="344" r:id="rId8"/>
    <p:sldId id="346" r:id="rId9"/>
    <p:sldId id="365" r:id="rId10"/>
    <p:sldId id="372" r:id="rId11"/>
    <p:sldId id="416" r:id="rId12"/>
    <p:sldId id="417" r:id="rId13"/>
    <p:sldId id="418" r:id="rId14"/>
    <p:sldId id="420" r:id="rId15"/>
    <p:sldId id="413" r:id="rId16"/>
    <p:sldId id="338" r:id="rId17"/>
    <p:sldId id="340" r:id="rId18"/>
    <p:sldId id="423" r:id="rId19"/>
    <p:sldId id="361" r:id="rId20"/>
    <p:sldId id="341" r:id="rId21"/>
    <p:sldId id="336" r:id="rId22"/>
  </p:sldIdLst>
  <p:sldSz cx="12188825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4E724C-0201-4185-ABCE-91C6B91CC93D}" v="8" dt="2024-01-29T23:50:41.9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226" autoAdjust="0"/>
  </p:normalViewPr>
  <p:slideViewPr>
    <p:cSldViewPr showGuides="1">
      <p:cViewPr varScale="1">
        <p:scale>
          <a:sx n="106" d="100"/>
          <a:sy n="106" d="100"/>
        </p:scale>
        <p:origin x="132" y="48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2/16/2024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2/16/2024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20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2/16/2024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2/16/2024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2/16/2024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2/16/2024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2/16/2024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2/16/2024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2/16/2024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2/16/2024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2/16/2024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2/16/2024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0412" y="1752600"/>
            <a:ext cx="8229600" cy="13716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Governor’s 2024-2025 Budget Proposal and Second Quarter Budget Update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6612" y="3276600"/>
            <a:ext cx="8229600" cy="1219200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Board of trustees</a:t>
            </a:r>
          </a:p>
          <a:p>
            <a:r>
              <a:rPr lang="it-IT">
                <a:latin typeface="Calibri" panose="020F0502020204030204" pitchFamily="34" charset="0"/>
                <a:cs typeface="Calibri" panose="020F0502020204030204" pitchFamily="34" charset="0"/>
              </a:rPr>
              <a:t>February 6,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DD143-837F-4636-B357-A5456025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494" y="62210"/>
            <a:ext cx="8343900" cy="685800"/>
          </a:xfrm>
        </p:spPr>
        <p:txBody>
          <a:bodyPr>
            <a:noAutofit/>
          </a:bodyPr>
          <a:lstStyle/>
          <a:p>
            <a:r>
              <a:rPr lang="en-US" sz="3800" u="sng" dirty="0">
                <a:latin typeface="Calibri" panose="020F0502020204030204" pitchFamily="34" charset="0"/>
                <a:cs typeface="Calibri" panose="020F0502020204030204" pitchFamily="34" charset="0"/>
              </a:rPr>
              <a:t>FTES and Other Major Items of Note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899A14-C778-4545-B90E-07F442B389BE}"/>
              </a:ext>
            </a:extLst>
          </p:cNvPr>
          <p:cNvSpPr txBox="1"/>
          <p:nvPr/>
        </p:nvSpPr>
        <p:spPr>
          <a:xfrm>
            <a:off x="512344" y="1066800"/>
            <a:ext cx="11506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NR Tuition revenue increase of ~$2,594,807 from PY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2017-18 = $33,973,786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2018-19 = $33,029,528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2019-20 = $28,384,549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2020-21 = $23,987,221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2021-22 = $21,657,241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2022-23 = $22,922,455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2023-24 = $25,517,262 projected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Decrease since 2017-18 of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~&lt;$8,456,524&gt;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~&lt;25%&gt; </a:t>
            </a:r>
            <a:r>
              <a:rPr lang="en-US" sz="2000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53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DD143-837F-4636-B357-A5456025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494" y="62210"/>
            <a:ext cx="8343900" cy="685800"/>
          </a:xfrm>
        </p:spPr>
        <p:txBody>
          <a:bodyPr>
            <a:noAutofit/>
          </a:bodyPr>
          <a:lstStyle/>
          <a:p>
            <a:r>
              <a:rPr lang="en-US" sz="3800" u="sng" dirty="0">
                <a:latin typeface="Calibri" panose="020F0502020204030204" pitchFamily="34" charset="0"/>
                <a:cs typeface="Calibri" panose="020F0502020204030204" pitchFamily="34" charset="0"/>
              </a:rPr>
              <a:t>Budget Savings Measures - 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899A14-C778-4545-B90E-07F442B389BE}"/>
              </a:ext>
            </a:extLst>
          </p:cNvPr>
          <p:cNvSpPr txBox="1"/>
          <p:nvPr/>
        </p:nvSpPr>
        <p:spPr>
          <a:xfrm>
            <a:off x="512344" y="1066800"/>
            <a:ext cx="11506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Tentative Budget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Identified 2024-2025 would have a negative fund balance w/o action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$20,000,000 in savings needed to meet 5% fund balance 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742464-D87F-1E3D-4400-BCD1C094E08E}"/>
              </a:ext>
            </a:extLst>
          </p:cNvPr>
          <p:cNvSpPr txBox="1"/>
          <p:nvPr/>
        </p:nvSpPr>
        <p:spPr>
          <a:xfrm>
            <a:off x="483452" y="3489821"/>
            <a:ext cx="11506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Adopted Budget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Identified ~$8.5 million in 23-24 savings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Carried into 24-25 = ~$17 million savings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Used $3.8 million one-time HEERF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2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DD143-837F-4636-B357-A5456025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041" y="304800"/>
            <a:ext cx="9574739" cy="685800"/>
          </a:xfrm>
        </p:spPr>
        <p:txBody>
          <a:bodyPr>
            <a:noAutofit/>
          </a:bodyPr>
          <a:lstStyle/>
          <a:p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Budget Savings Measures – Update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4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899A14-C778-4545-B90E-07F442B389BE}"/>
              </a:ext>
            </a:extLst>
          </p:cNvPr>
          <p:cNvSpPr txBox="1"/>
          <p:nvPr/>
        </p:nvSpPr>
        <p:spPr>
          <a:xfrm>
            <a:off x="-3" y="1524000"/>
            <a:ext cx="121888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Increase Efficiency in the Schedule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Budgeted for 92.3% WTH to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ResFTES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ratio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20-21: 19,920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ResFTES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with 22,068 WTH (90% Eff)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22-23: 16,910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ResFTES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with 21,504 WTH (79% Eff)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&lt;3,010&gt;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FTES or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&lt;15.11%&gt;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decline with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&lt;564&gt;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WTH or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&lt;2.56%&gt;</a:t>
            </a:r>
          </a:p>
        </p:txBody>
      </p:sp>
    </p:spTree>
    <p:extLst>
      <p:ext uri="{BB962C8B-B14F-4D97-AF65-F5344CB8AC3E}">
        <p14:creationId xmlns:p14="http://schemas.microsoft.com/office/powerpoint/2010/main" val="79302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DD143-837F-4636-B357-A5456025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2" y="152400"/>
            <a:ext cx="10363199" cy="685800"/>
          </a:xfrm>
        </p:spPr>
        <p:txBody>
          <a:bodyPr>
            <a:noAutofit/>
          </a:bodyPr>
          <a:lstStyle/>
          <a:p>
            <a:r>
              <a:rPr lang="en-US" sz="4400" u="sng" dirty="0">
                <a:latin typeface="Calibri" panose="020F0502020204030204" pitchFamily="34" charset="0"/>
                <a:cs typeface="Calibri" panose="020F0502020204030204" pitchFamily="34" charset="0"/>
              </a:rPr>
              <a:t>Budget Savings Measures – Update </a:t>
            </a: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2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4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1862E0-8F2C-9AAD-0699-654334323DBE}"/>
              </a:ext>
            </a:extLst>
          </p:cNvPr>
          <p:cNvSpPr txBox="1"/>
          <p:nvPr/>
        </p:nvSpPr>
        <p:spPr>
          <a:xfrm>
            <a:off x="227012" y="1371600"/>
            <a:ext cx="1150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Efficiency Goals Not Met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Adopted Budget: 17,393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ResFTES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with 18,842 WTH (92.3% Eff)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Q2: 17,487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ResFTES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with 20,786 WTH (84.1% Eff)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ResFTES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increase of 94 or 0.54% over AB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WTH increase of 1,944 or 10.32% over AB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It’s the melt!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26C45C-AF34-5813-43F7-C9F96933A015}"/>
              </a:ext>
            </a:extLst>
          </p:cNvPr>
          <p:cNvSpPr txBox="1"/>
          <p:nvPr/>
        </p:nvSpPr>
        <p:spPr>
          <a:xfrm>
            <a:off x="341311" y="5132457"/>
            <a:ext cx="1150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Increase in Expenditure of $2,497,980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4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DD143-837F-4636-B357-A5456025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2" y="152400"/>
            <a:ext cx="10363199" cy="685800"/>
          </a:xfrm>
        </p:spPr>
        <p:txBody>
          <a:bodyPr>
            <a:noAutofit/>
          </a:bodyPr>
          <a:lstStyle/>
          <a:p>
            <a:r>
              <a:rPr lang="en-US" sz="4400" u="sng" dirty="0">
                <a:latin typeface="Calibri" panose="020F0502020204030204" pitchFamily="34" charset="0"/>
                <a:cs typeface="Calibri" panose="020F0502020204030204" pitchFamily="34" charset="0"/>
              </a:rPr>
              <a:t>Budget Savings Measures – Update </a:t>
            </a: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2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4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1862E0-8F2C-9AAD-0699-654334323DBE}"/>
              </a:ext>
            </a:extLst>
          </p:cNvPr>
          <p:cNvSpPr txBox="1"/>
          <p:nvPr/>
        </p:nvSpPr>
        <p:spPr>
          <a:xfrm>
            <a:off x="227012" y="1371600"/>
            <a:ext cx="11506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Attrition of Non-faculty FTE Positions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Adopted Budget: 66% attrition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2Q: 41% attrition rate achieved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024E9D-5E10-253F-5671-6D7302E36D72}"/>
              </a:ext>
            </a:extLst>
          </p:cNvPr>
          <p:cNvSpPr txBox="1"/>
          <p:nvPr/>
        </p:nvSpPr>
        <p:spPr>
          <a:xfrm>
            <a:off x="341311" y="4594898"/>
            <a:ext cx="1150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Increase in Expenditure of $969,303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22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0B1C4AD-4B90-E4A5-4FC5-416EF148D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395697"/>
              </p:ext>
            </p:extLst>
          </p:nvPr>
        </p:nvGraphicFramePr>
        <p:xfrm>
          <a:off x="-1" y="0"/>
          <a:ext cx="12188828" cy="691625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7207">
                  <a:extLst>
                    <a:ext uri="{9D8B030D-6E8A-4147-A177-3AD203B41FA5}">
                      <a16:colId xmlns:a16="http://schemas.microsoft.com/office/drawing/2014/main" val="1712557224"/>
                    </a:ext>
                  </a:extLst>
                </a:gridCol>
                <a:gridCol w="3047207">
                  <a:extLst>
                    <a:ext uri="{9D8B030D-6E8A-4147-A177-3AD203B41FA5}">
                      <a16:colId xmlns:a16="http://schemas.microsoft.com/office/drawing/2014/main" val="3466335795"/>
                    </a:ext>
                  </a:extLst>
                </a:gridCol>
                <a:gridCol w="3047207">
                  <a:extLst>
                    <a:ext uri="{9D8B030D-6E8A-4147-A177-3AD203B41FA5}">
                      <a16:colId xmlns:a16="http://schemas.microsoft.com/office/drawing/2014/main" val="1873964089"/>
                    </a:ext>
                  </a:extLst>
                </a:gridCol>
                <a:gridCol w="3047207">
                  <a:extLst>
                    <a:ext uri="{9D8B030D-6E8A-4147-A177-3AD203B41FA5}">
                      <a16:colId xmlns:a16="http://schemas.microsoft.com/office/drawing/2014/main" val="3123514206"/>
                    </a:ext>
                  </a:extLst>
                </a:gridCol>
              </a:tblGrid>
              <a:tr h="1278884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Balancing Action to Tentative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Projected Saving at Adopted Budget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Projected Savings at 2</a:t>
                      </a:r>
                      <a:r>
                        <a:rPr lang="en-US" sz="2400" u="sng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sz="24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Quarter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Additional</a:t>
                      </a:r>
                      <a:r>
                        <a:rPr lang="en-US" sz="2400" u="sng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/&lt;Less&gt; </a:t>
                      </a:r>
                      <a:r>
                        <a:rPr lang="en-US" sz="24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Savings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370177792"/>
                  </a:ext>
                </a:extLst>
              </a:tr>
              <a:tr h="61475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 in Efficiency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$4,158,367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$1,660,387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&lt;$2,497,980&gt;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661480728"/>
                  </a:ext>
                </a:extLst>
              </a:tr>
              <a:tr h="75733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Management/Classified Attrition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$2,423,259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$1,453,956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&lt;$969,303&gt;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305663599"/>
                  </a:ext>
                </a:extLst>
              </a:tr>
              <a:tr h="57212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Contracts and Services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$500,024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$500,024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632136809"/>
                  </a:ext>
                </a:extLst>
              </a:tr>
              <a:tr h="49039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Non-Instruction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$440,173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$440,173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4055724648"/>
                  </a:ext>
                </a:extLst>
              </a:tr>
              <a:tr h="42805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Student Help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$373,170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$324,428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&lt;$48,742&gt;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367331021"/>
                  </a:ext>
                </a:extLst>
              </a:tr>
              <a:tr h="46390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Conferences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$214,044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$214,044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648520332"/>
                  </a:ext>
                </a:extLst>
              </a:tr>
              <a:tr h="42805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 Supplies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$206,819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$206,819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359652826"/>
                  </a:ext>
                </a:extLst>
              </a:tr>
              <a:tr h="47643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Overtime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$144,529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$144,529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126311021"/>
                  </a:ext>
                </a:extLst>
              </a:tr>
              <a:tr h="47643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TCO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$67,070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$67,070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678728916"/>
                  </a:ext>
                </a:extLst>
              </a:tr>
              <a:tr h="871631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Balancing Measures: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$8,527,455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$5,011,430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&lt;$3,516,025&gt;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214329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45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2590800"/>
            <a:ext cx="10210798" cy="533400"/>
          </a:xfrm>
        </p:spPr>
        <p:txBody>
          <a:bodyPr>
            <a:noAutofit/>
          </a:bodyPr>
          <a:lstStyle/>
          <a:p>
            <a:pPr algn="ctr"/>
            <a:endParaRPr lang="en-US" sz="4000" b="1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0AAFBF1-8F33-40A2-907D-7153C0ADC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782656"/>
              </p:ext>
            </p:extLst>
          </p:nvPr>
        </p:nvGraphicFramePr>
        <p:xfrm>
          <a:off x="983668" y="177225"/>
          <a:ext cx="10690108" cy="6089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8308">
                  <a:extLst>
                    <a:ext uri="{9D8B030D-6E8A-4147-A177-3AD203B41FA5}">
                      <a16:colId xmlns:a16="http://schemas.microsoft.com/office/drawing/2014/main" val="129957827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1751039277"/>
                    </a:ext>
                  </a:extLst>
                </a:gridCol>
              </a:tblGrid>
              <a:tr h="972205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Projected Changes in Revenue</a:t>
                      </a:r>
                    </a:p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2023-2024 Adopted Budget to Second Quarter Projections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38704"/>
                  </a:ext>
                </a:extLst>
              </a:tr>
              <a:tr h="55808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2023-2024 Adopted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$216,247,369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007065"/>
                  </a:ext>
                </a:extLst>
              </a:tr>
              <a:tr h="55808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Non-resident Tuition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990,734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973293"/>
                  </a:ext>
                </a:extLst>
              </a:tr>
              <a:tr h="55808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417,100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150901"/>
                  </a:ext>
                </a:extLst>
              </a:tr>
              <a:tr h="55808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 State Revenues – PT Office Hours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208,912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842710"/>
                  </a:ext>
                </a:extLst>
              </a:tr>
              <a:tr h="55808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Mandated Cost Block 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81,849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488396"/>
                  </a:ext>
                </a:extLst>
              </a:tr>
              <a:tr h="55808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80,518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663585"/>
                  </a:ext>
                </a:extLst>
              </a:tr>
              <a:tr h="55808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Transfer In – Indirect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78,016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082782"/>
                  </a:ext>
                </a:extLst>
              </a:tr>
              <a:tr h="55808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11,227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489503"/>
                  </a:ext>
                </a:extLst>
              </a:tr>
              <a:tr h="55808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2023-2024  Second Quarter Revenue Projection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$218,115,725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01754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D1A17BA-44F3-4C6E-AD90-05C9C27C6B3D}"/>
              </a:ext>
            </a:extLst>
          </p:cNvPr>
          <p:cNvSpPr txBox="1"/>
          <p:nvPr/>
        </p:nvSpPr>
        <p:spPr>
          <a:xfrm>
            <a:off x="2360612" y="628091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Increase in revenue of </a:t>
            </a:r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$1,868,356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0.86%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F84034-D8F8-4AFE-5F84-035DC2379687}"/>
              </a:ext>
            </a:extLst>
          </p:cNvPr>
          <p:cNvSpPr/>
          <p:nvPr/>
        </p:nvSpPr>
        <p:spPr>
          <a:xfrm>
            <a:off x="973575" y="1828800"/>
            <a:ext cx="10690108" cy="533400"/>
          </a:xfrm>
          <a:prstGeom prst="roundRect">
            <a:avLst/>
          </a:prstGeom>
          <a:noFill/>
          <a:ln w="571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7EAE987-7056-D91A-441A-A4D5A373257E}"/>
              </a:ext>
            </a:extLst>
          </p:cNvPr>
          <p:cNvSpPr/>
          <p:nvPr/>
        </p:nvSpPr>
        <p:spPr>
          <a:xfrm>
            <a:off x="993761" y="2376316"/>
            <a:ext cx="10690108" cy="533400"/>
          </a:xfrm>
          <a:prstGeom prst="roundRect">
            <a:avLst/>
          </a:prstGeom>
          <a:noFill/>
          <a:ln w="571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4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9" grpId="1" animBg="1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2590800"/>
            <a:ext cx="10210798" cy="533400"/>
          </a:xfrm>
        </p:spPr>
        <p:txBody>
          <a:bodyPr>
            <a:noAutofit/>
          </a:bodyPr>
          <a:lstStyle/>
          <a:p>
            <a:pPr algn="ctr"/>
            <a:endParaRPr lang="en-US" sz="4000" b="1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0AAFBF1-8F33-40A2-907D-7153C0ADC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047135"/>
              </p:ext>
            </p:extLst>
          </p:nvPr>
        </p:nvGraphicFramePr>
        <p:xfrm>
          <a:off x="483452" y="258453"/>
          <a:ext cx="11257011" cy="53013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69415">
                  <a:extLst>
                    <a:ext uri="{9D8B030D-6E8A-4147-A177-3AD203B41FA5}">
                      <a16:colId xmlns:a16="http://schemas.microsoft.com/office/drawing/2014/main" val="1299578271"/>
                    </a:ext>
                  </a:extLst>
                </a:gridCol>
                <a:gridCol w="2087596">
                  <a:extLst>
                    <a:ext uri="{9D8B030D-6E8A-4147-A177-3AD203B41FA5}">
                      <a16:colId xmlns:a16="http://schemas.microsoft.com/office/drawing/2014/main" val="1751039277"/>
                    </a:ext>
                  </a:extLst>
                </a:gridCol>
              </a:tblGrid>
              <a:tr h="99996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Projected Changes in Expenditures</a:t>
                      </a:r>
                    </a:p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2023-2024 Adopted Budget to Second Quarter Projections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38704"/>
                  </a:ext>
                </a:extLst>
              </a:tr>
              <a:tr h="43013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2023-2024 Adopted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$223,216,426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007065"/>
                  </a:ext>
                </a:extLst>
              </a:tr>
              <a:tr h="43013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Savings Measures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3,516,025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150901"/>
                  </a:ext>
                </a:extLst>
              </a:tr>
              <a:tr h="43013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Hourly Instruction and Hourly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1,118,607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842710"/>
                  </a:ext>
                </a:extLst>
              </a:tr>
              <a:tr h="43013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Supplies and Contracts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412,171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298396"/>
                  </a:ext>
                </a:extLst>
              </a:tr>
              <a:tr h="43013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Full Year Effect Hiring, Terminations and Adjustments – Pre-July 1 Approvals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393,099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95846"/>
                  </a:ext>
                </a:extLst>
              </a:tr>
              <a:tr h="43013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Employment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347,871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852807"/>
                  </a:ext>
                </a:extLst>
              </a:tr>
              <a:tr h="43013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Insurance - Deductible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86591"/>
                  </a:ext>
                </a:extLst>
              </a:tr>
              <a:tr h="43013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Vacancy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-451,726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302810"/>
                  </a:ext>
                </a:extLst>
              </a:tr>
              <a:tr h="43013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-21,716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952351"/>
                  </a:ext>
                </a:extLst>
              </a:tr>
              <a:tr h="43013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2023-2024 Second Quarter Expenditure Projection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$228,580,757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017542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2AF395-29F3-BA1F-F4B3-11EA796E2431}"/>
              </a:ext>
            </a:extLst>
          </p:cNvPr>
          <p:cNvSpPr/>
          <p:nvPr/>
        </p:nvSpPr>
        <p:spPr>
          <a:xfrm>
            <a:off x="534873" y="1670660"/>
            <a:ext cx="11205590" cy="490384"/>
          </a:xfrm>
          <a:prstGeom prst="round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6992DB5-2C0D-B8C5-484F-0A2430D19851}"/>
              </a:ext>
            </a:extLst>
          </p:cNvPr>
          <p:cNvSpPr/>
          <p:nvPr/>
        </p:nvSpPr>
        <p:spPr>
          <a:xfrm>
            <a:off x="483217" y="2598914"/>
            <a:ext cx="11222156" cy="421130"/>
          </a:xfrm>
          <a:prstGeom prst="round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05065B7-C46D-9433-3D11-8FCCCCA7F705}"/>
              </a:ext>
            </a:extLst>
          </p:cNvPr>
          <p:cNvSpPr/>
          <p:nvPr/>
        </p:nvSpPr>
        <p:spPr>
          <a:xfrm>
            <a:off x="534873" y="2161044"/>
            <a:ext cx="11182399" cy="421129"/>
          </a:xfrm>
          <a:prstGeom prst="round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C9E8B7-67AA-3753-EAE8-171EB842DC62}"/>
              </a:ext>
            </a:extLst>
          </p:cNvPr>
          <p:cNvSpPr txBox="1"/>
          <p:nvPr/>
        </p:nvSpPr>
        <p:spPr>
          <a:xfrm>
            <a:off x="2132012" y="615154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Increase in expenditure of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$5,364,331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2.40%</a:t>
            </a:r>
          </a:p>
        </p:txBody>
      </p:sp>
    </p:spTree>
    <p:extLst>
      <p:ext uri="{BB962C8B-B14F-4D97-AF65-F5344CB8AC3E}">
        <p14:creationId xmlns:p14="http://schemas.microsoft.com/office/powerpoint/2010/main" val="24914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7" grpId="0" animBg="1"/>
      <p:bldP spid="17" grpId="1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BCED9-4DAF-33D3-6AF0-D6A3E9306A54}"/>
              </a:ext>
            </a:extLst>
          </p:cNvPr>
          <p:cNvSpPr txBox="1">
            <a:spLocks/>
          </p:cNvSpPr>
          <p:nvPr/>
        </p:nvSpPr>
        <p:spPr>
          <a:xfrm>
            <a:off x="80660" y="1051494"/>
            <a:ext cx="12108164" cy="54531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599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9A385A-4AF2-ACD9-062E-917340604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870176"/>
              </p:ext>
            </p:extLst>
          </p:nvPr>
        </p:nvGraphicFramePr>
        <p:xfrm>
          <a:off x="37002" y="179257"/>
          <a:ext cx="12111493" cy="31141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98062">
                  <a:extLst>
                    <a:ext uri="{9D8B030D-6E8A-4147-A177-3AD203B41FA5}">
                      <a16:colId xmlns:a16="http://schemas.microsoft.com/office/drawing/2014/main" val="2865681175"/>
                    </a:ext>
                  </a:extLst>
                </a:gridCol>
                <a:gridCol w="2158632">
                  <a:extLst>
                    <a:ext uri="{9D8B030D-6E8A-4147-A177-3AD203B41FA5}">
                      <a16:colId xmlns:a16="http://schemas.microsoft.com/office/drawing/2014/main" val="2102811088"/>
                    </a:ext>
                  </a:extLst>
                </a:gridCol>
                <a:gridCol w="1784933">
                  <a:extLst>
                    <a:ext uri="{9D8B030D-6E8A-4147-A177-3AD203B41FA5}">
                      <a16:colId xmlns:a16="http://schemas.microsoft.com/office/drawing/2014/main" val="2692080353"/>
                    </a:ext>
                  </a:extLst>
                </a:gridCol>
                <a:gridCol w="1784933">
                  <a:extLst>
                    <a:ext uri="{9D8B030D-6E8A-4147-A177-3AD203B41FA5}">
                      <a16:colId xmlns:a16="http://schemas.microsoft.com/office/drawing/2014/main" val="1115067870"/>
                    </a:ext>
                  </a:extLst>
                </a:gridCol>
                <a:gridCol w="1784933">
                  <a:extLst>
                    <a:ext uri="{9D8B030D-6E8A-4147-A177-3AD203B41FA5}">
                      <a16:colId xmlns:a16="http://schemas.microsoft.com/office/drawing/2014/main" val="25959257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ADOPTED BUDGET – Multi-Year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10375018"/>
                  </a:ext>
                </a:extLst>
              </a:tr>
              <a:tr h="432336"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2022-2023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2023-2024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2024-2025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2025-2026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58726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Beginning Fund Balance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43,914,608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34,022,513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27,053,456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17,872,786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91100038"/>
                  </a:ext>
                </a:extLst>
              </a:tr>
              <a:tr h="5981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Operating Surplus/(Deficit)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(9,892,095)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(6,969,057)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(9,180,670)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(13,642,690)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40568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Ending Fund Balance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34,022,513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27,053,456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17,872,786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4,230,096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8134759"/>
                  </a:ext>
                </a:extLst>
              </a:tr>
              <a:tr h="85305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Fund Balance Ratio to Total Expenditures and Transfers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15.84%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12.12%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7.66%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1.77%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54548493"/>
                  </a:ext>
                </a:extLst>
              </a:tr>
            </a:tbl>
          </a:graphicData>
        </a:graphic>
      </p:graphicFrame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DDC42B50-11EB-6FDD-5BB9-301717579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885413"/>
              </p:ext>
            </p:extLst>
          </p:nvPr>
        </p:nvGraphicFramePr>
        <p:xfrm>
          <a:off x="40328" y="3564556"/>
          <a:ext cx="12108167" cy="31141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96799">
                  <a:extLst>
                    <a:ext uri="{9D8B030D-6E8A-4147-A177-3AD203B41FA5}">
                      <a16:colId xmlns:a16="http://schemas.microsoft.com/office/drawing/2014/main" val="2865681175"/>
                    </a:ext>
                  </a:extLst>
                </a:gridCol>
                <a:gridCol w="2158039">
                  <a:extLst>
                    <a:ext uri="{9D8B030D-6E8A-4147-A177-3AD203B41FA5}">
                      <a16:colId xmlns:a16="http://schemas.microsoft.com/office/drawing/2014/main" val="2102811088"/>
                    </a:ext>
                  </a:extLst>
                </a:gridCol>
                <a:gridCol w="1784443">
                  <a:extLst>
                    <a:ext uri="{9D8B030D-6E8A-4147-A177-3AD203B41FA5}">
                      <a16:colId xmlns:a16="http://schemas.microsoft.com/office/drawing/2014/main" val="2692080353"/>
                    </a:ext>
                  </a:extLst>
                </a:gridCol>
                <a:gridCol w="1784443">
                  <a:extLst>
                    <a:ext uri="{9D8B030D-6E8A-4147-A177-3AD203B41FA5}">
                      <a16:colId xmlns:a16="http://schemas.microsoft.com/office/drawing/2014/main" val="1115067870"/>
                    </a:ext>
                  </a:extLst>
                </a:gridCol>
                <a:gridCol w="1784443">
                  <a:extLst>
                    <a:ext uri="{9D8B030D-6E8A-4147-A177-3AD203B41FA5}">
                      <a16:colId xmlns:a16="http://schemas.microsoft.com/office/drawing/2014/main" val="25959257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 QUARTER – Multi-Year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10375018"/>
                  </a:ext>
                </a:extLst>
              </a:tr>
              <a:tr h="432336"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2022-2023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2023-2024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2024-2025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2025-2026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58726218"/>
                  </a:ext>
                </a:extLst>
              </a:tr>
              <a:tr h="4399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Beginning Fund Balance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43,914,608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34,022,513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23,557,481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13,567,531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91100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Operating Surplus/(Deficit)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(9,892,095)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(10,465,032)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(9,989,950)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(15,493,388)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40568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Ending Fund Balance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34,022,513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23,557,481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13,567,531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(1,925,857) 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8134759"/>
                  </a:ext>
                </a:extLst>
              </a:tr>
              <a:tr h="85305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Fund Balance Ratio to Total Expenditures and Transfers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15.84%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10.31%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5.70%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(0.79%)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54548493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C88659B-80CF-8348-FBEC-AC2FA25FC989}"/>
              </a:ext>
            </a:extLst>
          </p:cNvPr>
          <p:cNvSpPr/>
          <p:nvPr/>
        </p:nvSpPr>
        <p:spPr>
          <a:xfrm>
            <a:off x="4722812" y="533400"/>
            <a:ext cx="2133600" cy="6248400"/>
          </a:xfrm>
          <a:prstGeom prst="roundRect">
            <a:avLst/>
          </a:prstGeom>
          <a:noFill/>
          <a:ln w="57150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28AC8C-9D7F-437F-131F-DECCF588245D}"/>
              </a:ext>
            </a:extLst>
          </p:cNvPr>
          <p:cNvSpPr/>
          <p:nvPr/>
        </p:nvSpPr>
        <p:spPr>
          <a:xfrm>
            <a:off x="6854823" y="518651"/>
            <a:ext cx="1754188" cy="6248400"/>
          </a:xfrm>
          <a:prstGeom prst="roundRect">
            <a:avLst/>
          </a:prstGeom>
          <a:noFill/>
          <a:ln w="57150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8AC551-D210-CCAD-C7DA-3DFBC34DC278}"/>
              </a:ext>
            </a:extLst>
          </p:cNvPr>
          <p:cNvSpPr/>
          <p:nvPr/>
        </p:nvSpPr>
        <p:spPr>
          <a:xfrm>
            <a:off x="8607423" y="533400"/>
            <a:ext cx="1828801" cy="6248400"/>
          </a:xfrm>
          <a:prstGeom prst="roundRect">
            <a:avLst/>
          </a:prstGeom>
          <a:noFill/>
          <a:ln w="57150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815D7E1-CD4F-5E3E-B26A-4BE483E54C9C}"/>
              </a:ext>
            </a:extLst>
          </p:cNvPr>
          <p:cNvSpPr/>
          <p:nvPr/>
        </p:nvSpPr>
        <p:spPr>
          <a:xfrm>
            <a:off x="10436224" y="540774"/>
            <a:ext cx="1752600" cy="6248400"/>
          </a:xfrm>
          <a:prstGeom prst="roundRect">
            <a:avLst/>
          </a:prstGeom>
          <a:noFill/>
          <a:ln w="57150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694" y="0"/>
            <a:ext cx="12173131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Issues Moving Forward</a:t>
            </a:r>
          </a:p>
          <a:p>
            <a:pPr marL="463550" lvl="2" indent="0" algn="ctr"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Large State Budget deficit</a:t>
            </a: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0.76% Inflationary Adjustment (COLA) Proposal</a:t>
            </a: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Hold Harmless Provision Not Proposed to Change 			– No COLA increases starting 2025-26</a:t>
            </a:r>
          </a:p>
          <a:p>
            <a:pPr marL="463550" lvl="2" indent="0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District Must Implement Additional Savings Actions</a:t>
            </a:r>
          </a:p>
          <a:p>
            <a:pPr lvl="2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57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3048000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Recap of the Governor’s </a:t>
            </a:r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Proposed 2024-2025 Budget Proposal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57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4612" y="228600"/>
            <a:ext cx="12114213" cy="613544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Special Thank You To…</a:t>
            </a:r>
          </a:p>
          <a:p>
            <a:pPr marL="463550" lvl="2" indent="0" algn="ctr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Veronica Diaz and the Budget Team</a:t>
            </a:r>
          </a:p>
          <a:p>
            <a:pPr marL="463550" lvl="2" indent="0" algn="ctr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John Greenlee, Charlie Yen and the Facilities Planning Team</a:t>
            </a:r>
          </a:p>
          <a:p>
            <a:pPr marL="463550" lvl="2" indent="0" algn="ctr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Kim Tran, Irma Haro and the Accounting Team</a:t>
            </a:r>
          </a:p>
          <a:p>
            <a:pPr marL="463550" lvl="2" indent="0" algn="ctr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Budget Committee</a:t>
            </a:r>
          </a:p>
          <a:p>
            <a:pPr marL="463550" lvl="2" indent="0" algn="ctr">
              <a:buNone/>
            </a:pPr>
            <a:endParaRPr lang="en-US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43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45421" y="1614880"/>
            <a:ext cx="11049000" cy="47491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78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50912" y="-152400"/>
            <a:ext cx="10287000" cy="1017263"/>
          </a:xfrm>
        </p:spPr>
        <p:txBody>
          <a:bodyPr>
            <a:noAutofit/>
          </a:bodyPr>
          <a:lstStyle/>
          <a:p>
            <a:pPr algn="ctr"/>
            <a:r>
              <a:rPr lang="en-US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Governor’s Proposed Budget Summary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50912" y="990600"/>
            <a:ext cx="10858498" cy="5715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2024-2025 Budget Act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Projected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&lt;$37.9 billion&gt;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budget deficit</a:t>
            </a:r>
          </a:p>
          <a:p>
            <a:pPr lvl="2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LAO projects a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&lt;$68.0 billion&gt;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budget deficit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Attributable to declines in Personal Income Tax (PIT)</a:t>
            </a:r>
          </a:p>
          <a:p>
            <a:pPr lvl="3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PIT accounts for 66% of State Revenue</a:t>
            </a:r>
          </a:p>
          <a:p>
            <a:pPr lvl="3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50% of PIT is from Top 1% (180,000 taxpayers)</a:t>
            </a:r>
          </a:p>
          <a:p>
            <a:pPr lvl="3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Specific issue is Capital Gains which dropped from 11.6% to 5%</a:t>
            </a:r>
          </a:p>
          <a:p>
            <a:pPr lvl="3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Issue was “hidden” due to delayed tax filing related to winter storms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Governor notes risk but does not forecast a recession</a:t>
            </a:r>
          </a:p>
          <a:p>
            <a:pPr lvl="2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87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0812" y="178115"/>
            <a:ext cx="12188825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Proposed Ongoing Changes for Community Colleges</a:t>
            </a:r>
          </a:p>
          <a:p>
            <a:pPr marL="463550" lvl="2" indent="0" algn="ctr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Inflationary Adjustment (COLA) of 0.76%</a:t>
            </a:r>
          </a:p>
          <a:p>
            <a:pPr lvl="4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$69.15 million Systemwide or ~$1.27 million for SMC</a:t>
            </a:r>
          </a:p>
          <a:p>
            <a:pPr lvl="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Inflationary Adjustment of 0.76% for:</a:t>
            </a:r>
          </a:p>
          <a:p>
            <a:pPr lvl="4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EOPS, DSPS,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CalWorks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CARE and MC Block Grant</a:t>
            </a:r>
          </a:p>
          <a:p>
            <a:pPr lvl="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SCFF Growth of 0.5%</a:t>
            </a:r>
          </a:p>
          <a:p>
            <a:pPr lvl="4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Not eligible – Hold Harmless</a:t>
            </a:r>
          </a:p>
          <a:p>
            <a:pPr lvl="3"/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&lt;$111.92&gt;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million reduction to SCFF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2625" lvl="3" indent="0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2625" lvl="3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46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0812" y="228600"/>
            <a:ext cx="12038013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Proposed One-time Changes for Community Colleges</a:t>
            </a:r>
          </a:p>
          <a:p>
            <a:pPr marL="463550" lvl="2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$60.0 million expanding nursing program capacity</a:t>
            </a:r>
          </a:p>
          <a:p>
            <a:pPr marL="857250" lvl="4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23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2" y="228600"/>
            <a:ext cx="11733213" cy="6501769"/>
          </a:xfrm>
        </p:spPr>
        <p:txBody>
          <a:bodyPr>
            <a:normAutofit fontScale="77500" lnSpcReduction="20000"/>
          </a:bodyPr>
          <a:lstStyle/>
          <a:p>
            <a:pPr marL="463550" lvl="2" indent="0" algn="ctr">
              <a:buNone/>
            </a:pPr>
            <a:r>
              <a:rPr lang="en-US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Comparing 2022-2023 and 2023-2024 Enacted</a:t>
            </a:r>
          </a:p>
          <a:p>
            <a:pPr marL="463550" lvl="2" indent="0" algn="ctr">
              <a:buNone/>
            </a:pPr>
            <a:r>
              <a:rPr lang="en-US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 to 2024-2025 Proposed</a:t>
            </a:r>
          </a:p>
          <a:p>
            <a:pPr lvl="2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2022-2023 Enacted Budget Act</a:t>
            </a:r>
          </a:p>
          <a:p>
            <a:pPr lvl="3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$1.905 billion in on-going increases</a:t>
            </a:r>
          </a:p>
          <a:p>
            <a:pPr lvl="3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$2.425 billion in one-time increases</a:t>
            </a:r>
          </a:p>
          <a:p>
            <a:pPr lvl="3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Total Change: $4.33 billion</a:t>
            </a:r>
          </a:p>
          <a:p>
            <a:pPr marL="463550" lvl="2" indent="0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2023-2024 Enacted Budget Act</a:t>
            </a:r>
          </a:p>
          <a:p>
            <a:pPr lvl="3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$748.9 million in on-going increases</a:t>
            </a:r>
          </a:p>
          <a:p>
            <a:pPr lvl="3"/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&lt;$468.4&gt; 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million in one-time increases</a:t>
            </a:r>
          </a:p>
          <a:p>
            <a:pPr lvl="3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Total Change: $308.6 million</a:t>
            </a:r>
          </a:p>
          <a:p>
            <a:pPr lvl="3"/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2024-2025 Governor’s Proposal</a:t>
            </a:r>
          </a:p>
          <a:p>
            <a:pPr lvl="3"/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&lt;$63.6&gt; 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million in on-going increases</a:t>
            </a:r>
          </a:p>
          <a:p>
            <a:pPr lvl="3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$60.0 million in one-time increases</a:t>
            </a:r>
          </a:p>
          <a:p>
            <a:pPr lvl="3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Total Change: 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&lt;$3.6&gt; 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million</a:t>
            </a:r>
          </a:p>
          <a:p>
            <a:pPr lvl="3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7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2590800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2023-2024 Second Quarter Budget Update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13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DD143-837F-4636-B357-A5456025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912" y="152400"/>
            <a:ext cx="8001000" cy="685800"/>
          </a:xfrm>
        </p:spPr>
        <p:txBody>
          <a:bodyPr>
            <a:norm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FTES and Other Major Items of Note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899A14-C778-4545-B90E-07F442B389BE}"/>
              </a:ext>
            </a:extLst>
          </p:cNvPr>
          <p:cNvSpPr txBox="1"/>
          <p:nvPr/>
        </p:nvSpPr>
        <p:spPr>
          <a:xfrm>
            <a:off x="684212" y="1295400"/>
            <a:ext cx="120936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Deficit Factor of 0.00%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FTES projections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Credit Resident FTES: 3.375% or 542.51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Adopted Assumption: 3.000% or 482.20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Credit Resident FTES History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2020-21 = 19,101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2021-22 = 17,013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2022-23 = 16,075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2023-24 = 16,617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Since 2020 – 2021 Credit Resident FTES is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&lt;2,484&gt;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&lt;13.01%&gt; lower</a:t>
            </a:r>
          </a:p>
          <a:p>
            <a:pPr lvl="1"/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20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DD143-837F-4636-B357-A5456025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061" y="129523"/>
            <a:ext cx="7886700" cy="685800"/>
          </a:xfrm>
        </p:spPr>
        <p:txBody>
          <a:bodyPr>
            <a:noAutofit/>
          </a:bodyPr>
          <a:lstStyle/>
          <a:p>
            <a:r>
              <a:rPr lang="en-US" sz="3800" u="sng" dirty="0">
                <a:latin typeface="Calibri" panose="020F0502020204030204" pitchFamily="34" charset="0"/>
                <a:cs typeface="Calibri" panose="020F0502020204030204" pitchFamily="34" charset="0"/>
              </a:rPr>
              <a:t>FTES and Other Major Items of Note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899A14-C778-4545-B90E-07F442B389BE}"/>
              </a:ext>
            </a:extLst>
          </p:cNvPr>
          <p:cNvSpPr txBox="1"/>
          <p:nvPr/>
        </p:nvSpPr>
        <p:spPr>
          <a:xfrm>
            <a:off x="0" y="990600"/>
            <a:ext cx="1218882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Non-resident FTES: 11.39% or 323.94 FTES</a:t>
            </a:r>
          </a:p>
          <a:p>
            <a:pPr lvl="1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Adopted Assumption: 7.0% or 199.13 FTES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2017-18 = 4,589 FTES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; 2018-19 = 4,259 FTES; 2019-20 = 3,702 FTES; 2020-21 = 3,088 FTES; 2021-22 = 2,764 FTES; 2022-23 = 2,844 FTES;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2023-24 = 3,168 FTES projected</a:t>
            </a:r>
          </a:p>
          <a:p>
            <a:pPr lvl="2"/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Decline of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&lt;1,421&gt;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&lt;30.9%&gt;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since 2017-18</a:t>
            </a:r>
          </a:p>
        </p:txBody>
      </p:sp>
    </p:spTree>
    <p:extLst>
      <p:ext uri="{BB962C8B-B14F-4D97-AF65-F5344CB8AC3E}">
        <p14:creationId xmlns:p14="http://schemas.microsoft.com/office/powerpoint/2010/main" val="172461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9915</TotalTime>
  <Words>1107</Words>
  <Application>Microsoft Office PowerPoint</Application>
  <PresentationFormat>Custom</PresentationFormat>
  <Paragraphs>321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Corbel</vt:lpstr>
      <vt:lpstr>Digital Blue Tunnel 16x9</vt:lpstr>
      <vt:lpstr>Governor’s 2024-2025 Budget Proposal and Second Quarter Budget Update</vt:lpstr>
      <vt:lpstr>Recap of the Governor’s  Proposed 2024-2025 Budget Proposal</vt:lpstr>
      <vt:lpstr>Governor’s Proposed Budget Summary</vt:lpstr>
      <vt:lpstr>PowerPoint Presentation</vt:lpstr>
      <vt:lpstr>PowerPoint Presentation</vt:lpstr>
      <vt:lpstr>PowerPoint Presentation</vt:lpstr>
      <vt:lpstr>2023-2024 Second Quarter Budget Update</vt:lpstr>
      <vt:lpstr>FTES and Other Major Items of Note</vt:lpstr>
      <vt:lpstr>FTES and Other Major Items of Note</vt:lpstr>
      <vt:lpstr>FTES and Other Major Items of Note</vt:lpstr>
      <vt:lpstr>Budget Savings Measures - Update</vt:lpstr>
      <vt:lpstr>Budget Savings Measures – Update (cont)</vt:lpstr>
      <vt:lpstr>Budget Savings Measures – Update (cont)</vt:lpstr>
      <vt:lpstr>Budget Savings Measures – Update (cont)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 Response and Relief Supplemental Appropriations Act and the Governor’s 2021-2022 Budget Proposal</dc:title>
  <dc:creator>bonvenuto_chris</dc:creator>
  <cp:lastModifiedBy>diaz_veronica</cp:lastModifiedBy>
  <cp:revision>229</cp:revision>
  <dcterms:created xsi:type="dcterms:W3CDTF">2021-01-18T22:27:30Z</dcterms:created>
  <dcterms:modified xsi:type="dcterms:W3CDTF">2024-02-16T20:53:23Z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