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84" r:id="rId3"/>
    <p:sldId id="408" r:id="rId4"/>
    <p:sldId id="287" r:id="rId5"/>
    <p:sldId id="403" r:id="rId6"/>
    <p:sldId id="347" r:id="rId7"/>
    <p:sldId id="348" r:id="rId8"/>
    <p:sldId id="331" r:id="rId9"/>
    <p:sldId id="399" r:id="rId10"/>
    <p:sldId id="400" r:id="rId11"/>
    <p:sldId id="390" r:id="rId12"/>
    <p:sldId id="391" r:id="rId13"/>
    <p:sldId id="392" r:id="rId14"/>
    <p:sldId id="353" r:id="rId15"/>
    <p:sldId id="270" r:id="rId16"/>
    <p:sldId id="290" r:id="rId17"/>
    <p:sldId id="273" r:id="rId18"/>
    <p:sldId id="381" r:id="rId19"/>
    <p:sldId id="288" r:id="rId20"/>
    <p:sldId id="409" r:id="rId21"/>
    <p:sldId id="286" r:id="rId22"/>
    <p:sldId id="410" r:id="rId23"/>
    <p:sldId id="383" r:id="rId24"/>
    <p:sldId id="411" r:id="rId25"/>
    <p:sldId id="404" r:id="rId26"/>
    <p:sldId id="272" r:id="rId27"/>
    <p:sldId id="413" r:id="rId28"/>
    <p:sldId id="41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406" r:id="rId37"/>
    <p:sldId id="283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1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8" autoAdjust="0"/>
    <p:restoredTop sz="94701" autoAdjust="0"/>
  </p:normalViewPr>
  <p:slideViewPr>
    <p:cSldViewPr snapToGrid="0">
      <p:cViewPr varScale="1">
        <p:scale>
          <a:sx n="104" d="100"/>
          <a:sy n="104" d="100"/>
        </p:scale>
        <p:origin x="1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/>
              <a:t>Prop 98 Minimum Guarantee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Prop 98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3CC-4543-B429-00BA141BFCC0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3CC-4543-B429-00BA141BFCC0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1DA-442A-BADB-CE0F2A47C51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2018 - 19</c:v>
                </c:pt>
                <c:pt idx="1">
                  <c:v>2019 - 20</c:v>
                </c:pt>
                <c:pt idx="2">
                  <c:v>2020 - 21 </c:v>
                </c:pt>
                <c:pt idx="3">
                  <c:v>2021 - 22</c:v>
                </c:pt>
                <c:pt idx="4">
                  <c:v>2022- 23</c:v>
                </c:pt>
                <c:pt idx="5">
                  <c:v>2023 - 24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78.5</c:v>
                </c:pt>
                <c:pt idx="1">
                  <c:v>79.3</c:v>
                </c:pt>
                <c:pt idx="2">
                  <c:v>96.1</c:v>
                </c:pt>
                <c:pt idx="3">
                  <c:v>110.6</c:v>
                </c:pt>
                <c:pt idx="4">
                  <c:v>107.4</c:v>
                </c:pt>
                <c:pt idx="5">
                  <c:v>108.3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25-4D2E-B78B-6078BEC99C4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00142304"/>
        <c:axId val="1066737152"/>
      </c:barChart>
      <c:catAx>
        <c:axId val="90014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6737152"/>
        <c:crosses val="autoZero"/>
        <c:auto val="1"/>
        <c:lblAlgn val="ctr"/>
        <c:lblOffset val="100"/>
        <c:noMultiLvlLbl val="0"/>
      </c:catAx>
      <c:valAx>
        <c:axId val="1066737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Funding in Billions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0142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u="sng" dirty="0"/>
              <a:t>Credit FTES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Credit FTES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  <c:pt idx="5">
                  <c:v>2023-2024 Proj.</c:v>
                </c:pt>
              </c:strCache>
            </c:strRef>
          </c:cat>
          <c:val>
            <c:numRef>
              <c:f>Sheet1!$B$2:$B$7</c:f>
              <c:numCache>
                <c:formatCode>#,##0</c:formatCode>
                <c:ptCount val="6"/>
                <c:pt idx="0">
                  <c:v>19501</c:v>
                </c:pt>
                <c:pt idx="1">
                  <c:v>17551</c:v>
                </c:pt>
                <c:pt idx="2">
                  <c:v>19101</c:v>
                </c:pt>
                <c:pt idx="3">
                  <c:v>17013</c:v>
                </c:pt>
                <c:pt idx="4">
                  <c:v>16073</c:v>
                </c:pt>
                <c:pt idx="5">
                  <c:v>16555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FA5-4CF7-AAE0-3DD57C09C6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02047040"/>
        <c:axId val="131182175"/>
      </c:lineChart>
      <c:catAx>
        <c:axId val="170204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182175"/>
        <c:crosses val="autoZero"/>
        <c:auto val="1"/>
        <c:lblAlgn val="ctr"/>
        <c:lblOffset val="100"/>
        <c:noMultiLvlLbl val="0"/>
      </c:catAx>
      <c:valAx>
        <c:axId val="131182175"/>
        <c:scaling>
          <c:orientation val="minMax"/>
          <c:min val="15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2047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u="sng" dirty="0"/>
              <a:t>Non-Resident FTES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Non-Resident FTES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2007-2008</c:v>
                </c:pt>
                <c:pt idx="1">
                  <c:v>2018-2019</c:v>
                </c:pt>
                <c:pt idx="2">
                  <c:v>2019-2020</c:v>
                </c:pt>
                <c:pt idx="3">
                  <c:v>2020-2021</c:v>
                </c:pt>
                <c:pt idx="4">
                  <c:v>2021-2022</c:v>
                </c:pt>
                <c:pt idx="5">
                  <c:v>2022-2023</c:v>
                </c:pt>
                <c:pt idx="6">
                  <c:v>2023-2024 Proj.</c:v>
                </c:pt>
              </c:strCache>
            </c:strRef>
          </c:cat>
          <c:val>
            <c:numRef>
              <c:f>Sheet1!$B$2:$B$8</c:f>
              <c:numCache>
                <c:formatCode>#,##0</c:formatCode>
                <c:ptCount val="7"/>
                <c:pt idx="0">
                  <c:v>5071</c:v>
                </c:pt>
                <c:pt idx="1">
                  <c:v>4259</c:v>
                </c:pt>
                <c:pt idx="2">
                  <c:v>3703</c:v>
                </c:pt>
                <c:pt idx="3">
                  <c:v>3088</c:v>
                </c:pt>
                <c:pt idx="4">
                  <c:v>2764</c:v>
                </c:pt>
                <c:pt idx="5">
                  <c:v>2846</c:v>
                </c:pt>
                <c:pt idx="6">
                  <c:v>3045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06-4C24-9A5C-ED40A5CAFB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02047040"/>
        <c:axId val="131182175"/>
      </c:lineChart>
      <c:catAx>
        <c:axId val="170204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182175"/>
        <c:crosses val="autoZero"/>
        <c:auto val="1"/>
        <c:lblAlgn val="ctr"/>
        <c:lblOffset val="100"/>
        <c:noMultiLvlLbl val="0"/>
      </c:catAx>
      <c:valAx>
        <c:axId val="131182175"/>
        <c:scaling>
          <c:orientation val="minMax"/>
          <c:max val="5500"/>
          <c:min val="2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2047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154ADF5-8B11-4AB6-A32C-C25D4FF1EE4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98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0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551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0035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23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03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93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4116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088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3589110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29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36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5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136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04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89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1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5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4ADF5-8B11-4AB6-A32C-C25D4FF1EE4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3347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C94A-0ADD-4476-B433-C9A59F90E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10820400" cy="1825096"/>
          </a:xfrm>
        </p:spPr>
        <p:txBody>
          <a:bodyPr>
            <a:normAutofit/>
          </a:bodyPr>
          <a:lstStyle/>
          <a:p>
            <a:r>
              <a:rPr lang="en-US" dirty="0"/>
              <a:t>Santa </a:t>
            </a:r>
            <a:r>
              <a:rPr lang="en-US" dirty="0" err="1"/>
              <a:t>monica</a:t>
            </a:r>
            <a:r>
              <a:rPr lang="en-US" dirty="0"/>
              <a:t> college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B5BB08-2F99-4DC8-9D2E-AE9021D8D4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1383936"/>
          </a:xfrm>
        </p:spPr>
        <p:txBody>
          <a:bodyPr>
            <a:normAutofit/>
          </a:bodyPr>
          <a:lstStyle/>
          <a:p>
            <a:r>
              <a:rPr lang="en-US" dirty="0"/>
              <a:t>Presentation of the 2023 - 2024 Proposed Adopted Budget</a:t>
            </a:r>
          </a:p>
          <a:p>
            <a:r>
              <a:rPr lang="en-US" dirty="0"/>
              <a:t>Board of Trustees</a:t>
            </a:r>
          </a:p>
          <a:p>
            <a:r>
              <a:rPr lang="en-US" dirty="0"/>
              <a:t>September 12, 2023</a:t>
            </a:r>
          </a:p>
        </p:txBody>
      </p:sp>
    </p:spTree>
    <p:extLst>
      <p:ext uri="{BB962C8B-B14F-4D97-AF65-F5344CB8AC3E}">
        <p14:creationId xmlns:p14="http://schemas.microsoft.com/office/powerpoint/2010/main" val="921302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260565" y="466529"/>
            <a:ext cx="11670869" cy="6314091"/>
          </a:xfrm>
        </p:spPr>
        <p:txBody>
          <a:bodyPr>
            <a:normAutofit fontScale="40000" lnSpcReduction="20000"/>
          </a:bodyPr>
          <a:lstStyle/>
          <a:p>
            <a:pPr marL="463550" lvl="2" indent="0" algn="ctr">
              <a:buNone/>
            </a:pPr>
            <a:r>
              <a:rPr lang="en-US" sz="10000" b="1" u="sng" dirty="0">
                <a:latin typeface="Calibri" panose="020F0502020204030204" pitchFamily="34" charset="0"/>
                <a:cs typeface="Calibri" panose="020F0502020204030204" pitchFamily="34" charset="0"/>
              </a:rPr>
              <a:t>Apportionment</a:t>
            </a:r>
          </a:p>
          <a:p>
            <a:pPr lvl="2"/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0" dirty="0">
                <a:latin typeface="Calibri" panose="020F0502020204030204" pitchFamily="34" charset="0"/>
                <a:cs typeface="Calibri" panose="020F0502020204030204" pitchFamily="34" charset="0"/>
              </a:rPr>
              <a:t>Revised Hold Harmless Provision</a:t>
            </a:r>
          </a:p>
          <a:p>
            <a:pPr lvl="1"/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Starting in 2025-26 Districts will receive either funding under the SCFF or the amount of funding received in 2024-25…. Whichever is greater</a:t>
            </a:r>
          </a:p>
          <a:p>
            <a:pPr marL="457200" lvl="1" indent="0">
              <a:buNone/>
            </a:pPr>
            <a:endParaRPr lang="en-US" sz="8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Hold Harmless </a:t>
            </a:r>
            <a:r>
              <a:rPr lang="en-US" sz="80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Districts will no longer receive COLA!!! </a:t>
            </a:r>
          </a:p>
          <a:p>
            <a:pPr marL="457200" lvl="1" indent="0">
              <a:buNone/>
            </a:pPr>
            <a:endParaRPr lang="en-US" sz="8000" b="1" i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Assuming 3% Credit FTES growth and COLA’s of 3.94% in 24-25 and 3.29% in 25-26 the District will in Hold Harmless in the amount of $5,514,990</a:t>
            </a:r>
          </a:p>
          <a:p>
            <a:pPr lvl="2"/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967.84 Credit Resident FTES  </a:t>
            </a:r>
          </a:p>
          <a:p>
            <a:pPr lvl="2"/>
            <a:endParaRPr lang="en-US" sz="8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Only 12 Districts are funded under SCFF in 2023-24</a:t>
            </a:r>
          </a:p>
          <a:p>
            <a:pPr lvl="2"/>
            <a:endParaRPr 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44475" lvl="1" indent="0">
              <a:buNone/>
            </a:pPr>
            <a:endParaRPr lang="en-US" sz="2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500" dirty="0"/>
          </a:p>
          <a:p>
            <a:pPr lvl="1"/>
            <a:endParaRPr lang="en-US" sz="3100" dirty="0"/>
          </a:p>
          <a:p>
            <a:pPr marL="682625" lvl="3" indent="0">
              <a:buNone/>
            </a:pPr>
            <a:endParaRPr lang="en-US" sz="1800" dirty="0"/>
          </a:p>
          <a:p>
            <a:pPr lvl="2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4A3075-8C07-4A38-0967-B6AB6B3279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29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85801" y="628650"/>
            <a:ext cx="11733213" cy="5873120"/>
          </a:xfrm>
        </p:spPr>
        <p:txBody>
          <a:bodyPr>
            <a:normAutofit fontScale="77500" lnSpcReduction="20000"/>
          </a:bodyPr>
          <a:lstStyle/>
          <a:p>
            <a:pPr marL="463550" lvl="2" indent="0" algn="ctr">
              <a:buNone/>
            </a:pPr>
            <a:r>
              <a:rPr lang="en-US" sz="5600" b="1" u="sng" dirty="0">
                <a:latin typeface="Calibri" panose="020F0502020204030204" pitchFamily="34" charset="0"/>
                <a:cs typeface="Calibri" panose="020F0502020204030204" pitchFamily="34" charset="0"/>
              </a:rPr>
              <a:t>COLA for </a:t>
            </a:r>
            <a:r>
              <a:rPr lang="en-US" sz="5600" b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Categoricals</a:t>
            </a:r>
            <a:endParaRPr lang="en-US" sz="56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63550" lvl="2" indent="0">
              <a:buNone/>
            </a:pP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5000" dirty="0">
                <a:latin typeface="Calibri" panose="020F0502020204030204" pitchFamily="34" charset="0"/>
                <a:cs typeface="Calibri" panose="020F0502020204030204" pitchFamily="34" charset="0"/>
              </a:rPr>
              <a:t>8.22% COLA for:</a:t>
            </a:r>
          </a:p>
          <a:p>
            <a:pPr lvl="1"/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EOPS</a:t>
            </a:r>
          </a:p>
          <a:p>
            <a:pPr lvl="1"/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DSPS</a:t>
            </a:r>
          </a:p>
          <a:p>
            <a:pPr lvl="1"/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Calworks</a:t>
            </a: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NextUp</a:t>
            </a: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Basic Needs</a:t>
            </a:r>
          </a:p>
          <a:p>
            <a:pPr lvl="1"/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Mandated BG</a:t>
            </a:r>
          </a:p>
          <a:p>
            <a:pPr lvl="1"/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CARE</a:t>
            </a:r>
          </a:p>
          <a:p>
            <a:pPr lvl="1"/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Mental Health</a:t>
            </a:r>
          </a:p>
          <a:p>
            <a:pPr lvl="1"/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Veterans</a:t>
            </a:r>
          </a:p>
          <a:p>
            <a:pPr lvl="1"/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Umoja</a:t>
            </a:r>
          </a:p>
          <a:p>
            <a:pPr lvl="1"/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/>
            <a:endParaRPr lang="en-US"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44475" lvl="1" indent="0">
              <a:buNone/>
            </a:pPr>
            <a:endParaRPr lang="en-US" sz="2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500" dirty="0"/>
          </a:p>
          <a:p>
            <a:pPr lvl="1"/>
            <a:endParaRPr lang="en-US" sz="3100" dirty="0"/>
          </a:p>
          <a:p>
            <a:pPr marL="682625" lvl="3" indent="0">
              <a:buNone/>
            </a:pPr>
            <a:endParaRPr lang="en-US" sz="1800" dirty="0"/>
          </a:p>
          <a:p>
            <a:pPr lvl="2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D84D13E-E3C0-3B4C-7863-C1650BEB6E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6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50528" y="723900"/>
            <a:ext cx="11506200" cy="5844545"/>
          </a:xfrm>
        </p:spPr>
        <p:txBody>
          <a:bodyPr>
            <a:normAutofit lnSpcReduction="10000"/>
          </a:bodyPr>
          <a:lstStyle/>
          <a:p>
            <a:pPr marL="463550" lvl="2" indent="0" algn="ctr">
              <a:buNone/>
            </a:pPr>
            <a:r>
              <a:rPr lang="en-US" sz="5800" b="1" u="sng" dirty="0">
                <a:latin typeface="Calibri" panose="020F0502020204030204" pitchFamily="34" charset="0"/>
                <a:cs typeface="Calibri" panose="020F0502020204030204" pitchFamily="34" charset="0"/>
              </a:rPr>
              <a:t>Student Enrollment and Retention</a:t>
            </a:r>
          </a:p>
          <a:p>
            <a:pPr lvl="2"/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5000" dirty="0">
                <a:latin typeface="Calibri" panose="020F0502020204030204" pitchFamily="34" charset="0"/>
                <a:cs typeface="Calibri" panose="020F0502020204030204" pitchFamily="34" charset="0"/>
              </a:rPr>
              <a:t>$50 million one-time to engage with former and prospective students who discontinued due to COVID-19</a:t>
            </a:r>
          </a:p>
          <a:p>
            <a:r>
              <a:rPr lang="en-US" sz="5000" dirty="0">
                <a:latin typeface="Calibri" panose="020F0502020204030204" pitchFamily="34" charset="0"/>
                <a:cs typeface="Calibri" panose="020F0502020204030204" pitchFamily="34" charset="0"/>
              </a:rPr>
              <a:t>Retroactive reduction of </a:t>
            </a:r>
            <a:r>
              <a:rPr lang="en-US" sz="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&lt;$55.4&gt; </a:t>
            </a:r>
            <a:r>
              <a:rPr lang="en-US" sz="5000" dirty="0">
                <a:latin typeface="Calibri" panose="020F0502020204030204" pitchFamily="34" charset="0"/>
                <a:cs typeface="Calibri" panose="020F0502020204030204" pitchFamily="34" charset="0"/>
              </a:rPr>
              <a:t>million issued in 2022-2023</a:t>
            </a:r>
          </a:p>
          <a:p>
            <a:r>
              <a:rPr lang="en-US" sz="5000" dirty="0">
                <a:latin typeface="Calibri" panose="020F0502020204030204" pitchFamily="34" charset="0"/>
                <a:cs typeface="Calibri" panose="020F0502020204030204" pitchFamily="34" charset="0"/>
              </a:rPr>
              <a:t>Net effect = </a:t>
            </a:r>
            <a:r>
              <a:rPr lang="en-US" sz="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&lt;$5.4&gt; </a:t>
            </a:r>
            <a:r>
              <a:rPr lang="en-US" sz="5000" dirty="0">
                <a:latin typeface="Calibri" panose="020F0502020204030204" pitchFamily="34" charset="0"/>
                <a:cs typeface="Calibri" panose="020F0502020204030204" pitchFamily="34" charset="0"/>
              </a:rPr>
              <a:t>million</a:t>
            </a:r>
          </a:p>
          <a:p>
            <a:endParaRPr lang="en-US" sz="5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/>
            <a:endParaRPr lang="en-US"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44475" lvl="1" indent="0">
              <a:buNone/>
            </a:pPr>
            <a:endParaRPr lang="en-US" sz="2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500" dirty="0"/>
          </a:p>
          <a:p>
            <a:pPr lvl="1"/>
            <a:endParaRPr lang="en-US" sz="3100" dirty="0"/>
          </a:p>
          <a:p>
            <a:pPr marL="682625" lvl="3" indent="0">
              <a:buNone/>
            </a:pPr>
            <a:endParaRPr lang="en-US" sz="1800" dirty="0"/>
          </a:p>
          <a:p>
            <a:pPr lvl="2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90A013-A401-06B0-AFBF-CB3A3DE2C2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16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79899" y="745577"/>
            <a:ext cx="11712101" cy="5735122"/>
          </a:xfrm>
        </p:spPr>
        <p:txBody>
          <a:bodyPr>
            <a:normAutofit/>
          </a:bodyPr>
          <a:lstStyle/>
          <a:p>
            <a:pPr marL="463550" lvl="2" indent="0" algn="ctr">
              <a:buNone/>
            </a:pPr>
            <a:r>
              <a:rPr lang="en-US" sz="4800" b="1" u="sng" dirty="0">
                <a:latin typeface="Calibri" panose="020F0502020204030204" pitchFamily="34" charset="0"/>
                <a:cs typeface="Calibri" panose="020F0502020204030204" pitchFamily="34" charset="0"/>
              </a:rPr>
              <a:t>Physical Plant and Instructional Equipment</a:t>
            </a:r>
          </a:p>
          <a:p>
            <a:pPr lvl="2"/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$5.7 million one-time </a:t>
            </a:r>
          </a:p>
          <a:p>
            <a:pPr lvl="3"/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SMC: $109,543</a:t>
            </a: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Retroactive reduction of </a:t>
            </a:r>
            <a:r>
              <a:rPr lang="en-US" sz="4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&lt;$500&gt; 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million issued in 2022-2023</a:t>
            </a:r>
          </a:p>
          <a:p>
            <a:pPr lvl="3"/>
            <a:r>
              <a:rPr 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2022-23: $16,065,543</a:t>
            </a:r>
          </a:p>
          <a:p>
            <a:pPr lvl="3"/>
            <a:r>
              <a:rPr 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Reduction: </a:t>
            </a:r>
            <a:r>
              <a:rPr lang="en-US" sz="3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&lt;$9,555,621&gt;</a:t>
            </a:r>
          </a:p>
          <a:p>
            <a:pPr lvl="3"/>
            <a:r>
              <a:rPr lang="en-US" sz="3800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Remaining: $6,509,922</a:t>
            </a:r>
          </a:p>
          <a:p>
            <a:pPr lvl="2"/>
            <a:endParaRPr lang="en-US"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500" dirty="0"/>
          </a:p>
          <a:p>
            <a:pPr lvl="1"/>
            <a:endParaRPr lang="en-US" sz="3100" dirty="0"/>
          </a:p>
          <a:p>
            <a:pPr marL="682625" lvl="3" indent="0">
              <a:buNone/>
            </a:pPr>
            <a:endParaRPr lang="en-US" sz="1800" dirty="0"/>
          </a:p>
          <a:p>
            <a:pPr lvl="2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FB852A4-6E79-BB34-D160-F4D6E65653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925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35273" y="356231"/>
            <a:ext cx="12056728" cy="6501769"/>
          </a:xfrm>
        </p:spPr>
        <p:txBody>
          <a:bodyPr>
            <a:normAutofit/>
          </a:bodyPr>
          <a:lstStyle/>
          <a:p>
            <a:pPr marL="463550" lvl="2" indent="0" algn="ctr">
              <a:buNone/>
            </a:pPr>
            <a:r>
              <a:rPr lang="en-US" sz="4400" b="1" u="sng" dirty="0">
                <a:latin typeface="Calibri" panose="020F0502020204030204" pitchFamily="34" charset="0"/>
                <a:cs typeface="Calibri" panose="020F0502020204030204" pitchFamily="34" charset="0"/>
              </a:rPr>
              <a:t>Other Allocations and Changes</a:t>
            </a:r>
          </a:p>
          <a:p>
            <a:pPr lvl="2"/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Student Housing: Removes grants and replaces them with a requirement for Districts to issue Lease Revenue Bonds with State pledge of support to pay off the bonds</a:t>
            </a:r>
          </a:p>
          <a:p>
            <a:pPr lvl="2"/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COVID Block Grant: Increased flexibility including to include deferred maintenance and enrollment and retention</a:t>
            </a:r>
          </a:p>
          <a:p>
            <a:pPr lvl="2"/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LGBTQ+ Pilot Program at LACCD: One-time $10.0 million</a:t>
            </a:r>
          </a:p>
          <a:p>
            <a:pPr lvl="2"/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East LA Entrepreneurship and Innovation Center: One-time $2.5 million</a:t>
            </a:r>
          </a:p>
          <a:p>
            <a:pPr lvl="2"/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Equal Opportunity Program: $5.7 million</a:t>
            </a:r>
          </a:p>
          <a:p>
            <a:pPr lvl="2"/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Student Success Completion Grant: Increases maximum award from $4,000 per semester to $5,250 for current and former foster youth enrolled in 12 or more units.</a:t>
            </a:r>
          </a:p>
          <a:p>
            <a:pPr lvl="2"/>
            <a:endParaRPr 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44475" lvl="1" indent="0">
              <a:buNone/>
            </a:pPr>
            <a:endParaRPr lang="en-US" sz="2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500" dirty="0"/>
          </a:p>
          <a:p>
            <a:pPr lvl="1"/>
            <a:endParaRPr lang="en-US" sz="3100" dirty="0"/>
          </a:p>
          <a:p>
            <a:pPr marL="682625" lvl="3" indent="0">
              <a:buNone/>
            </a:pPr>
            <a:endParaRPr lang="en-US" sz="1800" dirty="0"/>
          </a:p>
          <a:p>
            <a:pPr lvl="2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0ED950C-54A5-6015-234B-D50D226F9F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656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229" y="2243644"/>
            <a:ext cx="11081656" cy="237071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2023-2024 PROPOSED ADOPTED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048653-9893-6506-ABCD-508BCEF4AB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33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229" y="2243644"/>
            <a:ext cx="11081656" cy="237071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2023-2024 major assumptions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682499-3AAD-07C0-9A45-33081FEDE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579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56C8748-67C8-48EB-9A65-566487AE9F3B}"/>
              </a:ext>
            </a:extLst>
          </p:cNvPr>
          <p:cNvSpPr txBox="1">
            <a:spLocks/>
          </p:cNvSpPr>
          <p:nvPr/>
        </p:nvSpPr>
        <p:spPr>
          <a:xfrm>
            <a:off x="741044" y="1715965"/>
            <a:ext cx="11795760" cy="49515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District Planning and Advisory Council (DPAC)</a:t>
            </a:r>
          </a:p>
          <a:p>
            <a:pPr lvl="1"/>
            <a:r>
              <a:rPr lang="en-US" sz="3600" dirty="0"/>
              <a:t>Primary planning body</a:t>
            </a:r>
          </a:p>
          <a:p>
            <a:r>
              <a:rPr lang="en-US" sz="3600" dirty="0"/>
              <a:t>Continued 2 Annual Plans from 2022-2023 into    2023-2024</a:t>
            </a:r>
          </a:p>
          <a:p>
            <a:r>
              <a:rPr lang="en-US" sz="3600" dirty="0"/>
              <a:t>Both plans included in the Proposed Adopted Budget</a:t>
            </a:r>
          </a:p>
          <a:p>
            <a:pPr lvl="1"/>
            <a:r>
              <a:rPr lang="en-US" sz="3400" dirty="0"/>
              <a:t>Unrestricted Funded - $600,750</a:t>
            </a:r>
          </a:p>
          <a:p>
            <a:pPr lvl="1"/>
            <a:r>
              <a:rPr lang="en-US" sz="3400" dirty="0"/>
              <a:t>Grant Funded - $276,250</a:t>
            </a:r>
          </a:p>
          <a:p>
            <a:pPr lvl="1"/>
            <a:endParaRPr lang="en-US" sz="3400" dirty="0"/>
          </a:p>
          <a:p>
            <a:pPr marL="457200" lvl="1" indent="0">
              <a:buNone/>
            </a:pPr>
            <a:endParaRPr lang="en-US" sz="3400" dirty="0"/>
          </a:p>
          <a:p>
            <a:endParaRPr lang="en-US" sz="36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39C6787-FC93-481A-8751-D8E661BE93A8}"/>
              </a:ext>
            </a:extLst>
          </p:cNvPr>
          <p:cNvSpPr txBox="1">
            <a:spLocks/>
          </p:cNvSpPr>
          <p:nvPr/>
        </p:nvSpPr>
        <p:spPr>
          <a:xfrm>
            <a:off x="-531478" y="470421"/>
            <a:ext cx="12104482" cy="770513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Linking planning to budgeting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437EFD-A2F4-55B8-BDB3-81A0036B2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056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155E1D7-9C01-46A9-AC96-FEB1F4097A45}"/>
              </a:ext>
            </a:extLst>
          </p:cNvPr>
          <p:cNvSpPr/>
          <p:nvPr/>
        </p:nvSpPr>
        <p:spPr>
          <a:xfrm>
            <a:off x="80682" y="1462868"/>
            <a:ext cx="1203063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i="1" u="sng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Develop a Master Plan for Education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Budget:</a:t>
            </a:r>
            <a:r>
              <a:rPr lang="en-US" sz="1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$185,000 (one-time) to be funded by Unrestricted General Fund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Purpose/Goal of Action Plan: </a:t>
            </a:r>
            <a:r>
              <a:rPr lang="en-US" sz="1800" dirty="0">
                <a:effectLst/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Establish a task force comprised of representatives from all constituencies of the District who will work with Administrators and consultant in developing the District’s Master Plan of Education.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endParaRPr lang="en-US" dirty="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i="1" u="sng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Relaunch The Center to be a Learning and Professional Development Center for All Employee Groups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Budget:  </a:t>
            </a:r>
            <a:r>
              <a:rPr lang="en-US" sz="1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$415,750 (ongoing) to be funded by Unrestricted General Fund and $276,250 (ongoing) to be funded by Student Equity and Achievement Program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715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Purpose/Goal of Action Plan: </a:t>
            </a:r>
            <a:r>
              <a:rPr lang="en-US" sz="1800" dirty="0">
                <a:effectLst/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Support the</a:t>
            </a:r>
            <a:r>
              <a:rPr lang="en-US" sz="1800" b="1" dirty="0">
                <a:effectLst/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1800" dirty="0">
                <a:effectLst/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Institutional Effectiveness Partnership Initiative in its design and implementation of a comprehensive professional development plan for all employee groups, which aligns with the District’s redesign, equity mission, vision and goals, to improve student racial equity and sense of belonging on campus.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D0AF3A-F244-691A-51BC-4557C0227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576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56C8748-67C8-48EB-9A65-566487AE9F3B}"/>
              </a:ext>
            </a:extLst>
          </p:cNvPr>
          <p:cNvSpPr txBox="1">
            <a:spLocks/>
          </p:cNvSpPr>
          <p:nvPr/>
        </p:nvSpPr>
        <p:spPr>
          <a:xfrm>
            <a:off x="-1" y="1803531"/>
            <a:ext cx="12191999" cy="54060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/>
              <a:t>Apportionment</a:t>
            </a:r>
          </a:p>
          <a:p>
            <a:pPr lvl="1"/>
            <a:r>
              <a:rPr lang="en-US" sz="3600" dirty="0"/>
              <a:t>COLA: 8.22% or $12,681,216</a:t>
            </a:r>
          </a:p>
          <a:p>
            <a:pPr lvl="1"/>
            <a:r>
              <a:rPr lang="en-US" sz="3600" dirty="0"/>
              <a:t>No Growth: Hold harmless</a:t>
            </a:r>
          </a:p>
          <a:p>
            <a:pPr lvl="1"/>
            <a:r>
              <a:rPr lang="en-US" sz="3600" dirty="0"/>
              <a:t>Deficit Factor: </a:t>
            </a:r>
            <a:r>
              <a:rPr lang="en-US" sz="3600" dirty="0">
                <a:solidFill>
                  <a:schemeClr val="tx1">
                    <a:lumMod val="95000"/>
                  </a:schemeClr>
                </a:solidFill>
              </a:rPr>
              <a:t>0.00% </a:t>
            </a:r>
          </a:p>
          <a:p>
            <a:pPr marL="457200" lvl="1" indent="0">
              <a:buNone/>
            </a:pPr>
            <a:endParaRPr lang="en-US" sz="26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39C6787-FC93-481A-8751-D8E661BE93A8}"/>
              </a:ext>
            </a:extLst>
          </p:cNvPr>
          <p:cNvSpPr txBox="1">
            <a:spLocks/>
          </p:cNvSpPr>
          <p:nvPr/>
        </p:nvSpPr>
        <p:spPr>
          <a:xfrm>
            <a:off x="597625" y="287578"/>
            <a:ext cx="10996749" cy="770513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Major assumptions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6D91D8-4CA0-FF4A-358F-460D2796F1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33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2022 - 2023 recap</a:t>
            </a:r>
            <a:b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Summary of Changes from</a:t>
            </a:r>
            <a:b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Tentative Budget Projections</a:t>
            </a:r>
            <a:b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en-US" sz="5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9C8C6D-8169-F21F-D534-1A1D44A9B4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87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56C8748-67C8-48EB-9A65-566487AE9F3B}"/>
              </a:ext>
            </a:extLst>
          </p:cNvPr>
          <p:cNvSpPr txBox="1">
            <a:spLocks/>
          </p:cNvSpPr>
          <p:nvPr/>
        </p:nvSpPr>
        <p:spPr>
          <a:xfrm>
            <a:off x="696540" y="1374537"/>
            <a:ext cx="12191999" cy="5252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/>
              <a:t>CrFTES</a:t>
            </a:r>
            <a:r>
              <a:rPr lang="en-US" sz="3200" dirty="0"/>
              <a:t> growth of 3.0% or 482.20 FTES</a:t>
            </a:r>
          </a:p>
          <a:p>
            <a:pPr marL="457200" lvl="1" indent="0">
              <a:buNone/>
            </a:pPr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6D91D8-4CA0-FF4A-358F-460D2796F1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1CCA0F6-6DE4-81C5-B06A-FB3A7FF9E3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0322178"/>
              </p:ext>
            </p:extLst>
          </p:nvPr>
        </p:nvGraphicFramePr>
        <p:xfrm>
          <a:off x="1044744" y="779800"/>
          <a:ext cx="10842455" cy="600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C24B59A-E152-7FE2-13F4-C81354F16F80}"/>
              </a:ext>
            </a:extLst>
          </p:cNvPr>
          <p:cNvCxnSpPr/>
          <p:nvPr/>
        </p:nvCxnSpPr>
        <p:spPr>
          <a:xfrm>
            <a:off x="2929631" y="1811045"/>
            <a:ext cx="7634796" cy="2947386"/>
          </a:xfrm>
          <a:prstGeom prst="straightConnector1">
            <a:avLst/>
          </a:prstGeom>
          <a:ln w="47625"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8D8D5E4-9EBE-7C81-29E0-5F14295B010A}"/>
              </a:ext>
            </a:extLst>
          </p:cNvPr>
          <p:cNvSpPr txBox="1"/>
          <p:nvPr/>
        </p:nvSpPr>
        <p:spPr>
          <a:xfrm>
            <a:off x="7723573" y="2967335"/>
            <a:ext cx="3853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Decline of 2,946 or 15.1%</a:t>
            </a:r>
          </a:p>
        </p:txBody>
      </p:sp>
    </p:spTree>
    <p:extLst>
      <p:ext uri="{BB962C8B-B14F-4D97-AF65-F5344CB8AC3E}">
        <p14:creationId xmlns:p14="http://schemas.microsoft.com/office/powerpoint/2010/main" val="341424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AsOne/>
      </p:bldGraphic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56C8748-67C8-48EB-9A65-566487AE9F3B}"/>
              </a:ext>
            </a:extLst>
          </p:cNvPr>
          <p:cNvSpPr txBox="1">
            <a:spLocks/>
          </p:cNvSpPr>
          <p:nvPr/>
        </p:nvSpPr>
        <p:spPr>
          <a:xfrm>
            <a:off x="304801" y="1484880"/>
            <a:ext cx="12005952" cy="5398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Non-resident FTES: 7.0% or 199 FTES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</a:p>
          <a:p>
            <a:pPr marL="457200" lvl="1" indent="0">
              <a:buNone/>
            </a:pPr>
            <a:endParaRPr lang="en-US" sz="2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F11B9F-B062-103A-7851-55B0B40FA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30858C8-FE32-AFF3-796F-A331C294C1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8360084"/>
              </p:ext>
            </p:extLst>
          </p:nvPr>
        </p:nvGraphicFramePr>
        <p:xfrm>
          <a:off x="1044744" y="779800"/>
          <a:ext cx="10842455" cy="600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C9FD77B-D842-B922-F89E-3778E7BD8CF9}"/>
              </a:ext>
            </a:extLst>
          </p:cNvPr>
          <p:cNvSpPr txBox="1"/>
          <p:nvPr/>
        </p:nvSpPr>
        <p:spPr>
          <a:xfrm>
            <a:off x="7956839" y="3318545"/>
            <a:ext cx="3853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Decline of 1,214 or 28.5%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E44C87C-F206-322A-0F09-67AB251C499D}"/>
              </a:ext>
            </a:extLst>
          </p:cNvPr>
          <p:cNvCxnSpPr>
            <a:cxnSpLocks/>
          </p:cNvCxnSpPr>
          <p:nvPr/>
        </p:nvCxnSpPr>
        <p:spPr>
          <a:xfrm>
            <a:off x="4077478" y="3023118"/>
            <a:ext cx="6729545" cy="1679080"/>
          </a:xfrm>
          <a:prstGeom prst="straightConnector1">
            <a:avLst/>
          </a:prstGeom>
          <a:ln w="47625"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00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56C8748-67C8-48EB-9A65-566487AE9F3B}"/>
              </a:ext>
            </a:extLst>
          </p:cNvPr>
          <p:cNvSpPr txBox="1">
            <a:spLocks/>
          </p:cNvSpPr>
          <p:nvPr/>
        </p:nvSpPr>
        <p:spPr>
          <a:xfrm>
            <a:off x="135272" y="1400903"/>
            <a:ext cx="12215630" cy="530649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3600" dirty="0"/>
              <a:t>NR Tuition revenue increase of ~$1,604,073 from PY</a:t>
            </a:r>
          </a:p>
          <a:p>
            <a:pPr lvl="2"/>
            <a:r>
              <a:rPr lang="en-US" sz="3200" dirty="0"/>
              <a:t>2018-2019 = $33,029,528</a:t>
            </a:r>
          </a:p>
          <a:p>
            <a:pPr lvl="2"/>
            <a:r>
              <a:rPr lang="en-US" sz="3200" dirty="0"/>
              <a:t>2019-2020 = $28,384,549</a:t>
            </a:r>
          </a:p>
          <a:p>
            <a:pPr lvl="2"/>
            <a:r>
              <a:rPr lang="en-US" sz="3200" dirty="0"/>
              <a:t>2020-2021 = $23,987,221</a:t>
            </a:r>
          </a:p>
          <a:p>
            <a:pPr lvl="2"/>
            <a:r>
              <a:rPr lang="en-US" sz="3200" dirty="0"/>
              <a:t>2021-2022 = $21,657,241</a:t>
            </a:r>
          </a:p>
          <a:p>
            <a:pPr lvl="2"/>
            <a:r>
              <a:rPr lang="en-US" sz="3200" dirty="0"/>
              <a:t>2022-2023 = $22,922,455</a:t>
            </a:r>
          </a:p>
          <a:p>
            <a:pPr lvl="2"/>
            <a:r>
              <a:rPr lang="en-US" sz="3200" dirty="0"/>
              <a:t>2023-2024 </a:t>
            </a:r>
            <a:r>
              <a:rPr lang="en-US" sz="3200" dirty="0" err="1"/>
              <a:t>Proj</a:t>
            </a:r>
            <a:r>
              <a:rPr lang="en-US" sz="3200" dirty="0"/>
              <a:t>. = $24,526,528</a:t>
            </a:r>
          </a:p>
          <a:p>
            <a:pPr lvl="2"/>
            <a:r>
              <a:rPr lang="en-US" sz="3200" dirty="0"/>
              <a:t>5 Year Decrease of ~</a:t>
            </a:r>
            <a:r>
              <a:rPr lang="en-US" sz="3200" dirty="0">
                <a:solidFill>
                  <a:srgbClr val="FF0000"/>
                </a:solidFill>
              </a:rPr>
              <a:t>&lt;$8,503,000&gt; </a:t>
            </a:r>
            <a:r>
              <a:rPr lang="en-US" sz="3200" dirty="0"/>
              <a:t>or</a:t>
            </a:r>
            <a:r>
              <a:rPr lang="en-US" sz="3200" dirty="0">
                <a:solidFill>
                  <a:srgbClr val="FF0000"/>
                </a:solidFill>
              </a:rPr>
              <a:t> &lt;25.7%&gt; </a:t>
            </a:r>
            <a:endParaRPr lang="en-US" sz="3200" dirty="0"/>
          </a:p>
          <a:p>
            <a:r>
              <a:rPr lang="en-US" sz="3600" dirty="0"/>
              <a:t>All revenues driven by FTES adjusted</a:t>
            </a:r>
            <a:endParaRPr lang="en-US" sz="4000" dirty="0"/>
          </a:p>
          <a:p>
            <a:pPr lvl="1"/>
            <a:endParaRPr lang="en-US" sz="2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F11B9F-B062-103A-7851-55B0B40FA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31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4290A3-D684-40D8-8697-0CCE1DF94F5A}"/>
              </a:ext>
            </a:extLst>
          </p:cNvPr>
          <p:cNvSpPr txBox="1"/>
          <p:nvPr/>
        </p:nvSpPr>
        <p:spPr>
          <a:xfrm>
            <a:off x="0" y="245950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Since 2018-2019, total FTES served is projected to have declined by </a:t>
            </a:r>
            <a:r>
              <a:rPr lang="en-US" sz="4000" b="1" dirty="0">
                <a:solidFill>
                  <a:srgbClr val="FF0000"/>
                </a:solidFill>
              </a:rPr>
              <a:t>~&lt;16.6%&gt; </a:t>
            </a:r>
            <a:r>
              <a:rPr lang="en-US" sz="4000" b="1" dirty="0"/>
              <a:t>or </a:t>
            </a:r>
            <a:r>
              <a:rPr lang="en-US" sz="4000" b="1" dirty="0">
                <a:solidFill>
                  <a:srgbClr val="FF0000"/>
                </a:solidFill>
              </a:rPr>
              <a:t>&lt;4,069.76&gt; </a:t>
            </a:r>
            <a:r>
              <a:rPr lang="en-US" sz="4000" b="1" dirty="0"/>
              <a:t>FTES</a:t>
            </a:r>
          </a:p>
          <a:p>
            <a:pPr algn="ctr"/>
            <a:endParaRPr lang="en-US" sz="40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EFD108-F4A9-FC9E-CDAB-784372975A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2858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56C8748-67C8-48EB-9A65-566487AE9F3B}"/>
              </a:ext>
            </a:extLst>
          </p:cNvPr>
          <p:cNvSpPr txBox="1">
            <a:spLocks/>
          </p:cNvSpPr>
          <p:nvPr/>
        </p:nvSpPr>
        <p:spPr>
          <a:xfrm>
            <a:off x="135272" y="1400903"/>
            <a:ext cx="12215630" cy="530649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800" dirty="0"/>
              <a:t>Higher Education Emergency Relief Fund (HEERF) ended June 2023</a:t>
            </a:r>
          </a:p>
          <a:p>
            <a:pPr marL="457200" lvl="1" indent="0">
              <a:buNone/>
            </a:pPr>
            <a:endParaRPr lang="en-US" sz="3200" dirty="0"/>
          </a:p>
          <a:p>
            <a:r>
              <a:rPr lang="en-US" sz="3600" dirty="0"/>
              <a:t>All revenues driven by FTES adjusted</a:t>
            </a:r>
            <a:endParaRPr lang="en-US" sz="4000" dirty="0"/>
          </a:p>
          <a:p>
            <a:pPr lvl="1"/>
            <a:endParaRPr lang="en-US" sz="2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F11B9F-B062-103A-7851-55B0B40FA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19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56C8748-67C8-48EB-9A65-566487AE9F3B}"/>
              </a:ext>
            </a:extLst>
          </p:cNvPr>
          <p:cNvSpPr txBox="1">
            <a:spLocks/>
          </p:cNvSpPr>
          <p:nvPr/>
        </p:nvSpPr>
        <p:spPr>
          <a:xfrm>
            <a:off x="360600" y="1140254"/>
            <a:ext cx="12111318" cy="545456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Salaries: Step, column, longevity and negotiated adjustments</a:t>
            </a:r>
          </a:p>
          <a:p>
            <a:endParaRPr lang="en-US" sz="2800" dirty="0"/>
          </a:p>
          <a:p>
            <a:r>
              <a:rPr lang="en-US" sz="2800" dirty="0"/>
              <a:t>Health and Welfare </a:t>
            </a:r>
            <a:endParaRPr lang="en-US" sz="1600" i="1" dirty="0"/>
          </a:p>
          <a:p>
            <a:pPr lvl="1"/>
            <a:r>
              <a:rPr lang="en-US" sz="2800" dirty="0"/>
              <a:t>Current employees: 11.9%</a:t>
            </a:r>
          </a:p>
          <a:p>
            <a:pPr lvl="1"/>
            <a:r>
              <a:rPr lang="en-US" sz="2800" dirty="0"/>
              <a:t>Retirees: 2.93%</a:t>
            </a:r>
          </a:p>
          <a:p>
            <a:pPr lvl="1"/>
            <a:endParaRPr lang="en-US" sz="2800" dirty="0"/>
          </a:p>
          <a:p>
            <a:r>
              <a:rPr lang="en-US" sz="2800" dirty="0"/>
              <a:t>Utilities: Adjusted for increased usage</a:t>
            </a:r>
          </a:p>
          <a:p>
            <a:pPr lvl="1"/>
            <a:r>
              <a:rPr lang="en-US" sz="2600" dirty="0"/>
              <a:t> Full-year Malibu included</a:t>
            </a:r>
          </a:p>
          <a:p>
            <a:pPr lvl="1"/>
            <a:endParaRPr lang="en-US" sz="2600" dirty="0"/>
          </a:p>
          <a:p>
            <a:r>
              <a:rPr lang="en-US" sz="2800" dirty="0"/>
              <a:t>Insurance: 9.12%</a:t>
            </a:r>
          </a:p>
          <a:p>
            <a:endParaRPr lang="en-US" sz="2800" dirty="0"/>
          </a:p>
          <a:p>
            <a:r>
              <a:rPr lang="en-US" sz="2800" dirty="0"/>
              <a:t>No Equipment – Emergency Need Fund 40.0</a:t>
            </a:r>
          </a:p>
          <a:p>
            <a:endParaRPr lang="en-US" sz="3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27005F-D1D7-91EF-CE7D-FDE7722FC5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800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56C8748-67C8-48EB-9A65-566487AE9F3B}"/>
              </a:ext>
            </a:extLst>
          </p:cNvPr>
          <p:cNvSpPr txBox="1">
            <a:spLocks/>
          </p:cNvSpPr>
          <p:nvPr/>
        </p:nvSpPr>
        <p:spPr>
          <a:xfrm>
            <a:off x="40341" y="1021126"/>
            <a:ext cx="12111318" cy="545456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July Board Meeting: Discussion on budget balancing recommendations (Tentative to Adopted)</a:t>
            </a:r>
          </a:p>
          <a:p>
            <a:r>
              <a:rPr lang="en-US" sz="3600" dirty="0"/>
              <a:t>Major changes:</a:t>
            </a:r>
          </a:p>
          <a:p>
            <a:pPr lvl="1"/>
            <a:r>
              <a:rPr lang="en-US" sz="3400" dirty="0"/>
              <a:t>100% efficiency adjusted to 92.5% (</a:t>
            </a:r>
            <a:r>
              <a:rPr lang="en-US" sz="3400" i="1" dirty="0"/>
              <a:t>annual</a:t>
            </a:r>
            <a:r>
              <a:rPr lang="en-US" sz="3400" dirty="0"/>
              <a:t>)</a:t>
            </a:r>
          </a:p>
          <a:p>
            <a:pPr lvl="2"/>
            <a:r>
              <a:rPr lang="en-US" sz="3200" dirty="0"/>
              <a:t>Late notification for Fall planning</a:t>
            </a:r>
          </a:p>
          <a:p>
            <a:pPr lvl="2"/>
            <a:r>
              <a:rPr lang="en-US" sz="3200" dirty="0"/>
              <a:t>Provides time to plan for 100% efficiency in Winter and Spring</a:t>
            </a:r>
          </a:p>
          <a:p>
            <a:pPr lvl="3"/>
            <a:r>
              <a:rPr lang="en-US" sz="3000" dirty="0"/>
              <a:t>Original: 6,883; Updated: 7,891; Current: 8,213 </a:t>
            </a:r>
            <a:r>
              <a:rPr lang="en-US" sz="2000" dirty="0"/>
              <a:t>(Fall 22: 8,512)</a:t>
            </a:r>
          </a:p>
          <a:p>
            <a:pPr lvl="2"/>
            <a:r>
              <a:rPr lang="en-US" sz="3200" dirty="0"/>
              <a:t>Census Date: 85.54% efficiency </a:t>
            </a:r>
            <a:r>
              <a:rPr lang="en-US" sz="2000" dirty="0"/>
              <a:t>(Fall 22 was 80.07%)</a:t>
            </a:r>
          </a:p>
          <a:p>
            <a:pPr lvl="1"/>
            <a:r>
              <a:rPr lang="en-US" sz="3400" dirty="0"/>
              <a:t>Attrition savings recalculated to $2.4 million from $1.75 million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DADC7D-EE8D-BA77-AE19-0FAA5DBE4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53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0B1C4AD-4B90-E4A5-4FC5-416EF148D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117748"/>
              </p:ext>
            </p:extLst>
          </p:nvPr>
        </p:nvGraphicFramePr>
        <p:xfrm>
          <a:off x="0" y="0"/>
          <a:ext cx="12192000" cy="685800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712557224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3466335795"/>
                    </a:ext>
                  </a:extLst>
                </a:gridCol>
              </a:tblGrid>
              <a:tr h="623455">
                <a:tc>
                  <a:txBody>
                    <a:bodyPr/>
                    <a:lstStyle/>
                    <a:p>
                      <a:pPr algn="ctr"/>
                      <a:r>
                        <a:rPr lang="en-US" sz="3200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Balancing Action to Tentative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Projected Saving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177792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Increase in Efficiency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$4,158,367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480728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Management/Classified Attrition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$2,423,259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663599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Contracts and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$500,024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136809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Non-Instruction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$440,173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724648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Student Help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$373,170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7331021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$214,044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520332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20% Supplies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$206,819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652826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Overtime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$144,529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311021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$67,070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728916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Balancing Measures: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$8,527,455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329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451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BCED9-4DAF-33D3-6AF0-D6A3E9306A54}"/>
              </a:ext>
            </a:extLst>
          </p:cNvPr>
          <p:cNvSpPr txBox="1">
            <a:spLocks/>
          </p:cNvSpPr>
          <p:nvPr/>
        </p:nvSpPr>
        <p:spPr>
          <a:xfrm>
            <a:off x="80682" y="1050875"/>
            <a:ext cx="12111318" cy="545456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6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79A385A-4AF2-ACD9-062E-917340604A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236857"/>
              </p:ext>
            </p:extLst>
          </p:nvPr>
        </p:nvGraphicFramePr>
        <p:xfrm>
          <a:off x="80680" y="1275765"/>
          <a:ext cx="12030638" cy="4160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67366">
                  <a:extLst>
                    <a:ext uri="{9D8B030D-6E8A-4147-A177-3AD203B41FA5}">
                      <a16:colId xmlns:a16="http://schemas.microsoft.com/office/drawing/2014/main" val="2865681175"/>
                    </a:ext>
                  </a:extLst>
                </a:gridCol>
                <a:gridCol w="2144221">
                  <a:extLst>
                    <a:ext uri="{9D8B030D-6E8A-4147-A177-3AD203B41FA5}">
                      <a16:colId xmlns:a16="http://schemas.microsoft.com/office/drawing/2014/main" val="2102811088"/>
                    </a:ext>
                  </a:extLst>
                </a:gridCol>
                <a:gridCol w="1773017">
                  <a:extLst>
                    <a:ext uri="{9D8B030D-6E8A-4147-A177-3AD203B41FA5}">
                      <a16:colId xmlns:a16="http://schemas.microsoft.com/office/drawing/2014/main" val="2692080353"/>
                    </a:ext>
                  </a:extLst>
                </a:gridCol>
                <a:gridCol w="1773017">
                  <a:extLst>
                    <a:ext uri="{9D8B030D-6E8A-4147-A177-3AD203B41FA5}">
                      <a16:colId xmlns:a16="http://schemas.microsoft.com/office/drawing/2014/main" val="1115067870"/>
                    </a:ext>
                  </a:extLst>
                </a:gridCol>
                <a:gridCol w="1773017">
                  <a:extLst>
                    <a:ext uri="{9D8B030D-6E8A-4147-A177-3AD203B41FA5}">
                      <a16:colId xmlns:a16="http://schemas.microsoft.com/office/drawing/2014/main" val="2595925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UNRESTRICTED GENERAL FUND – </a:t>
                      </a:r>
                    </a:p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MULTI-YEAR PROJECTION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0375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2022-2023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2023-2024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2024-2025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2025-2026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58726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Beginning Fund Balance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43,914,608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34,022,513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27,053,456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17,872,786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91100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Revenues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204,862,920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216,247,369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224,258,031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225,387,753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78172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Expenditures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214,755,015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223,216,426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233,438,701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239,030,443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83478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Operating Surplus/(Deficit)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(9,892,095)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(6,969,057)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(9,180,670)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(13,642,690)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40568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Ending Fund Balance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34,022,513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27,053,456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17,872,786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4,230,096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8134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Fund Balance Ratio to Total Expenditures and Transfers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15.84%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12.12%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7.66%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1.77%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54548493"/>
                  </a:ext>
                </a:extLst>
              </a:tr>
            </a:tbl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F0612B6-4B4D-8892-F51D-B41FF817287D}"/>
              </a:ext>
            </a:extLst>
          </p:cNvPr>
          <p:cNvSpPr/>
          <p:nvPr/>
        </p:nvSpPr>
        <p:spPr>
          <a:xfrm>
            <a:off x="6844683" y="1858584"/>
            <a:ext cx="1837677" cy="3595456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2F82C8-1760-D5CD-905B-FA61A53DD509}"/>
              </a:ext>
            </a:extLst>
          </p:cNvPr>
          <p:cNvSpPr txBox="1"/>
          <p:nvPr/>
        </p:nvSpPr>
        <p:spPr>
          <a:xfrm>
            <a:off x="5663953" y="5777320"/>
            <a:ext cx="4554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Tentative Budget = 5.10%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7E715E-E2C4-F5F5-A91C-721A23E28A1B}"/>
              </a:ext>
            </a:extLst>
          </p:cNvPr>
          <p:cNvSpPr txBox="1"/>
          <p:nvPr/>
        </p:nvSpPr>
        <p:spPr>
          <a:xfrm>
            <a:off x="6613865" y="5744471"/>
            <a:ext cx="5008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Tentative Budget =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&lt;3.24%&gt;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583C765-B59C-BCBE-0838-FEAD88E0817E}"/>
              </a:ext>
            </a:extLst>
          </p:cNvPr>
          <p:cNvSpPr/>
          <p:nvPr/>
        </p:nvSpPr>
        <p:spPr>
          <a:xfrm>
            <a:off x="8599502" y="1840829"/>
            <a:ext cx="1837677" cy="3595456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3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  <p:bldP spid="7" grpId="1"/>
      <p:bldP spid="8" grpId="0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Changes in Revenue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4BA8A4-9A0F-43D7-581B-D51E6DA8A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83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AFC7A0A-0CED-A55B-1DFB-5FBF97A8B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487388"/>
              </p:ext>
            </p:extLst>
          </p:nvPr>
        </p:nvGraphicFramePr>
        <p:xfrm>
          <a:off x="0" y="0"/>
          <a:ext cx="12192000" cy="68580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71707122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282252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3353546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2804394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6063504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19352696"/>
                    </a:ext>
                  </a:extLst>
                </a:gridCol>
              </a:tblGrid>
              <a:tr h="564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2022-2023 Adopted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2022-2023 Tentative Projections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2022-2023 Unaudited Final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Major Change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 Amount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60564760"/>
                  </a:ext>
                </a:extLst>
              </a:tr>
              <a:tr h="28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 panose="020F0502020204030204" pitchFamily="34" charset="0"/>
                        </a:rPr>
                        <a:t>Beginning FB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366092"/>
                          </a:solidFill>
                          <a:effectLst/>
                          <a:latin typeface="Calibri" panose="020F0502020204030204" pitchFamily="34" charset="0"/>
                        </a:rPr>
                        <a:t> $   43,914,608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366092"/>
                          </a:solidFill>
                          <a:effectLst/>
                          <a:latin typeface="Calibri" panose="020F0502020204030204" pitchFamily="34" charset="0"/>
                        </a:rPr>
                        <a:t> $   43,914,608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 panose="020F0502020204030204" pitchFamily="34" charset="0"/>
                        </a:rPr>
                        <a:t> $    43,914,608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No Change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             - 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98208287"/>
                  </a:ext>
                </a:extLst>
              </a:tr>
              <a:tr h="375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Apportionment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 $ 154,272,704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 $ 154,753,003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 $  153,271,985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0.96% Deficit Factor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  (1,481,018)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1257196"/>
                  </a:ext>
                </a:extLst>
              </a:tr>
              <a:tr h="5641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Non-Apportionment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 $   14,494,248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 $   18,083,064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 $    19,497,751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Increased interest return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$    1,414,687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64906358"/>
                  </a:ext>
                </a:extLst>
              </a:tr>
              <a:tr h="5641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STRS On-behalf Payment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 $     7,413,205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 $     7,413,205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 $      5,386,881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Accounting entry only – No budget effect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06510503"/>
                  </a:ext>
                </a:extLst>
              </a:tr>
              <a:tr h="375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Non-Resident Tuition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 $   22,976,436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 $   23,058,284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 $    22,922,455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Final accounting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  (135,829)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0963036"/>
                  </a:ext>
                </a:extLst>
              </a:tr>
              <a:tr h="5641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HEERF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 $         487,115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 $         487,115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 $      3,783,848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Moved exp. to CBG. Backfilled revenue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$    3,296,733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26944316"/>
                  </a:ext>
                </a:extLst>
              </a:tr>
              <a:tr h="375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Total Revenue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 $ 199,643,708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 $ 203,794,671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 panose="020F0502020204030204" pitchFamily="34" charset="0"/>
                        </a:rPr>
                        <a:t> $  204,862,920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$    3,094,573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00864863"/>
                  </a:ext>
                </a:extLst>
              </a:tr>
              <a:tr h="5641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Salary and Benefits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$ 174,420,666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$ 191,867,728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 190,119,830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Final accounting – 0.9% difference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$   (1,747,898)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53384540"/>
                  </a:ext>
                </a:extLst>
              </a:tr>
              <a:tr h="5641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STRS On-behalf Payment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    7,413,205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    7,413,205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     5,386,881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Accounting entry only – No budget effect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04318406"/>
                  </a:ext>
                </a:extLst>
              </a:tr>
              <a:tr h="5641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Supplies/Other Operating/Transfers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  20,538,642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  19,791,784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   19,248,304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Final accounting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$      (543,480)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27817576"/>
                  </a:ext>
                </a:extLst>
              </a:tr>
              <a:tr h="375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$ 202,372,513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$ 219,072,717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$  214,755,015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$   (2,291,378)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80683661"/>
                  </a:ext>
                </a:extLst>
              </a:tr>
              <a:tr h="375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Surplus/</a:t>
                      </a:r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Deficit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(2,728,805)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(15,278,046)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 (9,892,095)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$    5,385,951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1583207"/>
                  </a:ext>
                </a:extLst>
              </a:tr>
              <a:tr h="375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366092"/>
                          </a:solidFill>
                          <a:effectLst/>
                          <a:latin typeface="Calibri" panose="020F0502020204030204" pitchFamily="34" charset="0"/>
                        </a:rPr>
                        <a:t>Ending Fund Balance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 panose="020F0502020204030204" pitchFamily="34" charset="0"/>
                        </a:rPr>
                        <a:t> $   41,185,803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 panose="020F0502020204030204" pitchFamily="34" charset="0"/>
                        </a:rPr>
                        <a:t> $   28,636,562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 panose="020F0502020204030204" pitchFamily="34" charset="0"/>
                        </a:rPr>
                        <a:t> $    34,022,513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36609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$    5,385,951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01782950"/>
                  </a:ext>
                </a:extLst>
              </a:tr>
              <a:tr h="375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366092"/>
                          </a:solidFill>
                          <a:effectLst/>
                          <a:latin typeface="Calibri" panose="020F0502020204030204" pitchFamily="34" charset="0"/>
                        </a:rPr>
                        <a:t>20.35%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366092"/>
                          </a:solidFill>
                          <a:effectLst/>
                          <a:latin typeface="Calibri" panose="020F0502020204030204" pitchFamily="34" charset="0"/>
                        </a:rPr>
                        <a:t>13.07%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 panose="020F0502020204030204" pitchFamily="34" charset="0"/>
                        </a:rPr>
                        <a:t>15.84%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1" i="0" u="none" strike="noStrike" dirty="0">
                        <a:solidFill>
                          <a:srgbClr val="36609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 panose="020F0502020204030204" pitchFamily="34" charset="0"/>
                        </a:rPr>
                        <a:t>2.77%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3235934"/>
                  </a:ext>
                </a:extLst>
              </a:tr>
            </a:tbl>
          </a:graphicData>
        </a:graphic>
      </p:graphicFrame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0D314B7-3DD7-2B8D-3BA9-9922B35E84F2}"/>
              </a:ext>
            </a:extLst>
          </p:cNvPr>
          <p:cNvSpPr/>
          <p:nvPr/>
        </p:nvSpPr>
        <p:spPr>
          <a:xfrm>
            <a:off x="4003828" y="1788854"/>
            <a:ext cx="8188171" cy="550414"/>
          </a:xfrm>
          <a:prstGeom prst="roundRect">
            <a:avLst/>
          </a:prstGeom>
          <a:noFill/>
          <a:ln w="57150">
            <a:solidFill>
              <a:srgbClr val="421A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4D9DED5-F4E9-88CD-0921-119C27C4C813}"/>
              </a:ext>
            </a:extLst>
          </p:cNvPr>
          <p:cNvSpPr/>
          <p:nvPr/>
        </p:nvSpPr>
        <p:spPr>
          <a:xfrm>
            <a:off x="4003829" y="4261282"/>
            <a:ext cx="8188171" cy="550415"/>
          </a:xfrm>
          <a:prstGeom prst="roundRect">
            <a:avLst/>
          </a:prstGeom>
          <a:noFill/>
          <a:ln w="57150">
            <a:solidFill>
              <a:srgbClr val="421A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721862F-4587-663E-3CB6-861180AD5B3C}"/>
              </a:ext>
            </a:extLst>
          </p:cNvPr>
          <p:cNvSpPr/>
          <p:nvPr/>
        </p:nvSpPr>
        <p:spPr>
          <a:xfrm>
            <a:off x="4003829" y="831545"/>
            <a:ext cx="8188171" cy="429084"/>
          </a:xfrm>
          <a:prstGeom prst="roundRect">
            <a:avLst/>
          </a:prstGeom>
          <a:noFill/>
          <a:ln w="57150">
            <a:solidFill>
              <a:srgbClr val="421A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C926B84-E2AF-BACD-207B-2877A104F966}"/>
              </a:ext>
            </a:extLst>
          </p:cNvPr>
          <p:cNvSpPr/>
          <p:nvPr/>
        </p:nvSpPr>
        <p:spPr>
          <a:xfrm>
            <a:off x="4003829" y="1260629"/>
            <a:ext cx="8188171" cy="506766"/>
          </a:xfrm>
          <a:prstGeom prst="roundRect">
            <a:avLst/>
          </a:prstGeom>
          <a:noFill/>
          <a:ln w="57150">
            <a:solidFill>
              <a:srgbClr val="421A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19B932C-EFFB-64A4-1126-4D99EA1FA56D}"/>
              </a:ext>
            </a:extLst>
          </p:cNvPr>
          <p:cNvSpPr/>
          <p:nvPr/>
        </p:nvSpPr>
        <p:spPr>
          <a:xfrm>
            <a:off x="4003829" y="2340747"/>
            <a:ext cx="8188171" cy="402453"/>
          </a:xfrm>
          <a:prstGeom prst="roundRect">
            <a:avLst/>
          </a:prstGeom>
          <a:noFill/>
          <a:ln w="57150">
            <a:solidFill>
              <a:srgbClr val="421A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CB12EBAA-AF3C-199B-E248-968D016A4BC4}"/>
              </a:ext>
            </a:extLst>
          </p:cNvPr>
          <p:cNvSpPr/>
          <p:nvPr/>
        </p:nvSpPr>
        <p:spPr>
          <a:xfrm>
            <a:off x="4003829" y="2718794"/>
            <a:ext cx="8188171" cy="597758"/>
          </a:xfrm>
          <a:prstGeom prst="roundRect">
            <a:avLst/>
          </a:prstGeom>
          <a:noFill/>
          <a:ln w="57150">
            <a:solidFill>
              <a:srgbClr val="421A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D4F11FEE-4C56-D9A4-1492-FB15387FEFA8}"/>
              </a:ext>
            </a:extLst>
          </p:cNvPr>
          <p:cNvSpPr/>
          <p:nvPr/>
        </p:nvSpPr>
        <p:spPr>
          <a:xfrm>
            <a:off x="10123714" y="818236"/>
            <a:ext cx="2068286" cy="2876363"/>
          </a:xfrm>
          <a:prstGeom prst="roundRect">
            <a:avLst/>
          </a:prstGeom>
          <a:noFill/>
          <a:ln w="57150">
            <a:solidFill>
              <a:srgbClr val="421A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3646E1EE-0417-CDC2-1F98-0BE6D10D231B}"/>
              </a:ext>
            </a:extLst>
          </p:cNvPr>
          <p:cNvSpPr/>
          <p:nvPr/>
        </p:nvSpPr>
        <p:spPr>
          <a:xfrm>
            <a:off x="4003829" y="3697559"/>
            <a:ext cx="8188171" cy="550414"/>
          </a:xfrm>
          <a:prstGeom prst="roundRect">
            <a:avLst/>
          </a:prstGeom>
          <a:noFill/>
          <a:ln w="57150">
            <a:solidFill>
              <a:srgbClr val="421A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D7DCA3A5-34CC-4B99-1744-07DC1B46D351}"/>
              </a:ext>
            </a:extLst>
          </p:cNvPr>
          <p:cNvSpPr/>
          <p:nvPr/>
        </p:nvSpPr>
        <p:spPr>
          <a:xfrm>
            <a:off x="4003827" y="4809475"/>
            <a:ext cx="8188171" cy="550414"/>
          </a:xfrm>
          <a:prstGeom prst="roundRect">
            <a:avLst/>
          </a:prstGeom>
          <a:noFill/>
          <a:ln w="57150">
            <a:solidFill>
              <a:srgbClr val="421A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9379C567-2541-3C87-7133-D2363070C4CD}"/>
              </a:ext>
            </a:extLst>
          </p:cNvPr>
          <p:cNvSpPr/>
          <p:nvPr/>
        </p:nvSpPr>
        <p:spPr>
          <a:xfrm>
            <a:off x="10058400" y="3673881"/>
            <a:ext cx="2133596" cy="2086993"/>
          </a:xfrm>
          <a:prstGeom prst="roundRect">
            <a:avLst/>
          </a:prstGeom>
          <a:noFill/>
          <a:ln w="57150">
            <a:solidFill>
              <a:srgbClr val="421A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B2931BF-A5BD-078A-4406-F3507824531D}"/>
              </a:ext>
            </a:extLst>
          </p:cNvPr>
          <p:cNvSpPr/>
          <p:nvPr/>
        </p:nvSpPr>
        <p:spPr>
          <a:xfrm>
            <a:off x="4003829" y="5742378"/>
            <a:ext cx="8188171" cy="429084"/>
          </a:xfrm>
          <a:prstGeom prst="roundRect">
            <a:avLst/>
          </a:prstGeom>
          <a:noFill/>
          <a:ln w="57150">
            <a:solidFill>
              <a:srgbClr val="421A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76D9CFC4-9624-751B-F792-AB6FCF8BBA88}"/>
              </a:ext>
            </a:extLst>
          </p:cNvPr>
          <p:cNvSpPr/>
          <p:nvPr/>
        </p:nvSpPr>
        <p:spPr>
          <a:xfrm>
            <a:off x="4065973" y="6156300"/>
            <a:ext cx="8126022" cy="721671"/>
          </a:xfrm>
          <a:prstGeom prst="roundRect">
            <a:avLst/>
          </a:prstGeom>
          <a:noFill/>
          <a:ln w="57150">
            <a:solidFill>
              <a:srgbClr val="421A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041297D7-00FD-844F-5FA9-679E59B4D96F}"/>
              </a:ext>
            </a:extLst>
          </p:cNvPr>
          <p:cNvSpPr/>
          <p:nvPr/>
        </p:nvSpPr>
        <p:spPr>
          <a:xfrm>
            <a:off x="6096000" y="5770477"/>
            <a:ext cx="2002971" cy="372886"/>
          </a:xfrm>
          <a:prstGeom prst="roundRect">
            <a:avLst/>
          </a:prstGeom>
          <a:noFill/>
          <a:ln w="57150">
            <a:solidFill>
              <a:srgbClr val="421A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DF397E2-BDA5-7428-02A1-8A48B3069EC1}"/>
              </a:ext>
            </a:extLst>
          </p:cNvPr>
          <p:cNvSpPr/>
          <p:nvPr/>
        </p:nvSpPr>
        <p:spPr>
          <a:xfrm>
            <a:off x="1997687" y="0"/>
            <a:ext cx="2068286" cy="6877971"/>
          </a:xfrm>
          <a:prstGeom prst="roundRect">
            <a:avLst/>
          </a:prstGeom>
          <a:noFill/>
          <a:ln w="57150">
            <a:solidFill>
              <a:srgbClr val="421A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6D1E4F4-5D84-1397-00A6-8450F0AEE558}"/>
              </a:ext>
            </a:extLst>
          </p:cNvPr>
          <p:cNvSpPr/>
          <p:nvPr/>
        </p:nvSpPr>
        <p:spPr>
          <a:xfrm>
            <a:off x="4076542" y="0"/>
            <a:ext cx="2068286" cy="6877971"/>
          </a:xfrm>
          <a:prstGeom prst="roundRect">
            <a:avLst/>
          </a:prstGeom>
          <a:noFill/>
          <a:ln w="57150">
            <a:solidFill>
              <a:srgbClr val="421A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3058E0B-F110-A1EF-A087-2BDFD2A07249}"/>
              </a:ext>
            </a:extLst>
          </p:cNvPr>
          <p:cNvSpPr/>
          <p:nvPr/>
        </p:nvSpPr>
        <p:spPr>
          <a:xfrm>
            <a:off x="6113546" y="-19971"/>
            <a:ext cx="2068286" cy="6877971"/>
          </a:xfrm>
          <a:prstGeom prst="roundRect">
            <a:avLst/>
          </a:prstGeom>
          <a:noFill/>
          <a:ln w="57150">
            <a:solidFill>
              <a:srgbClr val="421A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7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10" grpId="0" animBg="1"/>
      <p:bldP spid="10" grpId="1" animBg="1"/>
      <p:bldP spid="12" grpId="0" animBg="1"/>
      <p:bldP spid="12" grpId="1" animBg="1"/>
      <p:bldP spid="16" grpId="0" animBg="1"/>
      <p:bldP spid="16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6" grpId="0" animBg="1"/>
      <p:bldP spid="26" grpId="1" animBg="1"/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D15F89D-9CAD-4D47-B929-9BA6A2DC8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B5C4858-F1B8-4B63-8752-8250DEBE6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283B2D-7C17-4268-A05B-5FADF62BA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577711"/>
              </p:ext>
            </p:extLst>
          </p:nvPr>
        </p:nvGraphicFramePr>
        <p:xfrm>
          <a:off x="0" y="1223386"/>
          <a:ext cx="12192000" cy="563461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730570">
                  <a:extLst>
                    <a:ext uri="{9D8B030D-6E8A-4147-A177-3AD203B41FA5}">
                      <a16:colId xmlns:a16="http://schemas.microsoft.com/office/drawing/2014/main" val="4004712024"/>
                    </a:ext>
                  </a:extLst>
                </a:gridCol>
                <a:gridCol w="2461430">
                  <a:extLst>
                    <a:ext uri="{9D8B030D-6E8A-4147-A177-3AD203B41FA5}">
                      <a16:colId xmlns:a16="http://schemas.microsoft.com/office/drawing/2014/main" val="2697419741"/>
                    </a:ext>
                  </a:extLst>
                </a:gridCol>
              </a:tblGrid>
              <a:tr h="378406"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117696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2022-2023 Unaudited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$204,862,920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07610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12,681,216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96497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Non-Resident Tuition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1,604,073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233794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Non-repetition of Deficit 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1,481,018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743586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STRS On-behalf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1,224,601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80740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Indirect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337,031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570559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Non-repetition of PY Adjustment</a:t>
                      </a:r>
                      <a:endParaRPr lang="en-US" sz="20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&lt;480,299&gt;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459048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&lt;493,771&gt;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406559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Lottery – End of ECA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&lt;1,232,732&gt;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954173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HEERF Revenue Backfill and Indirect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&lt;3,783,848&gt;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86652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47,160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703616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Proposed Adopted Budget Projection: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$216,247,369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750053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80039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28D2C21-59DD-4209-A605-86430AA64AFB}"/>
              </a:ext>
            </a:extLst>
          </p:cNvPr>
          <p:cNvSpPr txBox="1"/>
          <p:nvPr/>
        </p:nvSpPr>
        <p:spPr>
          <a:xfrm>
            <a:off x="199175" y="75177"/>
            <a:ext cx="119143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Projected Changes in Revenue</a:t>
            </a:r>
          </a:p>
          <a:p>
            <a:pPr algn="ctr"/>
            <a:r>
              <a:rPr 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2022-2023 Unaudited to 2023-2024 Proposed Adopted Budget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2A7466-82B0-4E53-AB3D-0D15A889BCF6}"/>
              </a:ext>
            </a:extLst>
          </p:cNvPr>
          <p:cNvSpPr txBox="1"/>
          <p:nvPr/>
        </p:nvSpPr>
        <p:spPr>
          <a:xfrm>
            <a:off x="2025463" y="6427918"/>
            <a:ext cx="956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Increase in Revenue is </a:t>
            </a:r>
            <a:r>
              <a:rPr lang="en-US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$11,384,449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5.56%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06A1C59-9CA2-4B57-8D82-1541151A1F44}"/>
              </a:ext>
            </a:extLst>
          </p:cNvPr>
          <p:cNvSpPr/>
          <p:nvPr/>
        </p:nvSpPr>
        <p:spPr>
          <a:xfrm>
            <a:off x="12550" y="1996188"/>
            <a:ext cx="12179450" cy="405301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D795735-3002-4B7C-81E7-0D033ACFA846}"/>
              </a:ext>
            </a:extLst>
          </p:cNvPr>
          <p:cNvSpPr/>
          <p:nvPr/>
        </p:nvSpPr>
        <p:spPr>
          <a:xfrm>
            <a:off x="12550" y="4874220"/>
            <a:ext cx="12179450" cy="405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4E9A75C-8848-4B32-9AE6-F882ECAEBFC5}"/>
              </a:ext>
            </a:extLst>
          </p:cNvPr>
          <p:cNvSpPr/>
          <p:nvPr/>
        </p:nvSpPr>
        <p:spPr>
          <a:xfrm>
            <a:off x="0" y="2424858"/>
            <a:ext cx="12185725" cy="343915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9BA6A50-6606-A43D-4723-B088D0165F43}"/>
              </a:ext>
            </a:extLst>
          </p:cNvPr>
          <p:cNvSpPr/>
          <p:nvPr/>
        </p:nvSpPr>
        <p:spPr>
          <a:xfrm>
            <a:off x="12550" y="5270973"/>
            <a:ext cx="12179450" cy="405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2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  <p:bldP spid="2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FF0000"/>
                </a:solidFill>
              </a:rPr>
              <a:t>Changes in expenditure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9DB344-CA88-63B2-8298-2A4613D54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09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283B2D-7C17-4268-A05B-5FADF62BA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405732"/>
              </p:ext>
            </p:extLst>
          </p:nvPr>
        </p:nvGraphicFramePr>
        <p:xfrm>
          <a:off x="0" y="923158"/>
          <a:ext cx="12192000" cy="5934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1144">
                  <a:extLst>
                    <a:ext uri="{9D8B030D-6E8A-4147-A177-3AD203B41FA5}">
                      <a16:colId xmlns:a16="http://schemas.microsoft.com/office/drawing/2014/main" val="4004712024"/>
                    </a:ext>
                  </a:extLst>
                </a:gridCol>
                <a:gridCol w="2400856">
                  <a:extLst>
                    <a:ext uri="{9D8B030D-6E8A-4147-A177-3AD203B41FA5}">
                      <a16:colId xmlns:a16="http://schemas.microsoft.com/office/drawing/2014/main" val="2697419741"/>
                    </a:ext>
                  </a:extLst>
                </a:gridCol>
              </a:tblGrid>
              <a:tr h="3934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117696"/>
                  </a:ext>
                </a:extLst>
              </a:tr>
              <a:tr h="426259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2022-2023 Unaudited 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$214,755,015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07610"/>
                  </a:ext>
                </a:extLst>
              </a:tr>
              <a:tr h="426259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Negotiated On Schedule Increases and Related Benefits</a:t>
                      </a:r>
                      <a:endParaRPr lang="en-US" sz="20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9,326,278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743586"/>
                  </a:ext>
                </a:extLst>
              </a:tr>
              <a:tr h="426259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Full-year Effect of Hiring and Termination</a:t>
                      </a:r>
                      <a:endParaRPr lang="en-US" sz="2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2,644,824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406559"/>
                  </a:ext>
                </a:extLst>
              </a:tr>
              <a:tr h="426259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Step, Column and Longevity</a:t>
                      </a:r>
                      <a:endParaRPr lang="en-US" sz="20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2,563,165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591676"/>
                  </a:ext>
                </a:extLst>
              </a:tr>
              <a:tr h="426259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Health and Welfare – Current and Retiree</a:t>
                      </a:r>
                      <a:endParaRPr lang="en-US" sz="20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000" kern="120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2,232,466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85249"/>
                  </a:ext>
                </a:extLst>
              </a:tr>
              <a:tr h="42625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Employment and Retirement 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1,253,627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649458"/>
                  </a:ext>
                </a:extLst>
              </a:tr>
              <a:tr h="42625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STRS On-behalf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1,224,601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010289"/>
                  </a:ext>
                </a:extLst>
              </a:tr>
              <a:tr h="42625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Vacancy 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820,569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022941"/>
                  </a:ext>
                </a:extLst>
              </a:tr>
              <a:tr h="42625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Insurance and Utilities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454,529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9593568"/>
                  </a:ext>
                </a:extLst>
              </a:tr>
              <a:tr h="42625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Non-repetition of retroactive pay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&lt;4,565,617&gt;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934074"/>
                  </a:ext>
                </a:extLst>
              </a:tr>
              <a:tr h="426259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Budget Balancing Actions</a:t>
                      </a:r>
                      <a:endParaRPr lang="en-US" sz="20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&lt;7,666,341&gt;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703616"/>
                  </a:ext>
                </a:extLst>
              </a:tr>
              <a:tr h="42625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173,310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090931"/>
                  </a:ext>
                </a:extLst>
              </a:tr>
              <a:tr h="426259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Proposed Adopted Budget Projection:</a:t>
                      </a:r>
                      <a:endParaRPr lang="en-US" sz="20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$223,216,426</a:t>
                      </a:r>
                      <a:endParaRPr lang="en-US" sz="20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75005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28D2C21-59DD-4209-A605-86430AA64AFB}"/>
              </a:ext>
            </a:extLst>
          </p:cNvPr>
          <p:cNvSpPr txBox="1"/>
          <p:nvPr/>
        </p:nvSpPr>
        <p:spPr>
          <a:xfrm>
            <a:off x="116541" y="-30948"/>
            <a:ext cx="119858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Projected Changes in Expenditure</a:t>
            </a:r>
          </a:p>
          <a:p>
            <a:pPr algn="ctr"/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2022-2023 Unaudited to 2023-2024 Proposed Adopted Budget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2A7466-82B0-4E53-AB3D-0D15A889BCF6}"/>
              </a:ext>
            </a:extLst>
          </p:cNvPr>
          <p:cNvSpPr txBox="1"/>
          <p:nvPr/>
        </p:nvSpPr>
        <p:spPr>
          <a:xfrm>
            <a:off x="2063526" y="4233165"/>
            <a:ext cx="956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chemeClr val="bg1"/>
                </a:solidFill>
              </a:rPr>
              <a:t>Total Increase in Expenditure is </a:t>
            </a:r>
            <a:r>
              <a:rPr lang="en-US" sz="2800" b="1" u="sng" dirty="0">
                <a:solidFill>
                  <a:srgbClr val="FF0000"/>
                </a:solidFill>
              </a:rPr>
              <a:t>$8,461,411 </a:t>
            </a:r>
            <a:r>
              <a:rPr lang="en-US" sz="2800" b="1" u="sng" dirty="0">
                <a:solidFill>
                  <a:schemeClr val="bg1"/>
                </a:solidFill>
              </a:rPr>
              <a:t>or </a:t>
            </a:r>
            <a:r>
              <a:rPr lang="en-US" sz="2800" b="1" u="sng" dirty="0">
                <a:solidFill>
                  <a:srgbClr val="FF0000"/>
                </a:solidFill>
              </a:rPr>
              <a:t>3.94%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87D23E5-7854-4328-AEB4-1C900BC063FE}"/>
              </a:ext>
            </a:extLst>
          </p:cNvPr>
          <p:cNvSpPr/>
          <p:nvPr/>
        </p:nvSpPr>
        <p:spPr>
          <a:xfrm>
            <a:off x="0" y="1755901"/>
            <a:ext cx="12192000" cy="39444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F6612CC-BD1A-485C-95EA-8D4059B403D6}"/>
              </a:ext>
            </a:extLst>
          </p:cNvPr>
          <p:cNvSpPr/>
          <p:nvPr/>
        </p:nvSpPr>
        <p:spPr>
          <a:xfrm>
            <a:off x="0" y="2150349"/>
            <a:ext cx="12192000" cy="39444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AE5BE74-1DAB-4474-8517-A3BBA8D245B8}"/>
              </a:ext>
            </a:extLst>
          </p:cNvPr>
          <p:cNvSpPr/>
          <p:nvPr/>
        </p:nvSpPr>
        <p:spPr>
          <a:xfrm>
            <a:off x="13447" y="2582683"/>
            <a:ext cx="12192000" cy="39444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7F4E39B-2E64-4645-931F-DD39319F0B02}"/>
              </a:ext>
            </a:extLst>
          </p:cNvPr>
          <p:cNvSpPr/>
          <p:nvPr/>
        </p:nvSpPr>
        <p:spPr>
          <a:xfrm>
            <a:off x="0" y="3011936"/>
            <a:ext cx="12192000" cy="39444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B8D3B37-972B-4898-9966-2672C4B83CD4}"/>
              </a:ext>
            </a:extLst>
          </p:cNvPr>
          <p:cNvSpPr/>
          <p:nvPr/>
        </p:nvSpPr>
        <p:spPr>
          <a:xfrm>
            <a:off x="0" y="5163671"/>
            <a:ext cx="12192000" cy="394447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ED796FC-ABFD-487F-86E7-248184AAB6B2}"/>
              </a:ext>
            </a:extLst>
          </p:cNvPr>
          <p:cNvSpPr/>
          <p:nvPr/>
        </p:nvSpPr>
        <p:spPr>
          <a:xfrm>
            <a:off x="0" y="5570957"/>
            <a:ext cx="12192000" cy="394447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1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  <p:bldP spid="2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Changes in fund balance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E12DD2-C0CC-BA51-5AEE-5B41BAB4D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318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1828219-7A83-455A-9BDF-C77ED1762C32}"/>
              </a:ext>
            </a:extLst>
          </p:cNvPr>
          <p:cNvSpPr/>
          <p:nvPr/>
        </p:nvSpPr>
        <p:spPr>
          <a:xfrm>
            <a:off x="1432570" y="317420"/>
            <a:ext cx="99316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Projected Changes in Fund Balance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41CCBCFB-14E2-443C-BA0D-E6B7993524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674915"/>
              </p:ext>
            </p:extLst>
          </p:nvPr>
        </p:nvGraphicFramePr>
        <p:xfrm>
          <a:off x="0" y="1080845"/>
          <a:ext cx="12192001" cy="5631928"/>
        </p:xfrm>
        <a:graphic>
          <a:graphicData uri="http://schemas.openxmlformats.org/drawingml/2006/table">
            <a:tbl>
              <a:tblPr firstRow="1" bandRow="1"/>
              <a:tblGrid>
                <a:gridCol w="5410390">
                  <a:extLst>
                    <a:ext uri="{9D8B030D-6E8A-4147-A177-3AD203B41FA5}">
                      <a16:colId xmlns:a16="http://schemas.microsoft.com/office/drawing/2014/main" val="1621768518"/>
                    </a:ext>
                  </a:extLst>
                </a:gridCol>
                <a:gridCol w="3662992">
                  <a:extLst>
                    <a:ext uri="{9D8B030D-6E8A-4147-A177-3AD203B41FA5}">
                      <a16:colId xmlns:a16="http://schemas.microsoft.com/office/drawing/2014/main" val="851110215"/>
                    </a:ext>
                  </a:extLst>
                </a:gridCol>
                <a:gridCol w="3118619">
                  <a:extLst>
                    <a:ext uri="{9D8B030D-6E8A-4147-A177-3AD203B41FA5}">
                      <a16:colId xmlns:a16="http://schemas.microsoft.com/office/drawing/2014/main" val="3509267631"/>
                    </a:ext>
                  </a:extLst>
                </a:gridCol>
              </a:tblGrid>
              <a:tr h="9798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Unaudited</a:t>
                      </a:r>
                    </a:p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2022-2023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Proposed</a:t>
                      </a:r>
                    </a:p>
                    <a:p>
                      <a:pPr algn="ctr"/>
                      <a:r>
                        <a:rPr lang="en-US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2023-2024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081221"/>
                  </a:ext>
                </a:extLst>
              </a:tr>
              <a:tr h="4906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Beg. Fund Balance: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43,914,608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34,022,513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703562"/>
                  </a:ext>
                </a:extLst>
              </a:tr>
              <a:tr h="5531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Ongoing Revenue: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201,198,106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216,181,256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11869"/>
                  </a:ext>
                </a:extLst>
              </a:tr>
              <a:tr h="5531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Ongoing Expenditure: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208,108,916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222,346,419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293132"/>
                  </a:ext>
                </a:extLst>
              </a:tr>
              <a:tr h="5106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Operating/Structural Surplus/Deficit: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&lt;6,910,810&gt;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&lt;6,165,163&gt;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001920"/>
                  </a:ext>
                </a:extLst>
              </a:tr>
              <a:tr h="5215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One-time Items: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0" algn="r" defTabSz="914400" rtl="0" eaLnBrk="1" latinLnBrk="0" hangingPunct="1"/>
                      <a:r>
                        <a:rPr lang="en-US" sz="2400" kern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&lt;6,765,133&gt;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kern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&lt;803,894&gt;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734514"/>
                  </a:ext>
                </a:extLst>
              </a:tr>
              <a:tr h="5373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One-time HEERF: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3,783,848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355001"/>
                  </a:ext>
                </a:extLst>
              </a:tr>
              <a:tr h="4741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Surplus/Deficit w/ One-time Items: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&lt;9,892,095&gt;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0" algn="r" defTabSz="914400" rtl="0" eaLnBrk="1" latinLnBrk="0" hangingPunct="1"/>
                      <a:r>
                        <a:rPr lang="en-US" sz="2400" kern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&lt;6,969,057&gt;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694748"/>
                  </a:ext>
                </a:extLst>
              </a:tr>
              <a:tr h="5373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Ending Fund Balance: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34,022,513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27,053,456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710858"/>
                  </a:ext>
                </a:extLst>
              </a:tr>
              <a:tr h="4741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FB to Total Expenditure and Transfer: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15.84%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12.12%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463276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64B93FB-F269-4011-B924-70FF6199645A}"/>
              </a:ext>
            </a:extLst>
          </p:cNvPr>
          <p:cNvSpPr/>
          <p:nvPr/>
        </p:nvSpPr>
        <p:spPr>
          <a:xfrm>
            <a:off x="0" y="2563906"/>
            <a:ext cx="12192000" cy="1613647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144527A-3753-4350-B151-17AF20BBFC7B}"/>
              </a:ext>
            </a:extLst>
          </p:cNvPr>
          <p:cNvSpPr/>
          <p:nvPr/>
        </p:nvSpPr>
        <p:spPr>
          <a:xfrm>
            <a:off x="0" y="4177553"/>
            <a:ext cx="12192000" cy="1075765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B98C1A2-033D-47FC-9503-A6A99B5B1B59}"/>
              </a:ext>
            </a:extLst>
          </p:cNvPr>
          <p:cNvSpPr/>
          <p:nvPr/>
        </p:nvSpPr>
        <p:spPr>
          <a:xfrm>
            <a:off x="0" y="5253317"/>
            <a:ext cx="12192000" cy="964097"/>
          </a:xfrm>
          <a:prstGeom prst="round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BE5332-23E4-EB0C-2BA8-12EE74B1F6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735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" grpId="0" animBg="1"/>
      <p:bldP spid="7" grpId="1" animBg="1"/>
      <p:bldP spid="8" grpId="0" animBg="1"/>
      <p:bldP spid="8" grpId="1" animBg="1"/>
      <p:bldP spid="8" grpId="2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Other Issues of interest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0A9789-ADD7-90D6-30A3-240FA0AEA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46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56C8748-67C8-48EB-9A65-566487AE9F3B}"/>
              </a:ext>
            </a:extLst>
          </p:cNvPr>
          <p:cNvSpPr txBox="1">
            <a:spLocks/>
          </p:cNvSpPr>
          <p:nvPr/>
        </p:nvSpPr>
        <p:spPr>
          <a:xfrm>
            <a:off x="198120" y="1494894"/>
            <a:ext cx="11795760" cy="56590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Bookstore </a:t>
            </a:r>
          </a:p>
          <a:p>
            <a:pPr lvl="1"/>
            <a:r>
              <a:rPr lang="en-US" sz="3400" dirty="0"/>
              <a:t>Revenue</a:t>
            </a:r>
          </a:p>
          <a:p>
            <a:pPr lvl="2"/>
            <a:r>
              <a:rPr lang="en-US" sz="3200" dirty="0"/>
              <a:t>2018-2019 = $4.7 million</a:t>
            </a:r>
          </a:p>
          <a:p>
            <a:pPr lvl="2"/>
            <a:r>
              <a:rPr lang="en-US" sz="3200" dirty="0"/>
              <a:t>2021-2022 = $1.5 million</a:t>
            </a:r>
          </a:p>
          <a:p>
            <a:pPr lvl="2"/>
            <a:r>
              <a:rPr lang="en-US" sz="3200" dirty="0"/>
              <a:t>2022-2023 = $1.9 million</a:t>
            </a:r>
            <a:endParaRPr lang="en-US" sz="3400" dirty="0"/>
          </a:p>
          <a:p>
            <a:pPr lvl="1"/>
            <a:r>
              <a:rPr lang="en-US" sz="3400" dirty="0"/>
              <a:t>Pandemic, success of OER, increased competition</a:t>
            </a:r>
            <a:endParaRPr lang="en-US" sz="3600" dirty="0"/>
          </a:p>
          <a:p>
            <a:pPr lvl="1"/>
            <a:r>
              <a:rPr lang="en-US" sz="3400" dirty="0"/>
              <a:t>Developing a plan for financial sustainability</a:t>
            </a:r>
          </a:p>
          <a:p>
            <a:r>
              <a:rPr lang="en-US" sz="3600" dirty="0"/>
              <a:t>Auxiliary</a:t>
            </a:r>
          </a:p>
          <a:p>
            <a:endParaRPr lang="en-US" sz="3600" dirty="0"/>
          </a:p>
          <a:p>
            <a:endParaRPr lang="en-US" sz="3600" dirty="0"/>
          </a:p>
          <a:p>
            <a:endParaRPr lang="en-US" sz="3800" dirty="0">
              <a:solidFill>
                <a:srgbClr val="FF0000"/>
              </a:solidFill>
            </a:endParaRPr>
          </a:p>
          <a:p>
            <a:endParaRPr lang="en-US" sz="3200" dirty="0"/>
          </a:p>
          <a:p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FD6897-0FA5-02F6-16B4-10644D113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04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33A1245-8FB6-4224-A3F1-B274E98C0D63}"/>
              </a:ext>
            </a:extLst>
          </p:cNvPr>
          <p:cNvSpPr/>
          <p:nvPr/>
        </p:nvSpPr>
        <p:spPr>
          <a:xfrm>
            <a:off x="1068557" y="0"/>
            <a:ext cx="10357165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r>
              <a:rPr lang="en-US" sz="4400" dirty="0"/>
              <a:t>The Budget Team with Special Appreciation to Veronica Diaz</a:t>
            </a:r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endParaRPr lang="en-US" sz="4400" dirty="0"/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r>
              <a:rPr lang="en-US" sz="4400" dirty="0"/>
              <a:t>Charlie Yen, John Greenlee and the Facilities Team</a:t>
            </a:r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endParaRPr lang="en-US" sz="4400" dirty="0"/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r>
              <a:rPr lang="en-US" sz="4400" dirty="0"/>
              <a:t>Mitchell </a:t>
            </a:r>
            <a:r>
              <a:rPr lang="en-US" sz="4400" dirty="0" err="1"/>
              <a:t>Heskel</a:t>
            </a:r>
            <a:r>
              <a:rPr lang="en-US" sz="4400" dirty="0"/>
              <a:t>, David </a:t>
            </a:r>
            <a:r>
              <a:rPr lang="en-US" sz="4400" dirty="0" err="1"/>
              <a:t>Dever</a:t>
            </a:r>
            <a:r>
              <a:rPr lang="en-US" sz="4400" dirty="0"/>
              <a:t> and the Educational Enterprise Team</a:t>
            </a:r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endParaRPr lang="en-US" sz="4400" dirty="0"/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r>
              <a:rPr lang="en-US" sz="4400" dirty="0"/>
              <a:t>Budget Committee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ECF360D-AC71-58CB-71AB-A60DE124AB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52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Systemwide budget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EBAC0C-9832-4B36-238E-AE3916BF5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02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Reminder: </a:t>
            </a:r>
            <a:r>
              <a:rPr lang="en-US" sz="5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cccco</a:t>
            </a:r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has not made district level calculations</a:t>
            </a:r>
            <a:b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for all programs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EBAC0C-9832-4B36-238E-AE3916BF5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897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09650" y="465349"/>
            <a:ext cx="11049000" cy="6781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5100" b="1" u="sng" dirty="0">
                <a:latin typeface="Calibri" panose="020F0502020204030204" pitchFamily="34" charset="0"/>
                <a:cs typeface="Calibri" panose="020F0502020204030204" pitchFamily="34" charset="0"/>
              </a:rPr>
              <a:t>2023-2024 State Adopted Budget</a:t>
            </a:r>
          </a:p>
          <a:p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</a:rPr>
              <a:t>Feast or famine…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May 2022 State reported a $97.5 billion surplus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June 2023 State estimated a $31.5 billion deficit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Issues include: </a:t>
            </a:r>
            <a:r>
              <a:rPr lang="en-US" sz="2600" i="1" dirty="0">
                <a:latin typeface="Calibri" panose="020F0502020204030204" pitchFamily="34" charset="0"/>
                <a:cs typeface="Calibri" panose="020F0502020204030204" pitchFamily="34" charset="0"/>
              </a:rPr>
              <a:t>(From CCCCO System Budget Presentation)</a:t>
            </a:r>
          </a:p>
          <a:p>
            <a:pPr lvl="2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Population decline for past two years</a:t>
            </a:r>
          </a:p>
          <a:p>
            <a:pPr lvl="2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Home prices are 8.5% below April 2022</a:t>
            </a:r>
          </a:p>
          <a:p>
            <a:pPr lvl="2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Personal Income Taxes are behind in 2023 by double digits</a:t>
            </a:r>
          </a:p>
          <a:p>
            <a:pPr lvl="2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Labor force is below pre-pandemic peak</a:t>
            </a:r>
          </a:p>
          <a:p>
            <a:pPr lvl="2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Slow wage gains but high inflation</a:t>
            </a:r>
          </a:p>
          <a:p>
            <a:pPr lvl="2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“…weakness in technology sector and declining investments in California businesses have reduced compensation to high-income taxpayers which California’s tax structure is heavily dependent on.”</a:t>
            </a: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</a:rPr>
              <a:t>California Community Colleges Increased by $308.6 million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In 2022-2023 Community Colleges received $4 billion additional funding</a:t>
            </a:r>
          </a:p>
          <a:p>
            <a:pPr lvl="2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1.9 billion ongoing</a:t>
            </a:r>
          </a:p>
          <a:p>
            <a:pPr lvl="2"/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$2.1 billion one-time</a:t>
            </a:r>
          </a:p>
          <a:p>
            <a:endParaRPr lang="en-US" sz="3100" dirty="0">
              <a:cs typeface="Calibri" panose="020F0502020204030204" pitchFamily="34" charset="0"/>
            </a:endParaRPr>
          </a:p>
          <a:p>
            <a:pPr lvl="2"/>
            <a:endParaRPr lang="en-US" sz="2500" dirty="0">
              <a:cs typeface="Calibri" panose="020F0502020204030204" pitchFamily="34" charset="0"/>
            </a:endParaRPr>
          </a:p>
          <a:p>
            <a:pPr lvl="2"/>
            <a:endParaRPr lang="en-US" sz="2500" dirty="0"/>
          </a:p>
          <a:p>
            <a:pPr lvl="1"/>
            <a:endParaRPr lang="en-US" sz="3100" dirty="0"/>
          </a:p>
          <a:p>
            <a:pPr marL="682625" lvl="3" indent="0">
              <a:buNone/>
            </a:pPr>
            <a:endParaRPr lang="en-US" sz="1800" dirty="0"/>
          </a:p>
          <a:p>
            <a:pPr lvl="2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476F0B-B7C2-FD70-2EDE-AC8459221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" y="7620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022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A94DD09-C2DE-4C0A-AB88-DE1441C8CA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6607742"/>
              </p:ext>
            </p:extLst>
          </p:nvPr>
        </p:nvGraphicFramePr>
        <p:xfrm>
          <a:off x="1143000" y="381000"/>
          <a:ext cx="1028700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17A5F27-0B8B-4712-AB03-B3A058DDAD5F}"/>
              </a:ext>
            </a:extLst>
          </p:cNvPr>
          <p:cNvSpPr/>
          <p:nvPr/>
        </p:nvSpPr>
        <p:spPr>
          <a:xfrm>
            <a:off x="3497802" y="1258649"/>
            <a:ext cx="4687410" cy="510540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5602739-3A8F-4871-C523-1E1F6B766700}"/>
              </a:ext>
            </a:extLst>
          </p:cNvPr>
          <p:cNvSpPr/>
          <p:nvPr/>
        </p:nvSpPr>
        <p:spPr>
          <a:xfrm>
            <a:off x="7010400" y="1258649"/>
            <a:ext cx="4290874" cy="510540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2E0556-050C-6743-6FEF-3E14F0C566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36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02929" y="466529"/>
            <a:ext cx="11353799" cy="6781800"/>
          </a:xfrm>
        </p:spPr>
        <p:txBody>
          <a:bodyPr>
            <a:normAutofit/>
          </a:bodyPr>
          <a:lstStyle/>
          <a:p>
            <a:pPr marL="463550" lvl="2" indent="0" algn="ctr">
              <a:buNone/>
            </a:pPr>
            <a:r>
              <a:rPr lang="en-US" sz="5400" b="1" u="sng" dirty="0">
                <a:latin typeface="Calibri" panose="020F0502020204030204" pitchFamily="34" charset="0"/>
                <a:cs typeface="Calibri" panose="020F0502020204030204" pitchFamily="34" charset="0"/>
              </a:rPr>
              <a:t>Apportionment</a:t>
            </a:r>
          </a:p>
          <a:p>
            <a:pPr lvl="2"/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8.22% COLA on Apportionment</a:t>
            </a:r>
          </a:p>
          <a:p>
            <a:pPr lvl="1"/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$678.0 million systemwide</a:t>
            </a:r>
          </a:p>
          <a:p>
            <a:pPr lvl="1"/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 Estimated $12,681,216 for SMC</a:t>
            </a:r>
          </a:p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0.5% Growth </a:t>
            </a:r>
          </a:p>
          <a:p>
            <a:pPr lvl="1"/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SMC is in hold harmless</a:t>
            </a:r>
            <a:endParaRPr 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44475" lvl="1" indent="0">
              <a:buNone/>
            </a:pPr>
            <a:endParaRPr lang="en-US" sz="2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500" dirty="0"/>
          </a:p>
          <a:p>
            <a:pPr lvl="1"/>
            <a:endParaRPr lang="en-US" sz="3100" dirty="0"/>
          </a:p>
          <a:p>
            <a:pPr marL="682625" lvl="3" indent="0">
              <a:buNone/>
            </a:pPr>
            <a:endParaRPr lang="en-US" sz="1800" dirty="0"/>
          </a:p>
          <a:p>
            <a:pPr lvl="2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601CAE-2DB9-F2DD-3D25-4611E6FCF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75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260565" y="678873"/>
            <a:ext cx="11670869" cy="5805055"/>
          </a:xfrm>
        </p:spPr>
        <p:txBody>
          <a:bodyPr>
            <a:normAutofit/>
          </a:bodyPr>
          <a:lstStyle/>
          <a:p>
            <a:pPr marL="463550" lvl="2" indent="0" algn="ctr">
              <a:buNone/>
            </a:pPr>
            <a:r>
              <a:rPr lang="en-US" sz="5400" b="1" u="sng" dirty="0">
                <a:latin typeface="Calibri" panose="020F0502020204030204" pitchFamily="34" charset="0"/>
                <a:cs typeface="Calibri" panose="020F0502020204030204" pitchFamily="34" charset="0"/>
              </a:rPr>
              <a:t>Apportionment</a:t>
            </a:r>
          </a:p>
          <a:p>
            <a:pPr lvl="2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SCFF vs. Hold Harmless</a:t>
            </a:r>
          </a:p>
          <a:p>
            <a:pPr lvl="2"/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Hold Harmless = $166,953,920</a:t>
            </a:r>
          </a:p>
          <a:p>
            <a:pPr lvl="2"/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SCFF = $159,696,179</a:t>
            </a:r>
          </a:p>
          <a:p>
            <a:pPr lvl="3"/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Projected Hold Harmless is $7,257,741 million</a:t>
            </a:r>
          </a:p>
          <a:p>
            <a:pPr lvl="3"/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1,367 Credit Resident FTES</a:t>
            </a:r>
          </a:p>
          <a:p>
            <a:pPr lvl="3"/>
            <a:endParaRPr lang="en-US" sz="7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44475" lvl="1" indent="0">
              <a:buNone/>
            </a:pPr>
            <a:endParaRPr lang="en-US" sz="2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sz="2500" dirty="0"/>
          </a:p>
          <a:p>
            <a:pPr lvl="1"/>
            <a:endParaRPr lang="en-US" sz="3100" dirty="0"/>
          </a:p>
          <a:p>
            <a:pPr marL="682625" lvl="3" indent="0">
              <a:buNone/>
            </a:pPr>
            <a:endParaRPr lang="en-US" sz="1800" dirty="0"/>
          </a:p>
          <a:p>
            <a:pPr lvl="2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4A3075-8C07-4A38-0967-B6AB6B3279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38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5058</TotalTime>
  <Words>1715</Words>
  <Application>Microsoft Office PowerPoint</Application>
  <PresentationFormat>Widescreen</PresentationFormat>
  <Paragraphs>470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</vt:lpstr>
      <vt:lpstr>Calibri</vt:lpstr>
      <vt:lpstr>Century Gothic</vt:lpstr>
      <vt:lpstr>Garamond</vt:lpstr>
      <vt:lpstr>Gill Sans MT</vt:lpstr>
      <vt:lpstr>Palatino</vt:lpstr>
      <vt:lpstr>Palatino Linotype</vt:lpstr>
      <vt:lpstr>Times New Roman</vt:lpstr>
      <vt:lpstr>Vapor Trail</vt:lpstr>
      <vt:lpstr>Santa monica college</vt:lpstr>
      <vt:lpstr>2022 - 2023 recap Summary of Changes from Tentative Budget Projections </vt:lpstr>
      <vt:lpstr>PowerPoint Presentation</vt:lpstr>
      <vt:lpstr>Systemwide budget</vt:lpstr>
      <vt:lpstr>Reminder: cccco has not made district level calculations  for all programs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2023-2024 PROPOSED ADOPTED</vt:lpstr>
      <vt:lpstr>2023-2024 major assumptions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Changes in Revenue</vt:lpstr>
      <vt:lpstr>PowerPoint Presentation</vt:lpstr>
      <vt:lpstr>Changes in expenditure</vt:lpstr>
      <vt:lpstr>PowerPoint Presentation</vt:lpstr>
      <vt:lpstr>Changes in fund balance</vt:lpstr>
      <vt:lpstr>PowerPoint Presentation</vt:lpstr>
      <vt:lpstr>Other Issues of interest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Santa monica college</dc:title>
  <dc:creator>bonvenuto_chris</dc:creator>
  <cp:lastModifiedBy>diaz_veronica</cp:lastModifiedBy>
  <cp:revision>467</cp:revision>
  <dcterms:created xsi:type="dcterms:W3CDTF">2020-06-30T22:15:03Z</dcterms:created>
  <dcterms:modified xsi:type="dcterms:W3CDTF">2023-09-13T00:40:06Z</dcterms:modified>
</cp:coreProperties>
</file>