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4" r:id="rId3"/>
    <p:sldId id="260" r:id="rId4"/>
    <p:sldId id="287" r:id="rId5"/>
    <p:sldId id="403" r:id="rId6"/>
    <p:sldId id="347" r:id="rId7"/>
    <p:sldId id="348" r:id="rId8"/>
    <p:sldId id="331" r:id="rId9"/>
    <p:sldId id="399" r:id="rId10"/>
    <p:sldId id="400" r:id="rId11"/>
    <p:sldId id="390" r:id="rId12"/>
    <p:sldId id="391" r:id="rId13"/>
    <p:sldId id="352" r:id="rId14"/>
    <p:sldId id="359" r:id="rId15"/>
    <p:sldId id="401" r:id="rId16"/>
    <p:sldId id="402" r:id="rId17"/>
    <p:sldId id="357" r:id="rId18"/>
    <p:sldId id="393" r:id="rId19"/>
    <p:sldId id="354" r:id="rId20"/>
    <p:sldId id="353" r:id="rId21"/>
    <p:sldId id="392" r:id="rId22"/>
    <p:sldId id="394" r:id="rId23"/>
    <p:sldId id="374" r:id="rId24"/>
    <p:sldId id="270" r:id="rId25"/>
    <p:sldId id="290" r:id="rId26"/>
    <p:sldId id="273" r:id="rId27"/>
    <p:sldId id="381" r:id="rId28"/>
    <p:sldId id="288" r:id="rId29"/>
    <p:sldId id="286" r:id="rId30"/>
    <p:sldId id="383" r:id="rId31"/>
    <p:sldId id="404" r:id="rId32"/>
    <p:sldId id="272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405" r:id="rId42"/>
    <p:sldId id="406" r:id="rId43"/>
    <p:sldId id="407" r:id="rId44"/>
    <p:sldId id="28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1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Prop 98 Minimum Guarantee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 98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CC-4543-B429-00BA141BFC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3CC-4543-B429-00BA141BFC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25-4D2E-B78B-6078BEC99C4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CC-4543-B429-00BA141BFC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2018 - 19</c:v>
                </c:pt>
                <c:pt idx="1">
                  <c:v>2019 - 20</c:v>
                </c:pt>
                <c:pt idx="2">
                  <c:v>2020 - 21 @ AB</c:v>
                </c:pt>
                <c:pt idx="3">
                  <c:v>2020 - 21 @ MR</c:v>
                </c:pt>
                <c:pt idx="4">
                  <c:v>2021 - 22 @ AB</c:v>
                </c:pt>
                <c:pt idx="5">
                  <c:v>2021 - 22 @ MR</c:v>
                </c:pt>
                <c:pt idx="6">
                  <c:v>2022 - 23 @ MR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78.5</c:v>
                </c:pt>
                <c:pt idx="1">
                  <c:v>79.3</c:v>
                </c:pt>
                <c:pt idx="2">
                  <c:v>93.4</c:v>
                </c:pt>
                <c:pt idx="3">
                  <c:v>96.1</c:v>
                </c:pt>
                <c:pt idx="4">
                  <c:v>93.7</c:v>
                </c:pt>
                <c:pt idx="5">
                  <c:v>110.2</c:v>
                </c:pt>
                <c:pt idx="6">
                  <c:v>110.3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5-4D2E-B78B-6078BEC99C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0142304"/>
        <c:axId val="1066737152"/>
      </c:barChart>
      <c:catAx>
        <c:axId val="90014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737152"/>
        <c:crosses val="autoZero"/>
        <c:auto val="1"/>
        <c:lblAlgn val="ctr"/>
        <c:lblOffset val="100"/>
        <c:noMultiLvlLbl val="0"/>
      </c:catAx>
      <c:valAx>
        <c:axId val="106673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Funding in Billions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14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63749701741827"/>
          <c:y val="5.31966788377921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Millions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8F-4E1F-9852-4D7138CF4D1E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8F-4E1F-9852-4D7138CF4D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3A-4CF6-AF9D-8D8E2AB0334B}"/>
              </c:ext>
            </c:extLst>
          </c:dPt>
          <c:dLbls>
            <c:dLbl>
              <c:idx val="0"/>
              <c:layout>
                <c:manualLayout>
                  <c:x val="-0.21553842741488308"/>
                  <c:y val="0.140822875940121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4821BB-BD58-431D-9C5C-CCE5E19D62FE}" type="VALUE">
                      <a:rPr lang="en-US" sz="20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34738087316551"/>
                      <c:h val="5.859528540199229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8F-4E1F-9852-4D7138CF4D1E}"/>
                </c:ext>
              </c:extLst>
            </c:dLbl>
            <c:dLbl>
              <c:idx val="1"/>
              <c:layout>
                <c:manualLayout>
                  <c:x val="0.26498465035620544"/>
                  <c:y val="-9.21196902260903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F21CBB-20ED-4275-A8A7-9DA2C868ACCE}" type="VALUE">
                      <a:rPr lang="en-US" sz="20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22201912260969"/>
                      <c:h val="0.113129776860138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E8F-4E1F-9852-4D7138CF4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Ongoing</c:v>
                </c:pt>
                <c:pt idx="1">
                  <c:v>One-time</c:v>
                </c:pt>
                <c:pt idx="2">
                  <c:v>Adjustment</c:v>
                </c:pt>
              </c:strCache>
            </c:strRef>
          </c:cat>
          <c:val>
            <c:numRef>
              <c:f>Sheet1!$B$2:$B$4</c:f>
              <c:numCache>
                <c:formatCode>"$"#,##0.00_);[Red]\("$"#,##0.00\)</c:formatCode>
                <c:ptCount val="3"/>
                <c:pt idx="0">
                  <c:v>1905</c:v>
                </c:pt>
                <c:pt idx="1">
                  <c:v>2424.5</c:v>
                </c:pt>
                <c:pt idx="2" formatCode="General">
                  <c:v>-312.60000000000002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8F-4E1F-9852-4D7138CF4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19795941000338"/>
          <c:y val="0.39651443569553807"/>
          <c:w val="0.15678681009944179"/>
          <c:h val="0.21300937382827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9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003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2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3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9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1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58911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5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3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4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8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5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ADF5-8B11-4AB6-A32C-C25D4FF1EE41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44094-406D-4A90-A229-5DD933F0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4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C94A-0ADD-4476-B433-C9A59F90E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10820400" cy="1825096"/>
          </a:xfrm>
        </p:spPr>
        <p:txBody>
          <a:bodyPr>
            <a:normAutofit/>
          </a:bodyPr>
          <a:lstStyle/>
          <a:p>
            <a:r>
              <a:rPr lang="en-US" dirty="0"/>
              <a:t>Santa </a:t>
            </a:r>
            <a:r>
              <a:rPr lang="en-US" dirty="0" err="1"/>
              <a:t>monica</a:t>
            </a:r>
            <a:r>
              <a:rPr lang="en-US" dirty="0"/>
              <a:t>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5BB08-2F99-4DC8-9D2E-AE9021D8D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383936"/>
          </a:xfrm>
        </p:spPr>
        <p:txBody>
          <a:bodyPr>
            <a:normAutofit/>
          </a:bodyPr>
          <a:lstStyle/>
          <a:p>
            <a:r>
              <a:rPr lang="en-US" dirty="0"/>
              <a:t>Presentation of the 2022 - 2023 Proposed Adopted Budget</a:t>
            </a:r>
          </a:p>
          <a:p>
            <a:r>
              <a:rPr lang="en-US" dirty="0"/>
              <a:t>Board of Trustees</a:t>
            </a:r>
          </a:p>
          <a:p>
            <a:r>
              <a:rPr lang="en-US" dirty="0"/>
              <a:t>September 13, 2022</a:t>
            </a:r>
          </a:p>
        </p:txBody>
      </p:sp>
    </p:spTree>
    <p:extLst>
      <p:ext uri="{BB962C8B-B14F-4D97-AF65-F5344CB8AC3E}">
        <p14:creationId xmlns:p14="http://schemas.microsoft.com/office/powerpoint/2010/main" val="92130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0565" y="678873"/>
            <a:ext cx="11670869" cy="5906753"/>
          </a:xfrm>
        </p:spPr>
        <p:txBody>
          <a:bodyPr>
            <a:normAutofit fontScale="47500" lnSpcReduction="20000"/>
          </a:bodyPr>
          <a:lstStyle/>
          <a:p>
            <a:pPr marL="463550" lvl="2" indent="0" algn="ctr">
              <a:buNone/>
            </a:pPr>
            <a:r>
              <a:rPr lang="en-US" sz="9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Apportionment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400" dirty="0">
                <a:latin typeface="Calibri" panose="020F0502020204030204" pitchFamily="34" charset="0"/>
                <a:cs typeface="Calibri" panose="020F0502020204030204" pitchFamily="34" charset="0"/>
              </a:rPr>
              <a:t>Revised Hold Harmless Provision</a:t>
            </a:r>
          </a:p>
          <a:p>
            <a:pPr lvl="1"/>
            <a:r>
              <a:rPr lang="en-US" sz="7800" dirty="0">
                <a:latin typeface="Calibri" panose="020F0502020204030204" pitchFamily="34" charset="0"/>
                <a:cs typeface="Calibri" panose="020F0502020204030204" pitchFamily="34" charset="0"/>
              </a:rPr>
              <a:t>Starting in 2025-26 Districts will receive either funding under the SCFF or the amount of funding received in 2024-25…. Whichever is greater</a:t>
            </a:r>
          </a:p>
          <a:p>
            <a:pPr marL="457200" lvl="1" indent="0">
              <a:buNone/>
            </a:pPr>
            <a:endParaRPr lang="en-US" sz="7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7800" dirty="0">
                <a:latin typeface="Calibri" panose="020F0502020204030204" pitchFamily="34" charset="0"/>
                <a:cs typeface="Calibri" panose="020F0502020204030204" pitchFamily="34" charset="0"/>
              </a:rPr>
              <a:t>Hold Harmless </a:t>
            </a:r>
            <a:r>
              <a:rPr lang="en-US" sz="78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Districts will no longer receive COLA!!! </a:t>
            </a:r>
          </a:p>
          <a:p>
            <a:pPr marL="457200" lvl="1" indent="0">
              <a:buNone/>
            </a:pPr>
            <a:endParaRPr lang="en-US" sz="78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7800" dirty="0">
                <a:latin typeface="Calibri" panose="020F0502020204030204" pitchFamily="34" charset="0"/>
                <a:cs typeface="Calibri" panose="020F0502020204030204" pitchFamily="34" charset="0"/>
              </a:rPr>
              <a:t>Assuming flat FTES and COLA’s of 5.38% in 23-24, 4.03% in 24-25 and 3.72% in 25-26 the District will in Hold Harmless in the amount of $11,017,283</a:t>
            </a:r>
          </a:p>
          <a:p>
            <a:pPr lvl="2"/>
            <a:r>
              <a:rPr lang="en-US" sz="7600" dirty="0">
                <a:latin typeface="Calibri" panose="020F0502020204030204" pitchFamily="34" charset="0"/>
                <a:cs typeface="Calibri" panose="020F0502020204030204" pitchFamily="34" charset="0"/>
              </a:rPr>
              <a:t>1,975.62 Credit Resident FTES  </a:t>
            </a: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A3075-8C07-4A38-0967-B6AB6B32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5801" y="628650"/>
            <a:ext cx="11733213" cy="5873120"/>
          </a:xfrm>
        </p:spPr>
        <p:txBody>
          <a:bodyPr>
            <a:normAutofit fontScale="85000" lnSpcReduction="20000"/>
          </a:bodyPr>
          <a:lstStyle/>
          <a:p>
            <a:pPr marL="463550" lvl="2" indent="0" algn="ctr">
              <a:buNone/>
            </a:pPr>
            <a:r>
              <a:rPr lang="en-US" sz="5600" b="1" u="sng" dirty="0">
                <a:latin typeface="Calibri" panose="020F0502020204030204" pitchFamily="34" charset="0"/>
                <a:cs typeface="Calibri" panose="020F0502020204030204" pitchFamily="34" charset="0"/>
              </a:rPr>
              <a:t>Part-time Faculty Support</a:t>
            </a:r>
          </a:p>
          <a:p>
            <a:pPr marL="463550" lvl="2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$200 million ongoing to augment the Part-time Faculty Health Insurance Reimbursement Program</a:t>
            </a:r>
          </a:p>
          <a:p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Current program is $490 k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District spent $3.6 million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Reimbursed $81 k </a:t>
            </a:r>
          </a:p>
          <a:p>
            <a:pPr lvl="1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Encourage Districts to provide PT Faculty with Health Insurance</a:t>
            </a: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4D13E-E3C0-3B4C-7863-C1650BEB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50528" y="723900"/>
            <a:ext cx="11506200" cy="5844545"/>
          </a:xfrm>
        </p:spPr>
        <p:txBody>
          <a:bodyPr>
            <a:normAutofit fontScale="92500" lnSpcReduction="20000"/>
          </a:bodyPr>
          <a:lstStyle/>
          <a:p>
            <a:pPr marL="463550" lvl="2" indent="0" algn="ctr">
              <a:buNone/>
            </a:pPr>
            <a:r>
              <a:rPr lang="en-US" sz="5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Student Enrollment and Retention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$150 million one-time engage with former and prospective students who discontinued due to COVID-19</a:t>
            </a:r>
          </a:p>
          <a:p>
            <a:pPr lvl="1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Administration expects for 50% of sections to be on-ground in 2022-23 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Should be consistent with demand and public health guidance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Fall 22 = 50% - Spring 23 = React to demand</a:t>
            </a:r>
          </a:p>
          <a:p>
            <a:pPr marL="457200" lvl="1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90A013-A401-06B0-AFBF-CB3A3DE2C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8787" y="278851"/>
            <a:ext cx="11733213" cy="6501769"/>
          </a:xfrm>
        </p:spPr>
        <p:txBody>
          <a:bodyPr>
            <a:normAutofit fontScale="77500" lnSpcReduction="20000"/>
          </a:bodyPr>
          <a:lstStyle/>
          <a:p>
            <a:pPr marL="463550" lvl="2" indent="0" algn="ctr">
              <a:buNone/>
            </a:pPr>
            <a:r>
              <a:rPr lang="en-US" sz="51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College Affordability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Success Completion Grants: $250.1 million ongoing</a:t>
            </a:r>
          </a:p>
          <a:p>
            <a:pPr lvl="1"/>
            <a:r>
              <a:rPr lang="en-US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 Grant recipients enrolled in 15 or more semester units = $4,000 per semester (</a:t>
            </a:r>
            <a:r>
              <a:rPr lang="en-US" sz="4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from $2,000</a:t>
            </a:r>
            <a:r>
              <a:rPr lang="en-US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 Grant recipients enrolled in 12 to &lt;15 or more semester units = $1,298 per semester (</a:t>
            </a:r>
            <a:r>
              <a:rPr lang="en-US" sz="4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from $649</a:t>
            </a:r>
            <a:r>
              <a:rPr lang="en-US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Financial Aid Offices: $10 million ongoing</a:t>
            </a:r>
          </a:p>
          <a:p>
            <a:pPr marL="4763" indent="0">
              <a:buNone/>
            </a:pP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Emergency Financial Aid: $20 million AB 540 students</a:t>
            </a: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352941-73E1-C8B1-74B4-9EC5FBDCA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1" y="228601"/>
            <a:ext cx="11733213" cy="6501769"/>
          </a:xfrm>
        </p:spPr>
        <p:txBody>
          <a:bodyPr>
            <a:normAutofit fontScale="92500" lnSpcReduction="10000"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Expanding Student Support Programs</a:t>
            </a:r>
          </a:p>
          <a:p>
            <a:pPr marL="463550" lvl="2" indent="0"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COLA and base increase for certain categorical programs including DSPS, EOPS, CalWORKs, Mandated Costs and SEAP</a:t>
            </a:r>
          </a:p>
          <a:p>
            <a:pPr marL="682625" lvl="3" indent="0">
              <a:buNone/>
            </a:pPr>
            <a:endParaRPr lang="en-US" sz="29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A2MEND: $1.1 million ongoing for expansion of African American Male Education Network and Development (A2MEND)</a:t>
            </a:r>
          </a:p>
          <a:p>
            <a:pPr lvl="2"/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 err="1">
                <a:latin typeface="Calibri" panose="020F0502020204030204" pitchFamily="34" charset="0"/>
                <a:cs typeface="Calibri" panose="020F0502020204030204" pitchFamily="34" charset="0"/>
              </a:rPr>
              <a:t>NextUp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: $30 million ongoing and eliminating 20 District participation limit</a:t>
            </a:r>
          </a:p>
          <a:p>
            <a:pPr lvl="2"/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Umoja: $1 million ongoing including $179,000 to study Umoja to better understand practices that promote student success for African American students</a:t>
            </a:r>
          </a:p>
          <a:p>
            <a:pPr lvl="2"/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Puente: $3 million </a:t>
            </a: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97FEC6-B268-69B6-99B9-54F641FF5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1" y="228601"/>
            <a:ext cx="11733213" cy="6501769"/>
          </a:xfrm>
        </p:spPr>
        <p:txBody>
          <a:bodyPr>
            <a:normAutofit lnSpcReduction="10000"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Expanding Student Support Programs</a:t>
            </a:r>
          </a:p>
          <a:p>
            <a:pPr marL="463550" lvl="2" indent="0"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California Promise Program: Increase of $18.7 million ongoing to extend program to returning students </a:t>
            </a:r>
            <a:r>
              <a:rPr lang="en-US" sz="3100" i="1" dirty="0">
                <a:latin typeface="Calibri" panose="020F0502020204030204" pitchFamily="34" charset="0"/>
                <a:cs typeface="Calibri" panose="020F0502020204030204" pitchFamily="34" charset="0"/>
              </a:rPr>
              <a:t>($91.2 million Systemwide)</a:t>
            </a:r>
          </a:p>
          <a:p>
            <a:pPr lvl="3"/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SMC = $1,972,507</a:t>
            </a:r>
          </a:p>
          <a:p>
            <a:pPr marL="1371600" lvl="3" indent="0">
              <a:buNone/>
            </a:pPr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 million ongoing to expand Rising Scholars program to support formerly incarcerated students</a:t>
            </a:r>
          </a:p>
          <a:p>
            <a:pPr lvl="2"/>
            <a:endParaRPr lang="en-US" sz="31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Hire UP Pilot: $30 million one-time to establish programs at 10 Districts</a:t>
            </a:r>
          </a:p>
          <a:p>
            <a:pPr lvl="3"/>
            <a:r>
              <a:rPr lang="en-US" sz="29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Formerly incarcerated students seeking services and training to re-enter the job market</a:t>
            </a:r>
          </a:p>
          <a:p>
            <a:pPr lvl="3"/>
            <a:r>
              <a:rPr lang="en-US" sz="29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stipends equal to the state minimum wage for up to 40 hours per week for the duration of the academic program </a:t>
            </a:r>
          </a:p>
          <a:p>
            <a:pPr lvl="2"/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97FEC6-B268-69B6-99B9-54F641FF5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1" y="228601"/>
            <a:ext cx="11733213" cy="6501769"/>
          </a:xfrm>
        </p:spPr>
        <p:txBody>
          <a:bodyPr>
            <a:normAutofit lnSpcReduction="10000"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Expanding Student Support Programs</a:t>
            </a:r>
          </a:p>
          <a:p>
            <a:pPr marL="463550" lvl="2" indent="0"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Basic Needs Centers: Increase of $10 million ongoing </a:t>
            </a:r>
            <a:r>
              <a:rPr lang="en-US" sz="3100" i="1" dirty="0">
                <a:latin typeface="Calibri" panose="020F0502020204030204" pitchFamily="34" charset="0"/>
                <a:cs typeface="Calibri" panose="020F0502020204030204" pitchFamily="34" charset="0"/>
              </a:rPr>
              <a:t>($40 million Systemwide)</a:t>
            </a:r>
          </a:p>
          <a:p>
            <a:pPr lvl="3"/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SMC = $587,462</a:t>
            </a:r>
          </a:p>
          <a:p>
            <a:pPr lvl="2"/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Asian American, Native Hawaiian, Pacific Islander Student Achievement Program: $8.0 million ongoing</a:t>
            </a:r>
          </a:p>
          <a:p>
            <a:pPr lvl="3"/>
            <a:r>
              <a:rPr lang="en-US" sz="29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Aimed at providing culturally responsive services for low-income and first generation AANHPI students</a:t>
            </a:r>
          </a:p>
          <a:p>
            <a:pPr lvl="2"/>
            <a:endParaRPr lang="en-US" sz="31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1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$30 million one-time to establish the Native American Student Support and Success Program</a:t>
            </a:r>
          </a:p>
          <a:p>
            <a:pPr lvl="3"/>
            <a:r>
              <a:rPr lang="en-US" sz="29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competitive grants available </a:t>
            </a:r>
          </a:p>
          <a:p>
            <a:pPr lvl="2"/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97FEC6-B268-69B6-99B9-54F641FF5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5272" y="278851"/>
            <a:ext cx="117332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Strengthen Academic Pathways</a:t>
            </a:r>
          </a:p>
          <a:p>
            <a:pPr marL="682625" lvl="3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 Vocational Pathway – Adult Ed: $130 million over three years to support a healthcare-focused vocational pathway for English language learners. One-time</a:t>
            </a:r>
          </a:p>
          <a:p>
            <a:pPr lvl="3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Common Course Numbering: $105 million one-time</a:t>
            </a:r>
          </a:p>
          <a:p>
            <a:pPr marL="1371600" lvl="3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Transfer Reform: $65 million one-time to implement AB 928. </a:t>
            </a:r>
          </a:p>
          <a:p>
            <a:pPr lvl="4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Create and implement procedures to place students who declare a goal of transferring into a ADT for their major unless they opt-out.</a:t>
            </a: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3A8469-ECC4-5E56-4D41-B5F43364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5272" y="178115"/>
            <a:ext cx="11733213" cy="6501769"/>
          </a:xfrm>
        </p:spPr>
        <p:txBody>
          <a:bodyPr>
            <a:normAutofit fontScale="92500" lnSpcReduction="20000"/>
          </a:bodyPr>
          <a:lstStyle/>
          <a:p>
            <a:pPr marL="463550" lvl="2" indent="0" algn="ctr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Strengthen Academic Pathways</a:t>
            </a:r>
          </a:p>
          <a:p>
            <a:pPr marL="857250" lvl="4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Curricular Pathways: $25 million one-time to procure software that maps out Intersegmental curricular pathways</a:t>
            </a:r>
          </a:p>
          <a:p>
            <a:pPr lvl="4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California Healthy School Meals Pathway: $45 million one-time</a:t>
            </a:r>
          </a:p>
          <a:p>
            <a:pPr lvl="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Pipeline for school food service workers</a:t>
            </a:r>
          </a:p>
          <a:p>
            <a:pPr lvl="4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CCC Equitable Placement and Completion Grant Program: $64 million one-time</a:t>
            </a:r>
          </a:p>
          <a:p>
            <a:pPr lvl="4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effective and maximal implementation of AB 705</a:t>
            </a:r>
          </a:p>
          <a:p>
            <a:pPr lvl="4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</a:t>
            </a:r>
          </a:p>
          <a:p>
            <a:pPr lvl="4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of funding must be used for professional development in inclusive teaching practices and faculty who teach remedial Math or English must attend</a:t>
            </a:r>
          </a:p>
          <a:p>
            <a:pPr lvl="3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245BA0-1CAF-E445-F7E8-9F245B70C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1" y="228601"/>
            <a:ext cx="11733213" cy="6501769"/>
          </a:xfrm>
        </p:spPr>
        <p:txBody>
          <a:bodyPr>
            <a:normAutofit fontScale="92500" lnSpcReduction="20000"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Workforce and Diversity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$10 million ongoing implementation of Equal Employment Opportunity program targeted at diversifying faculty, staff and administrators</a:t>
            </a:r>
          </a:p>
          <a:p>
            <a:pPr marL="682625" lvl="3" indent="0">
              <a:buNone/>
            </a:pPr>
            <a:endParaRPr lang="en-US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 million to establish a Classified Employee Summer Assistance Program</a:t>
            </a:r>
          </a:p>
          <a:p>
            <a:pPr lvl="3"/>
            <a:r>
              <a:rPr lang="en-US" sz="3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 District participation</a:t>
            </a:r>
          </a:p>
          <a:p>
            <a:pPr lvl="3"/>
            <a:r>
              <a:rPr lang="en-US" sz="3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11 month classified employees with pay up to $62,400 have up to 10% of monthly pay withheld and paid during summer </a:t>
            </a:r>
          </a:p>
          <a:p>
            <a:pPr lvl="3"/>
            <a:r>
              <a:rPr lang="en-US" sz="3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will contribute a prorated match depending on funding</a:t>
            </a:r>
          </a:p>
          <a:p>
            <a:pPr lvl="3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33F908-5CA2-984F-BB6F-B1F29362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0877-7A59-4EF3-B468-4378349D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2243644"/>
            <a:ext cx="11930742" cy="237071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2021 - 2022 recap</a:t>
            </a:r>
            <a:b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Importance of HEERF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C8C6D-8169-F21F-D534-1A1D44A9B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5273" y="356231"/>
            <a:ext cx="12056728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Technology Modernization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 Districts faced major cyber attacks in 2021-22</a:t>
            </a: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$99.0 million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$75 million one-time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$24 million ongoing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Improve technology infrastructure and security</a:t>
            </a:r>
          </a:p>
          <a:p>
            <a:pPr marL="914400" lvl="2" indent="0">
              <a:buNone/>
            </a:pP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ED950C-54A5-6015-234B-D50D226F9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9899" y="745577"/>
            <a:ext cx="11712101" cy="4664624"/>
          </a:xfrm>
        </p:spPr>
        <p:txBody>
          <a:bodyPr>
            <a:normAutofit lnSpcReduction="10000"/>
          </a:bodyPr>
          <a:lstStyle/>
          <a:p>
            <a:pPr marL="463550" lvl="2" indent="0" algn="ctr">
              <a:buNone/>
            </a:pPr>
            <a:r>
              <a:rPr lang="en-US" sz="4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Physical Plant and Instructional Equipment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$840.7 million one-time </a:t>
            </a:r>
          </a:p>
          <a:p>
            <a:pPr lvl="3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SMC: $16.1 million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Focus on energy efficiency projects, deferred maintenance, TERP and classroom instructional equipment</a:t>
            </a:r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852A4-6E79-BB34-D160-F4D6E6565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1" y="228601"/>
            <a:ext cx="11733213" cy="6501769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Discretionary Block Grant</a:t>
            </a:r>
          </a:p>
          <a:p>
            <a:pPr lvl="2"/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$650.0 million </a:t>
            </a:r>
          </a:p>
          <a:p>
            <a:pPr lvl="3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Could be up to $14.2 million for SMC</a:t>
            </a:r>
            <a:endParaRPr lang="en-US" sz="4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Focus on addressing reengagement, basic needs, mental health services, professional development, technology,  and COVID safety. </a:t>
            </a:r>
          </a:p>
          <a:p>
            <a:pPr lvl="3"/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Report to CCCCO in December 2023</a:t>
            </a: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F7E30-824D-69A6-786A-36C8656F1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8492" y="990600"/>
            <a:ext cx="10766308" cy="530740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Increase in Prop 98 Funding for CCC of $4,016.9 million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54 Technical and Policy Changes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$1,905.0 million Ongoing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$2,424.5 million One-time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Adjustment to SCFF of &lt;$312.6&gt; million</a:t>
            </a:r>
            <a:endParaRPr lang="en-US" sz="2500" dirty="0"/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CCCCO has not released District allocations for many programs</a:t>
            </a:r>
            <a:endParaRPr lang="en-US" sz="2800" i="1" u="sng" dirty="0">
              <a:cs typeface="Calibri" panose="020F0502020204030204" pitchFamily="34" charset="0"/>
            </a:endParaRPr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B7F85FF1-DF87-45E0-BB65-D47C2301C8A0}"/>
              </a:ext>
            </a:extLst>
          </p:cNvPr>
          <p:cNvSpPr txBox="1">
            <a:spLocks/>
          </p:cNvSpPr>
          <p:nvPr/>
        </p:nvSpPr>
        <p:spPr>
          <a:xfrm>
            <a:off x="228601" y="139100"/>
            <a:ext cx="11734799" cy="636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System Budget Summary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C346917-7B28-FFB6-BA7F-D0520A1C0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250870"/>
              </p:ext>
            </p:extLst>
          </p:nvPr>
        </p:nvGraphicFramePr>
        <p:xfrm>
          <a:off x="6770451" y="2052536"/>
          <a:ext cx="5274840" cy="41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1C248DC-49CC-2775-7BD6-D8C94B83F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0877-7A59-4EF3-B468-4378349D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2243644"/>
            <a:ext cx="11081656" cy="237071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2022-2023 PROPOSED ADOPTED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48653-9893-6506-ABCD-508BCEF4A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3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0877-7A59-4EF3-B468-4378349D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2243644"/>
            <a:ext cx="11081656" cy="237071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2022-2023 major assumptions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82499-3AAD-07C0-9A45-33081FEDE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6C8748-67C8-48EB-9A65-566487AE9F3B}"/>
              </a:ext>
            </a:extLst>
          </p:cNvPr>
          <p:cNvSpPr txBox="1">
            <a:spLocks/>
          </p:cNvSpPr>
          <p:nvPr/>
        </p:nvSpPr>
        <p:spPr>
          <a:xfrm>
            <a:off x="741044" y="1715965"/>
            <a:ext cx="11795760" cy="49515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District Planning and Advisory Council (DPAC)</a:t>
            </a:r>
          </a:p>
          <a:p>
            <a:pPr lvl="1"/>
            <a:r>
              <a:rPr lang="en-US" sz="3600" dirty="0"/>
              <a:t>Primary planning body</a:t>
            </a:r>
          </a:p>
          <a:p>
            <a:r>
              <a:rPr lang="en-US" sz="3600" dirty="0"/>
              <a:t>Developed 2 Annual Plans for 2022-2023</a:t>
            </a:r>
          </a:p>
          <a:p>
            <a:r>
              <a:rPr lang="en-US" sz="3600" dirty="0"/>
              <a:t>Both plans included in the Proposed Adopted Budget</a:t>
            </a:r>
          </a:p>
          <a:p>
            <a:pPr lvl="1"/>
            <a:r>
              <a:rPr lang="en-US" sz="3400" dirty="0"/>
              <a:t>Unrestricted Funded - $600,750</a:t>
            </a:r>
          </a:p>
          <a:p>
            <a:pPr lvl="1"/>
            <a:r>
              <a:rPr lang="en-US" sz="3400" dirty="0"/>
              <a:t>Grant Funded - $276,250</a:t>
            </a:r>
          </a:p>
          <a:p>
            <a:pPr lvl="1"/>
            <a:endParaRPr lang="en-US" sz="3400" dirty="0"/>
          </a:p>
          <a:p>
            <a:pPr marL="457200" lvl="1" indent="0">
              <a:buNone/>
            </a:pPr>
            <a:endParaRPr lang="en-US" sz="3400" dirty="0"/>
          </a:p>
          <a:p>
            <a:endParaRPr lang="en-US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9C6787-FC93-481A-8751-D8E661BE93A8}"/>
              </a:ext>
            </a:extLst>
          </p:cNvPr>
          <p:cNvSpPr txBox="1">
            <a:spLocks/>
          </p:cNvSpPr>
          <p:nvPr/>
        </p:nvSpPr>
        <p:spPr>
          <a:xfrm>
            <a:off x="-531478" y="470421"/>
            <a:ext cx="12104482" cy="77051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Linking planning to budgeting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37EFD-A2F4-55B8-BDB3-81A0036B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55E1D7-9C01-46A9-AC96-FEB1F4097A45}"/>
              </a:ext>
            </a:extLst>
          </p:cNvPr>
          <p:cNvSpPr/>
          <p:nvPr/>
        </p:nvSpPr>
        <p:spPr>
          <a:xfrm>
            <a:off x="80682" y="1462868"/>
            <a:ext cx="120306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i="1" u="sng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Develop a Master Plan for Education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Budget:</a:t>
            </a: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$185,000 (one-time) to be funded by Unrestricted General Fund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Purpose/Goal of Action Plan: </a:t>
            </a:r>
            <a:r>
              <a:rPr lang="en-US" sz="1800" dirty="0">
                <a:effectLst/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Establish a task force comprised of representatives from all constituencies of the District who will work with Administrators and consultant in developing the District’s Master Plan of Education.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endParaRPr lang="en-US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i="1" u="sng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Relaunch The Center to be a Learning and Professional Development Center for All Employee Groups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Budget:  </a:t>
            </a: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$415,750 (ongoing) to be funded by Unrestricted General Fund and $276,250 (ongoing) to be funded by Student Equity and Achievement Program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5715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Purpose/Goal of Action Plan: </a:t>
            </a:r>
            <a:r>
              <a:rPr lang="en-US" sz="1800" dirty="0">
                <a:effectLst/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Support the</a:t>
            </a:r>
            <a:r>
              <a:rPr lang="en-US" sz="1800" b="1" dirty="0">
                <a:effectLst/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aramond" panose="02020404030301010803" pitchFamily="18" charset="0"/>
                <a:cs typeface="Garamond" panose="02020404030301010803" pitchFamily="18" charset="0"/>
              </a:rPr>
              <a:t>Institutional Effectiveness Partnership Initiative in its design and implementation of a comprehensive professional development plan for all employee groups, which aligns with the District’s redesign, equity mission, vision and goals, to improve student racial equity and sense of belonging on campus.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Gill Sans MT" panose="020B0502020104020203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D0AF3A-F244-691A-51BC-4557C0227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7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6C8748-67C8-48EB-9A65-566487AE9F3B}"/>
              </a:ext>
            </a:extLst>
          </p:cNvPr>
          <p:cNvSpPr txBox="1">
            <a:spLocks/>
          </p:cNvSpPr>
          <p:nvPr/>
        </p:nvSpPr>
        <p:spPr>
          <a:xfrm>
            <a:off x="-1" y="1164339"/>
            <a:ext cx="12191999" cy="5406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Apportionment</a:t>
            </a:r>
          </a:p>
          <a:p>
            <a:pPr lvl="1"/>
            <a:r>
              <a:rPr lang="en-US" sz="2400" dirty="0"/>
              <a:t>COLA: 6.56% or $9,497,269 </a:t>
            </a:r>
          </a:p>
          <a:p>
            <a:pPr lvl="1"/>
            <a:r>
              <a:rPr lang="en-US" sz="2400" dirty="0"/>
              <a:t>No Growth: Hold harmless</a:t>
            </a:r>
          </a:p>
          <a:p>
            <a:pPr lvl="1"/>
            <a:r>
              <a:rPr lang="en-US" sz="2400" dirty="0"/>
              <a:t>Deficit Factor: </a:t>
            </a:r>
            <a:r>
              <a:rPr lang="en-US" sz="2400" dirty="0">
                <a:solidFill>
                  <a:schemeClr val="accent1"/>
                </a:solidFill>
              </a:rPr>
              <a:t>&lt;0.07%&gt; </a:t>
            </a:r>
            <a:r>
              <a:rPr lang="en-US" sz="2400" dirty="0"/>
              <a:t>= </a:t>
            </a:r>
            <a:r>
              <a:rPr lang="en-US" sz="2400" dirty="0">
                <a:solidFill>
                  <a:schemeClr val="accent1"/>
                </a:solidFill>
              </a:rPr>
              <a:t>&lt;$102,900&gt; </a:t>
            </a:r>
          </a:p>
          <a:p>
            <a:pPr lvl="1"/>
            <a:r>
              <a:rPr lang="en-US" sz="2800" dirty="0"/>
              <a:t>Credit Res. FTES: </a:t>
            </a:r>
            <a:r>
              <a:rPr lang="en-US" sz="2800" dirty="0">
                <a:solidFill>
                  <a:schemeClr val="accent1"/>
                </a:solidFill>
              </a:rPr>
              <a:t>&lt;3.75%&gt;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accent1"/>
                </a:solidFill>
              </a:rPr>
              <a:t>&lt;638.12&gt; </a:t>
            </a:r>
            <a:r>
              <a:rPr lang="en-US" sz="2800" dirty="0"/>
              <a:t>FTES</a:t>
            </a:r>
          </a:p>
          <a:p>
            <a:r>
              <a:rPr lang="en-US" sz="2800" dirty="0" err="1"/>
              <a:t>CrFTES</a:t>
            </a:r>
            <a:r>
              <a:rPr lang="en-US" sz="2800" dirty="0"/>
              <a:t> = 16,375.55; NC = 732.43; Total: 17,107.98 FTES</a:t>
            </a:r>
          </a:p>
          <a:p>
            <a:pPr lvl="1"/>
            <a:r>
              <a:rPr lang="en-US" sz="2800" dirty="0"/>
              <a:t>Medium District: Loss of </a:t>
            </a:r>
            <a:r>
              <a:rPr lang="en-US" sz="2800" dirty="0">
                <a:solidFill>
                  <a:schemeClr val="accent1"/>
                </a:solidFill>
              </a:rPr>
              <a:t>&lt;$1,983,474&gt;</a:t>
            </a:r>
          </a:p>
          <a:p>
            <a:pPr lvl="1"/>
            <a:r>
              <a:rPr lang="en-US" sz="2800" dirty="0"/>
              <a:t>Highest </a:t>
            </a:r>
            <a:r>
              <a:rPr lang="en-US" sz="2800" dirty="0" err="1"/>
              <a:t>CrFTES</a:t>
            </a:r>
            <a:r>
              <a:rPr lang="en-US" sz="2800" dirty="0"/>
              <a:t> 2008-09: 22,859; 2019-20: 19,604; 2022-23: 16,376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/>
              <a:t>Hold Harmless: $4,426,577</a:t>
            </a:r>
          </a:p>
          <a:p>
            <a:r>
              <a:rPr lang="en-US" sz="2600" dirty="0"/>
              <a:t>HEERF Revenue Backfill: $0.00</a:t>
            </a:r>
          </a:p>
          <a:p>
            <a:pPr lvl="1"/>
            <a:r>
              <a:rPr lang="en-US" sz="2400" dirty="0"/>
              <a:t>2021-22: $12,421,563</a:t>
            </a:r>
          </a:p>
          <a:p>
            <a:pPr lvl="1"/>
            <a:r>
              <a:rPr lang="en-US" sz="2400" dirty="0"/>
              <a:t>2020-21: $16,681,407</a:t>
            </a:r>
          </a:p>
          <a:p>
            <a:pPr lvl="1"/>
            <a:r>
              <a:rPr lang="en-US" sz="2400" dirty="0"/>
              <a:t>Total 2 Year  backfill: $29,102,970</a:t>
            </a:r>
          </a:p>
          <a:p>
            <a:pPr lvl="1"/>
            <a:endParaRPr lang="en-US" sz="2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9C6787-FC93-481A-8751-D8E661BE93A8}"/>
              </a:ext>
            </a:extLst>
          </p:cNvPr>
          <p:cNvSpPr txBox="1">
            <a:spLocks/>
          </p:cNvSpPr>
          <p:nvPr/>
        </p:nvSpPr>
        <p:spPr>
          <a:xfrm>
            <a:off x="597625" y="287578"/>
            <a:ext cx="10996749" cy="77051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Major assumptions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D91D8-4CA0-FF4A-358F-460D2796F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6C8748-67C8-48EB-9A65-566487AE9F3B}"/>
              </a:ext>
            </a:extLst>
          </p:cNvPr>
          <p:cNvSpPr txBox="1">
            <a:spLocks/>
          </p:cNvSpPr>
          <p:nvPr/>
        </p:nvSpPr>
        <p:spPr>
          <a:xfrm>
            <a:off x="93024" y="775752"/>
            <a:ext cx="12005952" cy="53064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Non-resident FTES: 3.1% or 85.52 FTES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3000" dirty="0"/>
              <a:t>2007-08 = 5,071 FTES; 2018-19 = 4,259; 2019-20 = 3,702;			 2020-21 = 3,088; 2021-22 = 2,764; 2022-23 = 2,849</a:t>
            </a:r>
          </a:p>
          <a:p>
            <a:pPr lvl="1"/>
            <a:r>
              <a:rPr lang="en-US" sz="3200" dirty="0"/>
              <a:t>NR Tuition revenue increase of ~$1,319,195 from PY</a:t>
            </a:r>
          </a:p>
          <a:p>
            <a:pPr lvl="2"/>
            <a:r>
              <a:rPr lang="en-US" sz="3000" dirty="0"/>
              <a:t>2017-2018 = $33,973,786</a:t>
            </a:r>
          </a:p>
          <a:p>
            <a:pPr lvl="2"/>
            <a:r>
              <a:rPr lang="en-US" sz="3000" dirty="0"/>
              <a:t>2018-2019 = $33,029,528</a:t>
            </a:r>
          </a:p>
          <a:p>
            <a:pPr lvl="2"/>
            <a:r>
              <a:rPr lang="en-US" sz="3000" dirty="0"/>
              <a:t>2019-2020 = $28,384,549</a:t>
            </a:r>
          </a:p>
          <a:p>
            <a:pPr lvl="2"/>
            <a:r>
              <a:rPr lang="en-US" sz="3000" dirty="0"/>
              <a:t>2020-2021 = $23,987,221</a:t>
            </a:r>
          </a:p>
          <a:p>
            <a:pPr lvl="2"/>
            <a:r>
              <a:rPr lang="en-US" sz="3000" dirty="0"/>
              <a:t>2021-2022 = $21,657,241</a:t>
            </a:r>
          </a:p>
          <a:p>
            <a:pPr lvl="2"/>
            <a:r>
              <a:rPr lang="en-US" sz="3000" dirty="0"/>
              <a:t>2022-2023 = $22,976,436</a:t>
            </a:r>
          </a:p>
          <a:p>
            <a:pPr lvl="2"/>
            <a:r>
              <a:rPr lang="en-US" sz="3000" dirty="0"/>
              <a:t>5 Year Decrease of </a:t>
            </a:r>
            <a:r>
              <a:rPr lang="en-US" sz="2800" dirty="0"/>
              <a:t>~</a:t>
            </a:r>
            <a:r>
              <a:rPr lang="en-US" sz="2800" dirty="0">
                <a:solidFill>
                  <a:srgbClr val="FF0000"/>
                </a:solidFill>
              </a:rPr>
              <a:t>&lt;$10,997,350&gt; </a:t>
            </a:r>
            <a:r>
              <a:rPr lang="en-US" sz="2800" dirty="0"/>
              <a:t>or</a:t>
            </a:r>
            <a:r>
              <a:rPr lang="en-US" sz="2800" dirty="0">
                <a:solidFill>
                  <a:srgbClr val="FF0000"/>
                </a:solidFill>
              </a:rPr>
              <a:t> &lt;32.4%&gt; </a:t>
            </a:r>
            <a:endParaRPr lang="en-US" sz="3000" dirty="0"/>
          </a:p>
          <a:p>
            <a:r>
              <a:rPr lang="en-US" sz="3400" dirty="0"/>
              <a:t>All revenues driven by FTES adjusted</a:t>
            </a:r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780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5E3A3C7-82E5-46FA-AFDC-BBDA69A315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395085"/>
              </p:ext>
            </p:extLst>
          </p:nvPr>
        </p:nvGraphicFramePr>
        <p:xfrm>
          <a:off x="3214687" y="0"/>
          <a:ext cx="4545871" cy="685799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548709">
                  <a:extLst>
                    <a:ext uri="{9D8B030D-6E8A-4147-A177-3AD203B41FA5}">
                      <a16:colId xmlns:a16="http://schemas.microsoft.com/office/drawing/2014/main" val="3111897523"/>
                    </a:ext>
                  </a:extLst>
                </a:gridCol>
                <a:gridCol w="1997162">
                  <a:extLst>
                    <a:ext uri="{9D8B030D-6E8A-4147-A177-3AD203B41FA5}">
                      <a16:colId xmlns:a16="http://schemas.microsoft.com/office/drawing/2014/main" val="939113718"/>
                    </a:ext>
                  </a:extLst>
                </a:gridCol>
              </a:tblGrid>
              <a:tr h="9383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2021-2022 </a:t>
                      </a:r>
                    </a:p>
                    <a:p>
                      <a:pPr algn="ctr"/>
                      <a:r>
                        <a:rPr lang="en-US" dirty="0"/>
                        <a:t>June 30,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591345"/>
                  </a:ext>
                </a:extLst>
              </a:tr>
              <a:tr h="4967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Beg.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35,483,750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910846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Apportionment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144,775,435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08435"/>
                  </a:ext>
                </a:extLst>
              </a:tr>
              <a:tr h="71940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Non-Apportionment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23,423,605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23938"/>
                  </a:ext>
                </a:extLst>
              </a:tr>
              <a:tr h="71940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Non-Resident 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21,657,241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0413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HEERF Backfill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12,421,563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31381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Total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202,277,845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863785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118,089,645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13614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59,037,060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255069"/>
                  </a:ext>
                </a:extLst>
              </a:tr>
              <a:tr h="71940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Supplies/Other Operating/</a:t>
                      </a:r>
                      <a:r>
                        <a:rPr lang="en-US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Trfr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16,720,282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22596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Total 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193,846,987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35331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B050"/>
                          </a:solidFill>
                        </a:rPr>
                        <a:t>Surplus</a:t>
                      </a:r>
                      <a:r>
                        <a:rPr lang="en-US" sz="2000" b="0" dirty="0"/>
                        <a:t>/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8,430,858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80667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Ending Fund 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43,914,608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090602"/>
                  </a:ext>
                </a:extLst>
              </a:tr>
            </a:tbl>
          </a:graphicData>
        </a:graphic>
      </p:graphicFrame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9F3F982-EFD0-4878-B58F-A02FABDBB90E}"/>
              </a:ext>
            </a:extLst>
          </p:cNvPr>
          <p:cNvSpPr/>
          <p:nvPr/>
        </p:nvSpPr>
        <p:spPr>
          <a:xfrm>
            <a:off x="5747200" y="956406"/>
            <a:ext cx="2013358" cy="385893"/>
          </a:xfrm>
          <a:prstGeom prst="roundRect">
            <a:avLst/>
          </a:prstGeom>
          <a:noFill/>
          <a:ln w="76200">
            <a:solidFill>
              <a:srgbClr val="421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EBDB0E3-E9E3-4D13-9663-177600674AE3}"/>
              </a:ext>
            </a:extLst>
          </p:cNvPr>
          <p:cNvSpPr/>
          <p:nvPr/>
        </p:nvSpPr>
        <p:spPr>
          <a:xfrm>
            <a:off x="5747200" y="5621099"/>
            <a:ext cx="2013358" cy="385893"/>
          </a:xfrm>
          <a:prstGeom prst="roundRect">
            <a:avLst/>
          </a:prstGeom>
          <a:noFill/>
          <a:ln w="76200">
            <a:solidFill>
              <a:srgbClr val="421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3CBA0D-5EB9-47D9-A1A4-FC64DE8BD78B}"/>
              </a:ext>
            </a:extLst>
          </p:cNvPr>
          <p:cNvSpPr/>
          <p:nvPr/>
        </p:nvSpPr>
        <p:spPr>
          <a:xfrm>
            <a:off x="5747200" y="3714254"/>
            <a:ext cx="2013358" cy="385893"/>
          </a:xfrm>
          <a:prstGeom prst="roundRect">
            <a:avLst/>
          </a:prstGeom>
          <a:noFill/>
          <a:ln w="76200">
            <a:solidFill>
              <a:srgbClr val="421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409C952-236F-461B-8E04-F5A87927675D}"/>
              </a:ext>
            </a:extLst>
          </p:cNvPr>
          <p:cNvSpPr/>
          <p:nvPr/>
        </p:nvSpPr>
        <p:spPr>
          <a:xfrm>
            <a:off x="5747200" y="6046601"/>
            <a:ext cx="2013358" cy="385893"/>
          </a:xfrm>
          <a:prstGeom prst="roundRect">
            <a:avLst/>
          </a:prstGeom>
          <a:noFill/>
          <a:ln w="76200">
            <a:solidFill>
              <a:srgbClr val="421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549E5B-460A-41D7-95ED-914D9CE1E55D}"/>
              </a:ext>
            </a:extLst>
          </p:cNvPr>
          <p:cNvSpPr/>
          <p:nvPr/>
        </p:nvSpPr>
        <p:spPr>
          <a:xfrm>
            <a:off x="5747200" y="6445430"/>
            <a:ext cx="2013358" cy="385893"/>
          </a:xfrm>
          <a:prstGeom prst="roundRect">
            <a:avLst/>
          </a:prstGeom>
          <a:noFill/>
          <a:ln w="76200">
            <a:solidFill>
              <a:srgbClr val="421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53187170-30A0-C8B9-6F9F-5250C73D4D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579947"/>
              </p:ext>
            </p:extLst>
          </p:nvPr>
        </p:nvGraphicFramePr>
        <p:xfrm>
          <a:off x="7760558" y="3"/>
          <a:ext cx="2548709" cy="685799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548709">
                  <a:extLst>
                    <a:ext uri="{9D8B030D-6E8A-4147-A177-3AD203B41FA5}">
                      <a16:colId xmlns:a16="http://schemas.microsoft.com/office/drawing/2014/main" val="1263813537"/>
                    </a:ext>
                  </a:extLst>
                </a:gridCol>
              </a:tblGrid>
              <a:tr h="9383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2021-2022 </a:t>
                      </a:r>
                    </a:p>
                    <a:p>
                      <a:pPr algn="ctr"/>
                      <a:r>
                        <a:rPr lang="en-US" dirty="0"/>
                        <a:t>June 30, 2022</a:t>
                      </a:r>
                    </a:p>
                    <a:p>
                      <a:pPr algn="ctr"/>
                      <a:r>
                        <a:rPr lang="en-US" dirty="0"/>
                        <a:t>No Backfill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591345"/>
                  </a:ext>
                </a:extLst>
              </a:tr>
              <a:tr h="49677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35,483,750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910846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144,775,435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08435"/>
                  </a:ext>
                </a:extLst>
              </a:tr>
              <a:tr h="71940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23,423,605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23938"/>
                  </a:ext>
                </a:extLst>
              </a:tr>
              <a:tr h="71940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21,657,241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0413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31381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189,856,282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863785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118,089,645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13614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59,037,060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255069"/>
                  </a:ext>
                </a:extLst>
              </a:tr>
              <a:tr h="71940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16,720,282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22596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193,846,987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35331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&lt;3,990,705&gt;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80667"/>
                  </a:ext>
                </a:extLst>
              </a:tr>
              <a:tr h="4080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31,493,045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090602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332A8182-CE4C-F83D-7A92-8D4A16D4B434}"/>
              </a:ext>
            </a:extLst>
          </p:cNvPr>
          <p:cNvSpPr/>
          <p:nvPr/>
        </p:nvSpPr>
        <p:spPr>
          <a:xfrm>
            <a:off x="7534671" y="3346312"/>
            <a:ext cx="763024" cy="328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07D4C88-9811-61A8-92D4-BA9F7E7A3ABF}"/>
              </a:ext>
            </a:extLst>
          </p:cNvPr>
          <p:cNvSpPr/>
          <p:nvPr/>
        </p:nvSpPr>
        <p:spPr>
          <a:xfrm>
            <a:off x="7534671" y="3714251"/>
            <a:ext cx="763024" cy="328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72F2AA8-6812-66CC-471E-9EE002034BDD}"/>
              </a:ext>
            </a:extLst>
          </p:cNvPr>
          <p:cNvSpPr/>
          <p:nvPr/>
        </p:nvSpPr>
        <p:spPr>
          <a:xfrm>
            <a:off x="7534671" y="6065645"/>
            <a:ext cx="763024" cy="328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4411299-9AD9-25E4-25BC-B7C1F6984432}"/>
              </a:ext>
            </a:extLst>
          </p:cNvPr>
          <p:cNvSpPr/>
          <p:nvPr/>
        </p:nvSpPr>
        <p:spPr>
          <a:xfrm>
            <a:off x="7534671" y="6497667"/>
            <a:ext cx="763024" cy="328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CF4BDF-70B6-C5D3-E5E5-E44C1B478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0506" y="2431382"/>
            <a:ext cx="4816257" cy="4816257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CC924E8-21D0-39A6-CAC2-C794874B23F3}"/>
              </a:ext>
            </a:extLst>
          </p:cNvPr>
          <p:cNvSpPr/>
          <p:nvPr/>
        </p:nvSpPr>
        <p:spPr>
          <a:xfrm>
            <a:off x="565342" y="71291"/>
            <a:ext cx="5208493" cy="2832847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Does this mean we have a $8.5 million ongoing surplus?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205239-4306-0540-207C-FE01FE6A4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283" y="1837478"/>
            <a:ext cx="4368458" cy="4368458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23B1113A-155B-995F-4BB2-FF5F117576B4}"/>
              </a:ext>
            </a:extLst>
          </p:cNvPr>
          <p:cNvSpPr/>
          <p:nvPr/>
        </p:nvSpPr>
        <p:spPr>
          <a:xfrm>
            <a:off x="1133067" y="232760"/>
            <a:ext cx="5208493" cy="2832847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Remember… One-time revenue should not be used for ongoing expenditures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39DD61-8AA2-02AA-0071-1904C9CB2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2" grpId="1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290A3-D684-40D8-8697-0CCE1DF94F5A}"/>
              </a:ext>
            </a:extLst>
          </p:cNvPr>
          <p:cNvSpPr txBox="1"/>
          <p:nvPr/>
        </p:nvSpPr>
        <p:spPr>
          <a:xfrm>
            <a:off x="0" y="2459504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Since 2016-2017, total resident and non-resident FTES served is projected to have declined by </a:t>
            </a:r>
            <a:r>
              <a:rPr lang="en-US" sz="4000" b="1" dirty="0">
                <a:solidFill>
                  <a:srgbClr val="FF0000"/>
                </a:solidFill>
              </a:rPr>
              <a:t>~&lt;23.41%&gt; </a:t>
            </a:r>
            <a:r>
              <a:rPr lang="en-US" sz="4000" b="1" dirty="0"/>
              <a:t>or </a:t>
            </a:r>
            <a:r>
              <a:rPr lang="en-US" sz="4000" b="1" dirty="0">
                <a:solidFill>
                  <a:srgbClr val="FF0000"/>
                </a:solidFill>
              </a:rPr>
              <a:t>&lt;6,098.35&gt; </a:t>
            </a:r>
            <a:r>
              <a:rPr lang="en-US" sz="4000" b="1" dirty="0"/>
              <a:t>FTES</a:t>
            </a: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68285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6C8748-67C8-48EB-9A65-566487AE9F3B}"/>
              </a:ext>
            </a:extLst>
          </p:cNvPr>
          <p:cNvSpPr txBox="1">
            <a:spLocks/>
          </p:cNvSpPr>
          <p:nvPr/>
        </p:nvSpPr>
        <p:spPr>
          <a:xfrm>
            <a:off x="80682" y="480068"/>
            <a:ext cx="12111318" cy="54545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Salaries: Step, column, longevity and negotiated adjustments</a:t>
            </a:r>
          </a:p>
          <a:p>
            <a:endParaRPr lang="en-US" sz="3600" dirty="0"/>
          </a:p>
          <a:p>
            <a:r>
              <a:rPr lang="en-US" sz="3600" dirty="0"/>
              <a:t>Health and Welfare </a:t>
            </a:r>
            <a:endParaRPr lang="en-US" sz="2000" i="1" dirty="0"/>
          </a:p>
          <a:p>
            <a:pPr lvl="1"/>
            <a:r>
              <a:rPr lang="en-US" sz="3400" dirty="0"/>
              <a:t>Current employees: 3.6%</a:t>
            </a:r>
          </a:p>
          <a:p>
            <a:pPr lvl="1"/>
            <a:r>
              <a:rPr lang="en-US" sz="3400" dirty="0"/>
              <a:t>Retirees: 2.88%</a:t>
            </a:r>
          </a:p>
          <a:p>
            <a:pPr lvl="1"/>
            <a:endParaRPr lang="en-US" sz="3400" dirty="0"/>
          </a:p>
          <a:p>
            <a:r>
              <a:rPr lang="en-US" sz="3600" dirty="0"/>
              <a:t>Supplies: 2021-2022 Adopted Budget adjusted for approved increases:</a:t>
            </a:r>
          </a:p>
          <a:p>
            <a:pPr lvl="1"/>
            <a:r>
              <a:rPr lang="en-US" sz="3400" dirty="0"/>
              <a:t>Ceiling tiles = $16,689</a:t>
            </a:r>
          </a:p>
          <a:p>
            <a:pPr lvl="1"/>
            <a:r>
              <a:rPr lang="en-US" sz="3400" dirty="0"/>
              <a:t>Police protective gear = $7,000</a:t>
            </a:r>
          </a:p>
        </p:txBody>
      </p:sp>
    </p:spTree>
    <p:extLst>
      <p:ext uri="{BB962C8B-B14F-4D97-AF65-F5344CB8AC3E}">
        <p14:creationId xmlns:p14="http://schemas.microsoft.com/office/powerpoint/2010/main" val="24828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6C8748-67C8-48EB-9A65-566487AE9F3B}"/>
              </a:ext>
            </a:extLst>
          </p:cNvPr>
          <p:cNvSpPr txBox="1">
            <a:spLocks/>
          </p:cNvSpPr>
          <p:nvPr/>
        </p:nvSpPr>
        <p:spPr>
          <a:xfrm>
            <a:off x="80682" y="322906"/>
            <a:ext cx="12111318" cy="54545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Services: 2021-2022 Adopted Budget adjusted for approved increases:</a:t>
            </a:r>
          </a:p>
          <a:p>
            <a:pPr lvl="1"/>
            <a:r>
              <a:rPr lang="en-US" sz="3400" dirty="0"/>
              <a:t>Elections: $300,000</a:t>
            </a:r>
          </a:p>
          <a:p>
            <a:pPr lvl="1"/>
            <a:r>
              <a:rPr lang="en-US" sz="3400" dirty="0"/>
              <a:t>Educational Master Plan: $150,000</a:t>
            </a:r>
          </a:p>
          <a:p>
            <a:pPr lvl="1"/>
            <a:endParaRPr lang="en-US" sz="3400" dirty="0"/>
          </a:p>
          <a:p>
            <a:r>
              <a:rPr lang="en-US" sz="3600" dirty="0"/>
              <a:t>Utilities: Adjusted for increased use of ventilation and usage</a:t>
            </a:r>
          </a:p>
          <a:p>
            <a:endParaRPr lang="en-US" sz="3400" dirty="0"/>
          </a:p>
          <a:p>
            <a:r>
              <a:rPr lang="en-US" sz="3600" dirty="0"/>
              <a:t>Insurance: 8.17%</a:t>
            </a:r>
          </a:p>
          <a:p>
            <a:endParaRPr lang="en-US" sz="3600" dirty="0"/>
          </a:p>
          <a:p>
            <a:r>
              <a:rPr lang="en-US" sz="3600" dirty="0"/>
              <a:t>No Equipment – Emergency Need Fund 40.0</a:t>
            </a:r>
          </a:p>
        </p:txBody>
      </p:sp>
    </p:spTree>
    <p:extLst>
      <p:ext uri="{BB962C8B-B14F-4D97-AF65-F5344CB8AC3E}">
        <p14:creationId xmlns:p14="http://schemas.microsoft.com/office/powerpoint/2010/main" val="9565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0877-7A59-4EF3-B468-4378349D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2243644"/>
            <a:ext cx="11930742" cy="237071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Changes in Revenue</a:t>
            </a:r>
          </a:p>
        </p:txBody>
      </p:sp>
    </p:spTree>
    <p:extLst>
      <p:ext uri="{BB962C8B-B14F-4D97-AF65-F5344CB8AC3E}">
        <p14:creationId xmlns:p14="http://schemas.microsoft.com/office/powerpoint/2010/main" val="32828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15F89D-9CAD-4D47-B929-9BA6A2DC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C4858-F1B8-4B63-8752-8250DEBE6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283B2D-7C17-4268-A05B-5FADF62BA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1424"/>
              </p:ext>
            </p:extLst>
          </p:nvPr>
        </p:nvGraphicFramePr>
        <p:xfrm>
          <a:off x="0" y="1223386"/>
          <a:ext cx="12192000" cy="4729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730570">
                  <a:extLst>
                    <a:ext uri="{9D8B030D-6E8A-4147-A177-3AD203B41FA5}">
                      <a16:colId xmlns:a16="http://schemas.microsoft.com/office/drawing/2014/main" val="4004712024"/>
                    </a:ext>
                  </a:extLst>
                </a:gridCol>
                <a:gridCol w="2461430">
                  <a:extLst>
                    <a:ext uri="{9D8B030D-6E8A-4147-A177-3AD203B41FA5}">
                      <a16:colId xmlns:a16="http://schemas.microsoft.com/office/drawing/2014/main" val="2697419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11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2021-2022 Unaudited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$202,277,845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0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9,497,269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9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Non-Resident 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1,319,195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3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STRS On-behalf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506,272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74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Student Fees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&lt;339,006&gt;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8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Lottery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&lt;424,147&gt;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406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Non-repetition of PY Adjustment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&lt;1,280,923&gt;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5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HEERF Revenue Backfill and 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&lt;11,934,448&gt;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8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21,651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70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Proposed Adopted Budget Projection: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$199,643,708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750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8003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8D2C21-59DD-4209-A605-86430AA64AFB}"/>
              </a:ext>
            </a:extLst>
          </p:cNvPr>
          <p:cNvSpPr txBox="1"/>
          <p:nvPr/>
        </p:nvSpPr>
        <p:spPr>
          <a:xfrm>
            <a:off x="199175" y="75177"/>
            <a:ext cx="11914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Projected Changes in Revenue</a:t>
            </a:r>
          </a:p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2021-2022 Unaudited to 2022-2023 Proposed Adopted 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A7466-82B0-4E53-AB3D-0D15A889BCF6}"/>
              </a:ext>
            </a:extLst>
          </p:cNvPr>
          <p:cNvSpPr txBox="1"/>
          <p:nvPr/>
        </p:nvSpPr>
        <p:spPr>
          <a:xfrm>
            <a:off x="1371598" y="5473720"/>
            <a:ext cx="956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Total Decline in Revenue is </a:t>
            </a:r>
            <a:r>
              <a:rPr lang="en-US" sz="2800" b="1" dirty="0">
                <a:solidFill>
                  <a:srgbClr val="FF0000"/>
                </a:solidFill>
              </a:rPr>
              <a:t>&lt;$2,634,137&gt; </a:t>
            </a:r>
            <a:r>
              <a:rPr lang="en-US" sz="2800" b="1" dirty="0"/>
              <a:t>or </a:t>
            </a:r>
            <a:r>
              <a:rPr lang="en-US" sz="2800" b="1" dirty="0">
                <a:solidFill>
                  <a:srgbClr val="FF0000"/>
                </a:solidFill>
              </a:rPr>
              <a:t>&lt;1.30%&gt;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6A1C59-9CA2-4B57-8D82-1541151A1F44}"/>
              </a:ext>
            </a:extLst>
          </p:cNvPr>
          <p:cNvSpPr/>
          <p:nvPr/>
        </p:nvSpPr>
        <p:spPr>
          <a:xfrm>
            <a:off x="0" y="1952114"/>
            <a:ext cx="12179450" cy="4053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795735-3002-4B7C-81E7-0D033ACFA846}"/>
              </a:ext>
            </a:extLst>
          </p:cNvPr>
          <p:cNvSpPr/>
          <p:nvPr/>
        </p:nvSpPr>
        <p:spPr>
          <a:xfrm>
            <a:off x="0" y="4368914"/>
            <a:ext cx="12179450" cy="4053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E9A75C-8848-4B32-9AE6-F882ECAEBFC5}"/>
              </a:ext>
            </a:extLst>
          </p:cNvPr>
          <p:cNvSpPr/>
          <p:nvPr/>
        </p:nvSpPr>
        <p:spPr>
          <a:xfrm>
            <a:off x="-1" y="2401489"/>
            <a:ext cx="12185725" cy="34391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0877-7A59-4EF3-B468-4378349D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2243644"/>
            <a:ext cx="11930742" cy="237071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Changes in expenditure</a:t>
            </a:r>
          </a:p>
        </p:txBody>
      </p:sp>
    </p:spTree>
    <p:extLst>
      <p:ext uri="{BB962C8B-B14F-4D97-AF65-F5344CB8AC3E}">
        <p14:creationId xmlns:p14="http://schemas.microsoft.com/office/powerpoint/2010/main" val="8990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283B2D-7C17-4268-A05B-5FADF62BA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778538"/>
              </p:ext>
            </p:extLst>
          </p:nvPr>
        </p:nvGraphicFramePr>
        <p:xfrm>
          <a:off x="0" y="923159"/>
          <a:ext cx="121920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144">
                  <a:extLst>
                    <a:ext uri="{9D8B030D-6E8A-4147-A177-3AD203B41FA5}">
                      <a16:colId xmlns:a16="http://schemas.microsoft.com/office/drawing/2014/main" val="4004712024"/>
                    </a:ext>
                  </a:extLst>
                </a:gridCol>
                <a:gridCol w="2400856">
                  <a:extLst>
                    <a:ext uri="{9D8B030D-6E8A-4147-A177-3AD203B41FA5}">
                      <a16:colId xmlns:a16="http://schemas.microsoft.com/office/drawing/2014/main" val="2697419741"/>
                    </a:ext>
                  </a:extLst>
                </a:gridCol>
              </a:tblGrid>
              <a:tr h="3570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117696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r>
                        <a:rPr lang="en-US" sz="2000" dirty="0"/>
                        <a:t>2021-2022 Unaudited 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$193,846,987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07610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r>
                        <a:rPr lang="en-US" sz="2000" dirty="0"/>
                        <a:t>Benefits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4,587,542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743586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Supplies and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3,495,612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958151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r>
                        <a:rPr lang="en-US" sz="2000" dirty="0"/>
                        <a:t>Full-year Effect of Hiring and Termination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2,684,385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406559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r>
                        <a:rPr lang="en-US" sz="2000" dirty="0"/>
                        <a:t>Step, Column and Longevity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1,467,729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91676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r>
                        <a:rPr lang="en-US" sz="2000" dirty="0"/>
                        <a:t>Vacancy List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1,004,261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85249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Strs On-behalf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506,272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095476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Insurance and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315,073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649458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December 2017 SRP Fully Funded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&lt;1,298,771&gt;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022941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Hourly Instruction and Non-Instruction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&lt;2,031,057&gt;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93568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Non-repetition of retroactive 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&lt;2,252,000&gt;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934074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46,480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703616"/>
                  </a:ext>
                </a:extLst>
              </a:tr>
              <a:tr h="365634">
                <a:tc>
                  <a:txBody>
                    <a:bodyPr/>
                    <a:lstStyle/>
                    <a:p>
                      <a:r>
                        <a:rPr lang="en-US" sz="2000" dirty="0"/>
                        <a:t>Proposed Adopted Budget Projection: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$202,372,513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7500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8D2C21-59DD-4209-A605-86430AA64AFB}"/>
              </a:ext>
            </a:extLst>
          </p:cNvPr>
          <p:cNvSpPr txBox="1"/>
          <p:nvPr/>
        </p:nvSpPr>
        <p:spPr>
          <a:xfrm>
            <a:off x="116541" y="-30948"/>
            <a:ext cx="11985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Projected Changes in Expenditure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2021-2022 Unaudited to 2022-2023 Proposed Adopted 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A7466-82B0-4E53-AB3D-0D15A889BCF6}"/>
              </a:ext>
            </a:extLst>
          </p:cNvPr>
          <p:cNvSpPr txBox="1"/>
          <p:nvPr/>
        </p:nvSpPr>
        <p:spPr>
          <a:xfrm>
            <a:off x="2072404" y="3666564"/>
            <a:ext cx="956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Total Increase in Expenditure is </a:t>
            </a:r>
            <a:r>
              <a:rPr lang="en-US" sz="2800" b="1" u="sng" dirty="0">
                <a:solidFill>
                  <a:srgbClr val="FF0000"/>
                </a:solidFill>
              </a:rPr>
              <a:t>$8,525,526 </a:t>
            </a:r>
            <a:r>
              <a:rPr lang="en-US" sz="2800" b="1" u="sng" dirty="0">
                <a:solidFill>
                  <a:schemeClr val="bg1"/>
                </a:solidFill>
              </a:rPr>
              <a:t>or </a:t>
            </a:r>
            <a:r>
              <a:rPr lang="en-US" sz="2800" b="1" u="sng" dirty="0">
                <a:solidFill>
                  <a:srgbClr val="FF0000"/>
                </a:solidFill>
              </a:rPr>
              <a:t>4.40%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7D23E5-7854-4328-AEB4-1C900BC063FE}"/>
              </a:ext>
            </a:extLst>
          </p:cNvPr>
          <p:cNvSpPr/>
          <p:nvPr/>
        </p:nvSpPr>
        <p:spPr>
          <a:xfrm>
            <a:off x="0" y="1694329"/>
            <a:ext cx="12192000" cy="39444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6612CC-BD1A-485C-95EA-8D4059B403D6}"/>
              </a:ext>
            </a:extLst>
          </p:cNvPr>
          <p:cNvSpPr/>
          <p:nvPr/>
        </p:nvSpPr>
        <p:spPr>
          <a:xfrm>
            <a:off x="0" y="2088776"/>
            <a:ext cx="12192000" cy="39444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E5BE74-1DAB-4474-8517-A3BBA8D245B8}"/>
              </a:ext>
            </a:extLst>
          </p:cNvPr>
          <p:cNvSpPr/>
          <p:nvPr/>
        </p:nvSpPr>
        <p:spPr>
          <a:xfrm>
            <a:off x="0" y="2483223"/>
            <a:ext cx="12192000" cy="39444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F4E39B-2E64-4645-931F-DD39319F0B02}"/>
              </a:ext>
            </a:extLst>
          </p:cNvPr>
          <p:cNvSpPr/>
          <p:nvPr/>
        </p:nvSpPr>
        <p:spPr>
          <a:xfrm>
            <a:off x="13447" y="3272117"/>
            <a:ext cx="12192000" cy="39444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8D3B37-972B-4898-9966-2672C4B83CD4}"/>
              </a:ext>
            </a:extLst>
          </p:cNvPr>
          <p:cNvSpPr/>
          <p:nvPr/>
        </p:nvSpPr>
        <p:spPr>
          <a:xfrm>
            <a:off x="-13447" y="5260564"/>
            <a:ext cx="12192000" cy="39444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D796FC-ABFD-487F-86E7-248184AAB6B2}"/>
              </a:ext>
            </a:extLst>
          </p:cNvPr>
          <p:cNvSpPr/>
          <p:nvPr/>
        </p:nvSpPr>
        <p:spPr>
          <a:xfrm>
            <a:off x="0" y="5655011"/>
            <a:ext cx="12192000" cy="39444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0877-7A59-4EF3-B468-4378349D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2243644"/>
            <a:ext cx="11930742" cy="237071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Changes in fund balance</a:t>
            </a:r>
          </a:p>
        </p:txBody>
      </p:sp>
    </p:spTree>
    <p:extLst>
      <p:ext uri="{BB962C8B-B14F-4D97-AF65-F5344CB8AC3E}">
        <p14:creationId xmlns:p14="http://schemas.microsoft.com/office/powerpoint/2010/main" val="391231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828219-7A83-455A-9BDF-C77ED1762C32}"/>
              </a:ext>
            </a:extLst>
          </p:cNvPr>
          <p:cNvSpPr/>
          <p:nvPr/>
        </p:nvSpPr>
        <p:spPr>
          <a:xfrm>
            <a:off x="1432570" y="317420"/>
            <a:ext cx="9931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Projected Changes in Fund Balance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41CCBCFB-14E2-443C-BA0D-E6B799352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290238"/>
              </p:ext>
            </p:extLst>
          </p:nvPr>
        </p:nvGraphicFramePr>
        <p:xfrm>
          <a:off x="0" y="1080845"/>
          <a:ext cx="12192001" cy="5631928"/>
        </p:xfrm>
        <a:graphic>
          <a:graphicData uri="http://schemas.openxmlformats.org/drawingml/2006/table">
            <a:tbl>
              <a:tblPr firstRow="1" bandRow="1"/>
              <a:tblGrid>
                <a:gridCol w="5410390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3662992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3118619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979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Unaudited</a:t>
                      </a:r>
                    </a:p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</a:p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2022-2023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490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Beg. Fund Balance: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35,483,750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43,914,608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553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 Revenue: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188,422,642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199,105,635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553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 Expenditure: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190,028,166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200,622,809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510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Operating/Structural Surplus/Deficit: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&lt;1,605,524&gt;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&lt;1,517,174&gt;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01920"/>
                  </a:ext>
                </a:extLst>
              </a:tr>
              <a:tr h="521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Items: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&lt;2,385,181&gt;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&lt;1,698,746&gt;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734514"/>
                  </a:ext>
                </a:extLst>
              </a:tr>
              <a:tr h="537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HEERF: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12,421,563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487,115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55001"/>
                  </a:ext>
                </a:extLst>
              </a:tr>
              <a:tr h="474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Surplus/Deficit w/ One-time Items: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8,430,858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&lt;2,728,805&gt;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694748"/>
                  </a:ext>
                </a:extLst>
              </a:tr>
              <a:tr h="537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43,914,608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41,185,803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710858"/>
                  </a:ext>
                </a:extLst>
              </a:tr>
              <a:tr h="474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FB to Total Expenditure and Transfer: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22.65%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20.35%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2AC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4B93FB-F269-4011-B924-70FF6199645A}"/>
              </a:ext>
            </a:extLst>
          </p:cNvPr>
          <p:cNvSpPr/>
          <p:nvPr/>
        </p:nvSpPr>
        <p:spPr>
          <a:xfrm>
            <a:off x="0" y="2563906"/>
            <a:ext cx="12192000" cy="161364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44527A-3753-4350-B151-17AF20BBFC7B}"/>
              </a:ext>
            </a:extLst>
          </p:cNvPr>
          <p:cNvSpPr/>
          <p:nvPr/>
        </p:nvSpPr>
        <p:spPr>
          <a:xfrm>
            <a:off x="0" y="4177553"/>
            <a:ext cx="12192000" cy="107576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98C1A2-033D-47FC-9503-A6A99B5B1B59}"/>
              </a:ext>
            </a:extLst>
          </p:cNvPr>
          <p:cNvSpPr/>
          <p:nvPr/>
        </p:nvSpPr>
        <p:spPr>
          <a:xfrm>
            <a:off x="0" y="5253317"/>
            <a:ext cx="12192000" cy="96409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8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0877-7A59-4EF3-B468-4378349D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2243644"/>
            <a:ext cx="11930742" cy="237071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Other Issues of interest</a:t>
            </a:r>
          </a:p>
        </p:txBody>
      </p:sp>
    </p:spTree>
    <p:extLst>
      <p:ext uri="{BB962C8B-B14F-4D97-AF65-F5344CB8AC3E}">
        <p14:creationId xmlns:p14="http://schemas.microsoft.com/office/powerpoint/2010/main" val="33454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0877-7A59-4EF3-B468-4378349D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2243644"/>
            <a:ext cx="11930742" cy="237071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Systemwide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BAC0C-9832-4B36-238E-AE3916BF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6C8748-67C8-48EB-9A65-566487AE9F3B}"/>
              </a:ext>
            </a:extLst>
          </p:cNvPr>
          <p:cNvSpPr txBox="1">
            <a:spLocks/>
          </p:cNvSpPr>
          <p:nvPr/>
        </p:nvSpPr>
        <p:spPr>
          <a:xfrm>
            <a:off x="198120" y="1068310"/>
            <a:ext cx="11795760" cy="5659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HEERF Institutional/MSI </a:t>
            </a:r>
            <a:r>
              <a:rPr lang="en-US" sz="2800" dirty="0"/>
              <a:t>(</a:t>
            </a:r>
            <a:r>
              <a:rPr lang="en-US" sz="2800" i="1" dirty="0"/>
              <a:t>Award of $52,610,614</a:t>
            </a:r>
            <a:r>
              <a:rPr lang="en-US" sz="2800" dirty="0"/>
              <a:t>)</a:t>
            </a:r>
          </a:p>
          <a:p>
            <a:pPr lvl="1"/>
            <a:r>
              <a:rPr lang="en-US" sz="3400" dirty="0"/>
              <a:t>$4.87 million carries into 2022-2023</a:t>
            </a:r>
          </a:p>
          <a:p>
            <a:pPr lvl="1"/>
            <a:r>
              <a:rPr lang="en-US" sz="3400" dirty="0"/>
              <a:t>PPE, pandemic related activities, Hy-flex</a:t>
            </a:r>
          </a:p>
          <a:p>
            <a:pPr lvl="1"/>
            <a:r>
              <a:rPr lang="en-US" sz="3400" dirty="0"/>
              <a:t>No backfilled revenue in 2022-23</a:t>
            </a:r>
          </a:p>
          <a:p>
            <a:pPr lvl="2"/>
            <a:r>
              <a:rPr lang="en-US" sz="3200" dirty="0"/>
              <a:t>2020-2021: $16,681,407 (UGF)</a:t>
            </a:r>
          </a:p>
          <a:p>
            <a:pPr lvl="2"/>
            <a:r>
              <a:rPr lang="en-US" sz="3200" dirty="0"/>
              <a:t>2021-2022: $12,421,563 (UGF)</a:t>
            </a:r>
          </a:p>
          <a:p>
            <a:pPr marL="914400" lvl="2" indent="0">
              <a:buNone/>
            </a:pPr>
            <a:endParaRPr lang="en-US" sz="3200" dirty="0"/>
          </a:p>
          <a:p>
            <a:r>
              <a:rPr lang="en-US" sz="3600" dirty="0"/>
              <a:t>HEERF Financial Aid </a:t>
            </a:r>
            <a:r>
              <a:rPr lang="en-US" sz="2800" dirty="0"/>
              <a:t>(</a:t>
            </a:r>
            <a:r>
              <a:rPr lang="en-US" sz="2800" i="1" dirty="0"/>
              <a:t>Award of $34,148,479</a:t>
            </a:r>
            <a:r>
              <a:rPr lang="en-US" sz="2800" dirty="0"/>
              <a:t>)</a:t>
            </a:r>
          </a:p>
          <a:p>
            <a:pPr lvl="1"/>
            <a:r>
              <a:rPr lang="en-US" sz="3400" dirty="0"/>
              <a:t>$5.35 million carries into 2022-2023</a:t>
            </a:r>
          </a:p>
          <a:p>
            <a:pPr lvl="1"/>
            <a:r>
              <a:rPr lang="en-US" sz="3400" dirty="0"/>
              <a:t>All funds will be disbursed in Fall</a:t>
            </a:r>
          </a:p>
          <a:p>
            <a:endParaRPr lang="en-US" sz="38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D5B7C9-B237-2556-FFE8-1D03D5AB4323}"/>
              </a:ext>
            </a:extLst>
          </p:cNvPr>
          <p:cNvSpPr txBox="1">
            <a:spLocks/>
          </p:cNvSpPr>
          <p:nvPr/>
        </p:nvSpPr>
        <p:spPr>
          <a:xfrm>
            <a:off x="597625" y="287578"/>
            <a:ext cx="10996749" cy="77051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HEERF</a:t>
            </a:r>
          </a:p>
        </p:txBody>
      </p:sp>
    </p:spTree>
    <p:extLst>
      <p:ext uri="{BB962C8B-B14F-4D97-AF65-F5344CB8AC3E}">
        <p14:creationId xmlns:p14="http://schemas.microsoft.com/office/powerpoint/2010/main" val="145957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6C8748-67C8-48EB-9A65-566487AE9F3B}"/>
              </a:ext>
            </a:extLst>
          </p:cNvPr>
          <p:cNvSpPr txBox="1">
            <a:spLocks/>
          </p:cNvSpPr>
          <p:nvPr/>
        </p:nvSpPr>
        <p:spPr>
          <a:xfrm>
            <a:off x="198119" y="1411211"/>
            <a:ext cx="11795760" cy="5659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Measure S (Fund 42.3): All funds expended</a:t>
            </a:r>
          </a:p>
          <a:p>
            <a:pPr lvl="1"/>
            <a:r>
              <a:rPr lang="en-US" sz="3400" dirty="0"/>
              <a:t>Will remain on the budget for 2 years</a:t>
            </a:r>
          </a:p>
          <a:p>
            <a:pPr marL="457200" lvl="1" indent="0">
              <a:buNone/>
            </a:pPr>
            <a:endParaRPr lang="en-US" sz="3400" dirty="0"/>
          </a:p>
          <a:p>
            <a:r>
              <a:rPr lang="en-US" sz="3600" dirty="0"/>
              <a:t>Measure AA (Fund 42.4): All funds will be expended in 2022-2023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8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ED8761-14DE-FC9C-D349-A58E968DC074}"/>
              </a:ext>
            </a:extLst>
          </p:cNvPr>
          <p:cNvSpPr txBox="1">
            <a:spLocks/>
          </p:cNvSpPr>
          <p:nvPr/>
        </p:nvSpPr>
        <p:spPr>
          <a:xfrm>
            <a:off x="0" y="287578"/>
            <a:ext cx="12191999" cy="77051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General Obligation Bond Funds</a:t>
            </a:r>
          </a:p>
        </p:txBody>
      </p:sp>
    </p:spTree>
    <p:extLst>
      <p:ext uri="{BB962C8B-B14F-4D97-AF65-F5344CB8AC3E}">
        <p14:creationId xmlns:p14="http://schemas.microsoft.com/office/powerpoint/2010/main" val="24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6C8748-67C8-48EB-9A65-566487AE9F3B}"/>
              </a:ext>
            </a:extLst>
          </p:cNvPr>
          <p:cNvSpPr txBox="1">
            <a:spLocks/>
          </p:cNvSpPr>
          <p:nvPr/>
        </p:nvSpPr>
        <p:spPr>
          <a:xfrm>
            <a:off x="198119" y="1625522"/>
            <a:ext cx="11795760" cy="5659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Bookstore revenue</a:t>
            </a:r>
          </a:p>
          <a:p>
            <a:pPr lvl="1"/>
            <a:r>
              <a:rPr lang="en-US" sz="3400" dirty="0"/>
              <a:t>2018-2019 = $4.7 million</a:t>
            </a:r>
          </a:p>
          <a:p>
            <a:pPr lvl="1"/>
            <a:r>
              <a:rPr lang="en-US" sz="3400" dirty="0"/>
              <a:t>2021-2022 = $1.5 million</a:t>
            </a:r>
          </a:p>
          <a:p>
            <a:pPr marL="457200" lvl="1" indent="0">
              <a:buNone/>
            </a:pPr>
            <a:endParaRPr lang="en-US" sz="3400" dirty="0"/>
          </a:p>
          <a:p>
            <a:r>
              <a:rPr lang="en-US" sz="3600" dirty="0"/>
              <a:t>Pandemic, success of OER, increased competition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Developing a plan for financial sustainability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8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F13384-3752-4F84-C1EE-EEEF08B153B0}"/>
              </a:ext>
            </a:extLst>
          </p:cNvPr>
          <p:cNvSpPr txBox="1">
            <a:spLocks/>
          </p:cNvSpPr>
          <p:nvPr/>
        </p:nvSpPr>
        <p:spPr>
          <a:xfrm>
            <a:off x="597625" y="287578"/>
            <a:ext cx="10996749" cy="77051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bookstore</a:t>
            </a:r>
          </a:p>
        </p:txBody>
      </p:sp>
    </p:spTree>
    <p:extLst>
      <p:ext uri="{BB962C8B-B14F-4D97-AF65-F5344CB8AC3E}">
        <p14:creationId xmlns:p14="http://schemas.microsoft.com/office/powerpoint/2010/main" val="27060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6C8748-67C8-48EB-9A65-566487AE9F3B}"/>
              </a:ext>
            </a:extLst>
          </p:cNvPr>
          <p:cNvSpPr txBox="1">
            <a:spLocks/>
          </p:cNvSpPr>
          <p:nvPr/>
        </p:nvSpPr>
        <p:spPr>
          <a:xfrm>
            <a:off x="198119" y="1625522"/>
            <a:ext cx="11795760" cy="5659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Irrevocable Trust – Inception 2008-2009</a:t>
            </a:r>
          </a:p>
          <a:p>
            <a:r>
              <a:rPr lang="en-US" sz="3600" dirty="0"/>
              <a:t>Reduce unfunded liabilities related to lifetime benefits</a:t>
            </a:r>
          </a:p>
          <a:p>
            <a:r>
              <a:rPr lang="en-US" sz="3600" dirty="0"/>
              <a:t>Contributions = $4,496,996 </a:t>
            </a:r>
            <a:r>
              <a:rPr lang="en-US" sz="2400" dirty="0"/>
              <a:t>(6/30/2022)</a:t>
            </a:r>
          </a:p>
          <a:p>
            <a:r>
              <a:rPr lang="en-US" sz="3600" dirty="0"/>
              <a:t>Earnings = $4,141,750 </a:t>
            </a:r>
            <a:r>
              <a:rPr lang="en-US" sz="2400" dirty="0"/>
              <a:t>(6/30/2022)</a:t>
            </a:r>
          </a:p>
          <a:p>
            <a:pPr lvl="1"/>
            <a:r>
              <a:rPr lang="en-US" sz="2800" dirty="0"/>
              <a:t>Substantial declines in 2</a:t>
            </a:r>
            <a:r>
              <a:rPr lang="en-US" sz="2800" baseline="30000" dirty="0"/>
              <a:t>nd</a:t>
            </a:r>
            <a:r>
              <a:rPr lang="en-US" sz="2800" dirty="0"/>
              <a:t> quarter (April – June)</a:t>
            </a:r>
          </a:p>
          <a:p>
            <a:pPr lvl="1"/>
            <a:r>
              <a:rPr lang="en-US" sz="2800" dirty="0"/>
              <a:t>2021-2022 loss of </a:t>
            </a:r>
            <a:r>
              <a:rPr lang="en-US" sz="2800" dirty="0">
                <a:solidFill>
                  <a:schemeClr val="accent1"/>
                </a:solidFill>
              </a:rPr>
              <a:t>&lt;13.35%&gt;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accent1"/>
                </a:solidFill>
              </a:rPr>
              <a:t>&lt;$1,322,061&gt;</a:t>
            </a:r>
          </a:p>
          <a:p>
            <a:pPr lvl="1"/>
            <a:r>
              <a:rPr lang="en-US" sz="2800" dirty="0"/>
              <a:t>July 1 – Today: Gain of 3.38% $290,302.76</a:t>
            </a:r>
          </a:p>
          <a:p>
            <a:pPr lvl="1"/>
            <a:r>
              <a:rPr lang="en-US" sz="2800" dirty="0"/>
              <a:t>Long-term return expectation is 7.59%</a:t>
            </a:r>
          </a:p>
          <a:p>
            <a:pPr lvl="1"/>
            <a:r>
              <a:rPr lang="en-US" sz="2800" dirty="0"/>
              <a:t>Fund 10 year average is 8.05%</a:t>
            </a:r>
          </a:p>
          <a:p>
            <a:endParaRPr lang="en-US" sz="3000" dirty="0"/>
          </a:p>
          <a:p>
            <a:pPr lvl="1"/>
            <a:endParaRPr lang="en-US" sz="2200" dirty="0"/>
          </a:p>
          <a:p>
            <a:endParaRPr lang="en-US" sz="3600" dirty="0"/>
          </a:p>
          <a:p>
            <a:pPr lvl="1"/>
            <a:endParaRPr lang="en-US" sz="34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8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F13384-3752-4F84-C1EE-EEEF08B153B0}"/>
              </a:ext>
            </a:extLst>
          </p:cNvPr>
          <p:cNvSpPr txBox="1">
            <a:spLocks/>
          </p:cNvSpPr>
          <p:nvPr/>
        </p:nvSpPr>
        <p:spPr>
          <a:xfrm>
            <a:off x="597625" y="287578"/>
            <a:ext cx="10996749" cy="77051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Opeb</a:t>
            </a:r>
            <a:r>
              <a:rPr lang="en-US" sz="54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trust</a:t>
            </a:r>
          </a:p>
        </p:txBody>
      </p:sp>
    </p:spTree>
    <p:extLst>
      <p:ext uri="{BB962C8B-B14F-4D97-AF65-F5344CB8AC3E}">
        <p14:creationId xmlns:p14="http://schemas.microsoft.com/office/powerpoint/2010/main" val="28851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A1245-8FB6-4224-A3F1-B274E98C0D63}"/>
              </a:ext>
            </a:extLst>
          </p:cNvPr>
          <p:cNvSpPr/>
          <p:nvPr/>
        </p:nvSpPr>
        <p:spPr>
          <a:xfrm>
            <a:off x="1068557" y="0"/>
            <a:ext cx="1035716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6200"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4400" dirty="0"/>
              <a:t>The Budget Team with Special Appreciation to Veronica Diaz</a:t>
            </a:r>
          </a:p>
          <a:p>
            <a:pPr algn="ctr">
              <a:defRPr sz="6200">
                <a:latin typeface="Palatino"/>
                <a:ea typeface="Palatino"/>
                <a:cs typeface="Palatino"/>
                <a:sym typeface="Palatino"/>
              </a:defRPr>
            </a:pPr>
            <a:endParaRPr lang="en-US" sz="4400" dirty="0"/>
          </a:p>
          <a:p>
            <a:pPr algn="ctr">
              <a:defRPr sz="6200"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4400" dirty="0"/>
              <a:t>Charlie Yen, John Greenlee and the Facilities Team</a:t>
            </a:r>
          </a:p>
          <a:p>
            <a:pPr algn="ctr">
              <a:defRPr sz="6200">
                <a:latin typeface="Palatino"/>
                <a:ea typeface="Palatino"/>
                <a:cs typeface="Palatino"/>
                <a:sym typeface="Palatino"/>
              </a:defRPr>
            </a:pPr>
            <a:endParaRPr lang="en-US" sz="4400" dirty="0"/>
          </a:p>
          <a:p>
            <a:pPr algn="ctr">
              <a:defRPr sz="6200"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4400" dirty="0"/>
              <a:t>Mitchell </a:t>
            </a:r>
            <a:r>
              <a:rPr lang="en-US" sz="4400" dirty="0" err="1"/>
              <a:t>Heskel</a:t>
            </a:r>
            <a:r>
              <a:rPr lang="en-US" sz="4400" dirty="0"/>
              <a:t>, David </a:t>
            </a:r>
            <a:r>
              <a:rPr lang="en-US" sz="4400" dirty="0" err="1"/>
              <a:t>Dever</a:t>
            </a:r>
            <a:r>
              <a:rPr lang="en-US" sz="4400" dirty="0"/>
              <a:t> and the Educational Enterprise Team</a:t>
            </a:r>
          </a:p>
          <a:p>
            <a:pPr algn="ctr">
              <a:defRPr sz="6200">
                <a:latin typeface="Palatino"/>
                <a:ea typeface="Palatino"/>
                <a:cs typeface="Palatino"/>
                <a:sym typeface="Palatino"/>
              </a:defRPr>
            </a:pPr>
            <a:endParaRPr lang="en-US" sz="4400" dirty="0"/>
          </a:p>
          <a:p>
            <a:pPr algn="ctr">
              <a:defRPr sz="6200"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4400" dirty="0"/>
              <a:t>Budget Committee</a:t>
            </a:r>
          </a:p>
        </p:txBody>
      </p:sp>
    </p:spTree>
    <p:extLst>
      <p:ext uri="{BB962C8B-B14F-4D97-AF65-F5344CB8AC3E}">
        <p14:creationId xmlns:p14="http://schemas.microsoft.com/office/powerpoint/2010/main" val="14255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0877-7A59-4EF3-B468-4378349D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2243644"/>
            <a:ext cx="11930742" cy="2370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Reminder: </a:t>
            </a:r>
            <a:r>
              <a:rPr lang="en-US" sz="5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cccco</a:t>
            </a:r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has not made district level calculations</a:t>
            </a:r>
            <a:b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for all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BAC0C-9832-4B36-238E-AE3916BF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09650" y="465349"/>
            <a:ext cx="11049000" cy="6781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100" b="1" u="sng" dirty="0">
                <a:latin typeface="Calibri" panose="020F0502020204030204" pitchFamily="34" charset="0"/>
                <a:cs typeface="Calibri" panose="020F0502020204030204" pitchFamily="34" charset="0"/>
              </a:rPr>
              <a:t>2022-2023 State Adopted Budget</a:t>
            </a:r>
          </a:p>
          <a:p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Largest budget in State history.</a:t>
            </a:r>
          </a:p>
          <a:p>
            <a:pPr lvl="1"/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Total spending increased nearly 17% to ~$300 billion – A $45 billion increase!!!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California Community Colleges Increased $4 billion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$1.9 billion ongoing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$2.1 billion one-time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54 technical and policy changes to funding – New record</a:t>
            </a:r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Record Level of Reserves: $37.2 billion</a:t>
            </a:r>
          </a:p>
          <a:p>
            <a:pPr lvl="1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$23.3 billion “Rainy Day Fund” (Fully funded)</a:t>
            </a:r>
          </a:p>
          <a:p>
            <a:pPr lvl="1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$9.5 billion Public School System Stabilization Account (PSSSA)</a:t>
            </a:r>
          </a:p>
          <a:p>
            <a:pPr lvl="1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$900 million Safety Net</a:t>
            </a:r>
          </a:p>
          <a:p>
            <a:pPr lvl="1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$3.5 billion Operating Reserve</a:t>
            </a:r>
            <a:endParaRPr lang="en-US" sz="2700" dirty="0">
              <a:cs typeface="Calibri" panose="020F0502020204030204" pitchFamily="34" charset="0"/>
            </a:endParaRPr>
          </a:p>
          <a:p>
            <a:endParaRPr lang="en-US" sz="3100" dirty="0">
              <a:cs typeface="Calibri" panose="020F0502020204030204" pitchFamily="34" charset="0"/>
            </a:endParaRPr>
          </a:p>
          <a:p>
            <a:pPr lvl="2"/>
            <a:endParaRPr lang="en-US" sz="2500" dirty="0"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76F0B-B7C2-FD70-2EDE-AC845922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7620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A94DD09-C2DE-4C0A-AB88-DE1441C8CA42}"/>
              </a:ext>
            </a:extLst>
          </p:cNvPr>
          <p:cNvGraphicFramePr/>
          <p:nvPr/>
        </p:nvGraphicFramePr>
        <p:xfrm>
          <a:off x="1143000" y="381000"/>
          <a:ext cx="10287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7A5F27-0B8B-4712-AB03-B3A058DDAD5F}"/>
              </a:ext>
            </a:extLst>
          </p:cNvPr>
          <p:cNvSpPr/>
          <p:nvPr/>
        </p:nvSpPr>
        <p:spPr>
          <a:xfrm>
            <a:off x="4343400" y="1258649"/>
            <a:ext cx="3276600" cy="51054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602739-3A8F-4871-C523-1E1F6B766700}"/>
              </a:ext>
            </a:extLst>
          </p:cNvPr>
          <p:cNvSpPr/>
          <p:nvPr/>
        </p:nvSpPr>
        <p:spPr>
          <a:xfrm>
            <a:off x="7010400" y="1258649"/>
            <a:ext cx="3276600" cy="51054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2E0556-050C-6743-6FEF-3E14F0C56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36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02929" y="466529"/>
            <a:ext cx="11353799" cy="6781800"/>
          </a:xfrm>
        </p:spPr>
        <p:txBody>
          <a:bodyPr>
            <a:normAutofit/>
          </a:bodyPr>
          <a:lstStyle/>
          <a:p>
            <a:pPr marL="463550" lvl="2" indent="0" algn="ctr">
              <a:buNone/>
            </a:pPr>
            <a:r>
              <a:rPr lang="en-US" sz="5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Apportionment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6.56% COLA </a:t>
            </a:r>
          </a:p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$492.9 million systemwide</a:t>
            </a:r>
          </a:p>
          <a:p>
            <a:pPr lvl="1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Estimated $9,497,269 for SMC</a:t>
            </a:r>
          </a:p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0.5% Growth </a:t>
            </a:r>
          </a:p>
          <a:p>
            <a:pPr lvl="1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SMC is projecting a decline in FTES</a:t>
            </a: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01CAE-2DB9-F2DD-3D25-4611E6FCF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0565" y="678873"/>
            <a:ext cx="11670869" cy="5805055"/>
          </a:xfrm>
        </p:spPr>
        <p:txBody>
          <a:bodyPr>
            <a:normAutofit fontScale="62500" lnSpcReduction="20000"/>
          </a:bodyPr>
          <a:lstStyle/>
          <a:p>
            <a:pPr marL="463550" lvl="2" indent="0" algn="ctr">
              <a:buNone/>
            </a:pPr>
            <a:r>
              <a:rPr lang="en-US" sz="9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Apportionment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Base/Basic Increase to SCFF </a:t>
            </a:r>
          </a:p>
          <a:p>
            <a:pPr lvl="1"/>
            <a:r>
              <a:rPr lang="en-US" sz="7800" dirty="0">
                <a:latin typeface="Calibri" panose="020F0502020204030204" pitchFamily="34" charset="0"/>
                <a:cs typeface="Calibri" panose="020F0502020204030204" pitchFamily="34" charset="0"/>
              </a:rPr>
              <a:t>$600 million to increase metrics by 8.35%</a:t>
            </a:r>
          </a:p>
          <a:p>
            <a:pPr lvl="2"/>
            <a:r>
              <a:rPr lang="en-US" sz="7600" dirty="0">
                <a:latin typeface="Calibri" panose="020F0502020204030204" pitchFamily="34" charset="0"/>
                <a:cs typeface="Calibri" panose="020F0502020204030204" pitchFamily="34" charset="0"/>
              </a:rPr>
              <a:t>SCFF = $149,846,127</a:t>
            </a:r>
          </a:p>
          <a:p>
            <a:pPr lvl="2"/>
            <a:r>
              <a:rPr lang="en-US" sz="7600" dirty="0">
                <a:latin typeface="Calibri" panose="020F0502020204030204" pitchFamily="34" charset="0"/>
                <a:cs typeface="Calibri" panose="020F0502020204030204" pitchFamily="34" charset="0"/>
              </a:rPr>
              <a:t>Hold Harmless = $154,272,704</a:t>
            </a:r>
          </a:p>
          <a:p>
            <a:pPr lvl="3"/>
            <a:r>
              <a:rPr lang="en-US" sz="7400" dirty="0">
                <a:latin typeface="Calibri" panose="020F0502020204030204" pitchFamily="34" charset="0"/>
                <a:cs typeface="Calibri" panose="020F0502020204030204" pitchFamily="34" charset="0"/>
              </a:rPr>
              <a:t>SMC projected Hold Harmless is $4.43 million</a:t>
            </a:r>
          </a:p>
          <a:p>
            <a:pPr lvl="1"/>
            <a:r>
              <a:rPr lang="en-US" sz="8000" b="1" u="sng" dirty="0">
                <a:latin typeface="Calibri" panose="020F0502020204030204" pitchFamily="34" charset="0"/>
                <a:cs typeface="Calibri" panose="020F0502020204030204" pitchFamily="34" charset="0"/>
              </a:rPr>
              <a:t>SMC will not receive any of these funds as we are under Hold Harmless</a:t>
            </a: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None/>
            </a:pPr>
            <a:endParaRPr lang="en-US" sz="1800" dirty="0"/>
          </a:p>
          <a:p>
            <a:pPr lvl="2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A3075-8C07-4A38-0967-B6AB6B32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" y="77380"/>
            <a:ext cx="909472" cy="7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2596</TotalTime>
  <Words>2126</Words>
  <Application>Microsoft Office PowerPoint</Application>
  <PresentationFormat>Widescreen</PresentationFormat>
  <Paragraphs>528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Century Gothic</vt:lpstr>
      <vt:lpstr>Garamond</vt:lpstr>
      <vt:lpstr>Gill Sans MT</vt:lpstr>
      <vt:lpstr>Palatino</vt:lpstr>
      <vt:lpstr>Palatino Linotype</vt:lpstr>
      <vt:lpstr>Times New Roman</vt:lpstr>
      <vt:lpstr>Vapor Trail</vt:lpstr>
      <vt:lpstr>Santa monica college</vt:lpstr>
      <vt:lpstr>2021 - 2022 recap The Importance of HEERF</vt:lpstr>
      <vt:lpstr>PowerPoint Presentation</vt:lpstr>
      <vt:lpstr>Systemwide budget</vt:lpstr>
      <vt:lpstr>Reminder: cccco has not made district level calculations  for all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2022-2023 PROPOSED ADOPTED</vt:lpstr>
      <vt:lpstr>2022-2023 major assumptions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in Revenue</vt:lpstr>
      <vt:lpstr>PowerPoint Presentation</vt:lpstr>
      <vt:lpstr>Changes in expenditure</vt:lpstr>
      <vt:lpstr>PowerPoint Presentation</vt:lpstr>
      <vt:lpstr>Changes in fund balance</vt:lpstr>
      <vt:lpstr>PowerPoint Presentation</vt:lpstr>
      <vt:lpstr>Other Issues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monica college</dc:title>
  <dc:creator>bonvenuto_chris</dc:creator>
  <cp:lastModifiedBy>diaz_veronica</cp:lastModifiedBy>
  <cp:revision>467</cp:revision>
  <dcterms:created xsi:type="dcterms:W3CDTF">2020-06-30T22:15:03Z</dcterms:created>
  <dcterms:modified xsi:type="dcterms:W3CDTF">2022-09-14T04:44:14Z</dcterms:modified>
</cp:coreProperties>
</file>