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84" r:id="rId3"/>
    <p:sldId id="385" r:id="rId4"/>
    <p:sldId id="393" r:id="rId5"/>
    <p:sldId id="386" r:id="rId6"/>
    <p:sldId id="394" r:id="rId7"/>
    <p:sldId id="387" r:id="rId8"/>
    <p:sldId id="287" r:id="rId9"/>
    <p:sldId id="295" r:id="rId10"/>
    <p:sldId id="389" r:id="rId11"/>
    <p:sldId id="390" r:id="rId12"/>
    <p:sldId id="395" r:id="rId13"/>
    <p:sldId id="396" r:id="rId14"/>
    <p:sldId id="391" r:id="rId15"/>
    <p:sldId id="39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3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37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900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30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2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30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5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8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5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9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8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2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7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0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2022-2023 Q1 Budget Update</a:t>
            </a:r>
          </a:p>
          <a:p>
            <a:r>
              <a:rPr lang="en-US" dirty="0"/>
              <a:t>Board of Trustees</a:t>
            </a:r>
          </a:p>
          <a:p>
            <a:r>
              <a:rPr lang="en-US" dirty="0"/>
              <a:t>November 1, 2022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</p:spTree>
    <p:extLst>
      <p:ext uri="{BB962C8B-B14F-4D97-AF65-F5344CB8AC3E}">
        <p14:creationId xmlns:p14="http://schemas.microsoft.com/office/powerpoint/2010/main" val="58433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43C751-9EA4-4C28-9A95-F75F5A78B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080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45651322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667301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4153751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9176887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58466580"/>
                    </a:ext>
                  </a:extLst>
                </a:gridCol>
              </a:tblGrid>
              <a:tr h="1148574">
                <a:tc>
                  <a:txBody>
                    <a:bodyPr/>
                    <a:lstStyle/>
                    <a:p>
                      <a:pPr algn="l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2019-2020</a:t>
                      </a:r>
                    </a:p>
                    <a:p>
                      <a:pPr algn="ctr"/>
                      <a:r>
                        <a:rPr lang="en-US" sz="3200" dirty="0"/>
                        <a:t> Audited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2020-2021 </a:t>
                      </a:r>
                    </a:p>
                    <a:p>
                      <a:pPr algn="ctr"/>
                      <a:r>
                        <a:rPr lang="en-US" sz="3200" dirty="0"/>
                        <a:t>Audited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2021-2022 </a:t>
                      </a:r>
                    </a:p>
                    <a:p>
                      <a:pPr algn="ctr"/>
                      <a:r>
                        <a:rPr lang="en-US" sz="3200" dirty="0"/>
                        <a:t>Unaudited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2022-2023</a:t>
                      </a:r>
                    </a:p>
                    <a:p>
                      <a:pPr algn="ctr"/>
                      <a:r>
                        <a:rPr lang="en-US" sz="3200" dirty="0"/>
                        <a:t>Projected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500456"/>
                  </a:ext>
                </a:extLst>
              </a:tr>
              <a:tr h="1127256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30,676,107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21,339,089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35,483,750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43,914,608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5989719"/>
                  </a:ext>
                </a:extLst>
              </a:tr>
              <a:tr h="1642574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Surplus/Deficit w/ One-time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&lt;9,337,018&gt;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14,144,661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8,430,858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&lt;3,103,671&gt;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053364"/>
                  </a:ext>
                </a:extLst>
              </a:tr>
              <a:tr h="1297022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Ending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21,339,089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35,483,750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43,914,608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40,810,937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083879"/>
                  </a:ext>
                </a:extLst>
              </a:tr>
              <a:tr h="1642574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Fund Balance to </a:t>
                      </a:r>
                      <a:r>
                        <a:rPr lang="en-US" sz="2400" dirty="0" err="1"/>
                        <a:t>Ttl</a:t>
                      </a:r>
                      <a:r>
                        <a:rPr lang="en-US" sz="2400" dirty="0"/>
                        <a:t> Exp. And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10.93%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19.47%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22.65%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20.10%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9300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0E5805-31A5-49BD-8C33-5CF692859232}"/>
              </a:ext>
            </a:extLst>
          </p:cNvPr>
          <p:cNvSpPr txBox="1"/>
          <p:nvPr/>
        </p:nvSpPr>
        <p:spPr>
          <a:xfrm>
            <a:off x="1099279" y="1859798"/>
            <a:ext cx="9993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Includes $12,421,563 in One-time HEERF Backfill Revenue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DC8B61-FAF5-48AB-8BFD-30A8D06D893A}"/>
              </a:ext>
            </a:extLst>
          </p:cNvPr>
          <p:cNvSpPr txBox="1"/>
          <p:nvPr/>
        </p:nvSpPr>
        <p:spPr>
          <a:xfrm>
            <a:off x="1469248" y="3484382"/>
            <a:ext cx="1003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Included $16,681,407 in One-time HEERF Backfill Revenue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F571863-A388-49C5-8D6E-C9FC778762CC}"/>
              </a:ext>
            </a:extLst>
          </p:cNvPr>
          <p:cNvSpPr/>
          <p:nvPr/>
        </p:nvSpPr>
        <p:spPr>
          <a:xfrm>
            <a:off x="4908884" y="2521214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172D5DA-3105-4929-8A23-83444127244B}"/>
              </a:ext>
            </a:extLst>
          </p:cNvPr>
          <p:cNvSpPr/>
          <p:nvPr/>
        </p:nvSpPr>
        <p:spPr>
          <a:xfrm>
            <a:off x="7316054" y="2507498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A3B62C1-145C-8B58-CD25-83DBF16AE9AE}"/>
              </a:ext>
            </a:extLst>
          </p:cNvPr>
          <p:cNvSpPr/>
          <p:nvPr/>
        </p:nvSpPr>
        <p:spPr>
          <a:xfrm>
            <a:off x="9723224" y="2466091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5103546-488E-87CA-3F0B-190C145F8652}"/>
              </a:ext>
            </a:extLst>
          </p:cNvPr>
          <p:cNvSpPr/>
          <p:nvPr/>
        </p:nvSpPr>
        <p:spPr>
          <a:xfrm>
            <a:off x="2440108" y="2521214"/>
            <a:ext cx="2374232" cy="990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 animBg="1"/>
      <p:bldP spid="8" grpId="1" animBg="1"/>
      <p:bldP spid="9" grpId="0" animBg="1"/>
      <p:bldP spid="9" grpId="1" animBg="1"/>
      <p:bldP spid="2" grpId="0" animBg="1"/>
      <p:bldP spid="3" grpId="0" animBg="1"/>
      <p:bldP spid="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Financial Warning signs</a:t>
            </a:r>
          </a:p>
        </p:txBody>
      </p:sp>
    </p:spTree>
    <p:extLst>
      <p:ext uri="{BB962C8B-B14F-4D97-AF65-F5344CB8AC3E}">
        <p14:creationId xmlns:p14="http://schemas.microsoft.com/office/powerpoint/2010/main" val="353297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8" y="188634"/>
            <a:ext cx="1193074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3</a:t>
            </a:r>
            <a:r>
              <a:rPr lang="en-US" sz="3600" baseline="30000" dirty="0"/>
              <a:t>rd</a:t>
            </a:r>
            <a:r>
              <a:rPr lang="en-US" sz="3600" dirty="0"/>
              <a:t> Quarter GDP was up!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Increased government spending and decrease in imports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Inflation continues to be high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Last 12 months: 8.25%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Interest rates increasing: 30-year fixed mortgage rate exceeds 7.5%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California sales down 28.2% year-over-year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California revenue lower by $7 billion then projected in the State Adopted Budget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November LAO fiscal outlook report is key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Signs of fiscal downturn increasing</a:t>
            </a:r>
          </a:p>
        </p:txBody>
      </p:sp>
    </p:spTree>
    <p:extLst>
      <p:ext uri="{BB962C8B-B14F-4D97-AF65-F5344CB8AC3E}">
        <p14:creationId xmlns:p14="http://schemas.microsoft.com/office/powerpoint/2010/main" val="403458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3A1245-8FB6-4224-A3F1-B274E98C0D63}"/>
              </a:ext>
            </a:extLst>
          </p:cNvPr>
          <p:cNvSpPr/>
          <p:nvPr/>
        </p:nvSpPr>
        <p:spPr>
          <a:xfrm>
            <a:off x="1069271" y="135710"/>
            <a:ext cx="1035716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000" dirty="0"/>
              <a:t>The Budget Team with Special Appreciation to Veronica Diaz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0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000" dirty="0"/>
              <a:t>Charlie Yen, John Greenlee and the Facilities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0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000" dirty="0"/>
              <a:t>Mitchell </a:t>
            </a:r>
            <a:r>
              <a:rPr lang="en-US" sz="4000" dirty="0" err="1"/>
              <a:t>Heskel</a:t>
            </a:r>
            <a:r>
              <a:rPr lang="en-US" sz="4000" dirty="0"/>
              <a:t> and the Educational Enterprise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0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000" dirty="0"/>
              <a:t>Budget Committee</a:t>
            </a:r>
          </a:p>
        </p:txBody>
      </p:sp>
    </p:spTree>
    <p:extLst>
      <p:ext uri="{BB962C8B-B14F-4D97-AF65-F5344CB8AC3E}">
        <p14:creationId xmlns:p14="http://schemas.microsoft.com/office/powerpoint/2010/main" val="310669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3A1245-8FB6-4224-A3F1-B274E98C0D63}"/>
              </a:ext>
            </a:extLst>
          </p:cNvPr>
          <p:cNvSpPr/>
          <p:nvPr/>
        </p:nvSpPr>
        <p:spPr>
          <a:xfrm>
            <a:off x="917417" y="2442683"/>
            <a:ext cx="103571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8000" dirty="0"/>
              <a:t>Trustee Louise Jaffe</a:t>
            </a:r>
          </a:p>
        </p:txBody>
      </p:sp>
    </p:spTree>
    <p:extLst>
      <p:ext uri="{BB962C8B-B14F-4D97-AF65-F5344CB8AC3E}">
        <p14:creationId xmlns:p14="http://schemas.microsoft.com/office/powerpoint/2010/main" val="2459250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assumption changes</a:t>
            </a:r>
          </a:p>
        </p:txBody>
      </p:sp>
    </p:spTree>
    <p:extLst>
      <p:ext uri="{BB962C8B-B14F-4D97-AF65-F5344CB8AC3E}">
        <p14:creationId xmlns:p14="http://schemas.microsoft.com/office/powerpoint/2010/main" val="19588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8" y="717599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Revenue assumptions 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8" y="1505794"/>
            <a:ext cx="1227403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At the time of the Adopted Budget the District was not provided by the CCCCO guidance or information regarding many allocations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/>
              <a:t>17 of 53 program adjustments pending</a:t>
            </a:r>
          </a:p>
          <a:p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493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261258" y="1505794"/>
            <a:ext cx="1227403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b="1" u="sng" dirty="0"/>
              <a:t>Unrestricted General Fund (01.0)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400" dirty="0"/>
              <a:t>Learning Aligned Employment Program: ACA: $249,719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9597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72189" y="696951"/>
            <a:ext cx="12047621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u="sng" dirty="0"/>
              <a:t>Restricted General Fund (01.3)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/>
              <a:t>Learning Aligned Employment Program: $5,244,100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Eligible students 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At least half-time enrollment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California resident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Satisfactory academic progress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Demonstrated financial need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Eligible to work in the United States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Priority to first generation college students, current/former foster youth, homeless or at risk of being homeless.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Program ends 2031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616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72189" y="696951"/>
            <a:ext cx="12047621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u="sng" dirty="0"/>
              <a:t>Restricted General Fund (01.3)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/>
              <a:t>COVID-19 Recovery Block Grant: $14,190,775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One-time funding – No end date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Intended for activities that support students and mitigate learning losses related to the impacts of the COVID-19 pandemic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Broad possible uses but must be COVID related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Report on funds due December 2023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3200" dirty="0"/>
              <a:t>Condition of receiving funds: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Report to CCCO part-time faculty health insurance – Only 41 Districts offer PTHWB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2021-2022: 391 participants; Exp: $3,713,453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909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42" y="239751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Expenditure assumptions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130629" y="627546"/>
            <a:ext cx="11930742" cy="963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Malibu Campus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Planned opening Spring 2023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12 positions needed to operationalize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Associate Dean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Administrative Assistant II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Media Resources Assistant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Student Services Specialist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Campus Safety Officer: 3 positions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Custodians: 3 positions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Grounds Worker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Grounds Equipment Operator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sz="2800" dirty="0"/>
              <a:t>Projected CY Exp: $524,585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2800" i="1" dirty="0"/>
              <a:t>Projected Full-year Exp.: $1,142,310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Supplies and Other Operating: $100,000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44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266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Surplus/Deficit</a:t>
            </a:r>
          </a:p>
        </p:txBody>
      </p:sp>
    </p:spTree>
    <p:extLst>
      <p:ext uri="{BB962C8B-B14F-4D97-AF65-F5344CB8AC3E}">
        <p14:creationId xmlns:p14="http://schemas.microsoft.com/office/powerpoint/2010/main" val="6200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5B6147-0507-4A67-95DC-A767D5CAB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19665"/>
              </p:ext>
            </p:extLst>
          </p:nvPr>
        </p:nvGraphicFramePr>
        <p:xfrm>
          <a:off x="0" y="1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5984">
                  <a:extLst>
                    <a:ext uri="{9D8B030D-6E8A-4147-A177-3AD203B41FA5}">
                      <a16:colId xmlns:a16="http://schemas.microsoft.com/office/drawing/2014/main" val="2668566647"/>
                    </a:ext>
                  </a:extLst>
                </a:gridCol>
                <a:gridCol w="3176016">
                  <a:extLst>
                    <a:ext uri="{9D8B030D-6E8A-4147-A177-3AD203B41FA5}">
                      <a16:colId xmlns:a16="http://schemas.microsoft.com/office/drawing/2014/main" val="4223404188"/>
                    </a:ext>
                  </a:extLst>
                </a:gridCol>
              </a:tblGrid>
              <a:tr h="1963718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Projected Changes in Surplus/Deficit</a:t>
                      </a:r>
                    </a:p>
                    <a:p>
                      <a:pPr algn="ctr"/>
                      <a:r>
                        <a:rPr lang="en-US" sz="4000" dirty="0"/>
                        <a:t>Adopted Budget to First Quarter</a:t>
                      </a:r>
                    </a:p>
                    <a:p>
                      <a:pPr algn="ctr"/>
                      <a:r>
                        <a:rPr lang="en-US" sz="4000" dirty="0"/>
                        <a:t>Unrestricted General Fund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561203"/>
                  </a:ext>
                </a:extLst>
              </a:tr>
              <a:tr h="1217528">
                <a:tc>
                  <a:txBody>
                    <a:bodyPr/>
                    <a:lstStyle/>
                    <a:p>
                      <a:r>
                        <a:rPr lang="en-US" sz="4000" dirty="0"/>
                        <a:t>2022-2023 Adopted Budget Deficit: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&lt;2,728,805&gt;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617989"/>
                  </a:ext>
                </a:extLst>
              </a:tr>
              <a:tr h="1217528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LAEP ACA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00B050"/>
                          </a:solidFill>
                        </a:rPr>
                        <a:t>249,719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015725"/>
                  </a:ext>
                </a:extLst>
              </a:tr>
              <a:tr h="1241696"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Malibu Campus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&lt;624,585&gt;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411389"/>
                  </a:ext>
                </a:extLst>
              </a:tr>
              <a:tr h="1217528">
                <a:tc>
                  <a:txBody>
                    <a:bodyPr/>
                    <a:lstStyle/>
                    <a:p>
                      <a:r>
                        <a:rPr lang="en-US" sz="4000" dirty="0"/>
                        <a:t>2022-2023 Q1 Projected Deficit: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&lt;3,103,671&gt;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766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73115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2504</TotalTime>
  <Words>480</Words>
  <Application>Microsoft Office PowerPoint</Application>
  <PresentationFormat>Widescreen</PresentationFormat>
  <Paragraphs>118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Palatino</vt:lpstr>
      <vt:lpstr>Vapor Trail</vt:lpstr>
      <vt:lpstr>Santa monica college</vt:lpstr>
      <vt:lpstr>Major assumption changes</vt:lpstr>
      <vt:lpstr>Major Revenue assumptions  </vt:lpstr>
      <vt:lpstr>PowerPoint Presentation</vt:lpstr>
      <vt:lpstr>PowerPoint Presentation</vt:lpstr>
      <vt:lpstr>PowerPoint Presentation</vt:lpstr>
      <vt:lpstr>Expenditure assumptions </vt:lpstr>
      <vt:lpstr>Changes in Surplus/Deficit</vt:lpstr>
      <vt:lpstr>PowerPoint Presentation</vt:lpstr>
      <vt:lpstr>Changes in fund balance</vt:lpstr>
      <vt:lpstr>PowerPoint Presentation</vt:lpstr>
      <vt:lpstr> Financial Warning signs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bonvenuto_chris</cp:lastModifiedBy>
  <cp:revision>497</cp:revision>
  <dcterms:created xsi:type="dcterms:W3CDTF">2020-06-30T22:15:03Z</dcterms:created>
  <dcterms:modified xsi:type="dcterms:W3CDTF">2022-11-02T01:51:55Z</dcterms:modified>
</cp:coreProperties>
</file>