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5" r:id="rId2"/>
    <p:sldId id="361" r:id="rId3"/>
    <p:sldId id="363" r:id="rId4"/>
    <p:sldId id="364" r:id="rId5"/>
    <p:sldId id="372" r:id="rId6"/>
    <p:sldId id="365" r:id="rId7"/>
    <p:sldId id="366" r:id="rId8"/>
    <p:sldId id="367" r:id="rId9"/>
    <p:sldId id="368" r:id="rId10"/>
    <p:sldId id="369" r:id="rId11"/>
    <p:sldId id="371" r:id="rId12"/>
    <p:sldId id="370" r:id="rId13"/>
    <p:sldId id="386" r:id="rId14"/>
    <p:sldId id="373" r:id="rId15"/>
    <p:sldId id="348" r:id="rId16"/>
    <p:sldId id="374" r:id="rId17"/>
    <p:sldId id="376" r:id="rId18"/>
    <p:sldId id="388" r:id="rId19"/>
    <p:sldId id="377" r:id="rId20"/>
    <p:sldId id="389" r:id="rId21"/>
    <p:sldId id="378" r:id="rId22"/>
    <p:sldId id="379" r:id="rId23"/>
    <p:sldId id="382" r:id="rId24"/>
    <p:sldId id="387" r:id="rId25"/>
    <p:sldId id="380" r:id="rId26"/>
    <p:sldId id="381" r:id="rId27"/>
    <p:sldId id="333" r:id="rId28"/>
    <p:sldId id="334" r:id="rId29"/>
    <p:sldId id="358" r:id="rId30"/>
    <p:sldId id="338" r:id="rId31"/>
    <p:sldId id="383" r:id="rId32"/>
    <p:sldId id="384" r:id="rId33"/>
    <p:sldId id="385" r:id="rId34"/>
    <p:sldId id="355" r:id="rId35"/>
    <p:sldId id="340" r:id="rId36"/>
    <p:sldId id="356" r:id="rId37"/>
    <p:sldId id="351" r:id="rId38"/>
    <p:sldId id="362" r:id="rId39"/>
  </p:sldIdLst>
  <p:sldSz cx="12188825" cy="6858000"/>
  <p:notesSz cx="7010400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29" autoAdjust="0"/>
  </p:normalViewPr>
  <p:slideViewPr>
    <p:cSldViewPr showGuides="1">
      <p:cViewPr varScale="1">
        <p:scale>
          <a:sx n="90" d="100"/>
          <a:sy n="90" d="100"/>
        </p:scale>
        <p:origin x="312" y="9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Prop 98 Minimum Guarantee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 98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25-4D2E-B78B-6078BEC99C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2018 - 19</c:v>
                </c:pt>
                <c:pt idx="1">
                  <c:v>2019 - 20</c:v>
                </c:pt>
                <c:pt idx="2">
                  <c:v>2020 -21 @ AB</c:v>
                </c:pt>
                <c:pt idx="3">
                  <c:v>2020 -21 @ MR</c:v>
                </c:pt>
                <c:pt idx="4">
                  <c:v>2021 - 22 @ MR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78.5</c:v>
                </c:pt>
                <c:pt idx="1">
                  <c:v>79.3</c:v>
                </c:pt>
                <c:pt idx="2">
                  <c:v>70.900000000000006</c:v>
                </c:pt>
                <c:pt idx="3">
                  <c:v>92.8</c:v>
                </c:pt>
                <c:pt idx="4">
                  <c:v>93.7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25-4D2E-B78B-6078BEC99C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0142304"/>
        <c:axId val="1066737152"/>
      </c:barChart>
      <c:catAx>
        <c:axId val="90014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737152"/>
        <c:crosses val="autoZero"/>
        <c:auto val="1"/>
        <c:lblAlgn val="ctr"/>
        <c:lblOffset val="100"/>
        <c:noMultiLvlLbl val="0"/>
      </c:catAx>
      <c:valAx>
        <c:axId val="106673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Funding in Billions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14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6/2/2021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6T04:02:29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4384 1760 0 0,'8'7'10611'0'0,"-5"2"-7302"0"0,-3-18-2231 0 0,12-268-79 0 0,3 198-967 0 0,3 1-1 0 0,3 1 1 0 0,4 0 0 0 0,24-47-32 0 0,-49 124 1 0 0,1 1-1 0 0,-1 0 1 0 0,0 0 0 0 0,1 0-1 0 0,-1-1 1 0 0,1 1 0 0 0,-1 0-1 0 0,1-1 1 0 0,-1 1 0 0 0,1 0-1 0 0,-1-1 1 0 0,1 1 0 0 0,0 0 0 0 0,-1-1-1 0 0,1 1 1 0 0,0-1 0 0 0,0 0-1 0 0,-1 1 1 0 0,1-1 0 0 0,0 1-1 0 0,0-1 1 0 0,0 0 0 0 0,-1 0 0 0 0,1 1-1 0 0,0-1 1 0 0,0 0 0 0 0,0 0-1 0 0,0 0 1 0 0,0 0 0 0 0,-1 0-1 0 0,1 0 1 0 0,0 0 0 0 0,0 0 0 0 0,0-1-1 0 0,0 1 1 0 0,0 0 0 0 0,-1 0-1 0 0,1-1 1 0 0,0 1 0 0 0,0 0-1 0 0,-1-1 1 0 0,1 1 0 0 0,0-1 0 0 0,0 1-1 0 0,-1-1 1 0 0,1 1 0 0 0,0-1-1 0 0,-1 0 1 0 0,1 1 0 0 0,-1-1-1 0 0,1 0 1 0 0,-1 1 0 0 0,1-1-1 0 0,-1 0 1 0 0,0 0 0 0 0,1 1 0 0 0,-1-1-1 0 0,0 0 1 0 0,1 0 0 0 0,-1 0-1 0 0,0 0 1 0 0,0 0-1 0 0,16 80 82 0 0,-16-75-80 0 0,12 275 226 0 0,-14-212-183 0 0,3-1 0 0 0,3 0-1 0 0,4 0 1 0 0,1-1 0 0 0,5 1-45 0 0,-11-48 79 0 0,2-1 0 0 0,0 1 0 0 0,1-2 0 0 0,1 1 0 0 0,1-1 0 0 0,0 0 0 0 0,1 0 0 0 0,0-1 0 0 0,2 0 0 0 0,0-1 0 0 0,2 2-79 0 0,-11-17 20 0 0,1 1 0 0 0,-1-1 0 0 0,1 0 1 0 0,-1 0-1 0 0,1 0 0 0 0,-1 0 0 0 0,0 0 0 0 0,1-1 0 0 0,-1 1 0 0 0,0-1 0 0 0,0 0 0 0 0,0 1 0 0 0,0-1 1 0 0,0 0-1 0 0,0 0 0 0 0,-1 0 0 0 0,1 0 0 0 0,-1-1 0 0 0,1 1 0 0 0,-1 0 0 0 0,0-1 0 0 0,0 1 0 0 0,0 0 1 0 0,0-1-1 0 0,0 0 0 0 0,-1 1 0 0 0,1-1 0 0 0,-1 1 0 0 0,1-1 0 0 0,-1 0 0 0 0,0 0-20 0 0,0 1 7 0 0,98-515 5 0 0,-39 337 33 0 0,-36 108-20 0 0,19 43-114 0 0,-40 28 76 0 0,1 0 0 0 0,0 0 0 0 0,-1 0 0 0 0,1 1 0 0 0,0-1 0 0 0,0 1 0 0 0,0 0 0 0 0,-1 0 0 0 0,1-1 0 0 0,0 2 0 0 0,0-1 0 0 0,0 0 0 0 0,0 1 0 0 0,-1-1 0 0 0,1 1 0 0 0,0 0 0 0 0,0 0 0 0 0,-1 0 0 0 0,1 0 0 0 0,-1 0 1 0 0,1 1-1 0 0,-1-1 0 0 0,1 1 0 0 0,-1 0 0 0 0,0-1 0 0 0,0 1 0 0 0,0 0 0 0 0,0 0 0 0 0,0 0 0 0 0,0 1 0 0 0,-1-1 0 0 0,1 0 0 0 0,-1 1 0 0 0,1-1 0 0 0,-1 1 0 0 0,0 0 0 0 0,0-1 0 0 0,0 1 0 0 0,0 0 0 0 0,0 1 13 0 0,1 110 51 0 0,-52 63 138 0 0,32-128-100 0 0,3 2 1 0 0,2 0-1 0 0,3 1 0 0 0,1 0 1 0 0,3 0-1 0 0,2 6-89 0 0,4-43 1 0 0,-1-4 0 0 0,0-1-1 0 0,0 1 1 0 0,1 0 0 0 0,1 0 0 0 0,0-1 0 0 0,0 1 0 0 0,1-1 0 0 0,0 1 0 0 0,1-1 0 0 0,0 0 0 0 0,1 0 0 0 0,0 0 0 0 0,0 0 0 0 0,1 0-1 0 0,1-1 1 0 0,-1 0 0 0 0,7 7-1 0 0,-10-14 3 0 0,0 0-1 0 0,0-1 0 0 0,0 1 1 0 0,1-1-1 0 0,-1 0 1 0 0,0 1-1 0 0,1-1 0 0 0,-1 0 1 0 0,1-1-1 0 0,-1 1 0 0 0,1 0 1 0 0,-1-1-1 0 0,1 1 1 0 0,-1-1-1 0 0,1 0 0 0 0,0 0 1 0 0,-1 0-1 0 0,1 0 0 0 0,0 0 1 0 0,-1 0-1 0 0,1-1 1 0 0,-1 1-1 0 0,1-1 0 0 0,-1 0 1 0 0,1 0-1 0 0,-1 0 0 0 0,1 0 1 0 0,-1 0-1 0 0,0-1 1 0 0,0 1-1 0 0,1-1 0 0 0,-1 1 1 0 0,0-1-1 0 0,0 0 0 0 0,-1 0 1 0 0,1 0-1 0 0,0 0 1 0 0,-1 0-1 0 0,1 0 0 0 0,-1 0 1 0 0,1 0-1 0 0,-1-1 0 0 0,0 1 1 0 0,0-1-3 0 0,48-109 111 0 0,28-312-7 0 0,-72 395-103 0 0,0 0 0 0 0,2 0 1 0 0,1 1-1 0 0,1 0 0 0 0,1 0 0 0 0,2 1 0 0 0,0 0 0 0 0,2 1 0 0 0,2 0-1 0 0,-15 24-2 0 0,0 0 0 0 0,0 1 0 0 0,0-1-1 0 0,0 0 1 0 0,1 1 0 0 0,-1-1 0 0 0,0 1 0 0 0,1 0 0 0 0,-1-1 0 0 0,1 1 0 0 0,0 0 0 0 0,-1 0 0 0 0,1 0 0 0 0,0 0 0 0 0,0 0 0 0 0,0 0 0 0 0,0 1 0 0 0,0-1 0 0 0,-1 1-1 0 0,1-1 1 0 0,0 1 0 0 0,0 0 0 0 0,0-1 0 0 0,0 1 0 0 0,0 0 0 0 0,0 0 0 0 0,0 1 0 0 0,0-1 0 0 0,0 0 0 0 0,0 1 0 0 0,0-1 0 0 0,0 1 0 0 0,0 0 0 0 0,0-1-1 0 0,0 1 1 0 0,0 0 0 0 0,-1 0 0 0 0,1 0 0 0 0,0 0 0 0 0,-1 1 0 0 0,1-1 0 0 0,-1 0 0 0 0,1 1 0 0 0,-1-1 0 0 0,0 1 0 0 0,1-1 0 0 0,-1 1 0 0 0,0 0 2 0 0,47 88 17 0 0,6 194-41 0 0,-37-240 25 0 0,2-2-1 0 0,1 0 0 0 0,2-1 0 0 0,2-1 1 0 0,2-2-1 0 0,7 8 0 0 0,-23-32-2 0 0,46 95-1371 0 0,-55-109 991 0 0,1 3 619 0 0,2-2-5243 0 0,-3-1 4825 0 0</inkml:trace>
  <inkml:trace contextRef="#ctx0" brushRef="#br0" timeOffset="4377.342">1193 4059 1976 0 0,'0'0'575'0'0,"-10"-10"5980"0"0,21 21-4758 0 0,-6-22 2400 0 0,-4 5-4359 0 0,0 0 188 0 0,0 1 1 0 0,0-1 0 0 0,1 0-1 0 0,0 1 1 0 0,0 0-1 0 0,0 0 1 0 0,0-1 0 0 0,1 1-1 0 0,0 0 1 0 0,0 1-1 0 0,0-1 1 0 0,1 1 0 0 0,-1-1-1 0 0,1 1 1 0 0,0 0-1 0 0,1 0 1 0 0,3-2-27 0 0,79-116 798 0 0,-37 38 212 0 0,-43 74-765 0 0,33 0 436 0 0,-9 12-673 0 0,-23-2 0 0 0,10-10 73 0 0,49-39 5 0 0,62 47 720 0 0,-119-4-787 0 0,0 1 0 0 0,0 0 0 0 0,0 0 0 0 0,0 1 0 0 0,1 0-1 0 0,-1 1 1 0 0,1 0 0 0 0,0 0 0 0 0,0 2 0 0 0,0-1-1 0 0,0 1 1 0 0,0 1 0 0 0,1 0 0 0 0,-1 0 0 0 0,0 1 0 0 0,0 1-1 0 0,0 0 1 0 0,9 3-19 0 0,-7-3 31 0 0,0-1 0 0 0,0 0 0 0 0,0-1 0 0 0,1 0 0 0 0,-1-1-1 0 0,0 0 1 0 0,0-1 0 0 0,0-1 0 0 0,0 0 0 0 0,0-1 0 0 0,-1 0 0 0 0,8-4-31 0 0,87-20-12 0 0,-88 25 26 0 0,0-1 0 0 0,-1-1 0 0 0,1-1 0 0 0,-1 0 0 0 0,0-2 0 0 0,-1 0 0 0 0,0-1 0 0 0,0 0 0 0 0,3-4-14 0 0,5-2 21 0 0,-13 9-18 0 0,0 0 0 0 0,1 0 0 0 0,0 2 1 0 0,0-1-1 0 0,0 1 0 0 0,0 1 1 0 0,1 1-1 0 0,-1 0 0 0 0,1 0 0 0 0,0 1 1 0 0,-1 1-1 0 0,1 0 0 0 0,0 1 1 0 0,-1 1-1 0 0,8 1-3 0 0,153-15 212 0 0,-163 12-192 0 0,0 0 1 0 0,0 2-1 0 0,0-1 0 0 0,0 1 0 0 0,0 1 1 0 0,0 0-1 0 0,-1 1 0 0 0,1 0 1 0 0,-1 0-1 0 0,0 1 0 0 0,0 0 1 0 0,7 6-21 0 0,78 31 99 0 0,-74-39-47 0 0,0 0 0 0 0,0-1 1 0 0,1-1-1 0 0,-1-1 0 0 0,0 0 0 0 0,1-2 1 0 0,-1-1-1 0 0,0-1 0 0 0,0 0 1 0 0,10-5-53 0 0,163-68 376 0 0,105 44-331 0 0,-230 25-6 0 0,-55 5-24 0 0,1 1 1 0 0,-1 0-1 0 0,0 1 1 0 0,1 0 0 0 0,0 1-1 0 0,-1 1 1 0 0,1 0-1 0 0,-1 1 1 0 0,0 1 0 0 0,0 0-1 0 0,0 1 1 0 0,0 0-1 0 0,5 4-15 0 0,16 4 8 0 0,0-2-1 0 0,1-1 0 0 0,0-2 0 0 0,0-1 1 0 0,0-2-1 0 0,1-1 0 0 0,0-2 1 0 0,-1-1-1 0 0,1-3 0 0 0,0 0 0 0 0,23-7-7 0 0,632-168-70 0 0,-278 91 108 0 0,-336 57-38 0 0,-45 16-1 0 0,0 2 0 0 0,1 1 0 0 0,0 1-1 0 0,0 2 1 0 0,1 2 0 0 0,0 1 0 0 0,20 0 1 0 0,-17 1 10 0 0,0-2 0 0 0,-1-1-1 0 0,0-2 1 0 0,0-2 0 0 0,-1-1-1 0 0,-1-2 1 0 0,0-1 0 0 0,12-9-10 0 0,-47 24 0 0 0,362-207 173 0 0,-109 88-117 0 0,-45 46-3 0 0,-119 23-57 0 0,-73 39 8 0 0,1 0-1 0 0,0 2 1 0 0,1 0-1 0 0,0 1 1 0 0,1 0-1 0 0,-1 2 1 0 0,1 0-1 0 0,11-1-3 0 0,11 4 91 0 0,-34 3-83 0 0,-1 0 0 0 0,0 0 0 0 0,0 0 1 0 0,0-1-1 0 0,0 0 0 0 0,0 0 1 0 0,0-1-1 0 0,0 0 0 0 0,0 0 0 0 0,0 0 1 0 0,0 0-1 0 0,-1-1 0 0 0,1 0 1 0 0,-1 0-1 0 0,0-1 0 0 0,2-1-8 0 0,17-12-6 0 0,0 2 0 0 0,1 1 0 0 0,0 0 0 0 0,2 2 0 0 0,-1 2 1 0 0,1 0-1 0 0,0 1 0 0 0,1 2 0 0 0,17-2 6 0 0,179-70-40 0 0,-173 46-103 0 0,-51 33 126 0 0,-31-5 7 0 0,20 8 16 0 0,0 0-1 0 0,0-1 1 0 0,0 0-1 0 0,0-1 1 0 0,0 0-1 0 0,0-1 1 0 0,0 0-1 0 0,0-1 1 0 0,0 0 0 0 0,0-1-1 0 0,0 0 1 0 0,1-1-1 0 0,-1 0 1 0 0,1-1-1 0 0,-6-2-5 0 0,-116-18 48 0 0,-59-30 197 0 0,191 54-253 0 0,0 0-6 0 0,0 0-2 0 0,0 0 0 0 0,0 0-2 0 0,0 0-3 0 0,0 0 5 0 0,167 10-9 0 0,138-43 35 0 0,-302 32-7 0 0,-1 1 0 0 0,1 0 0 0 0,-1 1 0 0 0,1-1-1 0 0,0 0 1 0 0,-1 1 0 0 0,1 0 0 0 0,-1-1 0 0 0,1 1-1 0 0,-1 0 1 0 0,1 0 0 0 0,-1 0 0 0 0,0 1 0 0 0,0-1-1 0 0,1 1 1 0 0,-1-1 0 0 0,0 1 0 0 0,0 0-1 0 0,0 0 1 0 0,-1-1 0 0 0,1 1 0 0 0,0 0 0 0 0,-1 1-1 0 0,1-1 1 0 0,-1 0 0 0 0,0 0 0 0 0,0 1 0 0 0,0-1-1 0 0,0 1 1 0 0,0-1 0 0 0,0 1 0 0 0,-1-1 0 0 0,1 1-1 0 0,-1-1 1 0 0,1 1 0 0 0,-1 0 0 0 0,0-1 0 0 0,0 1-1 0 0,-1 0 1 0 0,1-1 0 0 0,0 1 0 0 0,-1-1-1 0 0,1 1 1 0 0,-1-1 0 0 0,0 1 0 0 0,0-1 0 0 0,0 1-1 0 0,0-1 1 0 0,-1 0 0 0 0,1 1 0 0 0,-1-1 0 0 0,1 0-1 0 0,-1 0 1 0 0,0 0 0 0 0,1 0 0 0 0,-1 0 0 0 0,0-1-1 0 0,0 1 1 0 0,-1-1 0 0 0,1 1 0 0 0,0-1-1 0 0,0 0 1 0 0,-1 1 0 0 0,1-1 0 0 0,-3 0-3 0 0,-42 28 3 0 0,36-23-4 0 0,-1 1 0 0 0,1 0 0 0 0,0 0 0 0 0,0 1 0 0 0,1 0 0 0 0,0 1 0 0 0,1 0 0 0 0,0 1 0 0 0,0 0 0 0 0,1 0 0 0 0,-5 9 1 0 0,-7 18 2 0 0,1 1 1 0 0,1 1 0 0 0,3 1-1 0 0,1 0 1 0 0,2 1 0 0 0,1 3-3 0 0,10-42-100 0 0,0 0-1 0 0,0 0 1 0 0,0 0 0 0 0,0 0-1 0 0,1 0 1 0 0,-1 1 0 0 0,1-1-1 0 0,-1 0 1 0 0,1 0 0 0 0,0 1-1 0 0,0-1 1 0 0,0 0 0 0 0,0 1-1 0 0,1-1 1 0 0,-1 0 0 0 0,0 0-1 0 0,1 1 1 0 0,0-1 0 0 0,-1 0-1 0 0,1 0 1 0 0,0 0 0 0 0,0 0 0 0 0,0 0-1 0 0,1 0 1 0 0,-1 0 0 0 0,0 0-1 0 0,1 0 1 0 0,-1-1 0 0 0,1 1-1 0 0,0-1 1 0 0,-1 1 0 0 0,1-1-1 0 0,0 1 1 0 0,0-1 0 0 0,0 0-1 0 0,0 0 1 0 0,0 0 0 0 0,0 0-1 0 0,0 0 1 0 0,0 0 0 0 0,0-1-1 0 0,1 1 1 0 0,-1-1 0 0 0,0 0 0 0 0,0 1-1 0 0,1-1 1 0 0,-1 0 0 0 0,0 0-1 0 0,1 0 1 0 0,-1-1 0 0 0,0 1-1 0 0,0-1 1 0 0,1 1 0 0 0,0-1 100 0 0,13-5-1505 0 0</inkml:trace>
  <inkml:trace contextRef="#ctx0" brushRef="#br0" timeOffset="5974.091">8278 1353 3537 0 0,'-7'-4'1349'0'0,"-12"-8"1176"0"0,13 2 2680 0 0,-7 1-105 0 0,-10 27-4219 0 0,30 12-789 0 0,2 0 1 0 0,0-1-1 0 0,2 0 0 0 0,2-1 0 0 0,0 0 0 0 0,2-1 0 0 0,10 14-92 0 0,15 30 3 0 0,132 357-73 0 0,-171-422 594 0 0,-1-3-2598 0 0,1-1-4814 0 0,-2-4 4537 0 0</inkml:trace>
  <inkml:trace contextRef="#ctx0" brushRef="#br0" timeOffset="6406.844">8439 1169 8354 0 0,'-6'1'5306'0'0,"-16"9"-3120"0"0,22-2-2103 0 0,0 0 0 0 0,0 1 0 0 0,1-1 0 0 0,1 1 0 0 0,0-1 0 0 0,0 0 0 0 0,0 0 0 0 0,1 0 0 0 0,0 0 0 0 0,1 0 0 0 0,-1-1 1 0 0,2 1-1 0 0,-1-1 0 0 0,1 0 0 0 0,0-1 0 0 0,2 3-83 0 0,12 23 138 0 0,253 472 158 0 0,-162-310-828 0 0,-106-224-3894 0 0,-13 11 3794 0 0</inkml:trace>
  <inkml:trace contextRef="#ctx0" brushRef="#br0" timeOffset="7048.74">8615 1395 8506 0 0,'-60'-29'8980'0'0,"-39"23"-6570"0"0,65 15-2372 0 0,1 0 1 0 0,0 2-1 0 0,1 2 0 0 0,0 1 0 0 0,1 1 1 0 0,1 2-1 0 0,0 1 0 0 0,1 1 0 0 0,1 2 1 0 0,1 1-1 0 0,1 0 0 0 0,-11 15-38 0 0,-17 53 137 0 0,53-88-120 0 0,0 0-1 0 0,0 0 0 0 0,1-1 0 0 0,-1 2 1 0 0,1-1-1 0 0,-1 0 0 0 0,1 0 0 0 0,0 0 0 0 0,0 0 1 0 0,0 0-1 0 0,0 0 0 0 0,0 0 0 0 0,0 0 1 0 0,0 0-1 0 0,1 0 0 0 0,-1 0 0 0 0,1 0 1 0 0,0 0-1 0 0,-1 0 0 0 0,1 0 0 0 0,0 0 0 0 0,0 0 1 0 0,0 0-1 0 0,1-1 0 0 0,-1 1 0 0 0,0 0 1 0 0,1-1-1 0 0,-1 1 0 0 0,0-1 0 0 0,1 0 0 0 0,0 1 1 0 0,-1-1-1 0 0,1 0 0 0 0,0 0 0 0 0,0 0 1 0 0,0 0-1 0 0,0 0 0 0 0,0 0 0 0 0,0-1 1 0 0,0 1-1 0 0,0-1 0 0 0,0 1 0 0 0,0-1 0 0 0,0 0 1 0 0,0 0-1 0 0,0 0 0 0 0,2 0-16 0 0,13-1 75 0 0,0-1 0 0 0,0-1 0 0 0,0-1 0 0 0,-1 0 0 0 0,0-2 1 0 0,0 1-1 0 0,0-2 0 0 0,0 0 0 0 0,-1-1 0 0 0,0 0 0 0 0,8-7-75 0 0,31-15 26 0 0,-33 20-54 0 0,0 0 0 0 0,1 1-1 0 0,0 2 1 0 0,0 0-1 0 0,1 1 1 0 0,0 1 0 0 0,0 1-1 0 0,15 0 29 0 0,-30 4-24 0 0,0 0-1 0 0,0 0 1 0 0,0 1-1 0 0,0 0 1 0 0,0 1-1 0 0,0-1 0 0 0,0 2 1 0 0,0-1-1 0 0,0 1 1 0 0,-1 0-1 0 0,1 1 1 0 0,-1-1-1 0 0,0 2 1 0 0,0-1-1 0 0,-1 1 0 0 0,1 0 1 0 0,-1 0-1 0 0,0 1 1 0 0,0-1-1 0 0,-1 1 1 0 0,1 1-1 0 0,-2-1 1 0 0,1 1-1 0 0,-1 0 0 0 0,1 0 1 0 0,-1 1 24 0 0,3 6 1 0 0,0 1 1 0 0,-1 0-1 0 0,-1 1 1 0 0,0 0 0 0 0,-1-1-1 0 0,-1 1 1 0 0,0 1-1 0 0,-1-1 1 0 0,-1 0-1 0 0,0 0 1 0 0,-1 1-1 0 0,-1-1 1 0 0,-1 0-1 0 0,0 1 1 0 0,-1-1-1 0 0,-1 0 1 0 0,0-1 0 0 0,-1 1-1 0 0,-1-1 1 0 0,0 0-1 0 0,-1 0 1 0 0,-1-1-1 0 0,0 1 1 0 0,-1-2-1 0 0,-1 1 1 0 0,-2 1-2 0 0,1-6 22 0 0,-1-1-1 0 0,-1 0 1 0 0,1-1 0 0 0,-1 0-1 0 0,-1 0 1 0 0,1-2 0 0 0,-1 0-1 0 0,0 0 1 0 0,0-1 0 0 0,-1-1-1 0 0,1 0 1 0 0,-1-1 0 0 0,1-1-1 0 0,-1 0 1 0 0,0-1 0 0 0,1-1-1 0 0,-1 0 1 0 0,-6-2-22 0 0,-20 3-6 0 0,14 16-1402 0 0,60 7-2796 0 0,-13-19 3839 0 0,5-1-513 0 0</inkml:trace>
  <inkml:trace contextRef="#ctx0" brushRef="#br0" timeOffset="8222.232">8975 1457 4313 0 0,'-69'-17'14034'0'0,"48"-29"-10832"0"0,21 35-3097 0 0,0 1 0 0 0,1-1 0 0 0,0 0 0 0 0,1 1 0 0 0,0-1 0 0 0,1 1 0 0 0,0-1 0 0 0,0 1 1 0 0,1 0-1 0 0,1 0 0 0 0,0 1 0 0 0,5-9-105 0 0,13-31 116 0 0,-20 41-113 0 0,0 0 0 0 0,0 0 0 0 0,1 0 0 0 0,0 1 0 0 0,0 0 1 0 0,1 0-1 0 0,0 0 0 0 0,0 0 0 0 0,0 1 0 0 0,1 0 0 0 0,0 0 0 0 0,0 0 0 0 0,1 1 0 0 0,0 0 0 0 0,0 0 0 0 0,0 0 0 0 0,0 1 0 0 0,1 0 0 0 0,-1 1 0 0 0,1 0 0 0 0,0 0 0 0 0,0 0 0 0 0,0 1 0 0 0,1 1 0 0 0,-1-1 0 0 0,0 1 0 0 0,1 1 0 0 0,-1-1 0 0 0,1 1 1 0 0,-1 1-1 0 0,1 0 0 0 0,-1 0 0 0 0,0 0 0 0 0,0 1 0 0 0,1 1 0 0 0,-1-1 0 0 0,-1 1 0 0 0,1 1 0 0 0,3 1-3 0 0,2 6-27 0 0,-1 2 1 0 0,0-1-1 0 0,-1 1 1 0 0,0 1-1 0 0,-1 0 1 0 0,0 1-1 0 0,-2 0 0 0 0,1 0 1 0 0,-2 1-1 0 0,0 0 1 0 0,-1 0-1 0 0,-1 1 1 0 0,0-1-1 0 0,-1 1 0 0 0,-1 1 1 0 0,0-1-1 0 0,-2 0 1 0 0,0 0-1 0 0,-1 1 1 0 0,0-1-1 0 0,-2 0 0 0 0,0 1 1 0 0,-1-1-1 0 0,0 0 1 0 0,-6 14 26 0 0,9-27 6 0 0,-1 1 1 0 0,0-1 0 0 0,-1 0-1 0 0,1 1 1 0 0,-1-1-1 0 0,1 0 1 0 0,-1 0-1 0 0,0 0 1 0 0,-1 0 0 0 0,1 0-1 0 0,-1 0 1 0 0,0-1-1 0 0,0 1 1 0 0,0-1 0 0 0,0 0-1 0 0,0 0 1 0 0,-1 0-1 0 0,1 0 1 0 0,-1 0-1 0 0,0-1 1 0 0,0 0 0 0 0,0 0-1 0 0,0 0 1 0 0,0 0-1 0 0,-1-1 1 0 0,1 1 0 0 0,0-1-1 0 0,-1 0 1 0 0,1 0-1 0 0,-1-1 1 0 0,1 0 0 0 0,-5 1-8 0 0,8-4 7 0 0,0 1 0 0 0,0 0 0 0 0,0-1 0 0 0,1 1 0 0 0,-1 0 0 0 0,1-1-1 0 0,-1 1 1 0 0,1-1 0 0 0,0 1 0 0 0,-1-1 0 0 0,1 1 0 0 0,1-1 0 0 0,-1 1-1 0 0,0 0 1 0 0,0-1 0 0 0,1 1 0 0 0,0-1 0 0 0,-1 1 0 0 0,1 0-1 0 0,0-1 1 0 0,0 1 0 0 0,0 0 0 0 0,1 0 0 0 0,-1 0 0 0 0,0-1 0 0 0,1 2-1 0 0,0-1 1 0 0,-1 0 0 0 0,1 0 0 0 0,0 0 0 0 0,0 1 0 0 0,0-1-1 0 0,0 1 1 0 0,0-1 0 0 0,0 1 0 0 0,0 0 0 0 0,0 0 0 0 0,1 0 0 0 0,-1 0-6 0 0,13-4-29 0 0,1 1 1 0 0,-1 0 0 0 0,1 2 0 0 0,0-1-1 0 0,0 2 1 0 0,0 0 0 0 0,0 1 0 0 0,0 1-1 0 0,0 0 1 0 0,0 1 0 0 0,-1 1 0 0 0,1 0-1 0 0,0 1 1 0 0,-1 1 0 0 0,0 0 0 0 0,0 1-1 0 0,-1 1 1 0 0,1 0 0 0 0,-2 1 0 0 0,1 0-1 0 0,-1 1 1 0 0,5 5 28 0 0,-1-1-88 0 0,0 1-1 0 0,0 0 1 0 0,-2 1-1 0 0,0 1 0 0 0,0 0 1 0 0,-2 1-1 0 0,0 1 1 0 0,-1 0-1 0 0,-1 0 1 0 0,0 1-1 0 0,-2 1 1 0 0,0 0-1 0 0,-1 0 1 0 0,-1 1-1 0 0,-1-1 1 0 0,-1 2-1 0 0,2 15 89 0 0,-4-17 14 0 0,-1 1-1 0 0,-1-1 1 0 0,0 1-1 0 0,-2-1 1 0 0,0 1-1 0 0,-2-1 1 0 0,0 0-1 0 0,-1 1 1 0 0,-1-1-1 0 0,-1-1 1 0 0,-1 1-1 0 0,-1 2-13 0 0,-3-5 72 0 0,-1-1 0 0 0,-1 0 0 0 0,0-1 0 0 0,0-1-1 0 0,-2 0 1 0 0,0 0 0 0 0,0-2 0 0 0,-1 0 0 0 0,-1-1 0 0 0,0 0 0 0 0,-1-1 0 0 0,1-1-1 0 0,-2-1 1 0 0,1-1 0 0 0,-1 0 0 0 0,0-1 0 0 0,-1-1 0 0 0,1-1 0 0 0,-1-1-1 0 0,0-1 1 0 0,0 0 0 0 0,0-2 0 0 0,0 0 0 0 0,0-1 0 0 0,0-1 0 0 0,0-1 0 0 0,-9-3-72 0 0,30 6-69 0 0,0-1 0 0 0,0 1 0 0 0,0-1 1 0 0,-1 1-1 0 0,1-1 0 0 0,0 0 1 0 0,0 1-1 0 0,-1-1 0 0 0,1 0 1 0 0,-1 1-1 0 0,1-1 0 0 0,0 0 0 0 0,-1 0 1 0 0,0 0-1 0 0,1 0 0 0 0,-1 1 1 0 0,1-1-1 0 0,-1 0 0 0 0,0 0 1 0 0,0 0-1 0 0,1 0 0 0 0,-1 0 0 0 0,0 0 1 0 0,0 0-1 0 0,0 0 0 0 0,0 0 1 0 0,0 0-1 0 0,0 0 0 0 0,0 0 1 0 0,-1 0-1 0 0,1 1 0 0 0,0-1 0 0 0,0 0 1 0 0,-1 0-1 0 0,1 0 0 0 0,-1 0 1 0 0,1 0-1 0 0,0 0 0 0 0,-1 1 0 0 0,0-1 1 0 0,1 0-1 0 0,-1 0 0 0 0,1 1 1 0 0,-1-1-1 0 0,0 0 0 0 0,0 1 1 0 0,1-1-1 0 0,-1 1 0 0 0,0-1 0 0 0,0 1 1 0 0,0-1-1 0 0,0 1 0 0 0,1 0 1 0 0,-1-1-1 0 0,0 1 0 0 0,0 0 1 0 0,0 0-1 0 0,0-1 0 0 0,0 1 0 0 0,0 0 1 0 0,0 0-1 0 0,0 0 0 0 0,0 0 1 0 0,0 0-1 0 0,0 1 0 0 0,0-1 1 0 0,0 0-1 0 0,0 0 69 0 0,12-9-1376 0 0</inkml:trace>
  <inkml:trace contextRef="#ctx0" brushRef="#br0" timeOffset="9408.984">9600 951 5113 0 0,'-49'30'8663'0'0,"49"-30"-8033"0"0,0 0-14 0 0,0 0-35 0 0,0 0-74 0 0,-35 25 5945 0 0,13-3-5131 0 0,42-18-1090 0 0,48-22-357 0 0,5-17-19 0 0,-3-3 0 0 0,-1-4 0 0 0,-2-2 0 0 0,20-20 145 0 0,54-56-127 0 0,-93 101 202 0 0,-48 19-83 0 0,0 0-6 0 0,0 0 5 0 0,10 10-68 0 0,14 20 25 0 0,-2 0 0 0 0,-2 2 0 0 0,0 0 1 0 0,-3 1-1 0 0,0 1 0 0 0,6 21 52 0 0,14 26-418 0 0,16 35-419 0 0,-4 3-1 0 0,-6 2 0 0 0,15 76 838 0 0,-21 93 296 0 0,-37-289-307 0 0,0-1-30 0 0,0 0-82 0 0,0 0-54 0 0,0 0-85 0 0,0 0-167 0 0,0 0-322 0 0,-3-10-3875 0 0,3-8 4143 0 0,1 15-217 0 0,-2-11-1461 0 0</inkml:trace>
  <inkml:trace contextRef="#ctx0" brushRef="#br0" timeOffset="9826.26">10229 1492 11322 0 0,'-47'5'6366'0'0,"46"-5"-5951"0"0,1 0-23 0 0,0 0-152 0 0,0 0-62 0 0,0 0-12 0 0,0 0 6 0 0,0 0-2 0 0,0 0 0 0 0,0 0-23 0 0,4-5 267 0 0,264-168 192 0 0,-38-45-1975 0 0,-228 216 999 0 0,7-6 705 0 0,-6 3-4640 0 0,-3 5 3659 0 0</inkml:trace>
  <inkml:trace contextRef="#ctx0" brushRef="#br0" timeOffset="10637.623">11085 792 11026 0 0,'-53'-62'6590'0'0,"53"61"-6173"0"0,0 1-3 0 0,0 0 23 0 0,0 0-54 0 0,0 0-24 0 0,4 3 214 0 0,74 155 163 0 0,197 500-1057 0 0,-304-705-6279 0 0,19 26 5749 0 0</inkml:trace>
  <inkml:trace contextRef="#ctx0" brushRef="#br0" timeOffset="11366.166">10927 976 14523 0 0,'-3'0'347'0'0,"-1"-1"-1"0"0,0 1 1 0 0,1 0-1 0 0,-1-1 1 0 0,1 0-1 0 0,-1 1 1 0 0,1-1-1 0 0,0-1 1 0 0,-1 1-1 0 0,1 0 1 0 0,0-1-1 0 0,0 0 1 0 0,0 0 0 0 0,0 0-1 0 0,0 0 1 0 0,0 0-1 0 0,1 0 1 0 0,-1-1-1 0 0,1 1 1 0 0,-1-1-1 0 0,1 0 1 0 0,-2-3-347 0 0,-15-52 1754 0 0,16 47-1694 0 0,1 1 0 0 0,0-1-1 0 0,0 0 1 0 0,1 1 0 0 0,1-1-1 0 0,0 0 1 0 0,0 0 0 0 0,1 0 0 0 0,0 1-1 0 0,1-1 1 0 0,0 0 0 0 0,1 1-1 0 0,0-1 1 0 0,1 1 0 0 0,0 0 0 0 0,0 0-1 0 0,1 1 1 0 0,4-6-60 0 0,2-1-71 0 0,1 1 0 0 0,0 0 0 0 0,1 1 0 0 0,0 0 0 0 0,1 1 0 0 0,1 1 0 0 0,0 0 0 0 0,1 1 0 0 0,0 1 1 0 0,1 0-1 0 0,0 1 0 0 0,0 1 0 0 0,1 0 0 0 0,0 2 0 0 0,0 0 0 0 0,1 1 0 0 0,0 0 0 0 0,0 2 0 0 0,0 0 0 0 0,0 2 0 0 0,0 0 0 0 0,0 1 0 0 0,1 0 0 0 0,-1 2 0 0 0,12 2 71 0 0,-26-2-32 0 0,1-1 0 0 0,-1 1 0 0 0,0 0 0 0 0,1 0 0 0 0,-1 0-1 0 0,0 1 1 0 0,0 0 0 0 0,-1 0 0 0 0,1 0 0 0 0,-1 0 0 0 0,1 1-1 0 0,-1 0 1 0 0,0 0 0 0 0,0 0 0 0 0,-1 0 0 0 0,1 0 0 0 0,-1 1 0 0 0,0 0-1 0 0,0 0 1 0 0,0 0 0 0 0,-1 0 0 0 0,0 0 0 0 0,0 0 0 0 0,0 1 0 0 0,-1-1-1 0 0,0 1 1 0 0,0-1 0 0 0,0 1 0 0 0,0-1 0 0 0,-1 1 0 0 0,0-1-1 0 0,0 1 1 0 0,-1 0 0 0 0,1-1 0 0 0,-1 1 0 0 0,-1-1 0 0 0,1 1 32 0 0,-68 204-126 0 0,45-149 190 0 0,41-61 52 0 0,2-4-163 0 0,1 2 0 0 0,-1 1 0 0 0,0 0-1 0 0,1 1 1 0 0,-1 1 0 0 0,0 1 0 0 0,1 0-1 0 0,-1 2 1 0 0,0 0 0 0 0,-1 1 0 0 0,1 1 0 0 0,-1 1-1 0 0,0 1 1 0 0,-1 0 0 0 0,1 1 0 0 0,-2 1-1 0 0,1 1 1 0 0,-2 0 0 0 0,10 9 47 0 0,-14-10-28 0 0,0 1 0 0 0,0 0-1 0 0,-2 1 1 0 0,1 0 0 0 0,-2 0 0 0 0,0 1 0 0 0,0 0 0 0 0,-1 0 0 0 0,-1 1-1 0 0,0 0 1 0 0,0 1 0 0 0,-2-1 0 0 0,0 1 0 0 0,-1-1 0 0 0,0 1 0 0 0,-1 0 0 0 0,-1 1-1 0 0,0-1 1 0 0,-1 0 0 0 0,-1 0 0 0 0,0 0 0 0 0,-1 0 0 0 0,-1 0 0 0 0,0 0-1 0 0,-1 0 1 0 0,0-1 0 0 0,-1 1 0 0 0,-1-1 0 0 0,-1-1 0 0 0,0 1 0 0 0,-4 6 28 0 0,-1-4 116 0 0,-1-1 1 0 0,0 0-1 0 0,-1-1 1 0 0,0 0 0 0 0,-1-1-1 0 0,-1-1 1 0 0,0 0-1 0 0,0-1 1 0 0,-1-1-1 0 0,-1 0 1 0 0,0-2-1 0 0,0 0 1 0 0,-1-1 0 0 0,1 0-1 0 0,-2-2 1 0 0,1 0-1 0 0,0-1 1 0 0,-1-1-1 0 0,0-1 1 0 0,0-1 0 0 0,0-1-1 0 0,1 0 1 0 0,-1-2-1 0 0,0 0 1 0 0,0-1-1 0 0,1-1 1 0 0,-2-1-117 0 0,20 2-4098 0 0,25-1 3163 0 0,-11 2 111 0 0</inkml:trace>
  <inkml:trace contextRef="#ctx0" brushRef="#br0" timeOffset="12039.04">11933 897 16404 0 0,'-50'-2'6753'0'0,"51"11"-6441"0"0,79 213-271 0 0,49 39-2477 0 0,-129-260 1740 0 0,0-1-350 0 0,4-30-2203 0 0,-8 12 3081 0 0</inkml:trace>
  <inkml:trace contextRef="#ctx0" brushRef="#br0" timeOffset="12488.723">12225 790 15563 0 0,'-33'13'5738'0'0,"34"40"-3498"0"0,136 244-1384 0 0,-137-293-857 0 0,0 0-1 0 0,1 0 0 0 0,0-1 1 0 0,-1 1-1 0 0,2-1 1 0 0,-1 1-1 0 0,0 0 0 0 0,1-1 1 0 0,-1 0-1 0 0,1 1 1 0 0,0-1-1 0 0,0 0 0 0 0,0 0 1 0 0,0 0-1 0 0,1 0 1 0 0,-1-1-1 0 0,1 1 0 0 0,0 0 1 0 0,0-1-1 0 0,0 0 1 0 0,0 0-1 0 0,0 0 0 0 0,0 0 1 0 0,1 0-1 0 0,-1-1 1 0 0,1 1-1 0 0,-1-1 0 0 0,1 0 1 0 0,-1 0-1 0 0,1 0 1 0 0,0-1-1 0 0,0 1 0 0 0,-1-1 1 0 0,1 0-1 0 0,0 0 1 0 0,0 0-1 0 0,-1-1 0 0 0,1 1 1 0 0,0-1-1 0 0,-1 0 1 0 0,1 0-1 0 0,-1 0 0 0 0,1 0 1 0 0,-1-1-1 0 0,1 0 2 0 0,75-89 43 0 0,-24 19-2068 0 0,-8 37-3186 0 0,-37 31 3229 0 0,0 1-333 0 0</inkml:trace>
  <inkml:trace contextRef="#ctx0" brushRef="#br0" timeOffset="12937.954">12741 729 14603 0 0,'-45'54'8497'0'0,"49"21"-6471"0"0,66 66-2487 0 0,-67-136 459 0 0,1 0 1 0 0,0 0-1 0 0,0 0 0 0 0,0-1 0 0 0,1 1 0 0 0,-1-1 0 0 0,1 0 0 0 0,0 0 0 0 0,0-1 1 0 0,1 0-1 0 0,-1 1 0 0 0,1-2 0 0 0,-1 1 0 0 0,1-1 0 0 0,0 0 0 0 0,0 0 0 0 0,0 0 1 0 0,0-1-1 0 0,1 0 0 0 0,-1 0 0 0 0,0-1 0 0 0,0 1 0 0 0,1-1 0 0 0,-1-1 0 0 0,0 1 1 0 0,0-1-1 0 0,0 0 0 0 0,1-1 0 0 0,-1 0 0 0 0,0 1 0 0 0,-1-2 0 0 0,1 1 0 0 0,0-1 1 0 0,-1 0-1 0 0,1 0 0 0 0,-1 0 0 0 0,0-1 0 0 0,0 0 0 0 0,0 0 0 0 0,0 0 0 0 0,-1-1 1 0 0,2-1 1 0 0,88-148-2246 0 0,-61 135-5204 0 0,-23 26 4506 0 0</inkml:trace>
  <inkml:trace contextRef="#ctx0" brushRef="#br0" timeOffset="13748.454">13117 455 8354 0 0,'0'0'643'0'0,"0"0"147"0"0,0 0-179 0 0,-3 7 5498 0 0,2 18-2878 0 0,133 404-2334 0 0,-123-397-1995 0 0,-6-20-2645 0 0,-5-25 1235 0 0,-1-1 880 0 0</inkml:trace>
  <inkml:trace contextRef="#ctx0" brushRef="#br0" timeOffset="14218.449">13421 458 11330 0 0,'-25'24'7815'0'0,"-9"10"-3332"0"0,29-29-4453 0 0,1-1 0 0 0,0 2 0 0 0,0-1 0 0 0,1 0 0 0 0,-1 1 1 0 0,1 0-1 0 0,0 0 0 0 0,0 0 0 0 0,1 0 0 0 0,0 0 1 0 0,0 0-1 0 0,1 1 0 0 0,-1-1 0 0 0,1 1 0 0 0,1-1 0 0 0,-1 2-30 0 0,-1 2-22 0 0,1 0 0 0 0,0 0 0 0 0,1 0 0 0 0,0-1 0 0 0,0 1 0 0 0,1 0 0 0 0,0 0 0 0 0,1 0 0 0 0,0-1 0 0 0,1 1 0 0 0,0-1 0 0 0,0 1 0 0 0,1-1 0 0 0,0 0 0 0 0,1-1 0 0 0,-1 1 0 0 0,2-1 0 0 0,-1 0 0 0 0,1 0 0 0 0,1 0 0 0 0,-1-1 0 0 0,1 0 0 0 0,1 0 0 0 0,-1-1 0 0 0,5 3 22 0 0,-3-10-33 0 0,0 0 1 0 0,0-1-1 0 0,-1 0 1 0 0,1-1 0 0 0,0 1-1 0 0,-1-2 1 0 0,0 1-1 0 0,0-1 1 0 0,0 0-1 0 0,0-1 1 0 0,0 0 0 0 0,-1 0-1 0 0,0-1 1 0 0,0 0-1 0 0,-1 0 1 0 0,1 0-1 0 0,-1-1 1 0 0,-1 0 0 0 0,4-5 32 0 0,-3 8-20 0 0,0 0 1 0 0,0-1 0 0 0,-1 0-1 0 0,0 0 1 0 0,1-1 0 0 0,-2 0 0 0 0,1 1-1 0 0,-1-1 1 0 0,0-1 0 0 0,0 1-1 0 0,0-1 1 0 0,-1 0 0 0 0,0 1 0 0 0,-1-1-1 0 0,1-1 1 0 0,-1 1 0 0 0,-1 0-1 0 0,1 0 1 0 0,-1-1 0 0 0,-1 1 0 0 0,1-1-1 0 0,-1 1 1 0 0,0-1 0 0 0,-1 1 0 0 0,0 0-1 0 0,0-1 1 0 0,-1 1 0 0 0,0 0-1 0 0,0 0 1 0 0,0 0 0 0 0,-1 0 0 0 0,0 0-1 0 0,-1 0 1 0 0,1 1 0 0 0,-1-1-1 0 0,-1 1 1 0 0,-3-5 19 0 0,0 5 15 0 0,0 1-1 0 0,0-1 1 0 0,0 1-1 0 0,-1 1 1 0 0,1 0-1 0 0,-1 0 1 0 0,0 1-1 0 0,0 0 1 0 0,0 0-1 0 0,-1 1 1 0 0,1 0-1 0 0,-1 1 1 0 0,1 0-1 0 0,-1 1 1 0 0,1 0-1 0 0,-1 0 1 0 0,1 1-1 0 0,-1 0 1 0 0,1 0-1 0 0,-1 1 1 0 0,1 1-1 0 0,0 0 1 0 0,0 0-1 0 0,0 0 1 0 0,0 1 0 0 0,1 1-1 0 0,-1-1 1 0 0,1 2-1 0 0,0-1 1 0 0,1 1-1 0 0,-1 0 1 0 0,1 0-1 0 0,0 1 1 0 0,1 0-1 0 0,-3 3-14 0 0,8-8-126 0 0,0 0 0 0 0,1 0 0 0 0,-1 0 0 0 0,1 0 0 0 0,-1-1 0 0 0,1 1 0 0 0,0 0 0 0 0,0 0 1 0 0,0 0-1 0 0,0 0 0 0 0,0 0 0 0 0,0 0 0 0 0,0 0 0 0 0,1 0 0 0 0,-1 0 0 0 0,1 0 0 0 0,-1-1 0 0 0,1 1 0 0 0,0 0 0 0 0,0 0 0 0 0,-1-1 0 0 0,1 1 0 0 0,0 0 0 0 0,1-1 0 0 0,-1 1 0 0 0,0-1 0 0 0,0 1 0 0 0,1-1 0 0 0,-1 0 0 0 0,1 1 0 0 0,-1-1 0 0 0,1 0 0 0 0,0 0 0 0 0,-1 0 0 0 0,1 0 0 0 0,0 0 0 0 0,0-1 1 0 0,-1 1-1 0 0,1-1 0 0 0,0 1 0 0 0,0-1 0 0 0,0 1 0 0 0,0-1 0 0 0,0 0 0 0 0,0 0 0 0 0,0 0 0 0 0,0 0 0 0 0,0 0 0 0 0,-1-1 0 0 0,1 1 0 0 0,0 0 0 0 0,0-1 0 0 0,0 0 126 0 0,16 0-931 0 0</inkml:trace>
  <inkml:trace contextRef="#ctx0" brushRef="#br0" timeOffset="14957.122">13865 436 13835 0 0,'0'0'948'0'0,"0"0"-169"0"0,0 0-238 0 0,-3 2 3445 0 0,-3 12-2130 0 0,45 100-1424 0 0,47 42-666 0 0,-86-155 246 0 0,0-1-1 0 0,-8-3 70 0 0,-1-1 0 0 0,0 0 0 0 0,1 0 0 0 0,0-1 0 0 0,0 0 1 0 0,1 0-1 0 0,-1-1 0 0 0,1 0 0 0 0,0 0 0 0 0,1-1 0 0 0,0 0 0 0 0,0 0 0 0 0,0 0 0 0 0,1-1 0 0 0,-5-7-81 0 0,-1-2 73 0 0,-1-1-1 0 0,2 0 0 0 0,1 0 1 0 0,0-1-1 0 0,1 0 0 0 0,1-1 1 0 0,1 1-1 0 0,0-2 0 0 0,2 1 1 0 0,0 0-1 0 0,2-1 1 0 0,0-1-73 0 0,5 20-5 0 0,0 0 0 0 0,0 0 1 0 0,0 1-1 0 0,0-1 0 0 0,0 1 1 0 0,1 0-1 0 0,-1 0 0 0 0,0 0 1 0 0,1 0-1 0 0,-1 0 0 0 0,1 1 1 0 0,-1 0-1 0 0,1-1 1 0 0,-1 1-1 0 0,1 0 0 0 0,-1 1 1 0 0,1-1-1 0 0,-1 1 0 0 0,1 0 1 0 0,-1-1-1 0 0,1 1 0 0 0,-1 1 1 0 0,0-1-1 0 0,0 0 1 0 0,0 1-1 0 0,1 0 0 0 0,-1 0 1 0 0,-1 0-1 0 0,1 0 0 0 0,0 0 1 0 0,0 0-1 0 0,-1 1 5 0 0,0-2-2 0 0,19 13-26 0 0,2-1 0 0 0,0-1 0 0 0,0-1 0 0 0,1-1-1 0 0,0-1 1 0 0,1-1 0 0 0,0-1 0 0 0,0-1 0 0 0,0-2 0 0 0,1 0 0 0 0,0-2 0 0 0,0-1 0 0 0,0-1 0 0 0,-1-1 0 0 0,1-1 0 0 0,0-1 0 0 0,-1-1-1 0 0,1-2 1 0 0,18-6 28 0 0,-41 10 14 0 0,0 0-1 0 0,1 0 0 0 0,-1 0 1 0 0,0 0-1 0 0,0 0 1 0 0,0-1-1 0 0,-1 1 0 0 0,1-1 1 0 0,0 0-1 0 0,-1 0 0 0 0,0 0 1 0 0,0 0-1 0 0,0 0 1 0 0,0-1-1 0 0,0 1 0 0 0,-1 0 1 0 0,1-1-1 0 0,-1 1 0 0 0,0-1 1 0 0,0 0-1 0 0,0 0 0 0 0,-1 1 1 0 0,1-1-1 0 0,-1 0 1 0 0,0 0-1 0 0,0 1 0 0 0,0-1 1 0 0,-1 0-1 0 0,1 0 0 0 0,-1 1 1 0 0,0-1-1 0 0,0 0 0 0 0,0 1 1 0 0,0-1-1 0 0,-1 1 1 0 0,1-1-1 0 0,-1 1 0 0 0,0 0 1 0 0,0 0-1 0 0,0-1 0 0 0,-1 1 1 0 0,1 1-1 0 0,-1-1 1 0 0,0 0-1 0 0,-2-1-13 0 0,-266-248 727 0 0,250 220-1673 0 0,33 13-2895 0 0,-4 14 2569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6/2/2021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33440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6/2/2021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6/2/2021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6/2/2021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6/2/2021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6/2/2021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6/2/2021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c.edu/administration/business-services/budg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0412" y="1752600"/>
            <a:ext cx="10210800" cy="1371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Santa Monica College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2021-2022 Tentative Budget Presentation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6612" y="3276600"/>
            <a:ext cx="8229600" cy="1219200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Board of trustees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June 1, 2021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C38838-92A6-4365-8080-077CBE00EC2A}"/>
              </a:ext>
            </a:extLst>
          </p:cNvPr>
          <p:cNvSpPr/>
          <p:nvPr/>
        </p:nvSpPr>
        <p:spPr>
          <a:xfrm>
            <a:off x="198068" y="838200"/>
            <a:ext cx="1179268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SzPct val="100000"/>
            </a:pP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Is Not Fully Financially Recovered …….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433AB-388D-41D9-833C-386664306E9A}"/>
              </a:ext>
            </a:extLst>
          </p:cNvPr>
          <p:cNvSpPr/>
          <p:nvPr/>
        </p:nvSpPr>
        <p:spPr>
          <a:xfrm>
            <a:off x="18782" y="1868396"/>
            <a:ext cx="1179268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SzPct val="100000"/>
            </a:pP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It 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Lost Revenue!!!!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E90D39-F67F-40F9-8DE7-909C4F045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12" y="2814530"/>
            <a:ext cx="3810000" cy="381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FD7A955-6CDE-47D2-99C3-2FB0FE2C78F2}"/>
                  </a:ext>
                </a:extLst>
              </p14:cNvPr>
              <p14:cNvContentPartPr/>
              <p14:nvPr/>
            </p14:nvContentPartPr>
            <p14:xfrm>
              <a:off x="4979976" y="4396940"/>
              <a:ext cx="5200200" cy="168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FD7A955-6CDE-47D2-99C3-2FB0FE2C78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1337" y="4387942"/>
                <a:ext cx="5217839" cy="17063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353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1BBC5E-266B-417D-AC5A-4BB71816E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596499"/>
              </p:ext>
            </p:extLst>
          </p:nvPr>
        </p:nvGraphicFramePr>
        <p:xfrm>
          <a:off x="379412" y="1143000"/>
          <a:ext cx="11611344" cy="487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836">
                  <a:extLst>
                    <a:ext uri="{9D8B030D-6E8A-4147-A177-3AD203B41FA5}">
                      <a16:colId xmlns:a16="http://schemas.microsoft.com/office/drawing/2014/main" val="3711272806"/>
                    </a:ext>
                  </a:extLst>
                </a:gridCol>
                <a:gridCol w="2902836">
                  <a:extLst>
                    <a:ext uri="{9D8B030D-6E8A-4147-A177-3AD203B41FA5}">
                      <a16:colId xmlns:a16="http://schemas.microsoft.com/office/drawing/2014/main" val="2766982424"/>
                    </a:ext>
                  </a:extLst>
                </a:gridCol>
                <a:gridCol w="2902836">
                  <a:extLst>
                    <a:ext uri="{9D8B030D-6E8A-4147-A177-3AD203B41FA5}">
                      <a16:colId xmlns:a16="http://schemas.microsoft.com/office/drawing/2014/main" val="3255123499"/>
                    </a:ext>
                  </a:extLst>
                </a:gridCol>
                <a:gridCol w="2902836">
                  <a:extLst>
                    <a:ext uri="{9D8B030D-6E8A-4147-A177-3AD203B41FA5}">
                      <a16:colId xmlns:a16="http://schemas.microsoft.com/office/drawing/2014/main" val="1418859385"/>
                    </a:ext>
                  </a:extLst>
                </a:gridCol>
              </a:tblGrid>
              <a:tr h="194208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of </a:t>
                      </a:r>
                    </a:p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2019-2020 Adopted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of </a:t>
                      </a:r>
                    </a:p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Adopted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of </a:t>
                      </a:r>
                    </a:p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 May Revise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897027"/>
                  </a:ext>
                </a:extLst>
              </a:tr>
              <a:tr h="73367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$141.6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40496"/>
                  </a:ext>
                </a:extLst>
              </a:tr>
              <a:tr h="73367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$145.9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$139.8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$145.1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539479"/>
                  </a:ext>
                </a:extLst>
              </a:tr>
              <a:tr h="73367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$129.9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$182.2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116968"/>
                  </a:ext>
                </a:extLst>
              </a:tr>
              <a:tr h="73367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$179.4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08336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C816AF-EE46-4765-A069-6D55C9DF2850}"/>
              </a:ext>
            </a:extLst>
          </p:cNvPr>
          <p:cNvSpPr/>
          <p:nvPr/>
        </p:nvSpPr>
        <p:spPr>
          <a:xfrm>
            <a:off x="3656014" y="3200400"/>
            <a:ext cx="2133600" cy="1295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E1B5B-BDF9-4F8F-84DE-BB2BBC481C38}"/>
              </a:ext>
            </a:extLst>
          </p:cNvPr>
          <p:cNvSpPr/>
          <p:nvPr/>
        </p:nvSpPr>
        <p:spPr>
          <a:xfrm>
            <a:off x="3458481" y="3886200"/>
            <a:ext cx="571500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FB12C0-F49F-49F3-9C89-3F6B7D9F3E9A}"/>
              </a:ext>
            </a:extLst>
          </p:cNvPr>
          <p:cNvSpPr/>
          <p:nvPr/>
        </p:nvSpPr>
        <p:spPr>
          <a:xfrm>
            <a:off x="6475412" y="3886200"/>
            <a:ext cx="2393271" cy="13373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41FC5F-FF3E-4235-A697-8B69DD0538C7}"/>
              </a:ext>
            </a:extLst>
          </p:cNvPr>
          <p:cNvSpPr/>
          <p:nvPr/>
        </p:nvSpPr>
        <p:spPr>
          <a:xfrm>
            <a:off x="3351212" y="3886200"/>
            <a:ext cx="8305801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82384F-790F-491E-98BE-671314897257}"/>
              </a:ext>
            </a:extLst>
          </p:cNvPr>
          <p:cNvSpPr/>
          <p:nvPr/>
        </p:nvSpPr>
        <p:spPr>
          <a:xfrm>
            <a:off x="6315981" y="4558738"/>
            <a:ext cx="5410201" cy="6647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7B58D-27A5-47A1-9977-5575325F8111}"/>
              </a:ext>
            </a:extLst>
          </p:cNvPr>
          <p:cNvSpPr/>
          <p:nvPr/>
        </p:nvSpPr>
        <p:spPr>
          <a:xfrm>
            <a:off x="312368" y="151025"/>
            <a:ext cx="1179268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SzPct val="100000"/>
            </a:pP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Revenue</a:t>
            </a:r>
          </a:p>
        </p:txBody>
      </p:sp>
    </p:spTree>
    <p:extLst>
      <p:ext uri="{BB962C8B-B14F-4D97-AF65-F5344CB8AC3E}">
        <p14:creationId xmlns:p14="http://schemas.microsoft.com/office/powerpoint/2010/main" val="14823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2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DEAF55-763E-45CF-A34F-30BD6E7A0C3C}"/>
              </a:ext>
            </a:extLst>
          </p:cNvPr>
          <p:cNvSpPr txBox="1">
            <a:spLocks/>
          </p:cNvSpPr>
          <p:nvPr/>
        </p:nvSpPr>
        <p:spPr>
          <a:xfrm>
            <a:off x="19622" y="76200"/>
            <a:ext cx="11961813" cy="556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2020-2021 State Revenue up 27% or $37.1 B from 2019-20 – Largest in 40 years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2020-2021 State Revenue Projections Were Incorrect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PIT wages, salaries, bonuses, capital gains and stock options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State Adopted Budget: $77.6 B; MR Projection $124.2 B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Sales and Use Tax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State Adopted Budget: $20.6 B; MR Projection $27.9 B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Corporation Tax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State Adopted Budget: $16.5 B; MR Projection $18.1 B 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Reasons for Resilient Revenues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Uneven Effect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Asset Prices: Stocks and Homes double digit increases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Corporate Taxes: Temporary limit to claiming prior year losses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Consumer Spending: E Commerce, Federal COVID aid and unemployment assistance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124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6904" y="990600"/>
            <a:ext cx="10766308" cy="5638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cs typeface="Calibri" panose="020F0502020204030204" pitchFamily="34" charset="0"/>
              </a:rPr>
              <a:t>The GANN Limit is a calculation that limits the growth of Government expenditures</a:t>
            </a:r>
          </a:p>
          <a:p>
            <a:r>
              <a:rPr lang="en-US" sz="3200" dirty="0">
                <a:cs typeface="Calibri" panose="020F0502020204030204" pitchFamily="34" charset="0"/>
              </a:rPr>
              <a:t>Appropriations Limit compared to Appropriations Subject To Limit</a:t>
            </a:r>
          </a:p>
          <a:p>
            <a:r>
              <a:rPr lang="en-US" sz="3200" dirty="0">
                <a:cs typeface="Calibri" panose="020F0502020204030204" pitchFamily="34" charset="0"/>
              </a:rPr>
              <a:t>Appropriations Subject To Limit that exceeds the Appropriations limit must be:</a:t>
            </a:r>
          </a:p>
          <a:p>
            <a:pPr lvl="1"/>
            <a:r>
              <a:rPr lang="en-US" sz="2800" dirty="0">
                <a:cs typeface="Calibri" panose="020F0502020204030204" pitchFamily="34" charset="0"/>
              </a:rPr>
              <a:t>1) Used on excluded activities such as capital</a:t>
            </a:r>
          </a:p>
          <a:p>
            <a:pPr lvl="1"/>
            <a:r>
              <a:rPr lang="en-US" sz="2800" dirty="0">
                <a:cs typeface="Calibri" panose="020F0502020204030204" pitchFamily="34" charset="0"/>
              </a:rPr>
              <a:t>2) Split between taxpayer rebates and one-time funds to education</a:t>
            </a:r>
          </a:p>
          <a:p>
            <a:pPr lvl="1"/>
            <a:r>
              <a:rPr lang="en-US" sz="2800" dirty="0">
                <a:cs typeface="Calibri" panose="020F0502020204030204" pitchFamily="34" charset="0"/>
              </a:rPr>
              <a:t>3) Reduction in taxes</a:t>
            </a:r>
          </a:p>
          <a:p>
            <a:r>
              <a:rPr lang="en-US" sz="3200" dirty="0">
                <a:cs typeface="Calibri" panose="020F0502020204030204" pitchFamily="34" charset="0"/>
              </a:rPr>
              <a:t>May Revise projects a $16.2 billion excess</a:t>
            </a:r>
          </a:p>
          <a:p>
            <a:pPr lvl="1"/>
            <a:r>
              <a:rPr lang="en-US" sz="2800" dirty="0">
                <a:cs typeface="Calibri" panose="020F0502020204030204" pitchFamily="34" charset="0"/>
              </a:rPr>
              <a:t>$8.1 billion in taxpayer rebates in 21-22</a:t>
            </a:r>
          </a:p>
          <a:p>
            <a:pPr lvl="1"/>
            <a:r>
              <a:rPr lang="en-US" sz="2800" dirty="0">
                <a:cs typeface="Calibri" panose="020F0502020204030204" pitchFamily="34" charset="0"/>
              </a:rPr>
              <a:t>Remaining amount allocated to education in 22-23</a:t>
            </a: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B7F85FF1-DF87-45E0-BB65-D47C2301C8A0}"/>
              </a:ext>
            </a:extLst>
          </p:cNvPr>
          <p:cNvSpPr txBox="1">
            <a:spLocks/>
          </p:cNvSpPr>
          <p:nvPr/>
        </p:nvSpPr>
        <p:spPr>
          <a:xfrm>
            <a:off x="227012" y="139100"/>
            <a:ext cx="11734799" cy="636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/>
              <a:t>GANN Limit</a:t>
            </a:r>
          </a:p>
        </p:txBody>
      </p:sp>
    </p:spTree>
    <p:extLst>
      <p:ext uri="{BB962C8B-B14F-4D97-AF65-F5344CB8AC3E}">
        <p14:creationId xmlns:p14="http://schemas.microsoft.com/office/powerpoint/2010/main" val="53393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1981200"/>
            <a:ext cx="10210798" cy="1066800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>
                <a:solidFill>
                  <a:schemeClr val="bg2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2021-2022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anta Monica College seal.svg">
            <a:extLst>
              <a:ext uri="{FF2B5EF4-FFF2-40B4-BE49-F238E27FC236}">
                <a16:creationId xmlns:a16="http://schemas.microsoft.com/office/drawing/2014/main" id="{A5002A87-BAEB-4D3A-A534-A50E03FA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A94DD09-C2DE-4C0A-AB88-DE1441C8C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385695"/>
              </p:ext>
            </p:extLst>
          </p:nvPr>
        </p:nvGraphicFramePr>
        <p:xfrm>
          <a:off x="1141412" y="381000"/>
          <a:ext cx="10287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7A5F27-0B8B-4712-AB03-B3A058DDAD5F}"/>
              </a:ext>
            </a:extLst>
          </p:cNvPr>
          <p:cNvSpPr/>
          <p:nvPr/>
        </p:nvSpPr>
        <p:spPr>
          <a:xfrm>
            <a:off x="5865812" y="1295400"/>
            <a:ext cx="3276600" cy="51054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6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6904" y="990600"/>
            <a:ext cx="10766308" cy="5307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Increase in Prop 98 Funding for CCC of $3,279,800,000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33 Funding Proposals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$538.3 million Ongoing</a:t>
            </a: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$320.1 million Unrestricted</a:t>
            </a: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$218.2 million Restricted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$2,741.5 million One-time</a:t>
            </a: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All Restricted</a:t>
            </a:r>
            <a:endParaRPr lang="en-US" sz="32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B7F85FF1-DF87-45E0-BB65-D47C2301C8A0}"/>
              </a:ext>
            </a:extLst>
          </p:cNvPr>
          <p:cNvSpPr txBox="1">
            <a:spLocks/>
          </p:cNvSpPr>
          <p:nvPr/>
        </p:nvSpPr>
        <p:spPr>
          <a:xfrm>
            <a:off x="227012" y="139100"/>
            <a:ext cx="11734799" cy="636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/>
              <a:t>May Revise System Budget</a:t>
            </a:r>
          </a:p>
        </p:txBody>
      </p:sp>
    </p:spTree>
    <p:extLst>
      <p:ext uri="{BB962C8B-B14F-4D97-AF65-F5344CB8AC3E}">
        <p14:creationId xmlns:p14="http://schemas.microsoft.com/office/powerpoint/2010/main" val="300625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B7F85FF1-DF87-45E0-BB65-D47C2301C8A0}"/>
              </a:ext>
            </a:extLst>
          </p:cNvPr>
          <p:cNvSpPr txBox="1">
            <a:spLocks/>
          </p:cNvSpPr>
          <p:nvPr/>
        </p:nvSpPr>
        <p:spPr>
          <a:xfrm>
            <a:off x="227012" y="101149"/>
            <a:ext cx="11734799" cy="4725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/>
              <a:t>Ongoing Funding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3F61FC-F422-4FF8-8884-B0952FE5E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016053"/>
              </p:ext>
            </p:extLst>
          </p:nvPr>
        </p:nvGraphicFramePr>
        <p:xfrm>
          <a:off x="7500" y="609599"/>
          <a:ext cx="12188826" cy="6263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812">
                  <a:extLst>
                    <a:ext uri="{9D8B030D-6E8A-4147-A177-3AD203B41FA5}">
                      <a16:colId xmlns:a16="http://schemas.microsoft.com/office/drawing/2014/main" val="3381214465"/>
                    </a:ext>
                  </a:extLst>
                </a:gridCol>
                <a:gridCol w="2202300">
                  <a:extLst>
                    <a:ext uri="{9D8B030D-6E8A-4147-A177-3AD203B41FA5}">
                      <a16:colId xmlns:a16="http://schemas.microsoft.com/office/drawing/2014/main" val="4148753675"/>
                    </a:ext>
                  </a:extLst>
                </a:gridCol>
                <a:gridCol w="2369700">
                  <a:extLst>
                    <a:ext uri="{9D8B030D-6E8A-4147-A177-3AD203B41FA5}">
                      <a16:colId xmlns:a16="http://schemas.microsoft.com/office/drawing/2014/main" val="478710268"/>
                    </a:ext>
                  </a:extLst>
                </a:gridCol>
                <a:gridCol w="2894014">
                  <a:extLst>
                    <a:ext uri="{9D8B030D-6E8A-4147-A177-3AD203B41FA5}">
                      <a16:colId xmlns:a16="http://schemas.microsoft.com/office/drawing/2014/main" val="3767738614"/>
                    </a:ext>
                  </a:extLst>
                </a:gridCol>
              </a:tblGrid>
              <a:tr h="14039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*Legislature’s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District - Unrestricted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District - Restricted</a:t>
                      </a:r>
                      <a:endParaRPr lang="en-US" sz="28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114768"/>
                  </a:ext>
                </a:extLst>
              </a:tr>
              <a:tr h="8423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Governor: COLA – 4.05%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*Legislature: COLA - 5.07%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$296.5 million - </a:t>
                      </a:r>
                      <a:r>
                        <a:rPr lang="en-US" sz="24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*$371.2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$5.58 million –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*$6.99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60722"/>
                  </a:ext>
                </a:extLst>
              </a:tr>
              <a:tr h="8423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Vocational ESL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$50.0 million –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*Reject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503732"/>
                  </a:ext>
                </a:extLst>
              </a:tr>
              <a:tr h="583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 Basic Needs, 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$60.0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$1.4 million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368043"/>
                  </a:ext>
                </a:extLst>
              </a:tr>
              <a:tr h="583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SEAP– 5%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$23.8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$445.4 thousand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586931"/>
                  </a:ext>
                </a:extLst>
              </a:tr>
              <a:tr h="8423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Enrollment Growth – 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$23.6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 Hold Harmless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842931"/>
                  </a:ext>
                </a:extLst>
              </a:tr>
              <a:tr h="583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COLA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Categoricals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$154 thousand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187661"/>
                  </a:ext>
                </a:extLst>
              </a:tr>
              <a:tr h="583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Apprenticeship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$15.0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7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16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3F61FC-F422-4FF8-8884-B0952FE5E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94316"/>
              </p:ext>
            </p:extLst>
          </p:nvPr>
        </p:nvGraphicFramePr>
        <p:xfrm>
          <a:off x="7500" y="0"/>
          <a:ext cx="12188826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812">
                  <a:extLst>
                    <a:ext uri="{9D8B030D-6E8A-4147-A177-3AD203B41FA5}">
                      <a16:colId xmlns:a16="http://schemas.microsoft.com/office/drawing/2014/main" val="3381214465"/>
                    </a:ext>
                  </a:extLst>
                </a:gridCol>
                <a:gridCol w="2278500">
                  <a:extLst>
                    <a:ext uri="{9D8B030D-6E8A-4147-A177-3AD203B41FA5}">
                      <a16:colId xmlns:a16="http://schemas.microsoft.com/office/drawing/2014/main" val="4148753675"/>
                    </a:ext>
                  </a:extLst>
                </a:gridCol>
                <a:gridCol w="2293500">
                  <a:extLst>
                    <a:ext uri="{9D8B030D-6E8A-4147-A177-3AD203B41FA5}">
                      <a16:colId xmlns:a16="http://schemas.microsoft.com/office/drawing/2014/main" val="478710268"/>
                    </a:ext>
                  </a:extLst>
                </a:gridCol>
                <a:gridCol w="2894014">
                  <a:extLst>
                    <a:ext uri="{9D8B030D-6E8A-4147-A177-3AD203B41FA5}">
                      <a16:colId xmlns:a16="http://schemas.microsoft.com/office/drawing/2014/main" val="3767738614"/>
                    </a:ext>
                  </a:extLst>
                </a:gridCol>
              </a:tblGrid>
              <a:tr h="14029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*Legislature’s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District - Unrestricted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District - Restricted</a:t>
                      </a:r>
                      <a:endParaRPr lang="en-US" sz="28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114768"/>
                  </a:ext>
                </a:extLst>
              </a:tr>
              <a:tr h="8417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Strong Workforce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$12.4 million –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*$40.0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376030"/>
                  </a:ext>
                </a:extLst>
              </a:tr>
              <a:tr h="50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Ed.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$10.6 million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 – State Project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252021"/>
                  </a:ext>
                </a:extLst>
              </a:tr>
              <a:tr h="8417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Guided Pathways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$10.0 million –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*Reject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779476"/>
                  </a:ext>
                </a:extLst>
              </a:tr>
              <a:tr h="50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$8.0 million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 – State Project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73621"/>
                  </a:ext>
                </a:extLst>
              </a:tr>
              <a:tr h="69054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Dreamer Resource Liaisons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$5.8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764245"/>
                  </a:ext>
                </a:extLst>
              </a:tr>
              <a:tr h="69054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Library Service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$4.0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963750"/>
                  </a:ext>
                </a:extLst>
              </a:tr>
              <a:tr h="69054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 Ed Technical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742016"/>
                  </a:ext>
                </a:extLst>
              </a:tr>
              <a:tr h="690542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Ongoing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$538.2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$5.58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$1.99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600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6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B7F85FF1-DF87-45E0-BB65-D47C2301C8A0}"/>
              </a:ext>
            </a:extLst>
          </p:cNvPr>
          <p:cNvSpPr txBox="1">
            <a:spLocks/>
          </p:cNvSpPr>
          <p:nvPr/>
        </p:nvSpPr>
        <p:spPr>
          <a:xfrm>
            <a:off x="227012" y="-15380"/>
            <a:ext cx="11734799" cy="4725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/>
              <a:t>One-time Funding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3F61FC-F422-4FF8-8884-B0952FE5E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39371"/>
              </p:ext>
            </p:extLst>
          </p:nvPr>
        </p:nvGraphicFramePr>
        <p:xfrm>
          <a:off x="1" y="509604"/>
          <a:ext cx="12188824" cy="6363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811">
                  <a:extLst>
                    <a:ext uri="{9D8B030D-6E8A-4147-A177-3AD203B41FA5}">
                      <a16:colId xmlns:a16="http://schemas.microsoft.com/office/drawing/2014/main" val="338121446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4875367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478710268"/>
                    </a:ext>
                  </a:extLst>
                </a:gridCol>
                <a:gridCol w="2894013">
                  <a:extLst>
                    <a:ext uri="{9D8B030D-6E8A-4147-A177-3AD203B41FA5}">
                      <a16:colId xmlns:a16="http://schemas.microsoft.com/office/drawing/2014/main" val="3767738614"/>
                    </a:ext>
                  </a:extLst>
                </a:gridCol>
              </a:tblGrid>
              <a:tr h="15159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*Legislature’s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District - Unrestricted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District - Restricted</a:t>
                      </a:r>
                      <a:endParaRPr lang="en-US" sz="28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114768"/>
                  </a:ext>
                </a:extLst>
              </a:tr>
              <a:tr h="6170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Deferral Repayment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$1,453.2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60722"/>
                  </a:ext>
                </a:extLst>
              </a:tr>
              <a:tr h="9567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Schedule Maintenance/Instructional Equip.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$314.1 million –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*$438.8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503732"/>
                  </a:ext>
                </a:extLst>
              </a:tr>
              <a:tr h="9095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 Emergency Financial Aid 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$250.0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368043"/>
                  </a:ext>
                </a:extLst>
              </a:tr>
              <a:tr h="8523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Guided Pathways – </a:t>
                      </a:r>
                    </a:p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through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$150.0 million –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*$50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586931"/>
                  </a:ext>
                </a:extLst>
              </a:tr>
              <a:tr h="6170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Retention and Enrollment Strategies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$120.0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$2.28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842931"/>
                  </a:ext>
                </a:extLst>
              </a:tr>
              <a:tr h="894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Zero Textbook Cost Degrees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$115.0 million –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*$15 million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Competitive State Program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187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67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2" y="104862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Where to Begin……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5FB2C0-C6B8-4AF1-9F45-F0609B9D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914400"/>
            <a:ext cx="113538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Lots of information! 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Santa Monica College Budget Office 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https://www.smc.edu/administration/business-services/budget/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Things will change….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Legislature and Governor Negotiations</a:t>
            </a: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Governor Proposes 400+ New Program</a:t>
            </a:r>
          </a:p>
          <a:p>
            <a:pPr lvl="2"/>
            <a:r>
              <a:rPr lang="en-US" sz="3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*Senate/Assembly Agreement Differs</a:t>
            </a: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Tentative Budget Assumes May Revision Proposals</a:t>
            </a:r>
            <a:endParaRPr lang="en-US" sz="3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Year End Closing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District Adopted Budget in September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6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3F61FC-F422-4FF8-8884-B0952FE5E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619647"/>
              </p:ext>
            </p:extLst>
          </p:nvPr>
        </p:nvGraphicFramePr>
        <p:xfrm>
          <a:off x="1" y="25400"/>
          <a:ext cx="12188825" cy="683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810">
                  <a:extLst>
                    <a:ext uri="{9D8B030D-6E8A-4147-A177-3AD203B41FA5}">
                      <a16:colId xmlns:a16="http://schemas.microsoft.com/office/drawing/2014/main" val="3381214465"/>
                    </a:ext>
                  </a:extLst>
                </a:gridCol>
                <a:gridCol w="2217441">
                  <a:extLst>
                    <a:ext uri="{9D8B030D-6E8A-4147-A177-3AD203B41FA5}">
                      <a16:colId xmlns:a16="http://schemas.microsoft.com/office/drawing/2014/main" val="4148753675"/>
                    </a:ext>
                  </a:extLst>
                </a:gridCol>
                <a:gridCol w="2354560">
                  <a:extLst>
                    <a:ext uri="{9D8B030D-6E8A-4147-A177-3AD203B41FA5}">
                      <a16:colId xmlns:a16="http://schemas.microsoft.com/office/drawing/2014/main" val="478710268"/>
                    </a:ext>
                  </a:extLst>
                </a:gridCol>
                <a:gridCol w="2894014">
                  <a:extLst>
                    <a:ext uri="{9D8B030D-6E8A-4147-A177-3AD203B41FA5}">
                      <a16:colId xmlns:a16="http://schemas.microsoft.com/office/drawing/2014/main" val="3767738614"/>
                    </a:ext>
                  </a:extLst>
                </a:gridCol>
              </a:tblGrid>
              <a:tr h="1566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*Legislature’s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District - Unrestricted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District - Restricted</a:t>
                      </a:r>
                      <a:endParaRPr lang="en-US" sz="28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114768"/>
                  </a:ext>
                </a:extLst>
              </a:tr>
              <a:tr h="9397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 Basic Needs – Food/Housing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$100.0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76960"/>
                  </a:ext>
                </a:extLst>
              </a:tr>
              <a:tr h="9455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 Enrollment – CCAP Expansion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$75.0 million –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*Reject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376030"/>
                  </a:ext>
                </a:extLst>
              </a:tr>
              <a:tr h="957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COVID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$50.0 million –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*Reject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$950 thousand –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779476"/>
                  </a:ext>
                </a:extLst>
              </a:tr>
              <a:tr h="93979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Work-based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$30.0 million –</a:t>
                      </a:r>
                    </a:p>
                    <a:p>
                      <a:pPr algn="ctr"/>
                      <a:r>
                        <a:rPr lang="en-US" sz="2400" b="0" i="0" u="none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*Reject</a:t>
                      </a:r>
                      <a:endParaRPr lang="en-US" sz="2400" b="0" i="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 –</a:t>
                      </a:r>
                    </a:p>
                    <a:p>
                      <a:pPr algn="ctr"/>
                      <a:r>
                        <a:rPr lang="en-US" sz="2400" b="0" i="0" u="none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764245"/>
                  </a:ext>
                </a:extLst>
              </a:tr>
              <a:tr h="74194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EEO Best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$20.0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$380 thousand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963750"/>
                  </a:ext>
                </a:extLst>
              </a:tr>
              <a:tr h="74194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Faculty Professional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$20.0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$380 thousand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74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44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3F61FC-F422-4FF8-8884-B0952FE5E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22809"/>
              </p:ext>
            </p:extLst>
          </p:nvPr>
        </p:nvGraphicFramePr>
        <p:xfrm>
          <a:off x="-1" y="0"/>
          <a:ext cx="12188825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414">
                  <a:extLst>
                    <a:ext uri="{9D8B030D-6E8A-4147-A177-3AD203B41FA5}">
                      <a16:colId xmlns:a16="http://schemas.microsoft.com/office/drawing/2014/main" val="3381214465"/>
                    </a:ext>
                  </a:extLst>
                </a:gridCol>
                <a:gridCol w="2720997">
                  <a:extLst>
                    <a:ext uri="{9D8B030D-6E8A-4147-A177-3AD203B41FA5}">
                      <a16:colId xmlns:a16="http://schemas.microsoft.com/office/drawing/2014/main" val="4148753675"/>
                    </a:ext>
                  </a:extLst>
                </a:gridCol>
                <a:gridCol w="1848006">
                  <a:extLst>
                    <a:ext uri="{9D8B030D-6E8A-4147-A177-3AD203B41FA5}">
                      <a16:colId xmlns:a16="http://schemas.microsoft.com/office/drawing/2014/main" val="478710268"/>
                    </a:ext>
                  </a:extLst>
                </a:gridCol>
                <a:gridCol w="182796">
                  <a:extLst>
                    <a:ext uri="{9D8B030D-6E8A-4147-A177-3AD203B41FA5}">
                      <a16:colId xmlns:a16="http://schemas.microsoft.com/office/drawing/2014/main" val="3767738614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3136461787"/>
                    </a:ext>
                  </a:extLst>
                </a:gridCol>
              </a:tblGrid>
              <a:tr h="14973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*Legislature’s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Systemwide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District - Unrestricted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District - Restricted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District - Restricted</a:t>
                      </a:r>
                      <a:endParaRPr lang="en-US" sz="28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114768"/>
                  </a:ext>
                </a:extLst>
              </a:tr>
              <a:tr h="10184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Road Training Partnerships - Workforce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$20.0 million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60722"/>
                  </a:ext>
                </a:extLst>
              </a:tr>
              <a:tr h="5585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Common Course Numbering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$10.0 million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Initiative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503732"/>
                  </a:ext>
                </a:extLst>
              </a:tr>
              <a:tr h="629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Competency-based Ed Pilot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$10.0 million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570644"/>
                  </a:ext>
                </a:extLst>
              </a:tr>
              <a:tr h="10184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Instruct.Materials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</a:p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 thousand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368043"/>
                  </a:ext>
                </a:extLst>
              </a:tr>
              <a:tr h="5585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CCC Registry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$1.0 million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Initiative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586931"/>
                  </a:ext>
                </a:extLst>
              </a:tr>
              <a:tr h="10184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 1460 Anti-racism Initiatives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$600 thousand –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*$5.6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842931"/>
                  </a:ext>
                </a:extLst>
              </a:tr>
              <a:tr h="558526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One-time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$2,741.5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i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$4.02 million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i="1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600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9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3F61FC-F422-4FF8-8884-B0952FE5E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13331"/>
              </p:ext>
            </p:extLst>
          </p:nvPr>
        </p:nvGraphicFramePr>
        <p:xfrm>
          <a:off x="0" y="1066801"/>
          <a:ext cx="12188825" cy="385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048">
                  <a:extLst>
                    <a:ext uri="{9D8B030D-6E8A-4147-A177-3AD203B41FA5}">
                      <a16:colId xmlns:a16="http://schemas.microsoft.com/office/drawing/2014/main" val="3381214465"/>
                    </a:ext>
                  </a:extLst>
                </a:gridCol>
                <a:gridCol w="2965863">
                  <a:extLst>
                    <a:ext uri="{9D8B030D-6E8A-4147-A177-3AD203B41FA5}">
                      <a16:colId xmlns:a16="http://schemas.microsoft.com/office/drawing/2014/main" val="4148753675"/>
                    </a:ext>
                  </a:extLst>
                </a:gridCol>
                <a:gridCol w="3312457">
                  <a:extLst>
                    <a:ext uri="{9D8B030D-6E8A-4147-A177-3AD203B41FA5}">
                      <a16:colId xmlns:a16="http://schemas.microsoft.com/office/drawing/2014/main" val="478710268"/>
                    </a:ext>
                  </a:extLst>
                </a:gridCol>
                <a:gridCol w="3312457">
                  <a:extLst>
                    <a:ext uri="{9D8B030D-6E8A-4147-A177-3AD203B41FA5}">
                      <a16:colId xmlns:a16="http://schemas.microsoft.com/office/drawing/2014/main" val="4240254321"/>
                    </a:ext>
                  </a:extLst>
                </a:gridCol>
              </a:tblGrid>
              <a:tr h="135431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114768"/>
                  </a:ext>
                </a:extLst>
              </a:tr>
              <a:tr h="77928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Unrestricted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$320.1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$320.1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60722"/>
                  </a:ext>
                </a:extLst>
              </a:tr>
              <a:tr h="86259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Restricted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$218.2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$2,741.5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$2,959.7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15858"/>
                  </a:ext>
                </a:extLst>
              </a:tr>
              <a:tr h="857732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$538.3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$2,741.5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$3,279.8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600376"/>
                  </a:ext>
                </a:extLst>
              </a:tr>
            </a:tbl>
          </a:graphicData>
        </a:graphic>
      </p:graphicFrame>
      <p:sp>
        <p:nvSpPr>
          <p:cNvPr id="5" name="Title 12">
            <a:extLst>
              <a:ext uri="{FF2B5EF4-FFF2-40B4-BE49-F238E27FC236}">
                <a16:creationId xmlns:a16="http://schemas.microsoft.com/office/drawing/2014/main" id="{6186EEEB-5979-4F01-A3D4-AC0C12E6B7F5}"/>
              </a:ext>
            </a:extLst>
          </p:cNvPr>
          <p:cNvSpPr txBox="1">
            <a:spLocks/>
          </p:cNvSpPr>
          <p:nvPr/>
        </p:nvSpPr>
        <p:spPr>
          <a:xfrm>
            <a:off x="227012" y="339817"/>
            <a:ext cx="11734799" cy="636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/>
              <a:t>May Revise System Budget Summary</a:t>
            </a:r>
          </a:p>
        </p:txBody>
      </p:sp>
    </p:spTree>
    <p:extLst>
      <p:ext uri="{BB962C8B-B14F-4D97-AF65-F5344CB8AC3E}">
        <p14:creationId xmlns:p14="http://schemas.microsoft.com/office/powerpoint/2010/main" val="35612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457200"/>
            <a:ext cx="10766308" cy="623931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 Support Programs: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Umoja: $3.6 million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MESA: $3.5 million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Puente: $7.33 million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EOPS: $20.0 million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LGBTQ+ Centers: $10.0 million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Elimination of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CalBright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 Savings of $15 m Ongoing - $50 m One-time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Adult Education: 2.31% COLA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Financial Aid Administration: $10.0 million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Part-time Faculty Office Hours and Insurance: $75 million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Funding to hire 2,000 Full-time Faculty: $171.4 million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HBCU Transfer Program: $1.3 million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$41 million for “Other” priorities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Hold Harmless Extended to July 1, 2025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B7F85FF1-DF87-45E0-BB65-D47C2301C8A0}"/>
              </a:ext>
            </a:extLst>
          </p:cNvPr>
          <p:cNvSpPr txBox="1">
            <a:spLocks/>
          </p:cNvSpPr>
          <p:nvPr/>
        </p:nvSpPr>
        <p:spPr>
          <a:xfrm>
            <a:off x="227012" y="0"/>
            <a:ext cx="11734799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*Other Legislature Proposals</a:t>
            </a:r>
          </a:p>
        </p:txBody>
      </p:sp>
    </p:spTree>
    <p:extLst>
      <p:ext uri="{BB962C8B-B14F-4D97-AF65-F5344CB8AC3E}">
        <p14:creationId xmlns:p14="http://schemas.microsoft.com/office/powerpoint/2010/main" val="13334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6904" y="466288"/>
            <a:ext cx="10766308" cy="616311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$2 billion in ARP for College Savings Accounts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$500 for low income students attending public school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$500 for foster youth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$500 for homeless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$1 billion in ARP to CSAC for grants to displaced workers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Three years of funding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Community Colleges disburse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$1,000 - $2,500 grants to 1) access a training program 2) obtain ETP training 3) start a business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$4 billion for student housing grants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years of funding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Competitive process through the State Treasurer and California School Finance Authority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be used to buy property and new construction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Students must take an average of 15 degree applicable units per semester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$250 million to establish grants for regional K-16 collaboratives focused on workforce needs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$250 million of ARP for Scheduled Maintenance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Requirement for Districts to submit a Board approved plan by September 2022 to close 40% of equity gaps by 2023 and 100% by 2027 to continue to receive SEAP funds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B7F85FF1-DF87-45E0-BB65-D47C2301C8A0}"/>
              </a:ext>
            </a:extLst>
          </p:cNvPr>
          <p:cNvSpPr txBox="1">
            <a:spLocks/>
          </p:cNvSpPr>
          <p:nvPr/>
        </p:nvSpPr>
        <p:spPr>
          <a:xfrm>
            <a:off x="227012" y="139100"/>
            <a:ext cx="11734799" cy="3181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Other Non-Prop 98 Proposals</a:t>
            </a:r>
          </a:p>
        </p:txBody>
      </p:sp>
    </p:spTree>
    <p:extLst>
      <p:ext uri="{BB962C8B-B14F-4D97-AF65-F5344CB8AC3E}">
        <p14:creationId xmlns:p14="http://schemas.microsoft.com/office/powerpoint/2010/main" val="395501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1981200"/>
            <a:ext cx="10210798" cy="1066800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>
                <a:solidFill>
                  <a:schemeClr val="bg2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2021-2022 Tentative Budget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0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6904" y="990600"/>
            <a:ext cx="10766308" cy="5307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Apportionment at Hold Harmless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2019-2020 level with 4.05% COLA - $137.8 m to $143.4 m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COLA: $5,580,475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Hold harmless loss of revenue on July 1, 2024 est. at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&lt;$14,430,300&gt;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Use of HEERF to Backfill Lost Revenue: $15,525,372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B7F85FF1-DF87-45E0-BB65-D47C2301C8A0}"/>
              </a:ext>
            </a:extLst>
          </p:cNvPr>
          <p:cNvSpPr txBox="1">
            <a:spLocks/>
          </p:cNvSpPr>
          <p:nvPr/>
        </p:nvSpPr>
        <p:spPr>
          <a:xfrm>
            <a:off x="227012" y="139100"/>
            <a:ext cx="11734799" cy="636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/>
              <a:t>Major Assumptions</a:t>
            </a:r>
          </a:p>
        </p:txBody>
      </p:sp>
    </p:spTree>
    <p:extLst>
      <p:ext uri="{BB962C8B-B14F-4D97-AF65-F5344CB8AC3E}">
        <p14:creationId xmlns:p14="http://schemas.microsoft.com/office/powerpoint/2010/main" val="2706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83452" y="228600"/>
            <a:ext cx="11582399" cy="5307400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Credit Resident Enrollment Decline of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&lt;5.0%&gt; 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&lt;955.06&gt; 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FTES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Resident enrollment drives 76.5% of revenue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2018-2019 Final: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19,501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Credit FTES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2019-2020 Final Actual: </a:t>
            </a:r>
            <a:r>
              <a:rPr lang="en-US" sz="3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17,551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Credit FTES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2020-2021 Projected: </a:t>
            </a:r>
            <a:r>
              <a:rPr lang="en-US" sz="3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19,101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2021-2022 Projected: 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18,146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&lt;6.95%&gt;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Less Credit Resident FTES than 2018-2019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5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69218" y="357549"/>
            <a:ext cx="9450387" cy="6006500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Non-resident Enrollment Decline of </a:t>
            </a:r>
            <a:r>
              <a:rPr lang="en-US" sz="4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&lt;20.0%&gt; 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4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&lt;638.99&gt; 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FTES</a:t>
            </a:r>
          </a:p>
          <a:p>
            <a:pPr lvl="1"/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Second largest source of revenue</a:t>
            </a:r>
          </a:p>
          <a:p>
            <a:pPr lvl="1"/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Almost 8 times larger than next largest source of revenue</a:t>
            </a:r>
          </a:p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2018-2019 = </a:t>
            </a:r>
            <a:r>
              <a:rPr lang="en-US" sz="45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4,259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Non-Resident FTES</a:t>
            </a:r>
          </a:p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2019-2020 Final Actual: </a:t>
            </a:r>
            <a:r>
              <a:rPr lang="en-US" sz="45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3,702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Non-Resident FTES</a:t>
            </a:r>
          </a:p>
          <a:p>
            <a:pPr lvl="1"/>
            <a:r>
              <a:rPr lang="en-US" sz="4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&lt;13%&gt; 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decline in Non-Resident FTES from PY</a:t>
            </a:r>
          </a:p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2020-2021 Projected: </a:t>
            </a:r>
            <a:r>
              <a:rPr lang="en-US" sz="45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3,195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Non-Resident FTES</a:t>
            </a:r>
          </a:p>
          <a:p>
            <a:pPr lvl="1"/>
            <a:r>
              <a:rPr lang="en-US" sz="4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&lt;13.7%&gt; 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decline in Non-Resident FTES from PY</a:t>
            </a:r>
          </a:p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2021-2022 Projected : </a:t>
            </a:r>
            <a:r>
              <a:rPr lang="en-US" sz="45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2,555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Non-Resident FTES</a:t>
            </a:r>
          </a:p>
          <a:p>
            <a:pPr lvl="1"/>
            <a:r>
              <a:rPr lang="en-US" sz="4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&lt;20.0%&gt; 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decline in Non-Resident FTES from PY</a:t>
            </a:r>
          </a:p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Since 2018-2019:</a:t>
            </a:r>
          </a:p>
          <a:p>
            <a:pPr lvl="1"/>
            <a:r>
              <a:rPr lang="en-US" sz="4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&lt;1,704&gt; 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4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&lt;40.01%&gt; 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decline in Non-Resident FTES</a:t>
            </a:r>
          </a:p>
          <a:p>
            <a:pPr marL="231775" lvl="1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lvl="1" indent="0">
              <a:buNone/>
            </a:pP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0813" y="457200"/>
            <a:ext cx="11887198" cy="5307400"/>
          </a:xfrm>
        </p:spPr>
        <p:txBody>
          <a:bodyPr>
            <a:normAutofit/>
          </a:bodyPr>
          <a:lstStyle/>
          <a:p>
            <a:pPr lvl="2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2018-2019 Final NRT Revenue = $33,029,528</a:t>
            </a:r>
          </a:p>
          <a:p>
            <a:pPr lvl="2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2019-2020 Final NRT Revenue = $28,384,549</a:t>
            </a:r>
          </a:p>
          <a:p>
            <a:pPr lvl="2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2020-2021 Projected NRT Revenue = $24,028,370</a:t>
            </a:r>
          </a:p>
          <a:p>
            <a:pPr lvl="2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2021-2022 Projected NRT Revenue = $19,286,985</a:t>
            </a:r>
          </a:p>
          <a:p>
            <a:pPr lvl="2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Annual decrease of ~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&lt;$13,742,543&gt;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since 2018-2019</a:t>
            </a:r>
          </a:p>
          <a:p>
            <a:pPr marL="463550" lvl="2" indent="0">
              <a:buNone/>
            </a:pP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lvl="1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8382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5FB2C0-C6B8-4AF1-9F45-F0609B9D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00200"/>
            <a:ext cx="10820400" cy="4024125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May Revise</a:t>
            </a:r>
          </a:p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2021-2022 Tentative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775300"/>
            <a:ext cx="10096499" cy="5854100"/>
          </a:xfrm>
        </p:spPr>
        <p:txBody>
          <a:bodyPr>
            <a:normAutofit/>
          </a:bodyPr>
          <a:lstStyle/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6F43D11D-AA7E-4D48-93DA-3C3D8FBC36C1}"/>
              </a:ext>
            </a:extLst>
          </p:cNvPr>
          <p:cNvSpPr txBox="1">
            <a:spLocks/>
          </p:cNvSpPr>
          <p:nvPr/>
        </p:nvSpPr>
        <p:spPr>
          <a:xfrm>
            <a:off x="722314" y="152400"/>
            <a:ext cx="10096499" cy="585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Salaries: Step, column and longevity for all groups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No Planned Furloughs or Freezes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1.5% salary increase for Faculty per contract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Assumes same increase for all other groups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Health and Welfare 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Current Employees: 6.60% increase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Retirees: 6.07% increase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State Unemployment Insurance: 0.05% to 1.23%. Increased cost of $1,355,509</a:t>
            </a: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Font typeface="Arial" pitchFamily="34" charset="0"/>
              <a:buNone/>
            </a:pPr>
            <a:endParaRPr lang="en-US" sz="1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7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775300"/>
            <a:ext cx="10096499" cy="5854100"/>
          </a:xfrm>
        </p:spPr>
        <p:txBody>
          <a:bodyPr>
            <a:normAutofit/>
          </a:bodyPr>
          <a:lstStyle/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6F43D11D-AA7E-4D48-93DA-3C3D8FBC36C1}"/>
              </a:ext>
            </a:extLst>
          </p:cNvPr>
          <p:cNvSpPr txBox="1">
            <a:spLocks/>
          </p:cNvSpPr>
          <p:nvPr/>
        </p:nvSpPr>
        <p:spPr>
          <a:xfrm>
            <a:off x="722314" y="152400"/>
            <a:ext cx="10096499" cy="5854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Important: Supplies, Contracts and Utilities were artificially low in 2020-2021 due to the remote environment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Supplies: Increase to pre-pandemic levels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Contracts: Increase to pre-pandemic levels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Big Blue Bus “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Any Time Any Line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2018-2019: $1.504 million - $752 k District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2019-2020: $1.558 million - $779 thousand District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2020 -2021: $500 thousand - $250 thousand District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2021-2022: $1.258 million – All District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Utilities: Increase to pre-pandemic levels less LS/LA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Font typeface="Arial" pitchFamily="34" charset="0"/>
              <a:buNone/>
            </a:pPr>
            <a:endParaRPr lang="en-US" sz="1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5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775300"/>
            <a:ext cx="10096499" cy="5854100"/>
          </a:xfrm>
        </p:spPr>
        <p:txBody>
          <a:bodyPr>
            <a:normAutofit/>
          </a:bodyPr>
          <a:lstStyle/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6F43D11D-AA7E-4D48-93DA-3C3D8FBC36C1}"/>
              </a:ext>
            </a:extLst>
          </p:cNvPr>
          <p:cNvSpPr txBox="1">
            <a:spLocks/>
          </p:cNvSpPr>
          <p:nvPr/>
        </p:nvSpPr>
        <p:spPr>
          <a:xfrm>
            <a:off x="722314" y="152400"/>
            <a:ext cx="10096499" cy="585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Font typeface="Arial" pitchFamily="34" charset="0"/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60A127-BE8F-4719-8A12-01FBCC7F2550}"/>
              </a:ext>
            </a:extLst>
          </p:cNvPr>
          <p:cNvSpPr/>
          <p:nvPr/>
        </p:nvSpPr>
        <p:spPr>
          <a:xfrm>
            <a:off x="379412" y="774298"/>
            <a:ext cx="1173479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u="sng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Reduce Racial Equity Gaps and Increase Completion of Academic and Career Paths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Budget:</a:t>
            </a: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 $44,707 to be funded by Award and Innovation in Higher Education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Purpose/Goal of Action Plan: </a:t>
            </a:r>
            <a:r>
              <a:rPr lang="en-US" sz="1600" dirty="0"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Close gaps in educational outcomes and provide educational and career opportunities and pathways through a critical review of practices for developing, approving and assessing Program Learning Outcomes (PLOs) and course level Student Learning outcomes (SLOs).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i="1" u="sng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Reduce Racial Equity Gaps in Course Success for Largest Gateway Courses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Budget:  </a:t>
            </a: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$1,402,535 to be funded by Student Equity Achievement Program and Guided Pathways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7150" algn="just"/>
            <a:r>
              <a:rPr lang="en-US" sz="1600" b="1" dirty="0"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Purpose/Goal of Action Plan: </a:t>
            </a:r>
            <a:r>
              <a:rPr lang="en-US" sz="1600" dirty="0"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Reduce racial equity gaps in course success for the largest gateway courses by implementing professional development program in equity minded teaching practices and curricular development.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i="1" u="sng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Reduce Racial Equity Gaps and Increase Success in AB705 Mathematics Courses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Budget:</a:t>
            </a: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 $192,330 (</a:t>
            </a:r>
            <a:r>
              <a:rPr lang="en-US" sz="1600" i="1" dirty="0">
                <a:latin typeface="Gill Sans MT" panose="020B0502020104020203" pitchFamily="34" charset="0"/>
                <a:ea typeface="Times New Roman" panose="02020603050405020304" pitchFamily="18" charset="0"/>
              </a:rPr>
              <a:t>on-going</a:t>
            </a: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) to be funded by Unrestricted General Fund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Purpose/Goal of Action Plan: </a:t>
            </a:r>
            <a:r>
              <a:rPr lang="en-US" sz="1600" dirty="0"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Reduce racial equity gaps in AB 705 Math courses by providing support services to help students be successful on their Mathematics paths at SMC and when they move on to a 4-year institution.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i="1" u="sng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Reduce Racial Equity Gaps and Increase Success in AB705 English Courses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Budget:</a:t>
            </a: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 $142,896 (</a:t>
            </a:r>
            <a:r>
              <a:rPr lang="en-US" sz="1600" i="1" dirty="0">
                <a:latin typeface="Gill Sans MT" panose="020B0502020104020203" pitchFamily="34" charset="0"/>
                <a:ea typeface="Times New Roman" panose="02020603050405020304" pitchFamily="18" charset="0"/>
              </a:rPr>
              <a:t>on-going</a:t>
            </a: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) to be funded by Unrestricted General Fund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Purpose/Goal of Action Plan: </a:t>
            </a:r>
            <a:r>
              <a:rPr lang="en-US" sz="1600" dirty="0"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Reduce racial equity gaps in AB 705 English courses by providing support services to help students be successful on their English paths at SMC and when they move on to a 4-year institution.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7FEEB322-59BD-4A72-B826-FCDCF4DF4BDA}"/>
              </a:ext>
            </a:extLst>
          </p:cNvPr>
          <p:cNvSpPr txBox="1">
            <a:spLocks/>
          </p:cNvSpPr>
          <p:nvPr/>
        </p:nvSpPr>
        <p:spPr>
          <a:xfrm>
            <a:off x="227012" y="94350"/>
            <a:ext cx="11734799" cy="636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/>
              <a:t>Linking Budgeting to Planning</a:t>
            </a:r>
          </a:p>
        </p:txBody>
      </p:sp>
    </p:spTree>
    <p:extLst>
      <p:ext uri="{BB962C8B-B14F-4D97-AF65-F5344CB8AC3E}">
        <p14:creationId xmlns:p14="http://schemas.microsoft.com/office/powerpoint/2010/main" val="40007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6F43D11D-AA7E-4D48-93DA-3C3D8FBC36C1}"/>
              </a:ext>
            </a:extLst>
          </p:cNvPr>
          <p:cNvSpPr txBox="1">
            <a:spLocks/>
          </p:cNvSpPr>
          <p:nvPr/>
        </p:nvSpPr>
        <p:spPr>
          <a:xfrm>
            <a:off x="722314" y="152400"/>
            <a:ext cx="10096499" cy="585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Font typeface="Arial" pitchFamily="34" charset="0"/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14B282-CF0E-49D8-A16B-43E561F2AA70}"/>
              </a:ext>
            </a:extLst>
          </p:cNvPr>
          <p:cNvSpPr/>
          <p:nvPr/>
        </p:nvSpPr>
        <p:spPr>
          <a:xfrm>
            <a:off x="722314" y="533400"/>
            <a:ext cx="11353800" cy="557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u="sng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Starfish GPS Early Alert System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Budget:</a:t>
            </a: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 $93,034 to be funded by Student Equity Achievement Program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Purpose/Goal of Action Plan: </a:t>
            </a:r>
            <a:r>
              <a:rPr lang="en-US" sz="1600" dirty="0"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Increase persistence, retention and completion among racially minoritized students using SMC Gateway to Persistence and Success (GPS) technology tool.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i="1" u="sng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SMC Online Education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Budget: </a:t>
            </a: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$60,000</a:t>
            </a:r>
            <a:r>
              <a:rPr lang="en-US" sz="16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(</a:t>
            </a:r>
            <a:r>
              <a:rPr lang="en-US" sz="1600" i="1" dirty="0">
                <a:latin typeface="Gill Sans MT" panose="020B0502020104020203" pitchFamily="34" charset="0"/>
                <a:ea typeface="Times New Roman" panose="02020603050405020304" pitchFamily="18" charset="0"/>
              </a:rPr>
              <a:t>on-going</a:t>
            </a: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) to be funded by the Unrestricted General Fund and $51,180 to be funded by Student Equity and Achievement Program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7150" algn="just">
              <a:lnSpc>
                <a:spcPct val="107000"/>
              </a:lnSpc>
            </a:pPr>
            <a:r>
              <a:rPr lang="en-US" sz="1600" b="1" dirty="0"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Purpose/Goal of Action Plan: </a:t>
            </a:r>
            <a:r>
              <a:rPr lang="en-US" sz="1600" dirty="0"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Increase the number of online degree and certificate completions by African American and Latinx students.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i="1" u="sng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Areas of Interest Counseling (at Scale) and Student Care Teams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Budget: </a:t>
            </a: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$492,998 to be funded by Student Equity and Achievement Program and Title V Navigating Pathways to Success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7950" algn="just"/>
            <a:r>
              <a:rPr lang="en-US" sz="1600" b="1" dirty="0"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Purpose/Goal of Action Plan:</a:t>
            </a: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 (a) Implement counseling and support staff clusters for all Areas of Interest (AOI) (at Scale) (b) Student Care Teams – reduce racial equity gaps in persistence, retention and completion through the implementation of a “case management approach” for racially minoritized students.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i="1" u="sng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Human Resource Staffing Plan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Budget: </a:t>
            </a: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$125,000 (</a:t>
            </a:r>
            <a:r>
              <a:rPr lang="en-US" sz="1600" i="1" dirty="0">
                <a:latin typeface="Gill Sans MT" panose="020B0502020104020203" pitchFamily="34" charset="0"/>
                <a:ea typeface="Times New Roman" panose="02020603050405020304" pitchFamily="18" charset="0"/>
              </a:rPr>
              <a:t>one-time</a:t>
            </a: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) to be funded by Unrestricted General Fund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Purpose/Goal of Action Plan:</a:t>
            </a:r>
            <a:r>
              <a:rPr lang="en-US" sz="16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Research and assess costs associated with developing a Human Resources staff plan which supports student success by achieving benchmark levels of full-time faculty,  classified staff and administrators.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0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280345"/>
              </p:ext>
            </p:extLst>
          </p:nvPr>
        </p:nvGraphicFramePr>
        <p:xfrm>
          <a:off x="689740" y="19575"/>
          <a:ext cx="11288654" cy="60818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50461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3138193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90072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Revenue</a:t>
                      </a:r>
                    </a:p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Projection to Tentative Budget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4358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Projected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$194,338,625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44061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COLA – 4.05%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5,580,475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4358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20-21 Deficit Factor Non-repeating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1,176,604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4358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Fee Restructure to Student Benefit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326,878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94316"/>
                  </a:ext>
                </a:extLst>
              </a:tr>
              <a:tr h="4358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-149,307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80525"/>
                  </a:ext>
                </a:extLst>
              </a:tr>
              <a:tr h="4358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On-behalf STRS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-349,871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89503"/>
                  </a:ext>
                </a:extLst>
              </a:tr>
              <a:tr h="4358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 Year Adjustment Non-repeating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-711,260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004305"/>
                  </a:ext>
                </a:extLst>
              </a:tr>
              <a:tr h="4358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HEERF Backfill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-823,869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965184"/>
                  </a:ext>
                </a:extLst>
              </a:tr>
              <a:tr h="4358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Non-resident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-4,741,385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315518"/>
                  </a:ext>
                </a:extLst>
              </a:tr>
              <a:tr h="4358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-101,382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5088"/>
                  </a:ext>
                </a:extLst>
              </a:tr>
              <a:tr h="56497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 Tentative Budget Revenue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$194,545,508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1A17BA-44F3-4C6E-AD90-05C9C27C6B3D}"/>
              </a:ext>
            </a:extLst>
          </p:cNvPr>
          <p:cNvSpPr txBox="1"/>
          <p:nvPr/>
        </p:nvSpPr>
        <p:spPr>
          <a:xfrm>
            <a:off x="1800167" y="6033892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in revenue of </a:t>
            </a:r>
            <a:r>
              <a:rPr lang="en-US" sz="3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$206,882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0.11%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FDD9A9B-6425-4582-A2D2-FCA3D849AEB1}"/>
              </a:ext>
            </a:extLst>
          </p:cNvPr>
          <p:cNvSpPr/>
          <p:nvPr/>
        </p:nvSpPr>
        <p:spPr>
          <a:xfrm>
            <a:off x="689740" y="990600"/>
            <a:ext cx="11310633" cy="44601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FD5A36-60E6-4227-8F06-9892F582F8C6}"/>
              </a:ext>
            </a:extLst>
          </p:cNvPr>
          <p:cNvSpPr/>
          <p:nvPr/>
        </p:nvSpPr>
        <p:spPr>
          <a:xfrm>
            <a:off x="665371" y="5522083"/>
            <a:ext cx="11335002" cy="5334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3" grpId="1" animBg="1"/>
      <p:bldP spid="7" grpId="0" animBg="1"/>
      <p:bldP spid="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57947"/>
              </p:ext>
            </p:extLst>
          </p:nvPr>
        </p:nvGraphicFramePr>
        <p:xfrm>
          <a:off x="966904" y="1"/>
          <a:ext cx="10690108" cy="68656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18308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5865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Expenditures</a:t>
                      </a:r>
                    </a:p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Projection to Tentative Budget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31529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 Projected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$184,179,284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31529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Employment and Retirement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2,856,117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31529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Supplies and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2,020,714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31529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 and Welfare Benefits Incl’ Retirees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1,492,112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90775"/>
                  </a:ext>
                </a:extLst>
              </a:tr>
              <a:tr h="31529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of Furloughs and Freezes – CSEA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1,347,641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7928"/>
                  </a:ext>
                </a:extLst>
              </a:tr>
              <a:tr h="31529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SMCFA 1.5% Increase Incl’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1,247,197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66716"/>
                  </a:ext>
                </a:extLst>
              </a:tr>
              <a:tr h="31529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Step, Column and Longevity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1,174,116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02810"/>
                  </a:ext>
                </a:extLst>
              </a:tr>
              <a:tr h="31529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of Furloughs and Freezes –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Mgmt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Conf.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1,078,208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952351"/>
                  </a:ext>
                </a:extLst>
              </a:tr>
              <a:tr h="31529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Hourly Instruction and Non-Instruction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663,898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41577"/>
                  </a:ext>
                </a:extLst>
              </a:tr>
              <a:tr h="31529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Utilities and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629,734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340284"/>
                  </a:ext>
                </a:extLst>
              </a:tr>
              <a:tr h="31529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Classified/Confidential/Police 1.5% Incl’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551,599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05138"/>
                  </a:ext>
                </a:extLst>
              </a:tr>
              <a:tr h="31529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Vacancy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435,220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967710"/>
                  </a:ext>
                </a:extLst>
              </a:tr>
              <a:tr h="31529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Year Effect of Hiring and Separation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370,471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761778"/>
                  </a:ext>
                </a:extLst>
              </a:tr>
              <a:tr h="36337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Academic and Classified Management 1.5% Incl’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227,125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171060"/>
                  </a:ext>
                </a:extLst>
              </a:tr>
              <a:tr h="36337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On-behalf STRS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-349,871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219489"/>
                  </a:ext>
                </a:extLst>
              </a:tr>
              <a:tr h="36337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SRP/Resignation Vacation Payout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-843,040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666755"/>
                  </a:ext>
                </a:extLst>
              </a:tr>
              <a:tr h="36337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SRP Retirees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-885,977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007102"/>
                  </a:ext>
                </a:extLst>
              </a:tr>
              <a:tr h="36337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-59,985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992096"/>
                  </a:ext>
                </a:extLst>
              </a:tr>
              <a:tr h="36337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 Tentative Budget Expenditure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$196,134,563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1A17BA-44F3-4C6E-AD90-05C9C27C6B3D}"/>
              </a:ext>
            </a:extLst>
          </p:cNvPr>
          <p:cNvSpPr txBox="1"/>
          <p:nvPr/>
        </p:nvSpPr>
        <p:spPr>
          <a:xfrm>
            <a:off x="5103812" y="3441583"/>
            <a:ext cx="6475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Increase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in expenditures of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$11,955,279</a:t>
            </a:r>
            <a:r>
              <a:rPr lang="en-US" sz="3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6.5%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0D09F8-B292-44F9-B290-FEF5B98885C4}"/>
              </a:ext>
            </a:extLst>
          </p:cNvPr>
          <p:cNvSpPr/>
          <p:nvPr/>
        </p:nvSpPr>
        <p:spPr>
          <a:xfrm>
            <a:off x="966904" y="609600"/>
            <a:ext cx="10690108" cy="3048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2E0290-459D-40AC-B49F-775C0E2CA50B}"/>
              </a:ext>
            </a:extLst>
          </p:cNvPr>
          <p:cNvSpPr/>
          <p:nvPr/>
        </p:nvSpPr>
        <p:spPr>
          <a:xfrm>
            <a:off x="949605" y="6478450"/>
            <a:ext cx="10690108" cy="3048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3" grpId="1" animBg="1"/>
      <p:bldP spid="6" grpId="0" animBg="1"/>
      <p:bldP spid="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ACB85B-BBC6-4300-91AD-19A0694C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497382"/>
              </p:ext>
            </p:extLst>
          </p:nvPr>
        </p:nvGraphicFramePr>
        <p:xfrm>
          <a:off x="966902" y="551075"/>
          <a:ext cx="10896600" cy="59955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35536">
                  <a:extLst>
                    <a:ext uri="{9D8B030D-6E8A-4147-A177-3AD203B41FA5}">
                      <a16:colId xmlns:a16="http://schemas.microsoft.com/office/drawing/2014/main" val="1621768518"/>
                    </a:ext>
                  </a:extLst>
                </a:gridCol>
                <a:gridCol w="3273799">
                  <a:extLst>
                    <a:ext uri="{9D8B030D-6E8A-4147-A177-3AD203B41FA5}">
                      <a16:colId xmlns:a16="http://schemas.microsoft.com/office/drawing/2014/main" val="851110215"/>
                    </a:ext>
                  </a:extLst>
                </a:gridCol>
                <a:gridCol w="2787265">
                  <a:extLst>
                    <a:ext uri="{9D8B030D-6E8A-4147-A177-3AD203B41FA5}">
                      <a16:colId xmlns:a16="http://schemas.microsoft.com/office/drawing/2014/main" val="3509267631"/>
                    </a:ext>
                  </a:extLst>
                </a:gridCol>
              </a:tblGrid>
              <a:tr h="746046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 Tentative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081221"/>
                  </a:ext>
                </a:extLst>
              </a:tr>
              <a:tr h="47315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Beg.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21,040,755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31,498,430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03562"/>
                  </a:ext>
                </a:extLst>
              </a:tr>
              <a:tr h="5645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Adj. Beg.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298,334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50401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 Revenue: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164,024,428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164,589,835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1186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 Expenditure: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182,683,861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195,783,906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293132"/>
                  </a:ext>
                </a:extLst>
              </a:tr>
              <a:tr h="49246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Operating/Structural Surplus/Deficit: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&lt;18,659,433&gt;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&lt;31,194,071&gt;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0192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One-time Items/Hold Harmless: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12,469,533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14,079,643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73451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One-time HEERF: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16,349,241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15,525,372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55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Surplus/Deficit w/ One-time Items: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10,159,341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&lt;1,589,056&gt;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69474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31,498,430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29,909,374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10858"/>
                  </a:ext>
                </a:extLst>
              </a:tr>
              <a:tr h="41335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FB to Total Expenditure and Transfer: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3276"/>
                  </a:ext>
                </a:extLst>
              </a:tr>
            </a:tbl>
          </a:graphicData>
        </a:graphic>
      </p:graphicFrame>
      <p:sp>
        <p:nvSpPr>
          <p:cNvPr id="6" name="Title 12">
            <a:extLst>
              <a:ext uri="{FF2B5EF4-FFF2-40B4-BE49-F238E27FC236}">
                <a16:creationId xmlns:a16="http://schemas.microsoft.com/office/drawing/2014/main" id="{C9419426-99FF-4D8D-98CA-8A31EEF6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4689"/>
            <a:ext cx="10896599" cy="5334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Fund Balance</a:t>
            </a:r>
            <a:endParaRPr lang="en-US" sz="40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7BE8EB-7E5B-45D7-A14F-F0C00ACC88CE}"/>
              </a:ext>
            </a:extLst>
          </p:cNvPr>
          <p:cNvSpPr/>
          <p:nvPr/>
        </p:nvSpPr>
        <p:spPr>
          <a:xfrm>
            <a:off x="966905" y="1447800"/>
            <a:ext cx="10896599" cy="10172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94865D-7DB3-49E3-9AC3-49730F0BC0A0}"/>
              </a:ext>
            </a:extLst>
          </p:cNvPr>
          <p:cNvSpPr/>
          <p:nvPr/>
        </p:nvSpPr>
        <p:spPr>
          <a:xfrm>
            <a:off x="966905" y="2482840"/>
            <a:ext cx="10896599" cy="16003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C63184-5394-46C0-BA6B-3846907E50CC}"/>
              </a:ext>
            </a:extLst>
          </p:cNvPr>
          <p:cNvSpPr/>
          <p:nvPr/>
        </p:nvSpPr>
        <p:spPr>
          <a:xfrm>
            <a:off x="966903" y="4123792"/>
            <a:ext cx="10896599" cy="10172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D4BB24-4629-4E70-B207-8179B4DFB1F8}"/>
              </a:ext>
            </a:extLst>
          </p:cNvPr>
          <p:cNvSpPr/>
          <p:nvPr/>
        </p:nvSpPr>
        <p:spPr>
          <a:xfrm>
            <a:off x="966903" y="5168019"/>
            <a:ext cx="10896599" cy="13785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A3137DAF-F66C-468C-8B1C-C8B777572D25}"/>
              </a:ext>
            </a:extLst>
          </p:cNvPr>
          <p:cNvSpPr txBox="1">
            <a:spLocks/>
          </p:cNvSpPr>
          <p:nvPr/>
        </p:nvSpPr>
        <p:spPr>
          <a:xfrm>
            <a:off x="150814" y="152400"/>
            <a:ext cx="11402161" cy="605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 algn="ctr">
              <a:buFont typeface="Arial" pitchFamily="34" charset="0"/>
              <a:buNone/>
            </a:pPr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Key Take </a:t>
            </a:r>
            <a:r>
              <a:rPr lang="en-US" sz="4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Aways</a:t>
            </a:r>
            <a:endParaRPr lang="en-US" sz="4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lvl="1" indent="0" algn="ctr">
              <a:buFont typeface="Arial" pitchFamily="34" charset="0"/>
              <a:buNone/>
            </a:pPr>
            <a:endParaRPr lang="en-US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State Adopted budget could change things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Non-Resident Enrollment is our most pressing issue</a:t>
            </a:r>
          </a:p>
          <a:p>
            <a:pPr lvl="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Non-resident Tuition decline is historic</a:t>
            </a: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Hold harmless ends June 30, 2024 -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&lt;$14,430,300&gt;</a:t>
            </a: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HEERF funds are one-time and a “band aid”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Fund balance is not a sign of financial stability due to one-time funds!</a:t>
            </a: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F7A9C7A3-A510-4BC9-9E86-2DDD158DA668}"/>
              </a:ext>
            </a:extLst>
          </p:cNvPr>
          <p:cNvSpPr txBox="1">
            <a:spLocks/>
          </p:cNvSpPr>
          <p:nvPr/>
        </p:nvSpPr>
        <p:spPr>
          <a:xfrm>
            <a:off x="228600" y="455851"/>
            <a:ext cx="10514013" cy="613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Special Thank You To…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Veronica Diaz and the Budget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John Greenlee, Charlie Yen </a:t>
            </a: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the Facilities Planning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Kim Tran, Irma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and the Accounting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Budget Committee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Font typeface="Arial" pitchFamily="34" charset="0"/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Font typeface="Arial" pitchFamily="34" charset="0"/>
              <a:buNone/>
            </a:pPr>
            <a:endParaRPr lang="en-US" sz="1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1981200"/>
            <a:ext cx="10210798" cy="1066800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>
                <a:solidFill>
                  <a:schemeClr val="bg2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Revision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10FF70-44D8-44DC-90C5-205D84DAA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212" y="1276350"/>
            <a:ext cx="4724400" cy="3543300"/>
          </a:xfrm>
          <a:prstGeom prst="rect">
            <a:avLst/>
          </a:prstGeom>
        </p:spPr>
      </p:pic>
      <p:sp>
        <p:nvSpPr>
          <p:cNvPr id="6" name="Title 12">
            <a:extLst>
              <a:ext uri="{FF2B5EF4-FFF2-40B4-BE49-F238E27FC236}">
                <a16:creationId xmlns:a16="http://schemas.microsoft.com/office/drawing/2014/main" id="{A114F258-5FA0-4963-9799-3EE694D0F127}"/>
              </a:ext>
            </a:extLst>
          </p:cNvPr>
          <p:cNvSpPr txBox="1">
            <a:spLocks/>
          </p:cNvSpPr>
          <p:nvPr/>
        </p:nvSpPr>
        <p:spPr>
          <a:xfrm>
            <a:off x="1141413" y="1981200"/>
            <a:ext cx="10210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solidFill>
                  <a:schemeClr val="bg2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Good!!!!!!</a:t>
            </a:r>
          </a:p>
        </p:txBody>
      </p:sp>
    </p:spTree>
    <p:extLst>
      <p:ext uri="{BB962C8B-B14F-4D97-AF65-F5344CB8AC3E}">
        <p14:creationId xmlns:p14="http://schemas.microsoft.com/office/powerpoint/2010/main" val="34292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HSkid_Screeching tires 2 (ID 2369)_BS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1981200"/>
            <a:ext cx="10210798" cy="1066800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>
                <a:solidFill>
                  <a:schemeClr val="bg2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2020 - 2021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8382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latin typeface="Calibri" panose="020F0502020204030204" pitchFamily="34" charset="0"/>
                <a:cs typeface="Calibri" panose="020F0502020204030204" pitchFamily="34" charset="0"/>
              </a:rPr>
              <a:t>2020-2021</a:t>
            </a:r>
            <a:r>
              <a:rPr lang="en-US" sz="4800" b="1" u="sng" dirty="0"/>
              <a:t> State Budget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3B04AD-4A9C-47FF-A9FA-BE4F1E6746DB}"/>
              </a:ext>
            </a:extLst>
          </p:cNvPr>
          <p:cNvSpPr txBox="1">
            <a:spLocks/>
          </p:cNvSpPr>
          <p:nvPr/>
        </p:nvSpPr>
        <p:spPr>
          <a:xfrm>
            <a:off x="1216027" y="1995675"/>
            <a:ext cx="10972798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COVID -19 Unprecedented 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Stay-At-Home Order 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March 19, 2020: 56% or 25.5 million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Fear of Massive Economic Impact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5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B34544-D478-4E3B-9EC5-CC4C059C4016}"/>
              </a:ext>
            </a:extLst>
          </p:cNvPr>
          <p:cNvSpPr txBox="1">
            <a:spLocks/>
          </p:cNvSpPr>
          <p:nvPr/>
        </p:nvSpPr>
        <p:spPr>
          <a:xfrm>
            <a:off x="758045" y="623284"/>
            <a:ext cx="11434943" cy="5225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State Sources of Revenue</a:t>
            </a:r>
          </a:p>
          <a:p>
            <a:pPr lvl="1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Personal Income Tax: 68.5%</a:t>
            </a:r>
          </a:p>
          <a:p>
            <a:pPr lvl="1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Sales Tax: 18.3%</a:t>
            </a:r>
          </a:p>
          <a:p>
            <a:pPr lvl="1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Corporation Tax: 10.3%</a:t>
            </a:r>
          </a:p>
          <a:p>
            <a:pPr lvl="1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Other: 2.9%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Stay At Home = Increased Unemployment Rate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Projected to exceed 20% in 20-21</a:t>
            </a:r>
          </a:p>
        </p:txBody>
      </p:sp>
    </p:spTree>
    <p:extLst>
      <p:ext uri="{BB962C8B-B14F-4D97-AF65-F5344CB8AC3E}">
        <p14:creationId xmlns:p14="http://schemas.microsoft.com/office/powerpoint/2010/main" val="9840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BDEAA0-7C3F-4EBB-B792-066EEF2B092A}"/>
              </a:ext>
            </a:extLst>
          </p:cNvPr>
          <p:cNvSpPr txBox="1">
            <a:spLocks/>
          </p:cNvSpPr>
          <p:nvPr/>
        </p:nvSpPr>
        <p:spPr>
          <a:xfrm>
            <a:off x="1598612" y="304800"/>
            <a:ext cx="10439400" cy="52515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February 2020: 3.9%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March 2020: 5.5%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Loss of 200k+ jobs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Previous month-over-month was 132,800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(Dec 2008-January 2009)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April 2020: 16.4%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Loss of 2.4 million jobs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Previous month-over-month was 132,800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(Dec 2008-January 2009)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12.3% was previous high in 4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quarter 2010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June 2020: 14.9%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State Projected a $54 Billion Deficit</a:t>
            </a:r>
          </a:p>
        </p:txBody>
      </p:sp>
    </p:spTree>
    <p:extLst>
      <p:ext uri="{BB962C8B-B14F-4D97-AF65-F5344CB8AC3E}">
        <p14:creationId xmlns:p14="http://schemas.microsoft.com/office/powerpoint/2010/main" val="158475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B3BB2-8231-44ED-89D5-A6EB9DB2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9BDA8-372E-412A-9C9B-DED4E7E3C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5" y="253238"/>
            <a:ext cx="11688213" cy="5511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79375B-F4E1-407F-9A59-782D24686006}"/>
              </a:ext>
            </a:extLst>
          </p:cNvPr>
          <p:cNvSpPr txBox="1"/>
          <p:nvPr/>
        </p:nvSpPr>
        <p:spPr>
          <a:xfrm>
            <a:off x="1293812" y="5707779"/>
            <a:ext cx="1017005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/>
              <a:t>*Graph by School Service of California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78FF4-2323-4F0C-BBA4-920C58314A6E}"/>
              </a:ext>
            </a:extLst>
          </p:cNvPr>
          <p:cNvSpPr txBox="1"/>
          <p:nvPr/>
        </p:nvSpPr>
        <p:spPr>
          <a:xfrm>
            <a:off x="454359" y="6119344"/>
            <a:ext cx="11280107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Equal to $31.2 million for SMC - $23.1M UGF - $8.1 RGF</a:t>
            </a:r>
          </a:p>
        </p:txBody>
      </p:sp>
    </p:spTree>
    <p:extLst>
      <p:ext uri="{BB962C8B-B14F-4D97-AF65-F5344CB8AC3E}">
        <p14:creationId xmlns:p14="http://schemas.microsoft.com/office/powerpoint/2010/main" val="39015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8095</TotalTime>
  <Words>2668</Words>
  <Application>Microsoft Office PowerPoint</Application>
  <PresentationFormat>Custom</PresentationFormat>
  <Paragraphs>606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Corbel</vt:lpstr>
      <vt:lpstr>Garamond</vt:lpstr>
      <vt:lpstr>Gill Sans MT</vt:lpstr>
      <vt:lpstr>Palatino Linotype</vt:lpstr>
      <vt:lpstr>Times New Roman</vt:lpstr>
      <vt:lpstr>Digital Blue Tunnel 16x9</vt:lpstr>
      <vt:lpstr>Santa Monica College 2021-2022 Tentative Budget Presentation</vt:lpstr>
      <vt:lpstr>Where to Begin……</vt:lpstr>
      <vt:lpstr>Overview</vt:lpstr>
      <vt:lpstr>May Revision</vt:lpstr>
      <vt:lpstr>2020 - 2021</vt:lpstr>
      <vt:lpstr>2020-2021 State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2021-2022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2021-2022 Tentative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 Balance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Response and Relief Supplemental Appropriations Act and the Governor’s 2021-2022 Budget Proposal</dc:title>
  <dc:creator>bonvenuto_chris</dc:creator>
  <cp:lastModifiedBy>diaz_veronica</cp:lastModifiedBy>
  <cp:revision>601</cp:revision>
  <cp:lastPrinted>2021-01-27T22:40:59Z</cp:lastPrinted>
  <dcterms:created xsi:type="dcterms:W3CDTF">2021-01-18T22:27:30Z</dcterms:created>
  <dcterms:modified xsi:type="dcterms:W3CDTF">2021-06-02T22:39:33Z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