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5" r:id="rId2"/>
    <p:sldId id="323" r:id="rId3"/>
    <p:sldId id="325" r:id="rId4"/>
    <p:sldId id="326" r:id="rId5"/>
    <p:sldId id="347" r:id="rId6"/>
    <p:sldId id="329" r:id="rId7"/>
    <p:sldId id="350" r:id="rId8"/>
    <p:sldId id="331" r:id="rId9"/>
    <p:sldId id="355" r:id="rId10"/>
    <p:sldId id="356" r:id="rId11"/>
    <p:sldId id="352" r:id="rId12"/>
    <p:sldId id="357" r:id="rId13"/>
    <p:sldId id="359" r:id="rId14"/>
    <p:sldId id="354" r:id="rId15"/>
    <p:sldId id="353" r:id="rId16"/>
    <p:sldId id="358" r:id="rId17"/>
    <p:sldId id="344" r:id="rId18"/>
    <p:sldId id="346" r:id="rId19"/>
    <p:sldId id="338" r:id="rId20"/>
    <p:sldId id="340" r:id="rId21"/>
    <p:sldId id="343" r:id="rId22"/>
    <p:sldId id="360" r:id="rId23"/>
    <p:sldId id="361" r:id="rId24"/>
    <p:sldId id="341" r:id="rId25"/>
    <p:sldId id="336" r:id="rId26"/>
  </p:sldIdLst>
  <p:sldSz cx="12188825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>
        <p:scale>
          <a:sx n="75" d="100"/>
          <a:sy n="75" d="100"/>
        </p:scale>
        <p:origin x="78" y="71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63749701741827"/>
          <c:y val="5.31966788377921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Millions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145-4455-B81A-23129F1E17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5-4455-B81A-23129F1E177E}"/>
              </c:ext>
            </c:extLst>
          </c:dPt>
          <c:dLbls>
            <c:dLbl>
              <c:idx val="0"/>
              <c:layout>
                <c:manualLayout>
                  <c:x val="-0.1753493128069897"/>
                  <c:y val="4.24750656167978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4821BB-BD58-431D-9C5C-CCE5E19D62FE}" type="VALUE">
                      <a:rPr lang="en-US" sz="20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1875537710794"/>
                      <c:h val="5.859523809523809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145-4455-B81A-23129F1E177E}"/>
                </c:ext>
              </c:extLst>
            </c:dLbl>
            <c:dLbl>
              <c:idx val="1"/>
              <c:layout>
                <c:manualLayout>
                  <c:x val="0.18090729339814515"/>
                  <c:y val="-4.52270341207349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F21CBB-20ED-4275-A8A7-9DA2C868ACCE}" type="VALUE">
                      <a:rPr lang="en-US" sz="20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40056889817389"/>
                      <c:h val="7.049999999999999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145-4455-B81A-23129F1E17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Ongoing</c:v>
                </c:pt>
                <c:pt idx="1">
                  <c:v>One-time</c:v>
                </c:pt>
              </c:strCache>
            </c:strRef>
          </c:cat>
          <c:val>
            <c:numRef>
              <c:f>Sheet1!$B$2:$B$3</c:f>
              <c:numCache>
                <c:formatCode>"$"#,##0.00_);[Red]\("$"#,##0.00\)</c:formatCode>
                <c:ptCount val="2"/>
                <c:pt idx="0">
                  <c:v>841.5</c:v>
                </c:pt>
                <c:pt idx="1">
                  <c:v>982.8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5-4455-B81A-23129F1E1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540914876574024"/>
          <c:y val="0.39651443569553807"/>
          <c:w val="0.12157558753922497"/>
          <c:h val="0.21300937382827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2/1/2022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2/1/2022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2/1/2022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2/1/2022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2/1/2022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2/1/2022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412" y="175260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Governor’s 2022-2023 Budget Proposal and Second Quarter Budget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6612" y="3276600"/>
            <a:ext cx="8229600" cy="1219200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Board of trustees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February 1, 2022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28600"/>
            <a:ext cx="11733213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Student Enrollment and Retention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$150 million one-time engage with former and prospective students who discontinued due to COVID-19</a:t>
            </a:r>
          </a:p>
          <a:p>
            <a:pPr marL="463550" lvl="2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Districts should strive for 50% of sections on-ground in 2022-23 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Should be consistent with demand and public health guidance</a:t>
            </a:r>
          </a:p>
          <a:p>
            <a:pPr lvl="2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76200"/>
            <a:ext cx="11733213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College Affordability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Student Success Completion Grants: $100 million ongoing</a:t>
            </a:r>
          </a:p>
          <a:p>
            <a:pPr marL="463550" lvl="2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Financial Aid Offices: $10 million ongoing</a:t>
            </a:r>
          </a:p>
          <a:p>
            <a:pPr marL="463550" lvl="2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Emergency Financial Aid: $20 million AB 540 students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0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28600"/>
            <a:ext cx="11733213" cy="6501769"/>
          </a:xfrm>
        </p:spPr>
        <p:txBody>
          <a:bodyPr>
            <a:normAutofit lnSpcReduction="10000"/>
          </a:bodyPr>
          <a:lstStyle/>
          <a:p>
            <a:pPr marL="463550" lvl="2" indent="0" algn="ctr">
              <a:buNone/>
            </a:pPr>
            <a:r>
              <a:rPr lang="en-US" sz="29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Strengthen Academic Pathways</a:t>
            </a:r>
          </a:p>
          <a:p>
            <a:pPr marL="682625" lvl="3" indent="0">
              <a:buNone/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Healthcare Vocational Pathway – Adult Ed: $130 million over three years. One-time and split between K-12 and CC</a:t>
            </a: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Common Course Numbering: $105 million one-time</a:t>
            </a: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Transfer Reform: $65 million one-time to implement AB 928. </a:t>
            </a:r>
          </a:p>
          <a:p>
            <a:pPr lvl="4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Create and implement procedures to place students who declare a goal of transferring into a ADT for their major unless they opt-out.</a:t>
            </a:r>
          </a:p>
          <a:p>
            <a:pPr lvl="4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Curricular Pathways: $25 million one-time to procure software that maps out Intersegmental curricular pathways</a:t>
            </a: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High-Skill Fields Preparation: $20 million one-time</a:t>
            </a: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Teaching Credential Partnerships: $5 million one-time</a:t>
            </a: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6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28600"/>
            <a:ext cx="11733213" cy="6501769"/>
          </a:xfrm>
        </p:spPr>
        <p:txBody>
          <a:bodyPr>
            <a:normAutofit lnSpcReduction="10000"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Expanding Student Support Programs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COLA for DSPS, EOPS, CalWORKs and CARE</a:t>
            </a:r>
          </a:p>
          <a:p>
            <a:pPr lvl="3"/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No COLA for SEAP</a:t>
            </a:r>
          </a:p>
          <a:p>
            <a:pPr lvl="2"/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$1.1 million ongoing for expansion of African American Male Education Network and Development (A2MEND)</a:t>
            </a:r>
          </a:p>
          <a:p>
            <a:pPr lvl="2"/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$10 million ongoing to expand Next Up program from 20 to 30 Districts</a:t>
            </a:r>
          </a:p>
          <a:p>
            <a:pPr lvl="2"/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$179,000 to study Umoja to better understand practices that promote student success for African American students</a:t>
            </a: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28600"/>
            <a:ext cx="11733213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Diversity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$10 million ongoing implementation of Equal Employment Opportunity program targeted at diversifying faculty, staff and administrators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28600"/>
            <a:ext cx="11733213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Technology Modernization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 Districts faced major cyber attacks in 2021-22</a:t>
            </a: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$100 million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$75 million one-time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$25 million ongoing</a:t>
            </a:r>
          </a:p>
          <a:p>
            <a:pPr lvl="2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Improve technology infrastructure and security</a:t>
            </a: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28600"/>
            <a:ext cx="11733213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Physical Plant and Instructional Equipment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$387.6 million one-time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Focus on energy efficiency projects</a:t>
            </a:r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9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2021-2022 Second Quarter Budget Update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12" y="228600"/>
            <a:ext cx="4419600" cy="6858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Major Items of 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531812" y="999885"/>
            <a:ext cx="1150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Deficit Factor of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&lt;1.03%&gt;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&lt;$1.497&gt;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FTES projections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Credit Resident FTES: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&lt;10.074%&gt;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&lt;1,924.23&gt;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Adopted Assumption: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&lt;8.9%&gt;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&lt;1,682.62&gt;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Credit FTES Highest CrFTES: 2008-09 = 22,859; 2018-19 = 19,501.31; 		2021-22 = 17,177.24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Non-resident FTES: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&lt;14.786%&gt;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&lt;456.63&gt;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2007-08 = 5,071 FTES; 2012-13 = 4,049; 2017-18 = 4,589; 2021-22 = 2,631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NR Tuition revenue decrease of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~&lt;$3,261,770&gt;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from PY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2017-2018 = $33,973,786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2018-2019 = $33,029,528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2019-2020 = $28,384,549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2020-2021 = $23,987,221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2021-2022 = $20,725,451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Decrease since 2017-18 of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~&lt;$13,248,335&gt;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&lt;39%&gt; 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42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208784"/>
              </p:ext>
            </p:extLst>
          </p:nvPr>
        </p:nvGraphicFramePr>
        <p:xfrm>
          <a:off x="989013" y="346116"/>
          <a:ext cx="10690108" cy="5749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8308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11039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Revenue</a:t>
                      </a:r>
                    </a:p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 Adopted Budget to Second Quarter Projections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77431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 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$195,440,906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77431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Full-time Faculty Hiring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2,117,714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77431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94,868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77431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Adjusted HEERF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-100,620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82782"/>
                  </a:ext>
                </a:extLst>
              </a:tr>
              <a:tr h="77431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24,548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89503"/>
                  </a:ext>
                </a:extLst>
              </a:tr>
              <a:tr h="77431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 Second Quarter Revenue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$197,577,416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1A17BA-44F3-4C6E-AD90-05C9C27C6B3D}"/>
              </a:ext>
            </a:extLst>
          </p:cNvPr>
          <p:cNvSpPr txBox="1"/>
          <p:nvPr/>
        </p:nvSpPr>
        <p:spPr>
          <a:xfrm>
            <a:off x="2055812" y="6096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Increase in revenue of </a:t>
            </a: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$2,136,510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1.09%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79E78C-1456-438E-AE0B-A7111193A59E}"/>
              </a:ext>
            </a:extLst>
          </p:cNvPr>
          <p:cNvSpPr/>
          <p:nvPr/>
        </p:nvSpPr>
        <p:spPr>
          <a:xfrm>
            <a:off x="989013" y="1447800"/>
            <a:ext cx="10690108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E0B0D6-9E93-4C00-BFEC-1B62C7EF9B03}"/>
              </a:ext>
            </a:extLst>
          </p:cNvPr>
          <p:cNvSpPr/>
          <p:nvPr/>
        </p:nvSpPr>
        <p:spPr>
          <a:xfrm>
            <a:off x="983668" y="5334000"/>
            <a:ext cx="10690108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4206C8-8C44-4E9A-A01C-3B68C30A1E06}"/>
              </a:ext>
            </a:extLst>
          </p:cNvPr>
          <p:cNvSpPr/>
          <p:nvPr/>
        </p:nvSpPr>
        <p:spPr>
          <a:xfrm>
            <a:off x="994358" y="2189526"/>
            <a:ext cx="10690108" cy="314447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Governor’s Proposed 2022-2023 Budget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44675"/>
              </p:ext>
            </p:extLst>
          </p:nvPr>
        </p:nvGraphicFramePr>
        <p:xfrm>
          <a:off x="1141412" y="126605"/>
          <a:ext cx="10712217" cy="61145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91203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3021014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10085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Expenditures</a:t>
                      </a:r>
                    </a:p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 Adopted Budget to Second Quarter Projections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 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$194,127,949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CSEA Negotiated Salary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2,176,320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Management and Confidential Salary Adj.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770,596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Supplies and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394,040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94314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Hourly Instruction and Non-Instruction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353,368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82782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SMCPOA Negotiated Salary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160,117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86591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Employment/Retirement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-130,387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66716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Vacancy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-151,475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02810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Year Effect of Hiring and Terminations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-278,601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952351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89503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 Second Quarter Revenue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$197,416,927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1A17BA-44F3-4C6E-AD90-05C9C27C6B3D}"/>
              </a:ext>
            </a:extLst>
          </p:cNvPr>
          <p:cNvSpPr txBox="1"/>
          <p:nvPr/>
        </p:nvSpPr>
        <p:spPr>
          <a:xfrm>
            <a:off x="2055812" y="6177850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Increase in expenditures of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$3,288,978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1.7%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B170F-E7E6-4704-877F-3F67FEFF4AF3}"/>
              </a:ext>
            </a:extLst>
          </p:cNvPr>
          <p:cNvSpPr/>
          <p:nvPr/>
        </p:nvSpPr>
        <p:spPr>
          <a:xfrm>
            <a:off x="1141412" y="1676400"/>
            <a:ext cx="10712217" cy="9144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53C5E3-7A06-4E68-8237-FAD2501849E6}"/>
              </a:ext>
            </a:extLst>
          </p:cNvPr>
          <p:cNvSpPr/>
          <p:nvPr/>
        </p:nvSpPr>
        <p:spPr>
          <a:xfrm>
            <a:off x="1132833" y="3488422"/>
            <a:ext cx="10712217" cy="47397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 animBg="1"/>
      <p:bldP spid="6" grpId="2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39825" y="228600"/>
            <a:ext cx="11049000" cy="6501769"/>
          </a:xfrm>
        </p:spPr>
        <p:txBody>
          <a:bodyPr>
            <a:normAutofit/>
          </a:bodyPr>
          <a:lstStyle/>
          <a:p>
            <a:pPr marL="463550" lvl="2" indent="0">
              <a:buNone/>
            </a:pPr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ACB85B-BBC6-4300-91AD-19A0694C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58561"/>
              </p:ext>
            </p:extLst>
          </p:nvPr>
        </p:nvGraphicFramePr>
        <p:xfrm>
          <a:off x="0" y="0"/>
          <a:ext cx="12188825" cy="68839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58768">
                  <a:extLst>
                    <a:ext uri="{9D8B030D-6E8A-4147-A177-3AD203B41FA5}">
                      <a16:colId xmlns:a16="http://schemas.microsoft.com/office/drawing/2014/main" val="1621768518"/>
                    </a:ext>
                  </a:extLst>
                </a:gridCol>
                <a:gridCol w="3467115">
                  <a:extLst>
                    <a:ext uri="{9D8B030D-6E8A-4147-A177-3AD203B41FA5}">
                      <a16:colId xmlns:a16="http://schemas.microsoft.com/office/drawing/2014/main" val="851110215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3509267631"/>
                    </a:ext>
                  </a:extLst>
                </a:gridCol>
              </a:tblGrid>
              <a:tr h="626180">
                <a:tc>
                  <a:txBody>
                    <a:bodyPr/>
                    <a:lstStyle/>
                    <a:p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 Quarter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081221"/>
                  </a:ext>
                </a:extLst>
              </a:tr>
              <a:tr h="62618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Beg.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35,483,750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35,483,750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03562"/>
                  </a:ext>
                </a:extLst>
              </a:tr>
              <a:tr h="89540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 w/o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163,125,731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184,179,841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11869"/>
                  </a:ext>
                </a:extLst>
              </a:tr>
              <a:tr h="89540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 w/o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193,321,826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193,551,079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93132"/>
                  </a:ext>
                </a:extLst>
              </a:tr>
              <a:tr h="89540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Structural Surplus/Deficit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&lt;30,196,095&gt;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&lt;9,371,238&gt;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01920"/>
                  </a:ext>
                </a:extLst>
              </a:tr>
              <a:tr h="62618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One-time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31,509,052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9,531,727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237724"/>
                  </a:ext>
                </a:extLst>
              </a:tr>
              <a:tr h="105558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Surplus/Deficit with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1,312,957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160,489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25735"/>
                  </a:ext>
                </a:extLst>
              </a:tr>
              <a:tr h="62618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36,796,707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35,644,239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734514"/>
                  </a:ext>
                </a:extLst>
              </a:tr>
              <a:tr h="62618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FB to Total Exp/Trfr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32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F49B16B-2717-454C-82B8-E98430405388}"/>
              </a:ext>
            </a:extLst>
          </p:cNvPr>
          <p:cNvSpPr/>
          <p:nvPr/>
        </p:nvSpPr>
        <p:spPr>
          <a:xfrm>
            <a:off x="0" y="609600"/>
            <a:ext cx="12188825" cy="6096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330F14-FA8F-4BE6-BE92-C907848ACC0D}"/>
              </a:ext>
            </a:extLst>
          </p:cNvPr>
          <p:cNvSpPr/>
          <p:nvPr/>
        </p:nvSpPr>
        <p:spPr>
          <a:xfrm>
            <a:off x="0" y="1219200"/>
            <a:ext cx="12188825" cy="27432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2CC979-6063-4B55-886A-95726ED9C787}"/>
              </a:ext>
            </a:extLst>
          </p:cNvPr>
          <p:cNvSpPr/>
          <p:nvPr/>
        </p:nvSpPr>
        <p:spPr>
          <a:xfrm>
            <a:off x="0" y="3084526"/>
            <a:ext cx="12188825" cy="255427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7232FD-D78C-45CA-A942-1ACF43CE4D5B}"/>
              </a:ext>
            </a:extLst>
          </p:cNvPr>
          <p:cNvSpPr/>
          <p:nvPr/>
        </p:nvSpPr>
        <p:spPr>
          <a:xfrm>
            <a:off x="0" y="5638799"/>
            <a:ext cx="12188825" cy="123388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D6CE7D1-AFE9-477B-8D76-9152814F30E6}"/>
              </a:ext>
            </a:extLst>
          </p:cNvPr>
          <p:cNvSpPr/>
          <p:nvPr/>
        </p:nvSpPr>
        <p:spPr>
          <a:xfrm>
            <a:off x="8075612" y="1428924"/>
            <a:ext cx="1905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F2B1CBB-2F08-4E19-88F4-5272E4716B77}"/>
              </a:ext>
            </a:extLst>
          </p:cNvPr>
          <p:cNvSpPr/>
          <p:nvPr/>
        </p:nvSpPr>
        <p:spPr>
          <a:xfrm>
            <a:off x="8075612" y="3257263"/>
            <a:ext cx="1905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602A12C-371D-44F5-9555-BE526B6E40CC}"/>
              </a:ext>
            </a:extLst>
          </p:cNvPr>
          <p:cNvSpPr/>
          <p:nvPr/>
        </p:nvSpPr>
        <p:spPr>
          <a:xfrm>
            <a:off x="8228012" y="4135137"/>
            <a:ext cx="1905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  <p:bldP spid="8" grpId="0" animBg="1"/>
      <p:bldP spid="8" grpId="1" animBg="1"/>
      <p:bldP spid="9" grpId="0" animBg="1"/>
      <p:bldP spid="9" grpId="1" animBg="1"/>
      <p:bldP spid="10" grpId="0" animBg="1"/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28600"/>
            <a:ext cx="11733213" cy="6501769"/>
          </a:xfrm>
        </p:spPr>
        <p:txBody>
          <a:bodyPr>
            <a:normAutofit lnSpcReduction="10000"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Board Goals and Priorities – Fiscal Stewardship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Work with state and federal allies and legislators to increase and stabilize funding – </a:t>
            </a: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Progress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Reduce the Deficit – </a:t>
            </a: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Progress</a:t>
            </a:r>
          </a:p>
          <a:p>
            <a:pPr marL="463550" lvl="2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Maintain a reserve sufficient to protect against anticipated and unforeseen circumstances - 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4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28600"/>
            <a:ext cx="11733213" cy="6501769"/>
          </a:xfrm>
        </p:spPr>
        <p:txBody>
          <a:bodyPr>
            <a:normAutofit fontScale="85000" lnSpcReduction="10000"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In Summary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Strong January proposal from the Governor</a:t>
            </a:r>
          </a:p>
          <a:p>
            <a:pPr marL="463550" lvl="2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Permanent hold harmless and COLA go to backfill structural deficit</a:t>
            </a:r>
          </a:p>
          <a:p>
            <a:pPr marL="463550" lvl="2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FTES still in steep decline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Still a structural deficit of $9+ million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Continued efforts needed to maintain fiscal stability</a:t>
            </a:r>
          </a:p>
          <a:p>
            <a:pPr lvl="2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612" y="228600"/>
            <a:ext cx="12114213" cy="613544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Special Thank You To…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Veronica Diaz and the Budget Team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John Greenlee, Charlie Yen and the Facilities Planning Team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Kim Tran, Irma Haro and the Accounting Team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Budget Committee</a:t>
            </a:r>
          </a:p>
          <a:p>
            <a:pPr marL="463550" lvl="2" indent="0" algn="ctr"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45421" y="1614880"/>
            <a:ext cx="11049000" cy="47491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266700"/>
            <a:ext cx="10591799" cy="6324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Beginning of the State budget process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May Revise</a:t>
            </a:r>
          </a:p>
          <a:p>
            <a:pPr lvl="2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Negotiations with Legislature</a:t>
            </a:r>
          </a:p>
          <a:p>
            <a:pPr lvl="2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Updated economic projections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June Adoption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Broad strokes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Things can and will change</a:t>
            </a:r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29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50912" y="125737"/>
            <a:ext cx="10287000" cy="1017263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Governor’s Proposed Budget Summary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0912" y="1600200"/>
            <a:ext cx="10858498" cy="5715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2020-2021 Budget Act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Seismic shift in economic projections – COVID-19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Projected $54.3 billion shortfall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Projected $13.6 billion decrease in Prop 98 (19-20 and 20-21)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$1.5 billion deferral instead of reductions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A012AF-2CDB-4D4E-8710-DD7334ED8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012" y="2076450"/>
            <a:ext cx="7791450" cy="27051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DDA9CB-6AFD-4EC7-A47F-A47A5B627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461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457200"/>
            <a:ext cx="10058400" cy="6400800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2022-2023 Budget Act</a:t>
            </a:r>
          </a:p>
          <a:p>
            <a:pPr lvl="1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$45.7 Billion surplus</a:t>
            </a:r>
          </a:p>
          <a:p>
            <a:pPr lvl="2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General Fund: $20.6 Billion</a:t>
            </a:r>
          </a:p>
          <a:p>
            <a:pPr lvl="2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Prop 98: $16.1 Billion</a:t>
            </a:r>
          </a:p>
          <a:p>
            <a:pPr lvl="2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Reserve/Supplemental: $9 Billion</a:t>
            </a:r>
          </a:p>
          <a:p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86% of General Fund surplus on one-time items</a:t>
            </a:r>
          </a:p>
          <a:p>
            <a:pPr lvl="1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Budget balanced through 2025-26</a:t>
            </a:r>
          </a:p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$34.6 billion in Reserves</a:t>
            </a:r>
          </a:p>
          <a:p>
            <a:pPr lvl="1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$20.9 billion “Rainy Day Fund” (Fully funded)</a:t>
            </a:r>
          </a:p>
          <a:p>
            <a:pPr lvl="1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$9.7 billion Public School System Stabilization Account (PSSSA)</a:t>
            </a:r>
          </a:p>
          <a:p>
            <a:pPr lvl="1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$900 million Safety Net</a:t>
            </a:r>
          </a:p>
          <a:p>
            <a:pPr lvl="1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$3.1 billion Operating Reserve</a:t>
            </a:r>
            <a:endParaRPr lang="en-US" sz="2700" dirty="0"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228600"/>
            <a:ext cx="10744200" cy="6400800"/>
          </a:xfrm>
        </p:spPr>
        <p:txBody>
          <a:bodyPr>
            <a:normAutofit fontScale="55000" lnSpcReduction="20000"/>
          </a:bodyPr>
          <a:lstStyle/>
          <a:p>
            <a:r>
              <a:rPr lang="en-US" sz="6700" dirty="0">
                <a:latin typeface="Calibri" panose="020F0502020204030204" pitchFamily="34" charset="0"/>
                <a:cs typeface="Calibri" panose="020F0502020204030204" pitchFamily="34" charset="0"/>
              </a:rPr>
              <a:t>Prop 98</a:t>
            </a:r>
          </a:p>
          <a:p>
            <a:pPr lvl="1"/>
            <a:r>
              <a:rPr lang="en-US" sz="5900" dirty="0">
                <a:latin typeface="Calibri" panose="020F0502020204030204" pitchFamily="34" charset="0"/>
                <a:cs typeface="Calibri" panose="020F0502020204030204" pitchFamily="34" charset="0"/>
              </a:rPr>
              <a:t>$101.98 billion K-14</a:t>
            </a:r>
          </a:p>
          <a:p>
            <a:pPr lvl="2"/>
            <a:r>
              <a:rPr lang="en-US" sz="5900" dirty="0">
                <a:latin typeface="Calibri" panose="020F0502020204030204" pitchFamily="34" charset="0"/>
                <a:cs typeface="Calibri" panose="020F0502020204030204" pitchFamily="34" charset="0"/>
              </a:rPr>
              <a:t>Increase of 3% or $2.9 billion</a:t>
            </a:r>
          </a:p>
          <a:p>
            <a:pPr lvl="1"/>
            <a:r>
              <a:rPr lang="en-US" sz="5900" dirty="0">
                <a:latin typeface="Calibri" panose="020F0502020204030204" pitchFamily="34" charset="0"/>
                <a:cs typeface="Calibri" panose="020F0502020204030204" pitchFamily="34" charset="0"/>
              </a:rPr>
              <a:t>Community College System: $11.593 billion</a:t>
            </a:r>
          </a:p>
          <a:p>
            <a:pPr lvl="2"/>
            <a:r>
              <a:rPr lang="en-US" sz="5900" dirty="0">
                <a:latin typeface="Calibri" panose="020F0502020204030204" pitchFamily="34" charset="0"/>
                <a:cs typeface="Calibri" panose="020F0502020204030204" pitchFamily="34" charset="0"/>
              </a:rPr>
              <a:t>Increase of 5% or $519 million</a:t>
            </a:r>
          </a:p>
          <a:p>
            <a:r>
              <a:rPr lang="en-US" sz="6700" dirty="0">
                <a:latin typeface="Calibri" panose="020F0502020204030204" pitchFamily="34" charset="0"/>
                <a:cs typeface="Calibri" panose="020F0502020204030204" pitchFamily="34" charset="0"/>
              </a:rPr>
              <a:t>Noted Concerns</a:t>
            </a:r>
          </a:p>
          <a:p>
            <a:pPr lvl="1"/>
            <a:r>
              <a:rPr lang="en-US" sz="5900" dirty="0">
                <a:latin typeface="Calibri" panose="020F0502020204030204" pitchFamily="34" charset="0"/>
                <a:cs typeface="Calibri" panose="020F0502020204030204" pitchFamily="34" charset="0"/>
              </a:rPr>
              <a:t>Pre-Omni economic forecast</a:t>
            </a:r>
          </a:p>
          <a:p>
            <a:pPr lvl="2"/>
            <a:r>
              <a:rPr lang="en-US" sz="5900" dirty="0"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</a:p>
          <a:p>
            <a:pPr lvl="1"/>
            <a:r>
              <a:rPr lang="en-US" sz="5900" dirty="0">
                <a:latin typeface="Calibri" panose="020F0502020204030204" pitchFamily="34" charset="0"/>
                <a:cs typeface="Calibri" panose="020F0502020204030204" pitchFamily="34" charset="0"/>
              </a:rPr>
              <a:t>Capital Gains</a:t>
            </a:r>
          </a:p>
          <a:p>
            <a:pPr lvl="2"/>
            <a:r>
              <a:rPr lang="en-US" sz="5900" dirty="0">
                <a:latin typeface="Calibri" panose="020F0502020204030204" pitchFamily="34" charset="0"/>
                <a:cs typeface="Calibri" panose="020F0502020204030204" pitchFamily="34" charset="0"/>
              </a:rPr>
              <a:t>Approaching peak levels</a:t>
            </a:r>
          </a:p>
          <a:p>
            <a:pPr lvl="2"/>
            <a:r>
              <a:rPr lang="en-US" sz="5900" dirty="0">
                <a:latin typeface="Calibri" panose="020F0502020204030204" pitchFamily="34" charset="0"/>
                <a:cs typeface="Calibri" panose="020F0502020204030204" pitchFamily="34" charset="0"/>
              </a:rPr>
              <a:t>$23.7 billion or 11.8% of State revenues</a:t>
            </a:r>
          </a:p>
          <a:p>
            <a:r>
              <a:rPr lang="en-US" sz="6700" dirty="0">
                <a:latin typeface="Calibri" panose="020F0502020204030204" pitchFamily="34" charset="0"/>
                <a:cs typeface="Calibri" panose="020F0502020204030204" pitchFamily="34" charset="0"/>
              </a:rPr>
              <a:t>GANN Limit</a:t>
            </a:r>
          </a:p>
          <a:p>
            <a:pPr lvl="1"/>
            <a:r>
              <a:rPr lang="en-US" sz="5900" dirty="0">
                <a:latin typeface="Calibri" panose="020F0502020204030204" pitchFamily="34" charset="0"/>
                <a:cs typeface="Calibri" panose="020F0502020204030204" pitchFamily="34" charset="0"/>
              </a:rPr>
              <a:t>Could result in increased one-time funding</a:t>
            </a:r>
            <a:r>
              <a:rPr lang="en-US" sz="3500" dirty="0"/>
              <a:t> </a:t>
            </a:r>
          </a:p>
          <a:p>
            <a:pPr marL="244475" lvl="1" indent="0">
              <a:buNone/>
            </a:pPr>
            <a:endParaRPr lang="en-US" sz="2700" dirty="0"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9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28600"/>
            <a:ext cx="11733213" cy="6501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35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Community College System</a:t>
            </a:r>
          </a:p>
          <a:p>
            <a:pPr lvl="2"/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$1.8 billion in new investments</a:t>
            </a: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CAECAEF-3554-4B5C-87CA-068FC19DB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866592"/>
              </p:ext>
            </p:extLst>
          </p:nvPr>
        </p:nvGraphicFramePr>
        <p:xfrm>
          <a:off x="1751012" y="1219200"/>
          <a:ext cx="8534400" cy="5958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004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28600"/>
            <a:ext cx="11733213" cy="6501769"/>
          </a:xfrm>
        </p:spPr>
        <p:txBody>
          <a:bodyPr>
            <a:normAutofit lnSpcReduction="10000"/>
          </a:bodyPr>
          <a:lstStyle/>
          <a:p>
            <a:pPr marL="463550" lvl="2" indent="0" algn="ctr">
              <a:buNone/>
            </a:pP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Apportionment</a:t>
            </a: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5.33% COLA: $409.4 million SW; $7.6 million SMC</a:t>
            </a:r>
          </a:p>
          <a:p>
            <a:pPr marL="463550" lvl="2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Amendment to Student Centered Funding Formula</a:t>
            </a:r>
          </a:p>
          <a:p>
            <a:pPr lvl="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Starting in 2025-26:</a:t>
            </a:r>
          </a:p>
          <a:p>
            <a:pPr lvl="4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Greater of:</a:t>
            </a:r>
          </a:p>
          <a:p>
            <a:pPr lvl="5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SCFF or</a:t>
            </a:r>
          </a:p>
          <a:p>
            <a:pPr lvl="5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Apportionment received in 2024-25 (Floor Funding)</a:t>
            </a:r>
          </a:p>
          <a:p>
            <a:pPr lvl="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2025-26 and beyond No COLA???</a:t>
            </a:r>
          </a:p>
          <a:p>
            <a:pPr lvl="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SCFF to Floor Funding in 2025-26 = $21.74 million	</a:t>
            </a:r>
          </a:p>
          <a:p>
            <a:pPr lvl="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Equivalent to 4,532 FTES</a:t>
            </a: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28600"/>
            <a:ext cx="11733213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Part-time Faculty Support</a:t>
            </a:r>
          </a:p>
          <a:p>
            <a:pPr marL="463550" lvl="2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$200 million ongoing to augment the Part-time Faculty Health Insurance Program</a:t>
            </a:r>
          </a:p>
          <a:p>
            <a:pPr lvl="2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Current program is $490 k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District spent $3.6 million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Reimbursed $81 k </a:t>
            </a:r>
          </a:p>
          <a:p>
            <a:pPr lvl="2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Encourage Districts to provide PT Faculty with Health Insurance</a:t>
            </a: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2039</TotalTime>
  <Words>1055</Words>
  <Application>Microsoft Office PowerPoint</Application>
  <PresentationFormat>Custom</PresentationFormat>
  <Paragraphs>351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Corbel</vt:lpstr>
      <vt:lpstr>Digital Blue Tunnel 16x9</vt:lpstr>
      <vt:lpstr>Governor’s 2022-2023 Budget Proposal and Second Quarter Budget Update</vt:lpstr>
      <vt:lpstr>Governor’s Proposed 2022-2023 Budget</vt:lpstr>
      <vt:lpstr>PowerPoint Presentation</vt:lpstr>
      <vt:lpstr>Governor’s Proposed Budget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2021-2022 Second Quarter Budget Update</vt:lpstr>
      <vt:lpstr>Major Items of 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Response and Relief Supplemental Appropriations Act and the Governor’s 2021-2022 Budget Proposal</dc:title>
  <dc:creator>bonvenuto_chris</dc:creator>
  <cp:lastModifiedBy>Chris Bonvenuto</cp:lastModifiedBy>
  <cp:revision>225</cp:revision>
  <dcterms:created xsi:type="dcterms:W3CDTF">2021-01-18T22:27:30Z</dcterms:created>
  <dcterms:modified xsi:type="dcterms:W3CDTF">2022-02-01T18:54:55Z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