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384" r:id="rId4"/>
    <p:sldId id="385" r:id="rId5"/>
    <p:sldId id="386" r:id="rId6"/>
    <p:sldId id="387" r:id="rId7"/>
    <p:sldId id="388" r:id="rId8"/>
    <p:sldId id="287" r:id="rId9"/>
    <p:sldId id="295" r:id="rId10"/>
    <p:sldId id="389" r:id="rId11"/>
    <p:sldId id="390" r:id="rId12"/>
    <p:sldId id="39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8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2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8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49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49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30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77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08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8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1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9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3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7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9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2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DF5-8B11-4AB6-A32C-C25D4FF1EE4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6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C94A-0ADD-4476-B433-C9A59F90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820400" cy="1825096"/>
          </a:xfrm>
        </p:spPr>
        <p:txBody>
          <a:bodyPr>
            <a:normAutofit/>
          </a:bodyPr>
          <a:lstStyle/>
          <a:p>
            <a:r>
              <a:rPr lang="en-US" dirty="0"/>
              <a:t>Santa </a:t>
            </a:r>
            <a:r>
              <a:rPr lang="en-US" dirty="0" err="1"/>
              <a:t>monica</a:t>
            </a:r>
            <a:r>
              <a:rPr lang="en-US" dirty="0"/>
              <a:t>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5BB08-2F99-4DC8-9D2E-AE9021D8D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383936"/>
          </a:xfrm>
        </p:spPr>
        <p:txBody>
          <a:bodyPr>
            <a:normAutofit/>
          </a:bodyPr>
          <a:lstStyle/>
          <a:p>
            <a:r>
              <a:rPr lang="en-US" dirty="0"/>
              <a:t>Presentation of the 2021-2022 Q1 Budget Update</a:t>
            </a:r>
          </a:p>
          <a:p>
            <a:r>
              <a:rPr lang="en-US" dirty="0"/>
              <a:t>Board of Trustees</a:t>
            </a:r>
          </a:p>
          <a:p>
            <a:r>
              <a:rPr lang="en-US" dirty="0"/>
              <a:t>November 2, 2021</a:t>
            </a:r>
          </a:p>
        </p:txBody>
      </p:sp>
    </p:spTree>
    <p:extLst>
      <p:ext uri="{BB962C8B-B14F-4D97-AF65-F5344CB8AC3E}">
        <p14:creationId xmlns:p14="http://schemas.microsoft.com/office/powerpoint/2010/main" val="921302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fund balance</a:t>
            </a:r>
          </a:p>
        </p:txBody>
      </p:sp>
    </p:spTree>
    <p:extLst>
      <p:ext uri="{BB962C8B-B14F-4D97-AF65-F5344CB8AC3E}">
        <p14:creationId xmlns:p14="http://schemas.microsoft.com/office/powerpoint/2010/main" val="58433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43C751-9EA4-4C28-9A95-F75F5A78B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24686"/>
              </p:ext>
            </p:extLst>
          </p:nvPr>
        </p:nvGraphicFramePr>
        <p:xfrm>
          <a:off x="0" y="0"/>
          <a:ext cx="12192000" cy="6309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45651322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46673010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415375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91768879"/>
                    </a:ext>
                  </a:extLst>
                </a:gridCol>
              </a:tblGrid>
              <a:tr h="1046999">
                <a:tc>
                  <a:txBody>
                    <a:bodyPr/>
                    <a:lstStyle/>
                    <a:p>
                      <a:pPr algn="l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2019-2020</a:t>
                      </a:r>
                    </a:p>
                    <a:p>
                      <a:pPr algn="ctr"/>
                      <a:r>
                        <a:rPr lang="en-US" sz="3200" dirty="0"/>
                        <a:t> Audited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2020-2021 </a:t>
                      </a:r>
                    </a:p>
                    <a:p>
                      <a:pPr algn="ctr"/>
                      <a:r>
                        <a:rPr lang="en-US" sz="3200" dirty="0"/>
                        <a:t>Pre-Audit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2021-2022 </a:t>
                      </a:r>
                    </a:p>
                    <a:p>
                      <a:pPr algn="ctr"/>
                      <a:r>
                        <a:rPr lang="en-US" sz="3200" dirty="0"/>
                        <a:t>Projected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500456"/>
                  </a:ext>
                </a:extLst>
              </a:tr>
              <a:tr h="1046999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Beg.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30,676,107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21,040,755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35,483,750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5989719"/>
                  </a:ext>
                </a:extLst>
              </a:tr>
              <a:tr h="1525628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Surplus/Deficit w/ One-time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&lt;9,635,352&gt;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14,144,661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166,855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053364"/>
                  </a:ext>
                </a:extLst>
              </a:tr>
              <a:tr h="1046999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21,040,755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35,483,750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35,650,635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083879"/>
                  </a:ext>
                </a:extLst>
              </a:tr>
              <a:tr h="1525628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Fund Balance to </a:t>
                      </a:r>
                      <a:r>
                        <a:rPr lang="en-US" sz="3200" dirty="0" err="1"/>
                        <a:t>Ttl</a:t>
                      </a:r>
                      <a:r>
                        <a:rPr lang="en-US" sz="3200" dirty="0"/>
                        <a:t> Exp. And 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10.78%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19.47%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18.06%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93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1A29DD1-36BA-46FC-BF12-DF14F224B5C8}"/>
              </a:ext>
            </a:extLst>
          </p:cNvPr>
          <p:cNvSpPr txBox="1"/>
          <p:nvPr/>
        </p:nvSpPr>
        <p:spPr>
          <a:xfrm>
            <a:off x="134224" y="6425967"/>
            <a:ext cx="5357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2020-21 EFB includes $298,334 adjustment to fund balance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0E5805-31A5-49BD-8C33-5CF692859232}"/>
              </a:ext>
            </a:extLst>
          </p:cNvPr>
          <p:cNvSpPr txBox="1"/>
          <p:nvPr/>
        </p:nvSpPr>
        <p:spPr>
          <a:xfrm>
            <a:off x="1937100" y="3429000"/>
            <a:ext cx="9924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Includes $14,395,308 in One-time HEERF Backfill Revenue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DC8B61-FAF5-48AB-8BFD-30A8D06D893A}"/>
              </a:ext>
            </a:extLst>
          </p:cNvPr>
          <p:cNvSpPr txBox="1"/>
          <p:nvPr/>
        </p:nvSpPr>
        <p:spPr>
          <a:xfrm>
            <a:off x="2049395" y="3429000"/>
            <a:ext cx="1003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Included $16,681,407 in One-time HEERF Backfill Revenue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F571863-A388-49C5-8D6E-C9FC778762CC}"/>
              </a:ext>
            </a:extLst>
          </p:cNvPr>
          <p:cNvSpPr/>
          <p:nvPr/>
        </p:nvSpPr>
        <p:spPr>
          <a:xfrm>
            <a:off x="6464968" y="2438400"/>
            <a:ext cx="2374232" cy="990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172D5DA-3105-4929-8A23-83444127244B}"/>
              </a:ext>
            </a:extLst>
          </p:cNvPr>
          <p:cNvSpPr/>
          <p:nvPr/>
        </p:nvSpPr>
        <p:spPr>
          <a:xfrm>
            <a:off x="9528348" y="2438400"/>
            <a:ext cx="2374232" cy="990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8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 animBg="1"/>
      <p:bldP spid="8" grpId="1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3A1245-8FB6-4224-A3F1-B274E98C0D63}"/>
              </a:ext>
            </a:extLst>
          </p:cNvPr>
          <p:cNvSpPr/>
          <p:nvPr/>
        </p:nvSpPr>
        <p:spPr>
          <a:xfrm>
            <a:off x="1186003" y="1166842"/>
            <a:ext cx="103571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The Budget Team with Special Appreciation to Veronica Diaz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8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Charlie Yen, John Greenlee and the Facilities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8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Budget Committee</a:t>
            </a:r>
          </a:p>
        </p:txBody>
      </p:sp>
    </p:spTree>
    <p:extLst>
      <p:ext uri="{BB962C8B-B14F-4D97-AF65-F5344CB8AC3E}">
        <p14:creationId xmlns:p14="http://schemas.microsoft.com/office/powerpoint/2010/main" val="310669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1485560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Overview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822761" y="2424387"/>
            <a:ext cx="10546477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Major Assumption Changes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Change in Surplus/Deficit Projection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Change in Projected Fund Balance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5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Major assumption changes</a:t>
            </a:r>
          </a:p>
        </p:txBody>
      </p:sp>
    </p:spTree>
    <p:extLst>
      <p:ext uri="{BB962C8B-B14F-4D97-AF65-F5344CB8AC3E}">
        <p14:creationId xmlns:p14="http://schemas.microsoft.com/office/powerpoint/2010/main" val="19588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8" y="1036381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Allocations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261258" y="1505794"/>
            <a:ext cx="1227403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District was not provided with many allocations at the time of the Adopted Budget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Unrestricted General Fund (01.0)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Full-time Faculty Hiring: $2,117,714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/>
              <a:t>Ongoing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/>
              <a:t>Fall 2022-2023 – 20 positions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493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72189" y="1666215"/>
            <a:ext cx="1204762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Restricted General Fund (01.3)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Retention and Enrollment: $1,197,632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/>
              <a:t>One-time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/>
              <a:t>Budget placeholder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Equal Employment Opportunity: $50,000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4400" dirty="0"/>
              <a:t>One-time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3616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785" y="1036380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Expenditure assumptions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261259" y="1505794"/>
            <a:ext cx="11930742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Salary Adjustment for CSEA, Managers, Administrators and Classified </a:t>
            </a:r>
            <a:r>
              <a:rPr lang="en-US" sz="4400" dirty="0" err="1"/>
              <a:t>Confidentials</a:t>
            </a:r>
            <a:endParaRPr lang="en-US" sz="44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1.5% as of July 1, 2020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$3,000 one-time payment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One-time: $2,496,836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Ongoing: $757,925</a:t>
            </a:r>
          </a:p>
          <a:p>
            <a:endParaRPr lang="en-US" sz="44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266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261259" y="1505794"/>
            <a:ext cx="11930742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TRANS Borrowing Cost: $10,000 increase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Original Projection 20-21: $300,000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20-21: $66,810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21-22: $35,804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Total Projected Cost: $102,614 </a:t>
            </a:r>
            <a:r>
              <a:rPr lang="en-US" sz="2000" i="1" dirty="0"/>
              <a:t>(0.436%)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Amount Borrowed: $23,515,000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endParaRPr lang="en-US" sz="44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4985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Surplus/Deficit</a:t>
            </a:r>
          </a:p>
        </p:txBody>
      </p:sp>
    </p:spTree>
    <p:extLst>
      <p:ext uri="{BB962C8B-B14F-4D97-AF65-F5344CB8AC3E}">
        <p14:creationId xmlns:p14="http://schemas.microsoft.com/office/powerpoint/2010/main" val="6200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5B6147-0507-4A67-95DC-A767D5CAB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482949"/>
              </p:ext>
            </p:extLst>
          </p:nvPr>
        </p:nvGraphicFramePr>
        <p:xfrm>
          <a:off x="0" y="1"/>
          <a:ext cx="12192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11">
                  <a:extLst>
                    <a:ext uri="{9D8B030D-6E8A-4147-A177-3AD203B41FA5}">
                      <a16:colId xmlns:a16="http://schemas.microsoft.com/office/drawing/2014/main" val="2668566647"/>
                    </a:ext>
                  </a:extLst>
                </a:gridCol>
                <a:gridCol w="2727589">
                  <a:extLst>
                    <a:ext uri="{9D8B030D-6E8A-4147-A177-3AD203B41FA5}">
                      <a16:colId xmlns:a16="http://schemas.microsoft.com/office/drawing/2014/main" val="4223404188"/>
                    </a:ext>
                  </a:extLst>
                </a:gridCol>
              </a:tblGrid>
              <a:tr h="1449166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Projected Changes in Surplus/Deficit</a:t>
                      </a:r>
                    </a:p>
                    <a:p>
                      <a:pPr algn="ctr"/>
                      <a:r>
                        <a:rPr lang="en-US" sz="4000" dirty="0"/>
                        <a:t>Adopted Budget to First Quarter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561203"/>
                  </a:ext>
                </a:extLst>
              </a:tr>
              <a:tr h="898500">
                <a:tc>
                  <a:txBody>
                    <a:bodyPr/>
                    <a:lstStyle/>
                    <a:p>
                      <a:r>
                        <a:rPr lang="en-US" sz="4000" dirty="0"/>
                        <a:t>2021-2022 Adopted Budget Surplus: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/>
                        <a:t>1,312,957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617989"/>
                  </a:ext>
                </a:extLst>
              </a:tr>
              <a:tr h="89850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Full-time Faculty Hiring Allocation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2,117,714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015725"/>
                  </a:ext>
                </a:extLst>
              </a:tr>
              <a:tr h="89850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Other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975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7595144"/>
                  </a:ext>
                </a:extLst>
              </a:tr>
              <a:tr h="916335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TRANS Borrowing Cost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-10,000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411389"/>
                  </a:ext>
                </a:extLst>
              </a:tr>
              <a:tr h="898500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Salary Adjustments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-3,254,761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0641652"/>
                  </a:ext>
                </a:extLst>
              </a:tr>
              <a:tr h="898500">
                <a:tc>
                  <a:txBody>
                    <a:bodyPr/>
                    <a:lstStyle/>
                    <a:p>
                      <a:r>
                        <a:rPr lang="en-US" sz="4000" dirty="0"/>
                        <a:t>2021-2022 Q1 Projected Surplus: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/>
                        <a:t>166,885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1766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73115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2260</TotalTime>
  <Words>303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Palatino</vt:lpstr>
      <vt:lpstr>Vapor Trail</vt:lpstr>
      <vt:lpstr>Santa monica college</vt:lpstr>
      <vt:lpstr>Overview </vt:lpstr>
      <vt:lpstr>Major assumption changes</vt:lpstr>
      <vt:lpstr>New Allocations </vt:lpstr>
      <vt:lpstr>PowerPoint Presentation</vt:lpstr>
      <vt:lpstr>Expenditure assumptions </vt:lpstr>
      <vt:lpstr>PowerPoint Presentation</vt:lpstr>
      <vt:lpstr>Changes in Surplus/Deficit</vt:lpstr>
      <vt:lpstr>PowerPoint Presentation</vt:lpstr>
      <vt:lpstr>Changes in fund balance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bonvenuto_chris</dc:creator>
  <cp:lastModifiedBy>bonvenuto_chris</cp:lastModifiedBy>
  <cp:revision>489</cp:revision>
  <dcterms:created xsi:type="dcterms:W3CDTF">2020-06-30T22:15:03Z</dcterms:created>
  <dcterms:modified xsi:type="dcterms:W3CDTF">2021-11-03T01:50:03Z</dcterms:modified>
</cp:coreProperties>
</file>