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384" r:id="rId4"/>
    <p:sldId id="260" r:id="rId5"/>
    <p:sldId id="292" r:id="rId6"/>
    <p:sldId id="294" r:id="rId7"/>
    <p:sldId id="287" r:id="rId8"/>
    <p:sldId id="295" r:id="rId9"/>
    <p:sldId id="376" r:id="rId10"/>
    <p:sldId id="377" r:id="rId11"/>
    <p:sldId id="378" r:id="rId12"/>
    <p:sldId id="379" r:id="rId13"/>
    <p:sldId id="380" r:id="rId14"/>
    <p:sldId id="270" r:id="rId15"/>
    <p:sldId id="290" r:id="rId16"/>
    <p:sldId id="273" r:id="rId17"/>
    <p:sldId id="381" r:id="rId18"/>
    <p:sldId id="382" r:id="rId19"/>
    <p:sldId id="288" r:id="rId20"/>
    <p:sldId id="286" r:id="rId21"/>
    <p:sldId id="383" r:id="rId22"/>
    <p:sldId id="272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1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08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98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551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0035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023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03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934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11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908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29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3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56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3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4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589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19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85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ADF5-8B11-4AB6-A32C-C25D4FF1EE41}" type="datetimeFigureOut">
              <a:rPr lang="en-US" smtClean="0"/>
              <a:t>9/14/2021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44094-406D-4A90-A229-5DD933F07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334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EC94A-0ADD-4476-B433-C9A59F90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10820400" cy="1825096"/>
          </a:xfrm>
        </p:spPr>
        <p:txBody>
          <a:bodyPr>
            <a:normAutofit/>
          </a:bodyPr>
          <a:lstStyle/>
          <a:p>
            <a:r>
              <a:rPr lang="en-US" dirty="0"/>
              <a:t>Santa </a:t>
            </a:r>
            <a:r>
              <a:rPr lang="en-US" dirty="0" err="1"/>
              <a:t>monica</a:t>
            </a:r>
            <a:r>
              <a:rPr lang="en-US" dirty="0"/>
              <a:t> college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B5BB08-2F99-4DC8-9D2E-AE9021D8D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1383936"/>
          </a:xfrm>
        </p:spPr>
        <p:txBody>
          <a:bodyPr>
            <a:normAutofit/>
          </a:bodyPr>
          <a:lstStyle/>
          <a:p>
            <a:r>
              <a:rPr lang="en-US" dirty="0"/>
              <a:t>Presentation of the 2021-2022 Proposed Adopted Budget</a:t>
            </a:r>
          </a:p>
          <a:p>
            <a:r>
              <a:rPr lang="en-US" dirty="0"/>
              <a:t>Board of Trustees</a:t>
            </a:r>
          </a:p>
          <a:p>
            <a:r>
              <a:rPr lang="en-US" dirty="0"/>
              <a:t>September 14, 2021</a:t>
            </a:r>
          </a:p>
        </p:txBody>
      </p:sp>
    </p:spTree>
    <p:extLst>
      <p:ext uri="{BB962C8B-B14F-4D97-AF65-F5344CB8AC3E}">
        <p14:creationId xmlns:p14="http://schemas.microsoft.com/office/powerpoint/2010/main" val="921302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BBC06A4-A2D9-490D-9AB1-9759F6F7B9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305164"/>
              </p:ext>
            </p:extLst>
          </p:nvPr>
        </p:nvGraphicFramePr>
        <p:xfrm>
          <a:off x="3175" y="0"/>
          <a:ext cx="12188825" cy="677731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22811">
                  <a:extLst>
                    <a:ext uri="{9D8B030D-6E8A-4147-A177-3AD203B41FA5}">
                      <a16:colId xmlns:a16="http://schemas.microsoft.com/office/drawing/2014/main" val="4270082188"/>
                    </a:ext>
                  </a:extLst>
                </a:gridCol>
                <a:gridCol w="2278500">
                  <a:extLst>
                    <a:ext uri="{9D8B030D-6E8A-4147-A177-3AD203B41FA5}">
                      <a16:colId xmlns:a16="http://schemas.microsoft.com/office/drawing/2014/main" val="2113546172"/>
                    </a:ext>
                  </a:extLst>
                </a:gridCol>
                <a:gridCol w="2293500">
                  <a:extLst>
                    <a:ext uri="{9D8B030D-6E8A-4147-A177-3AD203B41FA5}">
                      <a16:colId xmlns:a16="http://schemas.microsoft.com/office/drawing/2014/main" val="4195059865"/>
                    </a:ext>
                  </a:extLst>
                </a:gridCol>
                <a:gridCol w="2894014">
                  <a:extLst>
                    <a:ext uri="{9D8B030D-6E8A-4147-A177-3AD203B41FA5}">
                      <a16:colId xmlns:a16="http://schemas.microsoft.com/office/drawing/2014/main" val="2464437721"/>
                    </a:ext>
                  </a:extLst>
                </a:gridCol>
              </a:tblGrid>
              <a:tr h="147099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Final</a:t>
                      </a:r>
                      <a:endParaRPr lang="en-US" sz="28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Systemwide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Projected District - Unrestricted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Projected District - 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363047"/>
                  </a:ext>
                </a:extLst>
              </a:tr>
              <a:tr h="4903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Apprenticeship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$15.0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223717"/>
                  </a:ext>
                </a:extLst>
              </a:tr>
              <a:tr h="4903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Online Ed Support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$10.6 million</a:t>
                      </a:r>
                      <a:endParaRPr lang="en-US" sz="24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 – State Project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767658"/>
                  </a:ext>
                </a:extLst>
              </a:tr>
              <a:tr h="4903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Part-time Faculty Office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$10.0 million</a:t>
                      </a:r>
                      <a:endParaRPr lang="en-US" sz="24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380221"/>
                  </a:ext>
                </a:extLst>
              </a:tr>
              <a:tr h="51261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Rising Scholars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$10.0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814010"/>
                  </a:ext>
                </a:extLst>
              </a:tr>
              <a:tr h="51326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CENIC 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$8.0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 – State Project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083441"/>
                  </a:ext>
                </a:extLst>
              </a:tr>
              <a:tr h="702360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Dreamer Resource Liaisons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$5.8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430247"/>
                  </a:ext>
                </a:extLst>
              </a:tr>
              <a:tr h="702360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Library Service Platform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$4.0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521427"/>
                  </a:ext>
                </a:extLst>
              </a:tr>
              <a:tr h="702360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HBCU Transfer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$1.3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712292"/>
                  </a:ext>
                </a:extLst>
              </a:tr>
              <a:tr h="702360"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/>
                        <a:t>Total Ongoing Funding</a:t>
                      </a:r>
                      <a:endParaRPr lang="en-US" sz="24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/>
                        <a:t>$765.3 million</a:t>
                      </a:r>
                      <a:endParaRPr lang="en-US" sz="24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/>
                        <a:t>$6.99 million</a:t>
                      </a:r>
                      <a:endParaRPr lang="en-US" sz="24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sng" dirty="0"/>
                        <a:t>$154 thousand</a:t>
                      </a:r>
                      <a:endParaRPr lang="en-US" sz="24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948233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F591D8D2-4191-42F9-9093-8E89AD7E6684}"/>
              </a:ext>
            </a:extLst>
          </p:cNvPr>
          <p:cNvSpPr/>
          <p:nvPr/>
        </p:nvSpPr>
        <p:spPr>
          <a:xfrm>
            <a:off x="0" y="6092204"/>
            <a:ext cx="12192000" cy="685114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34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E2EBAFB-C667-4BC2-B826-B38254DBEF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1412391"/>
              </p:ext>
            </p:extLst>
          </p:nvPr>
        </p:nvGraphicFramePr>
        <p:xfrm>
          <a:off x="0" y="839515"/>
          <a:ext cx="12188824" cy="60184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22811">
                  <a:extLst>
                    <a:ext uri="{9D8B030D-6E8A-4147-A177-3AD203B41FA5}">
                      <a16:colId xmlns:a16="http://schemas.microsoft.com/office/drawing/2014/main" val="98376108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640829432"/>
                    </a:ext>
                  </a:extLst>
                </a:gridCol>
                <a:gridCol w="2391989">
                  <a:extLst>
                    <a:ext uri="{9D8B030D-6E8A-4147-A177-3AD203B41FA5}">
                      <a16:colId xmlns:a16="http://schemas.microsoft.com/office/drawing/2014/main" val="3185179588"/>
                    </a:ext>
                  </a:extLst>
                </a:gridCol>
                <a:gridCol w="2635624">
                  <a:extLst>
                    <a:ext uri="{9D8B030D-6E8A-4147-A177-3AD203B41FA5}">
                      <a16:colId xmlns:a16="http://schemas.microsoft.com/office/drawing/2014/main" val="3770803091"/>
                    </a:ext>
                  </a:extLst>
                </a:gridCol>
              </a:tblGrid>
              <a:tr h="151599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Final</a:t>
                      </a:r>
                    </a:p>
                    <a:p>
                      <a:pPr algn="ctr"/>
                      <a:endParaRPr lang="en-US" sz="28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Systemwide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Projected District - Unrestricted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Projected District - 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727381"/>
                  </a:ext>
                </a:extLst>
              </a:tr>
              <a:tr h="6170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Deferral Repayment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$1,453.2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321143"/>
                  </a:ext>
                </a:extLst>
              </a:tr>
              <a:tr h="9567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Schedule Maintenance/Instructional Equip.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$511.0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$9.31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051079"/>
                  </a:ext>
                </a:extLst>
              </a:tr>
              <a:tr h="46847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Zero Textbook Cost Degrees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$115.0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Competitive State Program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19178"/>
                  </a:ext>
                </a:extLst>
              </a:tr>
              <a:tr h="51098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Student Basic Needs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$100.0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000168"/>
                  </a:ext>
                </a:extLst>
              </a:tr>
              <a:tr h="6170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Retention and Enrollment Strategies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$100.0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$2.28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14686"/>
                  </a:ext>
                </a:extLst>
              </a:tr>
              <a:tr h="89433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Part-time Faculty Office Hours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$90.0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61621"/>
                  </a:ext>
                </a:extLst>
              </a:tr>
            </a:tbl>
          </a:graphicData>
        </a:graphic>
      </p:graphicFrame>
      <p:sp>
        <p:nvSpPr>
          <p:cNvPr id="3" name="Title 12">
            <a:extLst>
              <a:ext uri="{FF2B5EF4-FFF2-40B4-BE49-F238E27FC236}">
                <a16:creationId xmlns:a16="http://schemas.microsoft.com/office/drawing/2014/main" id="{15C736DC-4EF6-4C6D-8414-B17E267DE22C}"/>
              </a:ext>
            </a:extLst>
          </p:cNvPr>
          <p:cNvSpPr txBox="1">
            <a:spLocks/>
          </p:cNvSpPr>
          <p:nvPr/>
        </p:nvSpPr>
        <p:spPr>
          <a:xfrm>
            <a:off x="228601" y="101149"/>
            <a:ext cx="11734799" cy="4725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/>
              <a:t>One-time Funding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FF724B7-07BA-4BB5-8415-9E974F5CED49}"/>
              </a:ext>
            </a:extLst>
          </p:cNvPr>
          <p:cNvSpPr/>
          <p:nvPr/>
        </p:nvSpPr>
        <p:spPr>
          <a:xfrm>
            <a:off x="1589" y="2374411"/>
            <a:ext cx="12190411" cy="54808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70438E2-2100-4567-A7C6-B784942916B8}"/>
              </a:ext>
            </a:extLst>
          </p:cNvPr>
          <p:cNvSpPr/>
          <p:nvPr/>
        </p:nvSpPr>
        <p:spPr>
          <a:xfrm>
            <a:off x="3176" y="2922492"/>
            <a:ext cx="12190411" cy="1272989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96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4C9E0F9-2451-4C4C-AFA8-27A44AB773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163400"/>
              </p:ext>
            </p:extLst>
          </p:nvPr>
        </p:nvGraphicFramePr>
        <p:xfrm>
          <a:off x="0" y="0"/>
          <a:ext cx="12188825" cy="68580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22810">
                  <a:extLst>
                    <a:ext uri="{9D8B030D-6E8A-4147-A177-3AD203B41FA5}">
                      <a16:colId xmlns:a16="http://schemas.microsoft.com/office/drawing/2014/main" val="3740369513"/>
                    </a:ext>
                  </a:extLst>
                </a:gridCol>
                <a:gridCol w="2314484">
                  <a:extLst>
                    <a:ext uri="{9D8B030D-6E8A-4147-A177-3AD203B41FA5}">
                      <a16:colId xmlns:a16="http://schemas.microsoft.com/office/drawing/2014/main" val="750480041"/>
                    </a:ext>
                  </a:extLst>
                </a:gridCol>
                <a:gridCol w="2257517">
                  <a:extLst>
                    <a:ext uri="{9D8B030D-6E8A-4147-A177-3AD203B41FA5}">
                      <a16:colId xmlns:a16="http://schemas.microsoft.com/office/drawing/2014/main" val="1677183787"/>
                    </a:ext>
                  </a:extLst>
                </a:gridCol>
                <a:gridCol w="2894014">
                  <a:extLst>
                    <a:ext uri="{9D8B030D-6E8A-4147-A177-3AD203B41FA5}">
                      <a16:colId xmlns:a16="http://schemas.microsoft.com/office/drawing/2014/main" val="3294202897"/>
                    </a:ext>
                  </a:extLst>
                </a:gridCol>
              </a:tblGrid>
              <a:tr h="1547754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Final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Systemwide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Projected District - Unrestricted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Projected District - 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9469002"/>
                  </a:ext>
                </a:extLst>
              </a:tr>
              <a:tr h="92865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Guided Pathways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$50.0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0721470"/>
                  </a:ext>
                </a:extLst>
              </a:tr>
              <a:tr h="934385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Faculty Professional Development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$20.0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489008"/>
                  </a:ext>
                </a:extLst>
              </a:tr>
              <a:tr h="945849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EEO Best Practices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$20.0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715725"/>
                  </a:ext>
                </a:extLst>
              </a:tr>
              <a:tr h="928653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Collaboration with Workforce Development Board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$20.0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216168"/>
                  </a:ext>
                </a:extLst>
              </a:tr>
              <a:tr h="839553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Competency Based Education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$10.0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857971"/>
                  </a:ext>
                </a:extLst>
              </a:tr>
              <a:tr h="733154"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Common Course Numbering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$10.0 million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N/A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u="none" dirty="0"/>
                        <a:t>Unknown</a:t>
                      </a:r>
                      <a:endParaRPr lang="en-US" sz="2400" b="0" i="0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121216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5AB9479-4EF5-4C03-B250-2D18482EC1CE}"/>
              </a:ext>
            </a:extLst>
          </p:cNvPr>
          <p:cNvSpPr/>
          <p:nvPr/>
        </p:nvSpPr>
        <p:spPr>
          <a:xfrm>
            <a:off x="-1586" y="1576552"/>
            <a:ext cx="12190411" cy="88874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73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88CB4BF-ADD9-4714-883A-B56A3A734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172007"/>
              </p:ext>
            </p:extLst>
          </p:nvPr>
        </p:nvGraphicFramePr>
        <p:xfrm>
          <a:off x="0" y="-1"/>
          <a:ext cx="12188825" cy="559627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95414">
                  <a:extLst>
                    <a:ext uri="{9D8B030D-6E8A-4147-A177-3AD203B41FA5}">
                      <a16:colId xmlns:a16="http://schemas.microsoft.com/office/drawing/2014/main" val="96961439"/>
                    </a:ext>
                  </a:extLst>
                </a:gridCol>
                <a:gridCol w="2827604">
                  <a:extLst>
                    <a:ext uri="{9D8B030D-6E8A-4147-A177-3AD203B41FA5}">
                      <a16:colId xmlns:a16="http://schemas.microsoft.com/office/drawing/2014/main" val="1111019549"/>
                    </a:ext>
                  </a:extLst>
                </a:gridCol>
                <a:gridCol w="1741399">
                  <a:extLst>
                    <a:ext uri="{9D8B030D-6E8A-4147-A177-3AD203B41FA5}">
                      <a16:colId xmlns:a16="http://schemas.microsoft.com/office/drawing/2014/main" val="398686512"/>
                    </a:ext>
                  </a:extLst>
                </a:gridCol>
                <a:gridCol w="586165">
                  <a:extLst>
                    <a:ext uri="{9D8B030D-6E8A-4147-A177-3AD203B41FA5}">
                      <a16:colId xmlns:a16="http://schemas.microsoft.com/office/drawing/2014/main" val="2208653472"/>
                    </a:ext>
                  </a:extLst>
                </a:gridCol>
                <a:gridCol w="2338243">
                  <a:extLst>
                    <a:ext uri="{9D8B030D-6E8A-4147-A177-3AD203B41FA5}">
                      <a16:colId xmlns:a16="http://schemas.microsoft.com/office/drawing/2014/main" val="3841825276"/>
                    </a:ext>
                  </a:extLst>
                </a:gridCol>
              </a:tblGrid>
              <a:tr h="14973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Final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Systemwide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Projected District - Unrestricted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Projected District - Restricted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Projected District - 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376388"/>
                  </a:ext>
                </a:extLst>
              </a:tr>
              <a:tr h="101848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LGBTQ+ Centers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$10.0 million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N/A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Unknown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202765"/>
                  </a:ext>
                </a:extLst>
              </a:tr>
              <a:tr h="55852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AB 1460 Anti-racism Initiatives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$5.6 million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N/A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Unknown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11978"/>
                  </a:ext>
                </a:extLst>
              </a:tr>
              <a:tr h="101848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/>
                        <a:t>Instruct.Materials</a:t>
                      </a:r>
                      <a:r>
                        <a:rPr lang="en-US" sz="2800" dirty="0"/>
                        <a:t> – </a:t>
                      </a:r>
                    </a:p>
                    <a:p>
                      <a:pPr algn="ctr"/>
                      <a:r>
                        <a:rPr lang="en-US" sz="2800" dirty="0"/>
                        <a:t>Dual Enrollment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$2.5 million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N/A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$30 thousand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Unknown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6600227"/>
                  </a:ext>
                </a:extLst>
              </a:tr>
              <a:tr h="55852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CCC Registry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$1.0 million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State Initiative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2526978"/>
                  </a:ext>
                </a:extLst>
              </a:tr>
              <a:tr h="558526">
                <a:tc>
                  <a:txBody>
                    <a:bodyPr/>
                    <a:lstStyle/>
                    <a:p>
                      <a:pPr algn="ctr"/>
                      <a:r>
                        <a:rPr lang="en-US" sz="2800" u="sng" dirty="0"/>
                        <a:t>Total One-time Funding</a:t>
                      </a:r>
                      <a:endParaRPr lang="en-US" sz="28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sng" dirty="0"/>
                        <a:t>$2,518.3 million</a:t>
                      </a:r>
                      <a:endParaRPr lang="en-US" sz="28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u="sng" dirty="0"/>
                        <a:t>$0.00</a:t>
                      </a:r>
                      <a:endParaRPr lang="en-US" sz="28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u="sng" dirty="0"/>
                        <a:t>$11.59 million</a:t>
                      </a:r>
                      <a:endParaRPr lang="en-US" sz="28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800" b="1" i="1" u="sng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5484201"/>
                  </a:ext>
                </a:extLst>
              </a:tr>
            </a:tbl>
          </a:graphicData>
        </a:graphic>
      </p:graphicFrame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284AD07-455D-440B-A82B-E782278645EF}"/>
              </a:ext>
            </a:extLst>
          </p:cNvPr>
          <p:cNvSpPr/>
          <p:nvPr/>
        </p:nvSpPr>
        <p:spPr>
          <a:xfrm>
            <a:off x="1589" y="5048196"/>
            <a:ext cx="12190411" cy="54808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15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29" y="2243644"/>
            <a:ext cx="11081656" cy="237071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2021-2022 PROPOSED ADOPTED</a:t>
            </a:r>
          </a:p>
        </p:txBody>
      </p:sp>
    </p:spTree>
    <p:extLst>
      <p:ext uri="{BB962C8B-B14F-4D97-AF65-F5344CB8AC3E}">
        <p14:creationId xmlns:p14="http://schemas.microsoft.com/office/powerpoint/2010/main" val="378533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229" y="2243644"/>
            <a:ext cx="11081656" cy="237071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2021-2022 major assumptions</a:t>
            </a:r>
          </a:p>
        </p:txBody>
      </p:sp>
    </p:spTree>
    <p:extLst>
      <p:ext uri="{BB962C8B-B14F-4D97-AF65-F5344CB8AC3E}">
        <p14:creationId xmlns:p14="http://schemas.microsoft.com/office/powerpoint/2010/main" val="240257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198119" y="1131683"/>
            <a:ext cx="11795760" cy="572631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District Planning and Advisory Council (DPAC)</a:t>
            </a:r>
          </a:p>
          <a:p>
            <a:pPr lvl="1"/>
            <a:r>
              <a:rPr lang="en-US" sz="3600" dirty="0"/>
              <a:t>Primary planning body</a:t>
            </a:r>
          </a:p>
          <a:p>
            <a:r>
              <a:rPr lang="en-US" sz="3600" dirty="0"/>
              <a:t>Developed 8 Annual Plans for 2021-22</a:t>
            </a:r>
          </a:p>
          <a:p>
            <a:r>
              <a:rPr lang="en-US" sz="3600" dirty="0"/>
              <a:t>All 8 plans included in the Proposed Adopted Budget</a:t>
            </a:r>
          </a:p>
          <a:p>
            <a:pPr lvl="1"/>
            <a:r>
              <a:rPr lang="en-US" sz="3400" dirty="0"/>
              <a:t>Grant Funded - $2,094,689</a:t>
            </a:r>
          </a:p>
          <a:p>
            <a:pPr lvl="1"/>
            <a:r>
              <a:rPr lang="en-US" sz="3400" dirty="0"/>
              <a:t>Unrestricted Funded - $525,226</a:t>
            </a:r>
          </a:p>
          <a:p>
            <a:pPr marL="457200" lvl="1" indent="0">
              <a:buNone/>
            </a:pPr>
            <a:endParaRPr lang="en-US" sz="3400" dirty="0"/>
          </a:p>
          <a:p>
            <a:endParaRPr lang="en-US" sz="3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39C6787-FC93-481A-8751-D8E661BE93A8}"/>
              </a:ext>
            </a:extLst>
          </p:cNvPr>
          <p:cNvSpPr txBox="1">
            <a:spLocks/>
          </p:cNvSpPr>
          <p:nvPr/>
        </p:nvSpPr>
        <p:spPr>
          <a:xfrm>
            <a:off x="1" y="287578"/>
            <a:ext cx="12104482" cy="770513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Linking planning to budgeting</a:t>
            </a:r>
          </a:p>
        </p:txBody>
      </p:sp>
    </p:spTree>
    <p:extLst>
      <p:ext uri="{BB962C8B-B14F-4D97-AF65-F5344CB8AC3E}">
        <p14:creationId xmlns:p14="http://schemas.microsoft.com/office/powerpoint/2010/main" val="329205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55E1D7-9C01-46A9-AC96-FEB1F4097A45}"/>
              </a:ext>
            </a:extLst>
          </p:cNvPr>
          <p:cNvSpPr/>
          <p:nvPr/>
        </p:nvSpPr>
        <p:spPr>
          <a:xfrm>
            <a:off x="80682" y="645745"/>
            <a:ext cx="1203063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Reduce Racial Equity Gaps and Increase Completion of Academic and Career Paths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$44,707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one-time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to be funded by Award and Innovation in Higher Education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Close gaps in educational outcomes and provide educational and career opportunities and pathways through a critical review of practices for developing, approving and assessing Program Learning Outcomes (PLOs) and course level Student Learning outcomes (SLOs).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0000"/>
                </a:solidFill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Reduce Racial Equity Gaps in Course Success for Largest Gateway Courses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 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$1,402,535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one-time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to be funded by Student Equity Achievement Program and Guided Pathways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7150"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Reduce racial equity gaps in course success for the largest gateway courses by implementing professional development program in equity minded teaching practices and curricular development.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Reduce Racial Equity Gaps and Increase Success in AB705 Mathematics Courses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$192,330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on-going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 to be funded by Unrestricted General Fund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Reduce racial equity gaps in AB 705 Math courses by providing support services to help students be successful on their Mathematics paths at SMC and when they move on to a 4-year institution.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Reduce Racial Equity Gaps and Increase Success in AB705 English Courses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$142,896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on-going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 to be funded by Unrestricted General Fund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Reduce racial equity gaps in AB 705 English courses by providing support services to help students be successful on their English paths at SMC and when they move on to a 4-year institution.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57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DCBB3C8-2307-40C3-826A-EE97D05A2EE5}"/>
              </a:ext>
            </a:extLst>
          </p:cNvPr>
          <p:cNvSpPr/>
          <p:nvPr/>
        </p:nvSpPr>
        <p:spPr>
          <a:xfrm>
            <a:off x="31376" y="401597"/>
            <a:ext cx="12129247" cy="6348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Starfish GPS Early Alert System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$93,034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on-going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 to be funded by Student Equity Achievement Program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Increase persistence, retention and completion among racially minoritized students using SMC Gateway to Persistence and Success (GPS) technology tool.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 algn="just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000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SMC Online Education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$65,000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one-time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to be funded by the Unrestricted General Fund and $61,415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one-time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to be funded by Student Equity and Achievement Program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7150" algn="just">
              <a:lnSpc>
                <a:spcPct val="107000"/>
              </a:lnSpc>
            </a:pPr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Increase the number of online degree and certificate completions by African American and Latinx students.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000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Areas of Interest Counseling (at Scale) and Student Care Teams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$492,998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on-going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 to be funded by Student Equity and Achievement Program and Title V Navigating Pathways to Success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07950"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(a) Implement counseling and support staff clusters for all Areas of Interest (AOI) (at Scale) (b) Student Care Teams – reduce racial equity gaps in persistence, retention and completion through the implementation of a “case management approach” for racially minoritized students. 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 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000" b="1" i="1" u="sng" dirty="0">
                <a:latin typeface="Palatino Linotype" panose="02040502050505030304" pitchFamily="18" charset="0"/>
                <a:ea typeface="Times New Roman" panose="02020603050405020304" pitchFamily="18" charset="0"/>
              </a:rPr>
              <a:t>Human Resource Staffing Plan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Times New Roman" panose="02020603050405020304" pitchFamily="18" charset="0"/>
              </a:rPr>
              <a:t>Budget: 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$125,000 (</a:t>
            </a:r>
            <a:r>
              <a:rPr lang="en-US" i="1" dirty="0">
                <a:latin typeface="Gill Sans MT" panose="020B0502020104020203" pitchFamily="34" charset="0"/>
                <a:ea typeface="Times New Roman" panose="02020603050405020304" pitchFamily="18" charset="0"/>
              </a:rPr>
              <a:t>one-time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) to be funded by Unrestricted General Fund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Purpose/Goal of Action Plan:</a:t>
            </a:r>
            <a:r>
              <a:rPr lang="en-US" dirty="0">
                <a:latin typeface="Gill Sans MT" panose="020B0502020104020203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latin typeface="Gill Sans MT" panose="020B0502020104020203" pitchFamily="34" charset="0"/>
                <a:ea typeface="Garamond" panose="02020404030301010803" pitchFamily="18" charset="0"/>
                <a:cs typeface="Garamond" panose="02020404030301010803" pitchFamily="18" charset="0"/>
              </a:rPr>
              <a:t>Research and assess costs associated with developing a Human Resources staff plan which supports student success by achieving benchmark levels of full-time faculty,  classified staff and administrators.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349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-1" y="1164339"/>
            <a:ext cx="12191999" cy="540608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Apportionment</a:t>
            </a:r>
          </a:p>
          <a:p>
            <a:pPr lvl="1"/>
            <a:r>
              <a:rPr lang="en-US" sz="2400" dirty="0"/>
              <a:t>COLA: 5.07% or $6.99 million</a:t>
            </a:r>
          </a:p>
          <a:p>
            <a:pPr lvl="1"/>
            <a:r>
              <a:rPr lang="en-US" sz="2400" dirty="0"/>
              <a:t>No Growth: Hold harmless</a:t>
            </a:r>
          </a:p>
          <a:p>
            <a:pPr lvl="1"/>
            <a:r>
              <a:rPr lang="en-US" sz="2400" dirty="0"/>
              <a:t>Deficit Factor: </a:t>
            </a:r>
            <a:r>
              <a:rPr lang="en-US" sz="2400" dirty="0">
                <a:solidFill>
                  <a:schemeClr val="accent1"/>
                </a:solidFill>
              </a:rPr>
              <a:t>&lt;1.03%&gt; </a:t>
            </a:r>
            <a:r>
              <a:rPr lang="en-US" sz="2400" dirty="0"/>
              <a:t>= </a:t>
            </a:r>
            <a:r>
              <a:rPr lang="en-US" sz="2400" dirty="0">
                <a:solidFill>
                  <a:schemeClr val="accent1"/>
                </a:solidFill>
              </a:rPr>
              <a:t>&lt;$1.497&gt; M</a:t>
            </a:r>
            <a:endParaRPr lang="en-US" sz="2800" dirty="0"/>
          </a:p>
          <a:p>
            <a:r>
              <a:rPr lang="en-US" sz="2800" dirty="0"/>
              <a:t>Credit Res. FTES: </a:t>
            </a:r>
            <a:r>
              <a:rPr lang="en-US" sz="2800" dirty="0">
                <a:solidFill>
                  <a:schemeClr val="accent1"/>
                </a:solidFill>
              </a:rPr>
              <a:t>&lt;8.9%&gt; </a:t>
            </a:r>
            <a:r>
              <a:rPr lang="en-US" sz="2800" dirty="0"/>
              <a:t>or </a:t>
            </a:r>
            <a:r>
              <a:rPr lang="en-US" sz="2800" dirty="0">
                <a:solidFill>
                  <a:schemeClr val="accent1"/>
                </a:solidFill>
              </a:rPr>
              <a:t>&lt;1,682.62&gt; </a:t>
            </a:r>
            <a:r>
              <a:rPr lang="en-US" sz="2800" dirty="0"/>
              <a:t>FTES</a:t>
            </a:r>
          </a:p>
          <a:p>
            <a:pPr lvl="1"/>
            <a:r>
              <a:rPr lang="en-US" sz="2800" dirty="0"/>
              <a:t>Highest </a:t>
            </a:r>
            <a:r>
              <a:rPr lang="en-US" sz="2800" dirty="0" err="1"/>
              <a:t>CrFTES</a:t>
            </a:r>
            <a:r>
              <a:rPr lang="en-US" sz="2800" dirty="0"/>
              <a:t> 2008-09: 22,859; 2021-22: 17,252</a:t>
            </a:r>
          </a:p>
          <a:p>
            <a:r>
              <a:rPr lang="en-US" sz="2800" dirty="0" err="1"/>
              <a:t>CrFTES</a:t>
            </a:r>
            <a:r>
              <a:rPr lang="en-US" sz="2800" dirty="0"/>
              <a:t> = 17,252.39; NC = 705.16; Total: 17,957.55 FTES</a:t>
            </a:r>
          </a:p>
          <a:p>
            <a:pPr lvl="1"/>
            <a:r>
              <a:rPr lang="en-US" sz="2800" dirty="0"/>
              <a:t>Medium District: Loss of </a:t>
            </a:r>
            <a:r>
              <a:rPr lang="en-US" sz="2800" dirty="0">
                <a:solidFill>
                  <a:schemeClr val="accent1"/>
                </a:solidFill>
              </a:rPr>
              <a:t>&lt;$1,425,366&gt;</a:t>
            </a:r>
          </a:p>
          <a:p>
            <a:r>
              <a:rPr lang="en-US" sz="2800" dirty="0"/>
              <a:t>Hold Harmless: $18,816,980</a:t>
            </a:r>
          </a:p>
          <a:p>
            <a:pPr lvl="1"/>
            <a:r>
              <a:rPr lang="en-US" sz="2400" dirty="0"/>
              <a:t>Need 4,382.63 </a:t>
            </a:r>
            <a:r>
              <a:rPr lang="en-US" sz="2400" dirty="0" err="1"/>
              <a:t>CrFTES</a:t>
            </a:r>
            <a:r>
              <a:rPr lang="en-US" sz="2400" dirty="0"/>
              <a:t> growth before funding begins</a:t>
            </a:r>
          </a:p>
          <a:p>
            <a:r>
              <a:rPr lang="en-US" sz="2600" dirty="0"/>
              <a:t>Revenue Backfill: $14,395,308 </a:t>
            </a:r>
          </a:p>
          <a:p>
            <a:pPr lvl="1"/>
            <a:r>
              <a:rPr lang="en-US" sz="2400" dirty="0"/>
              <a:t>2020-21: $16,681,407</a:t>
            </a:r>
          </a:p>
          <a:p>
            <a:pPr lvl="1"/>
            <a:r>
              <a:rPr lang="en-US" sz="2400" dirty="0"/>
              <a:t>Total 2 Year  backfill: $31,076,715</a:t>
            </a:r>
          </a:p>
          <a:p>
            <a:pPr lvl="1"/>
            <a:endParaRPr lang="en-US" sz="26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39C6787-FC93-481A-8751-D8E661BE93A8}"/>
              </a:ext>
            </a:extLst>
          </p:cNvPr>
          <p:cNvSpPr txBox="1">
            <a:spLocks/>
          </p:cNvSpPr>
          <p:nvPr/>
        </p:nvSpPr>
        <p:spPr>
          <a:xfrm>
            <a:off x="597625" y="287578"/>
            <a:ext cx="10996749" cy="770513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Major assumptions</a:t>
            </a:r>
          </a:p>
        </p:txBody>
      </p:sp>
    </p:spTree>
    <p:extLst>
      <p:ext uri="{BB962C8B-B14F-4D97-AF65-F5344CB8AC3E}">
        <p14:creationId xmlns:p14="http://schemas.microsoft.com/office/powerpoint/2010/main" val="250633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1060302"/>
            <a:ext cx="11930742" cy="93882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Things can and will change</a:t>
            </a:r>
            <a:b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</a:br>
            <a:endParaRPr lang="en-US" sz="5400" u="sng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85E414-A958-4FB8-8891-CC1DE53B1E20}"/>
              </a:ext>
            </a:extLst>
          </p:cNvPr>
          <p:cNvSpPr txBox="1"/>
          <p:nvPr/>
        </p:nvSpPr>
        <p:spPr>
          <a:xfrm>
            <a:off x="942987" y="2510118"/>
            <a:ext cx="1030602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CCCCO has not provided District allocations </a:t>
            </a:r>
          </a:p>
          <a:p>
            <a:r>
              <a:rPr lang="en-US" sz="3600" dirty="0"/>
              <a:t>for the majority of new programs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E.g. Full-time Faculty Hiring</a:t>
            </a:r>
          </a:p>
          <a:p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3557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93024" y="1230107"/>
            <a:ext cx="12005952" cy="530649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Non-resident FTES: </a:t>
            </a:r>
            <a:r>
              <a:rPr lang="en-US" sz="3600" dirty="0">
                <a:solidFill>
                  <a:srgbClr val="FF0000"/>
                </a:solidFill>
              </a:rPr>
              <a:t>&lt;14.22%&gt; </a:t>
            </a:r>
            <a:r>
              <a:rPr lang="en-US" sz="3600" dirty="0"/>
              <a:t>or </a:t>
            </a:r>
            <a:r>
              <a:rPr lang="en-US" sz="3600" dirty="0">
                <a:solidFill>
                  <a:srgbClr val="FF0000"/>
                </a:solidFill>
              </a:rPr>
              <a:t>&lt;436.19&gt; </a:t>
            </a:r>
            <a:r>
              <a:rPr lang="en-US" sz="3600" dirty="0"/>
              <a:t>FTES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en-US" sz="3000" dirty="0"/>
              <a:t>2007-08 = 5,071 FTES; 2018-19 = 4,259; 2019-20 = 3,702;			 2020-21 = 3,067; 2021-22 = 2,631</a:t>
            </a:r>
          </a:p>
          <a:p>
            <a:pPr lvl="1"/>
            <a:r>
              <a:rPr lang="en-US" sz="3200" dirty="0"/>
              <a:t>NR Tuition revenue decrease of ~</a:t>
            </a:r>
            <a:r>
              <a:rPr lang="en-US" sz="3200" dirty="0">
                <a:solidFill>
                  <a:srgbClr val="FF0000"/>
                </a:solidFill>
              </a:rPr>
              <a:t>&lt;$3,356,638&gt; </a:t>
            </a:r>
            <a:r>
              <a:rPr lang="en-US" sz="3200" dirty="0"/>
              <a:t>from PY</a:t>
            </a:r>
          </a:p>
          <a:p>
            <a:pPr lvl="2"/>
            <a:r>
              <a:rPr lang="en-US" sz="3000" dirty="0"/>
              <a:t>2017-2018 = $33,973,786</a:t>
            </a:r>
          </a:p>
          <a:p>
            <a:pPr lvl="2"/>
            <a:r>
              <a:rPr lang="en-US" sz="3000" dirty="0"/>
              <a:t>2018-2019 = $33,029,528</a:t>
            </a:r>
          </a:p>
          <a:p>
            <a:pPr lvl="2"/>
            <a:r>
              <a:rPr lang="en-US" sz="3000" dirty="0"/>
              <a:t>2019-2020 = $28,384,549</a:t>
            </a:r>
          </a:p>
          <a:p>
            <a:pPr lvl="2"/>
            <a:r>
              <a:rPr lang="en-US" sz="3000" dirty="0"/>
              <a:t>2020-2021 = $23,987,221</a:t>
            </a:r>
          </a:p>
          <a:p>
            <a:pPr lvl="2"/>
            <a:r>
              <a:rPr lang="en-US" sz="3000" dirty="0"/>
              <a:t>2021-2022 = $20,630,583</a:t>
            </a:r>
          </a:p>
          <a:p>
            <a:pPr lvl="2"/>
            <a:r>
              <a:rPr lang="en-US" sz="3000" dirty="0"/>
              <a:t>4 Year Decrease of </a:t>
            </a:r>
            <a:r>
              <a:rPr lang="en-US" sz="2800" dirty="0"/>
              <a:t>~</a:t>
            </a:r>
            <a:r>
              <a:rPr lang="en-US" sz="2800" dirty="0">
                <a:solidFill>
                  <a:srgbClr val="FF0000"/>
                </a:solidFill>
              </a:rPr>
              <a:t>&lt;$13,343,203&gt; </a:t>
            </a:r>
            <a:r>
              <a:rPr lang="en-US" sz="2800" dirty="0"/>
              <a:t>or</a:t>
            </a:r>
            <a:r>
              <a:rPr lang="en-US" sz="2800" dirty="0">
                <a:solidFill>
                  <a:srgbClr val="FF0000"/>
                </a:solidFill>
              </a:rPr>
              <a:t> &lt;39.3%&gt; </a:t>
            </a:r>
            <a:endParaRPr lang="en-US" sz="3000" dirty="0"/>
          </a:p>
          <a:p>
            <a:r>
              <a:rPr lang="en-US" sz="3400" dirty="0"/>
              <a:t>All revenues driven by FTES adjusted</a:t>
            </a:r>
            <a:endParaRPr lang="en-US" sz="3600" dirty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7800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04290A3-D684-40D8-8697-0CCE1DF94F5A}"/>
              </a:ext>
            </a:extLst>
          </p:cNvPr>
          <p:cNvSpPr txBox="1"/>
          <p:nvPr/>
        </p:nvSpPr>
        <p:spPr>
          <a:xfrm>
            <a:off x="0" y="2459504"/>
            <a:ext cx="1219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Since 2016-2017, total resident and non-resident FTES served is projected to have declined by </a:t>
            </a:r>
            <a:r>
              <a:rPr lang="en-US" sz="4000" b="1" dirty="0">
                <a:solidFill>
                  <a:srgbClr val="FF0000"/>
                </a:solidFill>
              </a:rPr>
              <a:t>~&lt;21.0%&gt; </a:t>
            </a:r>
            <a:r>
              <a:rPr lang="en-US" sz="4000" b="1" dirty="0"/>
              <a:t>or </a:t>
            </a:r>
            <a:r>
              <a:rPr lang="en-US" sz="4000" b="1" dirty="0">
                <a:solidFill>
                  <a:srgbClr val="FF0000"/>
                </a:solidFill>
              </a:rPr>
              <a:t>&lt;5,446.21&gt; </a:t>
            </a:r>
            <a:r>
              <a:rPr lang="en-US" sz="4000" b="1" dirty="0"/>
              <a:t>FTES</a:t>
            </a:r>
          </a:p>
        </p:txBody>
      </p:sp>
    </p:spTree>
    <p:extLst>
      <p:ext uri="{BB962C8B-B14F-4D97-AF65-F5344CB8AC3E}">
        <p14:creationId xmlns:p14="http://schemas.microsoft.com/office/powerpoint/2010/main" val="1968285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80682" y="480068"/>
            <a:ext cx="12111318" cy="545456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/>
              <a:t>Salaries: Step, column, longevity and negotiated adjustments</a:t>
            </a:r>
          </a:p>
          <a:p>
            <a:r>
              <a:rPr lang="en-US" sz="3600" dirty="0"/>
              <a:t>Health and Welfare </a:t>
            </a:r>
            <a:r>
              <a:rPr lang="en-US" sz="2000" i="1" dirty="0"/>
              <a:t>(adjusted for SRP)</a:t>
            </a:r>
          </a:p>
          <a:p>
            <a:pPr lvl="1"/>
            <a:r>
              <a:rPr lang="en-US" sz="3400" dirty="0"/>
              <a:t>Current employees: 5.6%</a:t>
            </a:r>
          </a:p>
          <a:p>
            <a:pPr lvl="1"/>
            <a:r>
              <a:rPr lang="en-US" sz="3400" dirty="0"/>
              <a:t>Retirees: 6.07%</a:t>
            </a:r>
          </a:p>
          <a:p>
            <a:r>
              <a:rPr lang="en-US" sz="3600" dirty="0"/>
              <a:t>Supplies pre-COVID funding level</a:t>
            </a:r>
          </a:p>
          <a:p>
            <a:r>
              <a:rPr lang="en-US" sz="3600" dirty="0"/>
              <a:t>Services pre-COVID funding levels adjusted for approved increases</a:t>
            </a:r>
          </a:p>
          <a:p>
            <a:pPr lvl="1"/>
            <a:r>
              <a:rPr lang="en-US" sz="3400" dirty="0"/>
              <a:t>Big Blue Bus: $1,008,000</a:t>
            </a:r>
          </a:p>
          <a:p>
            <a:r>
              <a:rPr lang="en-US" sz="3600" dirty="0"/>
              <a:t>Utilities: Adjusted for reopening on-campus activities</a:t>
            </a:r>
            <a:endParaRPr lang="en-US" sz="3400" dirty="0"/>
          </a:p>
          <a:p>
            <a:r>
              <a:rPr lang="en-US" sz="3600" dirty="0"/>
              <a:t>Insurance: 9.7%</a:t>
            </a:r>
          </a:p>
          <a:p>
            <a:r>
              <a:rPr lang="en-US" sz="3600" dirty="0"/>
              <a:t>No Equipment – Emergency Need Fund 40.0</a:t>
            </a:r>
          </a:p>
        </p:txBody>
      </p:sp>
    </p:spTree>
    <p:extLst>
      <p:ext uri="{BB962C8B-B14F-4D97-AF65-F5344CB8AC3E}">
        <p14:creationId xmlns:p14="http://schemas.microsoft.com/office/powerpoint/2010/main" val="95653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Changes in Revenue</a:t>
            </a:r>
          </a:p>
        </p:txBody>
      </p:sp>
    </p:spTree>
    <p:extLst>
      <p:ext uri="{BB962C8B-B14F-4D97-AF65-F5344CB8AC3E}">
        <p14:creationId xmlns:p14="http://schemas.microsoft.com/office/powerpoint/2010/main" val="328283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D15F89D-9CAD-4D47-B929-9BA6A2DC8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B5C4858-F1B8-4B63-8752-8250DEBE6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283B2D-7C17-4268-A05B-5FADF62BA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616550"/>
              </p:ext>
            </p:extLst>
          </p:nvPr>
        </p:nvGraphicFramePr>
        <p:xfrm>
          <a:off x="0" y="1004624"/>
          <a:ext cx="12192000" cy="5125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791144">
                  <a:extLst>
                    <a:ext uri="{9D8B030D-6E8A-4147-A177-3AD203B41FA5}">
                      <a16:colId xmlns:a16="http://schemas.microsoft.com/office/drawing/2014/main" val="4004712024"/>
                    </a:ext>
                  </a:extLst>
                </a:gridCol>
                <a:gridCol w="2400856">
                  <a:extLst>
                    <a:ext uri="{9D8B030D-6E8A-4147-A177-3AD203B41FA5}">
                      <a16:colId xmlns:a16="http://schemas.microsoft.com/office/drawing/2014/main" val="26974197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117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2020-2021 Unaudited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$196,437,675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07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COLA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6,985,928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964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Student 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384,890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743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Other Local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-437,367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80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Lottery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-451,072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406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STRS On-behalf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-506,404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954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Deficit Factor </a:t>
                      </a: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(Net 20-21; 21-22)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-661,000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986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Non-repetition of PY Adjustment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-708,695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40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Reduction HEERF Backfill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-2,286,099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591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Non-resident Tuition/IESL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-3,356,638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9340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Other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39,688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703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Proposed Adopted Budget Projection: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$195,440,906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75005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28D2C21-59DD-4209-A605-86430AA64AFB}"/>
              </a:ext>
            </a:extLst>
          </p:cNvPr>
          <p:cNvSpPr txBox="1"/>
          <p:nvPr/>
        </p:nvSpPr>
        <p:spPr>
          <a:xfrm>
            <a:off x="199175" y="75177"/>
            <a:ext cx="119143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Projected Changes in Revenue</a:t>
            </a:r>
          </a:p>
          <a:p>
            <a:pPr algn="ctr"/>
            <a:r>
              <a:rPr lang="en-US" sz="2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2020-2021 Unaudited to 2021-2022 Proposed Adopted Budget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A7466-82B0-4E53-AB3D-0D15A889BCF6}"/>
              </a:ext>
            </a:extLst>
          </p:cNvPr>
          <p:cNvSpPr txBox="1"/>
          <p:nvPr/>
        </p:nvSpPr>
        <p:spPr>
          <a:xfrm>
            <a:off x="1371598" y="6223478"/>
            <a:ext cx="956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Total Decline in Revenue is </a:t>
            </a:r>
            <a:r>
              <a:rPr lang="en-US" sz="2800" b="1" dirty="0">
                <a:solidFill>
                  <a:srgbClr val="FF0000"/>
                </a:solidFill>
              </a:rPr>
              <a:t>&lt;$996,769&gt; </a:t>
            </a:r>
            <a:r>
              <a:rPr lang="en-US" sz="2800" b="1" dirty="0"/>
              <a:t>or </a:t>
            </a:r>
            <a:r>
              <a:rPr lang="en-US" sz="2800" b="1" dirty="0">
                <a:solidFill>
                  <a:srgbClr val="FF0000"/>
                </a:solidFill>
              </a:rPr>
              <a:t>&lt;0.51%&gt;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06A1C59-9CA2-4B57-8D82-1541151A1F44}"/>
              </a:ext>
            </a:extLst>
          </p:cNvPr>
          <p:cNvSpPr/>
          <p:nvPr/>
        </p:nvSpPr>
        <p:spPr>
          <a:xfrm>
            <a:off x="0" y="1761688"/>
            <a:ext cx="12192000" cy="405301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D795735-3002-4B7C-81E7-0D033ACFA846}"/>
              </a:ext>
            </a:extLst>
          </p:cNvPr>
          <p:cNvSpPr/>
          <p:nvPr/>
        </p:nvSpPr>
        <p:spPr>
          <a:xfrm>
            <a:off x="0" y="4899292"/>
            <a:ext cx="12192000" cy="40530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4E9A75C-8848-4B32-9AE6-F882ECAEBFC5}"/>
              </a:ext>
            </a:extLst>
          </p:cNvPr>
          <p:cNvSpPr/>
          <p:nvPr/>
        </p:nvSpPr>
        <p:spPr>
          <a:xfrm>
            <a:off x="0" y="4546832"/>
            <a:ext cx="12192000" cy="34391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2" grpId="0" animBg="1"/>
      <p:bldP spid="2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0000"/>
                </a:solidFill>
              </a:rPr>
              <a:t>Changes in expenditure</a:t>
            </a:r>
          </a:p>
        </p:txBody>
      </p:sp>
    </p:spTree>
    <p:extLst>
      <p:ext uri="{BB962C8B-B14F-4D97-AF65-F5344CB8AC3E}">
        <p14:creationId xmlns:p14="http://schemas.microsoft.com/office/powerpoint/2010/main" val="89909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9283B2D-7C17-4268-A05B-5FADF62BA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623595"/>
              </p:ext>
            </p:extLst>
          </p:nvPr>
        </p:nvGraphicFramePr>
        <p:xfrm>
          <a:off x="0" y="923159"/>
          <a:ext cx="12192000" cy="591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91144">
                  <a:extLst>
                    <a:ext uri="{9D8B030D-6E8A-4147-A177-3AD203B41FA5}">
                      <a16:colId xmlns:a16="http://schemas.microsoft.com/office/drawing/2014/main" val="4004712024"/>
                    </a:ext>
                  </a:extLst>
                </a:gridCol>
                <a:gridCol w="2400856">
                  <a:extLst>
                    <a:ext uri="{9D8B030D-6E8A-4147-A177-3AD203B41FA5}">
                      <a16:colId xmlns:a16="http://schemas.microsoft.com/office/drawing/2014/main" val="2697419741"/>
                    </a:ext>
                  </a:extLst>
                </a:gridCol>
              </a:tblGrid>
              <a:tr h="3570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117696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2020-2021 Unaudited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$182,293,014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07610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Supplies and Contracts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4,078,317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3743586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3,490,259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958151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Non-repetition of Furlough</a:t>
                      </a: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2,426,631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406559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SMCFA Negotiated Increase 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1,301,457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408175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Step, Column and Longevity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1,153,054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591676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Vacancy List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755,730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85249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Utilities and Insurance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578,451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095476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Hourly Instruction and Non-Instruction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440,727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704620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STRS On-behalf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-506,404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022941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Supplemental Retirement </a:t>
                      </a:r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(Salary and Benefits 7-1 to 9-30)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-881,288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593568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Vacation Payout </a:t>
                      </a:r>
                      <a:r>
                        <a:rPr lang="en-US" sz="1600" dirty="0"/>
                        <a:t>(SRP and One-time)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-1,121,733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934074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Other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>
                          <a:solidFill>
                            <a:schemeClr val="accent1"/>
                          </a:solidFill>
                        </a:rPr>
                        <a:t>119,734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703616"/>
                  </a:ext>
                </a:extLst>
              </a:tr>
              <a:tr h="365634">
                <a:tc>
                  <a:txBody>
                    <a:bodyPr/>
                    <a:lstStyle/>
                    <a:p>
                      <a:r>
                        <a:rPr lang="en-US" sz="2000" dirty="0"/>
                        <a:t>Proposed Adopted Budget Projection: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$194,127,949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75005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28D2C21-59DD-4209-A605-86430AA64AFB}"/>
              </a:ext>
            </a:extLst>
          </p:cNvPr>
          <p:cNvSpPr txBox="1"/>
          <p:nvPr/>
        </p:nvSpPr>
        <p:spPr>
          <a:xfrm>
            <a:off x="116541" y="-30948"/>
            <a:ext cx="119858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Projected Changes in Expenditure</a:t>
            </a:r>
          </a:p>
          <a:p>
            <a:pPr algn="ctr"/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2020-2021 Unaudited to 2021-2022 Proposed Adopted Budget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A7466-82B0-4E53-AB3D-0D15A889BCF6}"/>
              </a:ext>
            </a:extLst>
          </p:cNvPr>
          <p:cNvSpPr txBox="1"/>
          <p:nvPr/>
        </p:nvSpPr>
        <p:spPr>
          <a:xfrm>
            <a:off x="1858091" y="5934841"/>
            <a:ext cx="956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</a:rPr>
              <a:t>Total Increase in Expenditure is </a:t>
            </a:r>
            <a:r>
              <a:rPr lang="en-US" sz="2800" b="1" u="sng" dirty="0">
                <a:solidFill>
                  <a:srgbClr val="FF0000"/>
                </a:solidFill>
              </a:rPr>
              <a:t>$11,834,935 </a:t>
            </a:r>
            <a:r>
              <a:rPr lang="en-US" sz="2800" b="1" u="sng" dirty="0">
                <a:solidFill>
                  <a:schemeClr val="bg1"/>
                </a:solidFill>
              </a:rPr>
              <a:t>or </a:t>
            </a:r>
            <a:r>
              <a:rPr lang="en-US" sz="2800" b="1" u="sng" dirty="0">
                <a:solidFill>
                  <a:srgbClr val="FF0000"/>
                </a:solidFill>
              </a:rPr>
              <a:t>6.5%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87D23E5-7854-4328-AEB4-1C900BC063FE}"/>
              </a:ext>
            </a:extLst>
          </p:cNvPr>
          <p:cNvSpPr/>
          <p:nvPr/>
        </p:nvSpPr>
        <p:spPr>
          <a:xfrm>
            <a:off x="0" y="1694329"/>
            <a:ext cx="12192000" cy="3944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6612CC-BD1A-485C-95EA-8D4059B403D6}"/>
              </a:ext>
            </a:extLst>
          </p:cNvPr>
          <p:cNvSpPr/>
          <p:nvPr/>
        </p:nvSpPr>
        <p:spPr>
          <a:xfrm>
            <a:off x="0" y="2088776"/>
            <a:ext cx="12192000" cy="3944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9AE5BE74-1DAB-4474-8517-A3BBA8D245B8}"/>
              </a:ext>
            </a:extLst>
          </p:cNvPr>
          <p:cNvSpPr/>
          <p:nvPr/>
        </p:nvSpPr>
        <p:spPr>
          <a:xfrm>
            <a:off x="0" y="2483223"/>
            <a:ext cx="12192000" cy="3944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7F4E39B-2E64-4645-931F-DD39319F0B02}"/>
              </a:ext>
            </a:extLst>
          </p:cNvPr>
          <p:cNvSpPr/>
          <p:nvPr/>
        </p:nvSpPr>
        <p:spPr>
          <a:xfrm>
            <a:off x="13447" y="3272117"/>
            <a:ext cx="12192000" cy="39444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B8D3B37-972B-4898-9966-2672C4B83CD4}"/>
              </a:ext>
            </a:extLst>
          </p:cNvPr>
          <p:cNvSpPr/>
          <p:nvPr/>
        </p:nvSpPr>
        <p:spPr>
          <a:xfrm>
            <a:off x="-13447" y="5260564"/>
            <a:ext cx="12192000" cy="39444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ED796FC-ABFD-487F-86E7-248184AAB6B2}"/>
              </a:ext>
            </a:extLst>
          </p:cNvPr>
          <p:cNvSpPr/>
          <p:nvPr/>
        </p:nvSpPr>
        <p:spPr>
          <a:xfrm>
            <a:off x="0" y="5655011"/>
            <a:ext cx="12192000" cy="394447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41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 animBg="1"/>
      <p:bldP spid="2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Changes in fund balance</a:t>
            </a:r>
          </a:p>
        </p:txBody>
      </p:sp>
    </p:spTree>
    <p:extLst>
      <p:ext uri="{BB962C8B-B14F-4D97-AF65-F5344CB8AC3E}">
        <p14:creationId xmlns:p14="http://schemas.microsoft.com/office/powerpoint/2010/main" val="3912318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1828219-7A83-455A-9BDF-C77ED1762C32}"/>
              </a:ext>
            </a:extLst>
          </p:cNvPr>
          <p:cNvSpPr/>
          <p:nvPr/>
        </p:nvSpPr>
        <p:spPr>
          <a:xfrm>
            <a:off x="932508" y="117367"/>
            <a:ext cx="99316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Projected Changes in Fund Balance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41CCBCFB-14E2-443C-BA0D-E6B7993524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919598"/>
              </p:ext>
            </p:extLst>
          </p:nvPr>
        </p:nvGraphicFramePr>
        <p:xfrm>
          <a:off x="0" y="640586"/>
          <a:ext cx="12192001" cy="6089128"/>
        </p:xfrm>
        <a:graphic>
          <a:graphicData uri="http://schemas.openxmlformats.org/drawingml/2006/table">
            <a:tbl>
              <a:tblPr firstRow="1" bandRow="1"/>
              <a:tblGrid>
                <a:gridCol w="5410390">
                  <a:extLst>
                    <a:ext uri="{9D8B030D-6E8A-4147-A177-3AD203B41FA5}">
                      <a16:colId xmlns:a16="http://schemas.microsoft.com/office/drawing/2014/main" val="1621768518"/>
                    </a:ext>
                  </a:extLst>
                </a:gridCol>
                <a:gridCol w="3662992">
                  <a:extLst>
                    <a:ext uri="{9D8B030D-6E8A-4147-A177-3AD203B41FA5}">
                      <a16:colId xmlns:a16="http://schemas.microsoft.com/office/drawing/2014/main" val="851110215"/>
                    </a:ext>
                  </a:extLst>
                </a:gridCol>
                <a:gridCol w="3118619">
                  <a:extLst>
                    <a:ext uri="{9D8B030D-6E8A-4147-A177-3AD203B41FA5}">
                      <a16:colId xmlns:a16="http://schemas.microsoft.com/office/drawing/2014/main" val="3509267631"/>
                    </a:ext>
                  </a:extLst>
                </a:gridCol>
              </a:tblGrid>
              <a:tr h="9798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Unaudited</a:t>
                      </a:r>
                    </a:p>
                    <a:p>
                      <a:pPr algn="ctr"/>
                      <a:r>
                        <a:rPr lang="en-US" sz="2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2020-2021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Proposed</a:t>
                      </a:r>
                    </a:p>
                    <a:p>
                      <a:pPr algn="ctr"/>
                      <a:r>
                        <a:rPr lang="en-US" sz="2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2021-2022</a:t>
                      </a:r>
                      <a:endPara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081221"/>
                  </a:ext>
                </a:extLst>
              </a:tr>
              <a:tr h="4906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Beg. Fund Balance: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21,040,755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35,483,750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9703562"/>
                  </a:ext>
                </a:extLst>
              </a:tr>
              <a:tr h="4438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Adj. Beg. Balance: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298,334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504012"/>
                  </a:ext>
                </a:extLst>
              </a:tr>
              <a:tr h="5531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Ongoing Revenue: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160,468,113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163,125,731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6111869"/>
                  </a:ext>
                </a:extLst>
              </a:tr>
              <a:tr h="5531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Ongoing Expenditure: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180,052,788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193,321,826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293132"/>
                  </a:ext>
                </a:extLst>
              </a:tr>
              <a:tr h="51069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Operating/Structural Surplus/Deficit: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&lt;19,584,675&gt;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&lt;30,196,095&gt;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001920"/>
                  </a:ext>
                </a:extLst>
              </a:tr>
              <a:tr h="5215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One-time Items/Hold Harmless: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17,047,929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17,113,744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734514"/>
                  </a:ext>
                </a:extLst>
              </a:tr>
              <a:tr h="5373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One-time HEERF: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16,681,407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14,395,308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355001"/>
                  </a:ext>
                </a:extLst>
              </a:tr>
              <a:tr h="4741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Surplus/Deficit w/ One-time Items: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14,144,661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1,312,957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694748"/>
                  </a:ext>
                </a:extLst>
              </a:tr>
              <a:tr h="5373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Ending Fund Balance: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35,483,750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36,769,707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710858"/>
                  </a:ext>
                </a:extLst>
              </a:tr>
              <a:tr h="4741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FB to Total Expenditure and Transfer: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19.47%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/>
                        </a:defRPr>
                      </a:lvl9pPr>
                    </a:lstStyle>
                    <a:p>
                      <a:pPr algn="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18.95%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72AC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463276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64B93FB-F269-4011-B924-70FF6199645A}"/>
              </a:ext>
            </a:extLst>
          </p:cNvPr>
          <p:cNvSpPr/>
          <p:nvPr/>
        </p:nvSpPr>
        <p:spPr>
          <a:xfrm>
            <a:off x="0" y="2563906"/>
            <a:ext cx="12192000" cy="1613647"/>
          </a:xfrm>
          <a:prstGeom prst="round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144527A-3753-4350-B151-17AF20BBFC7B}"/>
              </a:ext>
            </a:extLst>
          </p:cNvPr>
          <p:cNvSpPr/>
          <p:nvPr/>
        </p:nvSpPr>
        <p:spPr>
          <a:xfrm>
            <a:off x="0" y="4177553"/>
            <a:ext cx="12192000" cy="1075765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1B98C1A2-033D-47FC-9503-A6A99B5B1B59}"/>
              </a:ext>
            </a:extLst>
          </p:cNvPr>
          <p:cNvSpPr/>
          <p:nvPr/>
        </p:nvSpPr>
        <p:spPr>
          <a:xfrm>
            <a:off x="0" y="5253317"/>
            <a:ext cx="12192000" cy="964097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5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  <p:bldP spid="7" grpId="1" animBg="1"/>
      <p:bldP spid="8" grpId="0" animBg="1"/>
      <p:bldP spid="8" grpId="1" animBg="1"/>
      <p:bldP spid="8" grpId="2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Issues moving </a:t>
            </a:r>
            <a:r>
              <a:rPr lang="en-US" sz="5400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foRward</a:t>
            </a:r>
            <a:endParaRPr lang="en-US" sz="5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46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2020-2021 recap</a:t>
            </a:r>
          </a:p>
        </p:txBody>
      </p:sp>
    </p:spTree>
    <p:extLst>
      <p:ext uri="{BB962C8B-B14F-4D97-AF65-F5344CB8AC3E}">
        <p14:creationId xmlns:p14="http://schemas.microsoft.com/office/powerpoint/2010/main" val="195887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E56C8748-67C8-48EB-9A65-566487AE9F3B}"/>
              </a:ext>
            </a:extLst>
          </p:cNvPr>
          <p:cNvSpPr txBox="1">
            <a:spLocks/>
          </p:cNvSpPr>
          <p:nvPr/>
        </p:nvSpPr>
        <p:spPr>
          <a:xfrm>
            <a:off x="198120" y="1068310"/>
            <a:ext cx="11795760" cy="56590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/>
              <a:t>2020-2021 experienced artificially low expenditures and artificially high revenue</a:t>
            </a:r>
          </a:p>
          <a:p>
            <a:r>
              <a:rPr lang="en-US" sz="4000" dirty="0"/>
              <a:t>2021-2022 includes $14.4 million in one-time HEERF backfill funds</a:t>
            </a:r>
          </a:p>
          <a:p>
            <a:r>
              <a:rPr lang="en-US" sz="4000" dirty="0"/>
              <a:t>2022-2023 no further HEERF funding</a:t>
            </a:r>
          </a:p>
          <a:p>
            <a:r>
              <a:rPr lang="en-US" sz="3600" dirty="0"/>
              <a:t>Significant structural deficit of </a:t>
            </a:r>
            <a:r>
              <a:rPr lang="en-US" sz="3600" dirty="0">
                <a:solidFill>
                  <a:srgbClr val="FF0000"/>
                </a:solidFill>
              </a:rPr>
              <a:t>&lt;$30,196,095&gt;</a:t>
            </a:r>
          </a:p>
          <a:p>
            <a:r>
              <a:rPr lang="en-US" sz="3600" dirty="0"/>
              <a:t>Unless a substantial increase in students served occurs in the next 12-18 months the District will need to resize to maintain fiscal stability. 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endParaRPr lang="en-US" sz="3800" dirty="0">
              <a:solidFill>
                <a:srgbClr val="FF0000"/>
              </a:solidFill>
            </a:endParaRP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957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3A1245-8FB6-4224-A3F1-B274E98C0D63}"/>
              </a:ext>
            </a:extLst>
          </p:cNvPr>
          <p:cNvSpPr/>
          <p:nvPr/>
        </p:nvSpPr>
        <p:spPr>
          <a:xfrm>
            <a:off x="1186003" y="1166842"/>
            <a:ext cx="1035716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800" dirty="0"/>
              <a:t>The Budget Team with Special Appreciation to Veronica Diaz</a:t>
            </a:r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endParaRPr lang="en-US" sz="4800" dirty="0"/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800" dirty="0"/>
              <a:t>Charlie Yen, John Greenlee and the Facilities Team</a:t>
            </a:r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endParaRPr lang="en-US" sz="4800" dirty="0"/>
          </a:p>
          <a:p>
            <a:pPr algn="ctr">
              <a:defRPr sz="6200">
                <a:latin typeface="Palatino"/>
                <a:ea typeface="Palatino"/>
                <a:cs typeface="Palatino"/>
                <a:sym typeface="Palatino"/>
              </a:defRPr>
            </a:pPr>
            <a:r>
              <a:rPr lang="en-US" sz="4800" dirty="0"/>
              <a:t>Budget Committee</a:t>
            </a:r>
          </a:p>
        </p:txBody>
      </p:sp>
    </p:spTree>
    <p:extLst>
      <p:ext uri="{BB962C8B-B14F-4D97-AF65-F5344CB8AC3E}">
        <p14:creationId xmlns:p14="http://schemas.microsoft.com/office/powerpoint/2010/main" val="142552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5E3A3C7-82E5-46FA-AFDC-BBDA69A315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077344"/>
              </p:ext>
            </p:extLst>
          </p:nvPr>
        </p:nvGraphicFramePr>
        <p:xfrm>
          <a:off x="0" y="1"/>
          <a:ext cx="12191998" cy="6857997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548709">
                  <a:extLst>
                    <a:ext uri="{9D8B030D-6E8A-4147-A177-3AD203B41FA5}">
                      <a16:colId xmlns:a16="http://schemas.microsoft.com/office/drawing/2014/main" val="3111897523"/>
                    </a:ext>
                  </a:extLst>
                </a:gridCol>
                <a:gridCol w="1997162">
                  <a:extLst>
                    <a:ext uri="{9D8B030D-6E8A-4147-A177-3AD203B41FA5}">
                      <a16:colId xmlns:a16="http://schemas.microsoft.com/office/drawing/2014/main" val="939113718"/>
                    </a:ext>
                  </a:extLst>
                </a:gridCol>
                <a:gridCol w="2548709">
                  <a:extLst>
                    <a:ext uri="{9D8B030D-6E8A-4147-A177-3AD203B41FA5}">
                      <a16:colId xmlns:a16="http://schemas.microsoft.com/office/drawing/2014/main" val="1263813537"/>
                    </a:ext>
                  </a:extLst>
                </a:gridCol>
                <a:gridCol w="2548709">
                  <a:extLst>
                    <a:ext uri="{9D8B030D-6E8A-4147-A177-3AD203B41FA5}">
                      <a16:colId xmlns:a16="http://schemas.microsoft.com/office/drawing/2014/main" val="1578881971"/>
                    </a:ext>
                  </a:extLst>
                </a:gridCol>
                <a:gridCol w="2548709">
                  <a:extLst>
                    <a:ext uri="{9D8B030D-6E8A-4147-A177-3AD203B41FA5}">
                      <a16:colId xmlns:a16="http://schemas.microsoft.com/office/drawing/2014/main" val="2195599421"/>
                    </a:ext>
                  </a:extLst>
                </a:gridCol>
              </a:tblGrid>
              <a:tr h="93835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2019-2020 </a:t>
                      </a:r>
                    </a:p>
                    <a:p>
                      <a:pPr algn="ctr"/>
                      <a:r>
                        <a:rPr lang="en-US" dirty="0"/>
                        <a:t>June 30,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</a:t>
                      </a:r>
                    </a:p>
                    <a:p>
                      <a:pPr algn="ctr"/>
                      <a:r>
                        <a:rPr lang="en-US" dirty="0"/>
                        <a:t>Adopted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</a:t>
                      </a:r>
                    </a:p>
                    <a:p>
                      <a:pPr algn="ctr"/>
                      <a:r>
                        <a:rPr lang="en-US" dirty="0"/>
                        <a:t>Without Backfill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</a:t>
                      </a:r>
                    </a:p>
                    <a:p>
                      <a:pPr algn="ctr"/>
                      <a:r>
                        <a:rPr lang="en-US" dirty="0"/>
                        <a:t>With Backfill</a:t>
                      </a:r>
                    </a:p>
                    <a:p>
                      <a:pPr algn="ctr"/>
                      <a:r>
                        <a:rPr lang="en-US" dirty="0"/>
                        <a:t>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591345"/>
                  </a:ext>
                </a:extLst>
              </a:tr>
              <a:tr h="49677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Beg.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30,676,107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21,040,755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21,339,089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21,339,089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910846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Apportionment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136,530,947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136,612,902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137,662,108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137,662,108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708435"/>
                  </a:ext>
                </a:extLst>
              </a:tr>
              <a:tr h="71940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Non-Apportionment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20,640,216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16,714,384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18,106,939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18,106,939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023938"/>
                  </a:ext>
                </a:extLst>
              </a:tr>
              <a:tr h="71940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Non-Resident 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28,384,549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24,150,510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23,987,221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23,987,221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0413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HEERF Backfill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16,681,407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231381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Total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185,555,712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177,477,796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179,756,268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196,437,675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863785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120,446,348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111,790,374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112,789,091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112,789,091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213614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55,466,408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55,610,932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55,281,777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55,281,777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255069"/>
                  </a:ext>
                </a:extLst>
              </a:tr>
              <a:tr h="71940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Supplies/Other Operating/</a:t>
                      </a:r>
                      <a:r>
                        <a:rPr lang="en-US" sz="20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Trfr</a:t>
                      </a:r>
                      <a:endParaRPr lang="en-US" sz="20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19,278,308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17,834,450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14,222,146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14,222,146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722596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Total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195,191,064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185,235,756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182,293,014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182,293,014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35331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Surplus</a:t>
                      </a:r>
                      <a:r>
                        <a:rPr lang="en-US" sz="2000" b="0" dirty="0"/>
                        <a:t>/</a:t>
                      </a:r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&lt;9,635,352&gt;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&lt;7,757,960&gt;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&lt;2,536,746&gt;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14,144,661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180667"/>
                  </a:ext>
                </a:extLst>
              </a:tr>
              <a:tr h="408083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Ending Fund 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21,040,755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13,282,795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18,802,343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35,483,750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09060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2BE3A65-1CE1-4157-93E5-ADCFE7B2F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72" y="77380"/>
            <a:ext cx="909472" cy="778298"/>
          </a:xfrm>
          <a:prstGeom prst="rect">
            <a:avLst/>
          </a:prstGeom>
        </p:spPr>
      </p:pic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49F3F982-EFD0-4878-B58F-A02FABDBB90E}"/>
              </a:ext>
            </a:extLst>
          </p:cNvPr>
          <p:cNvSpPr/>
          <p:nvPr/>
        </p:nvSpPr>
        <p:spPr>
          <a:xfrm>
            <a:off x="2541864" y="966133"/>
            <a:ext cx="2013358" cy="385893"/>
          </a:xfrm>
          <a:prstGeom prst="roundRect">
            <a:avLst/>
          </a:prstGeom>
          <a:noFill/>
          <a:ln w="76200">
            <a:solidFill>
              <a:srgbClr val="421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EBDB0E3-E9E3-4D13-9663-177600674AE3}"/>
              </a:ext>
            </a:extLst>
          </p:cNvPr>
          <p:cNvSpPr/>
          <p:nvPr/>
        </p:nvSpPr>
        <p:spPr>
          <a:xfrm>
            <a:off x="2560040" y="5698920"/>
            <a:ext cx="2013358" cy="385893"/>
          </a:xfrm>
          <a:prstGeom prst="roundRect">
            <a:avLst/>
          </a:prstGeom>
          <a:noFill/>
          <a:ln w="76200">
            <a:solidFill>
              <a:srgbClr val="421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E93CBA0D-5EB9-47D9-A1A4-FC64DE8BD78B}"/>
              </a:ext>
            </a:extLst>
          </p:cNvPr>
          <p:cNvSpPr/>
          <p:nvPr/>
        </p:nvSpPr>
        <p:spPr>
          <a:xfrm>
            <a:off x="2541864" y="3731637"/>
            <a:ext cx="2013358" cy="385893"/>
          </a:xfrm>
          <a:prstGeom prst="roundRect">
            <a:avLst/>
          </a:prstGeom>
          <a:noFill/>
          <a:ln w="76200">
            <a:solidFill>
              <a:srgbClr val="421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409C952-236F-461B-8E04-F5A87927675D}"/>
              </a:ext>
            </a:extLst>
          </p:cNvPr>
          <p:cNvSpPr/>
          <p:nvPr/>
        </p:nvSpPr>
        <p:spPr>
          <a:xfrm>
            <a:off x="2560040" y="6084813"/>
            <a:ext cx="2013358" cy="385893"/>
          </a:xfrm>
          <a:prstGeom prst="roundRect">
            <a:avLst/>
          </a:prstGeom>
          <a:noFill/>
          <a:ln w="76200">
            <a:solidFill>
              <a:srgbClr val="421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EC549E5B-460A-41D7-95ED-914D9CE1E55D}"/>
              </a:ext>
            </a:extLst>
          </p:cNvPr>
          <p:cNvSpPr/>
          <p:nvPr/>
        </p:nvSpPr>
        <p:spPr>
          <a:xfrm>
            <a:off x="2541864" y="6488406"/>
            <a:ext cx="2013358" cy="385893"/>
          </a:xfrm>
          <a:prstGeom prst="roundRect">
            <a:avLst/>
          </a:prstGeom>
          <a:noFill/>
          <a:ln w="76200">
            <a:solidFill>
              <a:srgbClr val="421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980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3" grpId="1" animBg="1"/>
      <p:bldP spid="24" grpId="0" animBg="1"/>
      <p:bldP spid="24" grpId="1" animBg="1"/>
      <p:bldP spid="25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723CA06-2ACA-4D4F-99EB-7BC333901E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786637"/>
              </p:ext>
            </p:extLst>
          </p:nvPr>
        </p:nvGraphicFramePr>
        <p:xfrm>
          <a:off x="0" y="0"/>
          <a:ext cx="12192000" cy="68894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78945">
                  <a:extLst>
                    <a:ext uri="{9D8B030D-6E8A-4147-A177-3AD203B41FA5}">
                      <a16:colId xmlns:a16="http://schemas.microsoft.com/office/drawing/2014/main" val="1941718126"/>
                    </a:ext>
                  </a:extLst>
                </a:gridCol>
                <a:gridCol w="3813055">
                  <a:extLst>
                    <a:ext uri="{9D8B030D-6E8A-4147-A177-3AD203B41FA5}">
                      <a16:colId xmlns:a16="http://schemas.microsoft.com/office/drawing/2014/main" val="1093262339"/>
                    </a:ext>
                  </a:extLst>
                </a:gridCol>
              </a:tblGrid>
              <a:tr h="64569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 Budget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Amount of Budget Reduction/Action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081543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Faculty Supplemental Retirement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$3,270,966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205399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Reduction in Hourly Instruction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$2,334,192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978202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1 Day Furlough and Salary Freeze (CSEA)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$1,940,928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247093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Student Bad 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$1,800,000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73691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Lease for Pool, Madison Campus, Airport – Funding Shift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$1,780,163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093886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2 Day Furlough and Salary Freeze (</a:t>
                      </a:r>
                      <a:r>
                        <a:rPr lang="en-US" sz="1600" dirty="0" err="1"/>
                        <a:t>Mgmt</a:t>
                      </a:r>
                      <a:r>
                        <a:rPr lang="en-US" sz="16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$1,494,967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839577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 err="1"/>
                        <a:t>Mgmt</a:t>
                      </a:r>
                      <a:r>
                        <a:rPr lang="en-US" sz="1600" dirty="0"/>
                        <a:t> and Classified Supplemental Retirement Plan (Net)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$1,270,460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4476834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Renegotiation of BBB Contract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$528,337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018619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Hourly Classified, Overtime, Contracts, and Supplies – 5% 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$468,291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1369501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HSI Federal Match Exemption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$414,552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912051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Reduction in Hourly Counseling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$212,879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713690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Global Citizenship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$125,000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266862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Legal 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$90,000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629677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ISC Community Services Specialists – Intensive ESL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752364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Broad Stage Mailing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$60,000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90693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dirty="0"/>
                        <a:t>Transportation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695048"/>
                  </a:ext>
                </a:extLst>
              </a:tr>
              <a:tr h="376596">
                <a:tc>
                  <a:txBody>
                    <a:bodyPr/>
                    <a:lstStyle/>
                    <a:p>
                      <a:r>
                        <a:rPr lang="en-US" sz="1600" dirty="0"/>
                        <a:t>Public Policy Institute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$30,000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213897"/>
                  </a:ext>
                </a:extLst>
              </a:tr>
              <a:tr h="345128">
                <a:tc>
                  <a:txBody>
                    <a:bodyPr/>
                    <a:lstStyle/>
                    <a:p>
                      <a:r>
                        <a:rPr lang="en-US" sz="1600" b="1" i="1" dirty="0"/>
                        <a:t>Total Budget Reductions: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1" dirty="0"/>
                        <a:t>$15,950,735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0153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726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5E3A3C7-82E5-46FA-AFDC-BBDA69A315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899108"/>
              </p:ext>
            </p:extLst>
          </p:nvPr>
        </p:nvGraphicFramePr>
        <p:xfrm>
          <a:off x="2" y="0"/>
          <a:ext cx="12191998" cy="6934101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613312">
                  <a:extLst>
                    <a:ext uri="{9D8B030D-6E8A-4147-A177-3AD203B41FA5}">
                      <a16:colId xmlns:a16="http://schemas.microsoft.com/office/drawing/2014/main" val="3111897523"/>
                    </a:ext>
                  </a:extLst>
                </a:gridCol>
                <a:gridCol w="2102150">
                  <a:extLst>
                    <a:ext uri="{9D8B030D-6E8A-4147-A177-3AD203B41FA5}">
                      <a16:colId xmlns:a16="http://schemas.microsoft.com/office/drawing/2014/main" val="939113718"/>
                    </a:ext>
                  </a:extLst>
                </a:gridCol>
                <a:gridCol w="2546167">
                  <a:extLst>
                    <a:ext uri="{9D8B030D-6E8A-4147-A177-3AD203B41FA5}">
                      <a16:colId xmlns:a16="http://schemas.microsoft.com/office/drawing/2014/main" val="1263813537"/>
                    </a:ext>
                  </a:extLst>
                </a:gridCol>
                <a:gridCol w="2317057">
                  <a:extLst>
                    <a:ext uri="{9D8B030D-6E8A-4147-A177-3AD203B41FA5}">
                      <a16:colId xmlns:a16="http://schemas.microsoft.com/office/drawing/2014/main" val="2195599421"/>
                    </a:ext>
                  </a:extLst>
                </a:gridCol>
                <a:gridCol w="2613312">
                  <a:extLst>
                    <a:ext uri="{9D8B030D-6E8A-4147-A177-3AD203B41FA5}">
                      <a16:colId xmlns:a16="http://schemas.microsoft.com/office/drawing/2014/main" val="1302032355"/>
                    </a:ext>
                  </a:extLst>
                </a:gridCol>
              </a:tblGrid>
              <a:tr h="901502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2019-2020 </a:t>
                      </a:r>
                    </a:p>
                    <a:p>
                      <a:pPr algn="ctr"/>
                      <a:r>
                        <a:rPr lang="en-US" dirty="0"/>
                        <a:t>June 30,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</a:t>
                      </a:r>
                    </a:p>
                    <a:p>
                      <a:pPr algn="ctr"/>
                      <a:r>
                        <a:rPr lang="en-US" dirty="0"/>
                        <a:t>Adopted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</a:t>
                      </a:r>
                    </a:p>
                    <a:p>
                      <a:pPr algn="ctr"/>
                      <a:r>
                        <a:rPr lang="en-US" dirty="0"/>
                        <a:t>With Backfill</a:t>
                      </a:r>
                    </a:p>
                    <a:p>
                      <a:pPr algn="ctr"/>
                      <a:r>
                        <a:rPr lang="en-US" dirty="0"/>
                        <a:t>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2020-2021</a:t>
                      </a:r>
                    </a:p>
                    <a:p>
                      <a:pPr algn="ctr"/>
                      <a:r>
                        <a:rPr lang="en-US" dirty="0"/>
                        <a:t>Without Backfill Revenue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591345"/>
                  </a:ext>
                </a:extLst>
              </a:tr>
              <a:tr h="62674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Beg. Fund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30,676,107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21,040,755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21,339,089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21,339,089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910846"/>
                  </a:ext>
                </a:extLst>
              </a:tr>
              <a:tr h="3906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Apportionment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136,530,947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136,612,902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137,662,108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137,662,108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708435"/>
                  </a:ext>
                </a:extLst>
              </a:tr>
              <a:tr h="6911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Non-Apportionment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20,640,216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16,714,384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18,106,939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18,106,939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023938"/>
                  </a:ext>
                </a:extLst>
              </a:tr>
              <a:tr h="6911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Non-Resident Tuition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28,384,549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24,150,510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23,987,221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23,987,221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0413"/>
                  </a:ext>
                </a:extLst>
              </a:tr>
              <a:tr h="3906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HEERF Backfill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16,681,407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231381"/>
                  </a:ext>
                </a:extLst>
              </a:tr>
              <a:tr h="390651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Total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185,555,712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177,477,796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196,437,675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179,756,268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863785"/>
                  </a:ext>
                </a:extLst>
              </a:tr>
              <a:tr h="3906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Salary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120,446,348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111,790,374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112,789,091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112,789,091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7213614"/>
                  </a:ext>
                </a:extLst>
              </a:tr>
              <a:tr h="3906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55,466,408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55,610,932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55,281,777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55,281,777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255069"/>
                  </a:ext>
                </a:extLst>
              </a:tr>
              <a:tr h="6911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Supplies/Other Operating/</a:t>
                      </a:r>
                      <a:r>
                        <a:rPr lang="en-US" sz="2000" b="0" dirty="0" err="1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Trfr</a:t>
                      </a:r>
                      <a:endParaRPr lang="en-US" sz="2000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19,278,308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17,834,450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14,222,146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14,222,146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722596"/>
                  </a:ext>
                </a:extLst>
              </a:tr>
              <a:tr h="496122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Total Expenditure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195,191,064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185,235,756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182,293,014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182,293,014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35331"/>
                  </a:ext>
                </a:extLst>
              </a:tr>
              <a:tr h="390651">
                <a:tc>
                  <a:txBody>
                    <a:bodyPr/>
                    <a:lstStyle/>
                    <a:p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Surplus</a:t>
                      </a:r>
                      <a:r>
                        <a:rPr lang="en-US" sz="2000" b="0" dirty="0"/>
                        <a:t>/</a:t>
                      </a:r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Deficit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&lt;9,635,352&gt;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&lt;7,757,960&gt;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00B050"/>
                          </a:solidFill>
                        </a:rPr>
                        <a:t>14,144,661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>
                          <a:solidFill>
                            <a:srgbClr val="FF0000"/>
                          </a:solidFill>
                        </a:rPr>
                        <a:t>&lt;2,536,746&gt;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180667"/>
                  </a:ext>
                </a:extLst>
              </a:tr>
              <a:tr h="416271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Ending Fund Bal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21,040,755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13,282,795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35,483,750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70C0"/>
                          </a:solidFill>
                        </a:rPr>
                        <a:t>18,802,344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090602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12BE3A65-1CE1-4157-93E5-ADCFE7B2F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72" y="77380"/>
            <a:ext cx="909472" cy="778298"/>
          </a:xfrm>
          <a:prstGeom prst="rect">
            <a:avLst/>
          </a:prstGeom>
        </p:spPr>
      </p:pic>
      <p:sp>
        <p:nvSpPr>
          <p:cNvPr id="16" name="Arrow: Right 15">
            <a:extLst>
              <a:ext uri="{FF2B5EF4-FFF2-40B4-BE49-F238E27FC236}">
                <a16:creationId xmlns:a16="http://schemas.microsoft.com/office/drawing/2014/main" id="{993C1218-F369-4F86-AE64-E5A7D487965B}"/>
              </a:ext>
            </a:extLst>
          </p:cNvPr>
          <p:cNvSpPr/>
          <p:nvPr/>
        </p:nvSpPr>
        <p:spPr>
          <a:xfrm>
            <a:off x="4464428" y="5652246"/>
            <a:ext cx="762000" cy="403412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3B3279FC-809A-4916-9E73-F68D020C6425}"/>
              </a:ext>
            </a:extLst>
          </p:cNvPr>
          <p:cNvSpPr/>
          <p:nvPr/>
        </p:nvSpPr>
        <p:spPr>
          <a:xfrm>
            <a:off x="4500284" y="3756213"/>
            <a:ext cx="762000" cy="40341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26C190F1-12CD-4DB0-A50B-E3C0380C2578}"/>
              </a:ext>
            </a:extLst>
          </p:cNvPr>
          <p:cNvSpPr/>
          <p:nvPr/>
        </p:nvSpPr>
        <p:spPr>
          <a:xfrm>
            <a:off x="4464428" y="6068344"/>
            <a:ext cx="762000" cy="40341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D7347B8-A433-41FF-B8CA-C6E222579685}"/>
              </a:ext>
            </a:extLst>
          </p:cNvPr>
          <p:cNvSpPr/>
          <p:nvPr/>
        </p:nvSpPr>
        <p:spPr>
          <a:xfrm>
            <a:off x="7691717" y="3352801"/>
            <a:ext cx="1452283" cy="403412"/>
          </a:xfrm>
          <a:prstGeom prst="roundRect">
            <a:avLst/>
          </a:prstGeom>
          <a:noFill/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BA832DAE-C659-4D50-ADBD-52AEFA49F6F6}"/>
              </a:ext>
            </a:extLst>
          </p:cNvPr>
          <p:cNvSpPr/>
          <p:nvPr/>
        </p:nvSpPr>
        <p:spPr>
          <a:xfrm>
            <a:off x="6875929" y="3756213"/>
            <a:ext cx="762000" cy="403412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95E0B951-DE8E-49BE-AED9-0851F080B886}"/>
              </a:ext>
            </a:extLst>
          </p:cNvPr>
          <p:cNvSpPr/>
          <p:nvPr/>
        </p:nvSpPr>
        <p:spPr>
          <a:xfrm>
            <a:off x="6871447" y="5652246"/>
            <a:ext cx="762000" cy="403412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FC6140FF-87A7-4EE4-AC3C-129CF8EA6495}"/>
              </a:ext>
            </a:extLst>
          </p:cNvPr>
          <p:cNvSpPr/>
          <p:nvPr/>
        </p:nvSpPr>
        <p:spPr>
          <a:xfrm>
            <a:off x="6871447" y="6069904"/>
            <a:ext cx="762000" cy="403412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CD42F58-32F2-4CE5-A333-008D2C1B7FBF}"/>
              </a:ext>
            </a:extLst>
          </p:cNvPr>
          <p:cNvSpPr/>
          <p:nvPr/>
        </p:nvSpPr>
        <p:spPr>
          <a:xfrm>
            <a:off x="10121148" y="3352801"/>
            <a:ext cx="1550895" cy="403412"/>
          </a:xfrm>
          <a:prstGeom prst="roundRect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9BBEB2B5-9076-42ED-AE41-090F5CDFE96E}"/>
              </a:ext>
            </a:extLst>
          </p:cNvPr>
          <p:cNvSpPr/>
          <p:nvPr/>
        </p:nvSpPr>
        <p:spPr>
          <a:xfrm>
            <a:off x="9251574" y="3756213"/>
            <a:ext cx="762000" cy="40341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5E812C26-5FF3-449C-93B2-B97677E1ABC5}"/>
              </a:ext>
            </a:extLst>
          </p:cNvPr>
          <p:cNvSpPr/>
          <p:nvPr/>
        </p:nvSpPr>
        <p:spPr>
          <a:xfrm>
            <a:off x="9251574" y="6087034"/>
            <a:ext cx="762000" cy="40341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51023A19-E329-400D-9792-6C14F21351AA}"/>
              </a:ext>
            </a:extLst>
          </p:cNvPr>
          <p:cNvSpPr/>
          <p:nvPr/>
        </p:nvSpPr>
        <p:spPr>
          <a:xfrm>
            <a:off x="9250260" y="6483681"/>
            <a:ext cx="762000" cy="40341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03D80842-F39F-4340-85E9-3A1BE1F8176E}"/>
              </a:ext>
            </a:extLst>
          </p:cNvPr>
          <p:cNvSpPr/>
          <p:nvPr/>
        </p:nvSpPr>
        <p:spPr>
          <a:xfrm>
            <a:off x="4463109" y="6484442"/>
            <a:ext cx="762000" cy="403412"/>
          </a:xfrm>
          <a:prstGeom prst="right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Right 32">
            <a:extLst>
              <a:ext uri="{FF2B5EF4-FFF2-40B4-BE49-F238E27FC236}">
                <a16:creationId xmlns:a16="http://schemas.microsoft.com/office/drawing/2014/main" id="{9C0BD1E2-7983-4A8B-85B0-E44D99A37D99}"/>
              </a:ext>
            </a:extLst>
          </p:cNvPr>
          <p:cNvSpPr/>
          <p:nvPr/>
        </p:nvSpPr>
        <p:spPr>
          <a:xfrm>
            <a:off x="6871447" y="6484442"/>
            <a:ext cx="762000" cy="403412"/>
          </a:xfrm>
          <a:prstGeom prst="rightArrow">
            <a:avLst/>
          </a:prstGeom>
          <a:ln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hought Bubble: Cloud 4">
            <a:extLst>
              <a:ext uri="{FF2B5EF4-FFF2-40B4-BE49-F238E27FC236}">
                <a16:creationId xmlns:a16="http://schemas.microsoft.com/office/drawing/2014/main" id="{837FCAC3-0BD1-41D6-828D-B0B941315E50}"/>
              </a:ext>
            </a:extLst>
          </p:cNvPr>
          <p:cNvSpPr/>
          <p:nvPr/>
        </p:nvSpPr>
        <p:spPr>
          <a:xfrm>
            <a:off x="565342" y="71291"/>
            <a:ext cx="5208493" cy="2832847"/>
          </a:xfrm>
          <a:prstGeom prst="cloud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/>
              <a:t>Does this mean we have a $14 million ongoing surplus?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96DB5E4C-A4A9-4193-80B9-06DD85D1D9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426" y="2316929"/>
            <a:ext cx="4368458" cy="4368458"/>
          </a:xfrm>
          <a:prstGeom prst="rect">
            <a:avLst/>
          </a:prstGeom>
        </p:spPr>
      </p:pic>
      <p:sp>
        <p:nvSpPr>
          <p:cNvPr id="35" name="Thought Bubble: Cloud 34">
            <a:extLst>
              <a:ext uri="{FF2B5EF4-FFF2-40B4-BE49-F238E27FC236}">
                <a16:creationId xmlns:a16="http://schemas.microsoft.com/office/drawing/2014/main" id="{ED2E5609-D830-4576-8C83-FB1683C7BB1E}"/>
              </a:ext>
            </a:extLst>
          </p:cNvPr>
          <p:cNvSpPr/>
          <p:nvPr/>
        </p:nvSpPr>
        <p:spPr>
          <a:xfrm>
            <a:off x="3698008" y="658500"/>
            <a:ext cx="5208493" cy="2832847"/>
          </a:xfrm>
          <a:prstGeom prst="cloud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Remember… One-time revenue should not be used for ongoing expenditures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B79969C3-010C-4542-8ED5-44C612C4C6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2464" y="2514107"/>
            <a:ext cx="4813550" cy="481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47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6" presetID="26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3" grpId="0" animBg="1"/>
      <p:bldP spid="20" grpId="0" animBg="1"/>
      <p:bldP spid="21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5" grpId="0" animBg="1"/>
      <p:bldP spid="5" grpId="2" animBg="1"/>
      <p:bldP spid="35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F0877-7A59-4EF3-B468-4378349DD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29" y="2243644"/>
            <a:ext cx="11930742" cy="2370712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Systemwide budget</a:t>
            </a:r>
          </a:p>
        </p:txBody>
      </p:sp>
    </p:spTree>
    <p:extLst>
      <p:ext uri="{BB962C8B-B14F-4D97-AF65-F5344CB8AC3E}">
        <p14:creationId xmlns:p14="http://schemas.microsoft.com/office/powerpoint/2010/main" val="62002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38A7DC-832D-41A6-9C6B-8FE2CDAC4813}"/>
              </a:ext>
            </a:extLst>
          </p:cNvPr>
          <p:cNvSpPr/>
          <p:nvPr/>
        </p:nvSpPr>
        <p:spPr>
          <a:xfrm>
            <a:off x="124690" y="1058091"/>
            <a:ext cx="1194261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Increase in Funding for CCC of $3,563,000,000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33 Adjustments including new and continuing programs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$765.3 million Ongoing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$505.0 million Unrestricted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$260.3 million Restricted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$2,518.3 million One-time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All Restricted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$1,453.2 repayment of deferrals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$29.4 million technical adjustments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$250 million ARP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CCCCO has not released District allocations for many programs</a:t>
            </a:r>
            <a:endParaRPr lang="en-US" sz="3200" dirty="0">
              <a:cs typeface="Calibri" panose="020F050202020403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EA90D8A-7671-4409-8B1B-06871884BC06}"/>
              </a:ext>
            </a:extLst>
          </p:cNvPr>
          <p:cNvSpPr txBox="1">
            <a:spLocks/>
          </p:cNvSpPr>
          <p:nvPr/>
        </p:nvSpPr>
        <p:spPr>
          <a:xfrm>
            <a:off x="597625" y="287578"/>
            <a:ext cx="10996749" cy="770513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Summary of system funding</a:t>
            </a:r>
          </a:p>
        </p:txBody>
      </p:sp>
    </p:spTree>
    <p:extLst>
      <p:ext uri="{BB962C8B-B14F-4D97-AF65-F5344CB8AC3E}">
        <p14:creationId xmlns:p14="http://schemas.microsoft.com/office/powerpoint/2010/main" val="1803731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Santa Monica College seal.svg">
            <a:extLst>
              <a:ext uri="{FF2B5EF4-FFF2-40B4-BE49-F238E27FC236}">
                <a16:creationId xmlns:a16="http://schemas.microsoft.com/office/drawing/2014/main" id="{53835909-F9B0-494F-A0C5-51C430D0B2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5855419"/>
            <a:ext cx="966904" cy="101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2">
            <a:extLst>
              <a:ext uri="{FF2B5EF4-FFF2-40B4-BE49-F238E27FC236}">
                <a16:creationId xmlns:a16="http://schemas.microsoft.com/office/drawing/2014/main" id="{B7F85FF1-DF87-45E0-BB65-D47C2301C8A0}"/>
              </a:ext>
            </a:extLst>
          </p:cNvPr>
          <p:cNvSpPr txBox="1">
            <a:spLocks/>
          </p:cNvSpPr>
          <p:nvPr/>
        </p:nvSpPr>
        <p:spPr>
          <a:xfrm>
            <a:off x="228600" y="396311"/>
            <a:ext cx="11734799" cy="47258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1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/>
              <a:t>Ongoing Funding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A3F61FC-F422-4FF8-8884-B0952FE5E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162479"/>
              </p:ext>
            </p:extLst>
          </p:nvPr>
        </p:nvGraphicFramePr>
        <p:xfrm>
          <a:off x="0" y="1088513"/>
          <a:ext cx="12197914" cy="572397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26333">
                  <a:extLst>
                    <a:ext uri="{9D8B030D-6E8A-4147-A177-3AD203B41FA5}">
                      <a16:colId xmlns:a16="http://schemas.microsoft.com/office/drawing/2014/main" val="3381214465"/>
                    </a:ext>
                  </a:extLst>
                </a:gridCol>
                <a:gridCol w="2257173">
                  <a:extLst>
                    <a:ext uri="{9D8B030D-6E8A-4147-A177-3AD203B41FA5}">
                      <a16:colId xmlns:a16="http://schemas.microsoft.com/office/drawing/2014/main" val="4148753675"/>
                    </a:ext>
                  </a:extLst>
                </a:gridCol>
                <a:gridCol w="2318236">
                  <a:extLst>
                    <a:ext uri="{9D8B030D-6E8A-4147-A177-3AD203B41FA5}">
                      <a16:colId xmlns:a16="http://schemas.microsoft.com/office/drawing/2014/main" val="478710268"/>
                    </a:ext>
                  </a:extLst>
                </a:gridCol>
                <a:gridCol w="2896172">
                  <a:extLst>
                    <a:ext uri="{9D8B030D-6E8A-4147-A177-3AD203B41FA5}">
                      <a16:colId xmlns:a16="http://schemas.microsoft.com/office/drawing/2014/main" val="3767738614"/>
                    </a:ext>
                  </a:extLst>
                </a:gridCol>
              </a:tblGrid>
              <a:tr h="134574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Final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Systemwide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Projected District - Unrestricted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/>
                        <a:t>Projected District - Restricted</a:t>
                      </a:r>
                      <a:endParaRPr lang="en-US" sz="2800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114768"/>
                  </a:ext>
                </a:extLst>
              </a:tr>
              <a:tr h="80744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COLA – 5.07% 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$371.2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$6.99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260722"/>
                  </a:ext>
                </a:extLst>
              </a:tr>
              <a:tr h="51036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Full-time Faculty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$100.0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6503732"/>
                  </a:ext>
                </a:extLst>
              </a:tr>
              <a:tr h="480705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Targeted Support Programs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$74.0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046249"/>
                  </a:ext>
                </a:extLst>
              </a:tr>
              <a:tr h="8037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Student Basic Needs, Mental Health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$60.0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368043"/>
                  </a:ext>
                </a:extLst>
              </a:tr>
              <a:tr h="53446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Strong Workforce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$42.4 million</a:t>
                      </a:r>
                      <a:endParaRPr lang="en-US" sz="2400" dirty="0">
                        <a:solidFill>
                          <a:schemeClr val="accent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Unknown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906923"/>
                  </a:ext>
                </a:extLst>
              </a:tr>
              <a:tr h="59821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COLA </a:t>
                      </a:r>
                      <a:r>
                        <a:rPr lang="en-US" sz="2400" dirty="0" err="1"/>
                        <a:t>Categoricals</a:t>
                      </a:r>
                      <a:r>
                        <a:rPr lang="en-US" sz="2400" dirty="0"/>
                        <a:t> – 1.7%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$29.2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$154 thousand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535109"/>
                  </a:ext>
                </a:extLst>
              </a:tr>
              <a:tr h="59821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Enrollment Growth – 0.5%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$23.8 million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Hold Harmless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N/A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842931"/>
                  </a:ext>
                </a:extLst>
              </a:tr>
            </a:tbl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17D075D-D7A4-4B04-9CD3-4032C6AEEE45}"/>
              </a:ext>
            </a:extLst>
          </p:cNvPr>
          <p:cNvSpPr/>
          <p:nvPr/>
        </p:nvSpPr>
        <p:spPr>
          <a:xfrm>
            <a:off x="0" y="1088513"/>
            <a:ext cx="4706471" cy="5723978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5998444-A78E-49EF-BC96-A161E7A96D15}"/>
              </a:ext>
            </a:extLst>
          </p:cNvPr>
          <p:cNvSpPr/>
          <p:nvPr/>
        </p:nvSpPr>
        <p:spPr>
          <a:xfrm>
            <a:off x="4704884" y="1088513"/>
            <a:ext cx="2296552" cy="5723978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2126CF58-41CA-413B-A0F8-1659186AD81A}"/>
              </a:ext>
            </a:extLst>
          </p:cNvPr>
          <p:cNvSpPr/>
          <p:nvPr/>
        </p:nvSpPr>
        <p:spPr>
          <a:xfrm>
            <a:off x="7001436" y="1088513"/>
            <a:ext cx="5188975" cy="5723978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33340A2-8E6B-4712-B75E-8F33C0F650D1}"/>
              </a:ext>
            </a:extLst>
          </p:cNvPr>
          <p:cNvSpPr/>
          <p:nvPr/>
        </p:nvSpPr>
        <p:spPr>
          <a:xfrm>
            <a:off x="7109012" y="2488392"/>
            <a:ext cx="2106705" cy="487890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945F0EB5-EE00-4E83-9833-F37367DDF94E}"/>
              </a:ext>
            </a:extLst>
          </p:cNvPr>
          <p:cNvSpPr/>
          <p:nvPr/>
        </p:nvSpPr>
        <p:spPr>
          <a:xfrm>
            <a:off x="9684475" y="2488392"/>
            <a:ext cx="2106705" cy="487890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57915A9-93B7-4BAA-BDBC-7DC023E0B0A9}"/>
              </a:ext>
            </a:extLst>
          </p:cNvPr>
          <p:cNvSpPr/>
          <p:nvPr/>
        </p:nvSpPr>
        <p:spPr>
          <a:xfrm>
            <a:off x="7109011" y="3277286"/>
            <a:ext cx="2106705" cy="487890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F17B980-2A65-4781-8E24-646E7A014393}"/>
              </a:ext>
            </a:extLst>
          </p:cNvPr>
          <p:cNvSpPr/>
          <p:nvPr/>
        </p:nvSpPr>
        <p:spPr>
          <a:xfrm>
            <a:off x="0" y="2488391"/>
            <a:ext cx="12190411" cy="728703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D129524-6811-448F-B971-63560E8D284C}"/>
              </a:ext>
            </a:extLst>
          </p:cNvPr>
          <p:cNvSpPr/>
          <p:nvPr/>
        </p:nvSpPr>
        <p:spPr>
          <a:xfrm>
            <a:off x="-7503" y="3217094"/>
            <a:ext cx="12190411" cy="54808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1567108-241B-4A72-AA3D-040DA0E1D79A}"/>
              </a:ext>
            </a:extLst>
          </p:cNvPr>
          <p:cNvSpPr/>
          <p:nvPr/>
        </p:nvSpPr>
        <p:spPr>
          <a:xfrm>
            <a:off x="15006" y="5619716"/>
            <a:ext cx="12190411" cy="548082"/>
          </a:xfrm>
          <a:prstGeom prst="roundRect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67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1933</TotalTime>
  <Words>2081</Words>
  <Application>Microsoft Office PowerPoint</Application>
  <PresentationFormat>Widescreen</PresentationFormat>
  <Paragraphs>535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Calibri</vt:lpstr>
      <vt:lpstr>Century Gothic</vt:lpstr>
      <vt:lpstr>Garamond</vt:lpstr>
      <vt:lpstr>Gill Sans MT</vt:lpstr>
      <vt:lpstr>Palatino</vt:lpstr>
      <vt:lpstr>Palatino Linotype</vt:lpstr>
      <vt:lpstr>Times New Roman</vt:lpstr>
      <vt:lpstr>Vapor Trail</vt:lpstr>
      <vt:lpstr>Santa monica college</vt:lpstr>
      <vt:lpstr>Things can and will change </vt:lpstr>
      <vt:lpstr>2020-2021 recap</vt:lpstr>
      <vt:lpstr>PowerPoint Presentation</vt:lpstr>
      <vt:lpstr>PowerPoint Presentation</vt:lpstr>
      <vt:lpstr>PowerPoint Presentation</vt:lpstr>
      <vt:lpstr>Systemwide budget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2021-2022 PROPOSED ADOPTED</vt:lpstr>
      <vt:lpstr>2021-2022 major assumptions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Changes in Revenue</vt:lpstr>
      <vt:lpstr>PowerPoint Presentation</vt:lpstr>
      <vt:lpstr>Changes in expenditure</vt:lpstr>
      <vt:lpstr>PowerPoint Presentation</vt:lpstr>
      <vt:lpstr>Changes in fund balance</vt:lpstr>
      <vt:lpstr>PowerPoint Presentation</vt:lpstr>
      <vt:lpstr>Issues moving foRward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Santa monica college</dc:title>
  <dc:creator>bonvenuto_chris</dc:creator>
  <cp:lastModifiedBy>diaz_veronica</cp:lastModifiedBy>
  <cp:revision>443</cp:revision>
  <dcterms:created xsi:type="dcterms:W3CDTF">2020-06-30T22:15:03Z</dcterms:created>
  <dcterms:modified xsi:type="dcterms:W3CDTF">2021-09-15T04:40:21Z</dcterms:modified>
</cp:coreProperties>
</file>