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37" r:id="rId3"/>
    <p:sldId id="344" r:id="rId4"/>
    <p:sldId id="345" r:id="rId5"/>
    <p:sldId id="327" r:id="rId6"/>
    <p:sldId id="346" r:id="rId7"/>
    <p:sldId id="338" r:id="rId8"/>
    <p:sldId id="340" r:id="rId9"/>
    <p:sldId id="343" r:id="rId10"/>
    <p:sldId id="341" r:id="rId11"/>
  </p:sldIdLst>
  <p:sldSz cx="12188825" cy="6858000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396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2/2/2021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2/2/2021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2/2/2021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952500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Santa Monica College </a:t>
            </a:r>
            <a:br>
              <a:rPr lang="en-US" sz="3200" dirty="0"/>
            </a:br>
            <a:r>
              <a:rPr lang="en-US" sz="3200" dirty="0"/>
              <a:t>Presentation of the Second Quarter 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/>
              <a:t>Board of trustees</a:t>
            </a:r>
          </a:p>
          <a:p>
            <a:r>
              <a:rPr lang="it-IT" dirty="0"/>
              <a:t>February 2, 2021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228600"/>
            <a:ext cx="12114213" cy="613544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and the Facilities Planning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Haro and the Accounting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381000"/>
            <a:ext cx="4419600" cy="685800"/>
          </a:xfrm>
        </p:spPr>
        <p:txBody>
          <a:bodyPr/>
          <a:lstStyle/>
          <a:p>
            <a:r>
              <a:rPr lang="en-US" dirty="0"/>
              <a:t>Before We Begin……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949274" y="1239390"/>
            <a:ext cx="10668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Shorter than normal!!!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Governor’s budget presented at January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in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Separation of vacation payout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Normally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~$200,000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2020-21: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$808,055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SRP: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$633,001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Prior year fund balance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A/R Adjustment – Over discounting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State COVID-19 Response Block Grant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State guidance incorrect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Fund 01.0: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$298,334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Fund 01.3: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&lt;$747,187&gt; </a:t>
            </a:r>
            <a:r>
              <a:rPr lang="en-US" sz="2000" dirty="0"/>
              <a:t>- Recognized in 2020-21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Fund 40.0: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$16,793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57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2020-21 Second Quarter 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381000"/>
            <a:ext cx="4419600" cy="685800"/>
          </a:xfrm>
        </p:spPr>
        <p:txBody>
          <a:bodyPr/>
          <a:lstStyle/>
          <a:p>
            <a:r>
              <a:rPr lang="en-US" dirty="0"/>
              <a:t>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949274" y="1239390"/>
            <a:ext cx="1066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Deferrals for 2020-21 still in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9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-76200"/>
            <a:ext cx="9144001" cy="1017263"/>
          </a:xfrm>
        </p:spPr>
        <p:txBody>
          <a:bodyPr/>
          <a:lstStyle/>
          <a:p>
            <a:pPr algn="ctr"/>
            <a:endParaRPr lang="en-US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990600"/>
            <a:ext cx="10858498" cy="5715000"/>
          </a:xfrm>
        </p:spPr>
        <p:txBody>
          <a:bodyPr>
            <a:normAutofit/>
          </a:bodyPr>
          <a:lstStyle/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64CE9-20D9-415E-A583-E5E3DB55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52400"/>
            <a:ext cx="11201400" cy="5369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DED981-B030-4199-9D2A-7F64628EBBA0}"/>
              </a:ext>
            </a:extLst>
          </p:cNvPr>
          <p:cNvSpPr/>
          <p:nvPr/>
        </p:nvSpPr>
        <p:spPr>
          <a:xfrm>
            <a:off x="632928" y="5559921"/>
            <a:ext cx="3806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*Graph by School Service of California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F5109-1F92-4541-8B4E-FA64BF05E9B3}"/>
              </a:ext>
            </a:extLst>
          </p:cNvPr>
          <p:cNvSpPr/>
          <p:nvPr/>
        </p:nvSpPr>
        <p:spPr>
          <a:xfrm>
            <a:off x="1293811" y="6164702"/>
            <a:ext cx="10895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Equal to $31.2 million for SMC - $23.1M UGF - $8.1 RGF</a:t>
            </a:r>
          </a:p>
        </p:txBody>
      </p:sp>
    </p:spTree>
    <p:extLst>
      <p:ext uri="{BB962C8B-B14F-4D97-AF65-F5344CB8AC3E}">
        <p14:creationId xmlns:p14="http://schemas.microsoft.com/office/powerpoint/2010/main" val="6688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228600"/>
            <a:ext cx="4419600" cy="685800"/>
          </a:xfrm>
        </p:spPr>
        <p:txBody>
          <a:bodyPr/>
          <a:lstStyle/>
          <a:p>
            <a:r>
              <a:rPr lang="en-US" dirty="0"/>
              <a:t>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760412" y="999885"/>
            <a:ext cx="1066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Deferrals for 2020-21 still in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Deficit Factor of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0.85% 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&lt;$1.18&gt;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COVID related savings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FTES projections unchanged since Adopted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Reported Credit Res. FTES: ~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&lt;3.0%&gt;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&lt;578&gt; </a:t>
            </a:r>
            <a:r>
              <a:rPr lang="en-US" sz="2400" dirty="0"/>
              <a:t>FTES Credit FTES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18,938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Actual Non-resident FTES: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&lt;15.6%&gt;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&lt;577&gt; </a:t>
            </a:r>
            <a:r>
              <a:rPr lang="en-US" sz="2400" dirty="0"/>
              <a:t>FTES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2007-08 = 5,071 </a:t>
            </a:r>
            <a:r>
              <a:rPr lang="en-US" sz="2400" dirty="0"/>
              <a:t>FTES;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2012-13 = 4,049</a:t>
            </a:r>
            <a:r>
              <a:rPr lang="en-US" sz="2400" dirty="0"/>
              <a:t>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2017-18 = 4,589</a:t>
            </a:r>
            <a:r>
              <a:rPr lang="en-US" sz="2400" dirty="0"/>
              <a:t>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2020-21</a:t>
            </a:r>
            <a:r>
              <a:rPr lang="en-US" sz="2400" dirty="0"/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3,126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38% decrease since 2007-08; 32% since 2017-18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NR Tuition revenue decrease of </a:t>
            </a:r>
            <a:r>
              <a:rPr lang="en-US" sz="2400" dirty="0">
                <a:solidFill>
                  <a:srgbClr val="FF0000"/>
                </a:solidFill>
              </a:rPr>
              <a:t>~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&lt;$4,023,686&gt; </a:t>
            </a:r>
            <a:r>
              <a:rPr lang="en-US" sz="2400" dirty="0"/>
              <a:t>from 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Intensive ESL revenue decrease of 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~&lt;$210,353&gt; </a:t>
            </a:r>
            <a:r>
              <a:rPr lang="en-US" sz="2400" dirty="0"/>
              <a:t>from 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2017-2018 = $33,973,786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2018-2019 = $33,029,528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2019-2020 = $28,384,549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2020-2021 = $24,150,510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/>
              <a:t> Year Decrease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~&lt;$9,823,276&gt;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&lt;28.9%&gt;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21457"/>
              </p:ext>
            </p:extLst>
          </p:nvPr>
        </p:nvGraphicFramePr>
        <p:xfrm>
          <a:off x="989013" y="346116"/>
          <a:ext cx="10690108" cy="555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0603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$177,477,796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Local Revenue – Excess STRS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F1 Application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-46,200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-95,149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7482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$177,470,290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055812" y="6096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Decrease in revenue of </a:t>
            </a:r>
            <a:r>
              <a:rPr lang="en-US" sz="3200" dirty="0">
                <a:solidFill>
                  <a:srgbClr val="FF0000"/>
                </a:solidFill>
              </a:rPr>
              <a:t>&lt;$7,506&gt;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FF0000"/>
                </a:solidFill>
              </a:rPr>
              <a:t>&lt;0.004%&gt;</a:t>
            </a:r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76975"/>
              </p:ext>
            </p:extLst>
          </p:nvPr>
        </p:nvGraphicFramePr>
        <p:xfrm>
          <a:off x="989013" y="346117"/>
          <a:ext cx="10690108" cy="5655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0085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$185,235,757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773,578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Hiring and 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253,267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Annualization and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236,817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94314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Employment/Retirement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128,720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Welfare and Retirement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-289,939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-359,864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-543,447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-674,748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4588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$184,760,141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055812" y="617785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Decrease in expenditures of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$475,615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0.3%</a:t>
            </a:r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39825" y="228600"/>
            <a:ext cx="11049000" cy="6501769"/>
          </a:xfrm>
        </p:spPr>
        <p:txBody>
          <a:bodyPr>
            <a:normAutofit/>
          </a:bodyPr>
          <a:lstStyle/>
          <a:p>
            <a:pPr marL="463550" lvl="2" indent="0">
              <a:buNone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37201"/>
              </p:ext>
            </p:extLst>
          </p:nvPr>
        </p:nvGraphicFramePr>
        <p:xfrm>
          <a:off x="1139825" y="395681"/>
          <a:ext cx="10896600" cy="5968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46046"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21,040,755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21,040,755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Adj. Beg.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298,334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04012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177,477,796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177,470,290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185,235,756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184,760,141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&lt;7,757,960&gt;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&lt;7,289,851&gt;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13,282,795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14,049,238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74604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Exp/Trfr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842</TotalTime>
  <Words>466</Words>
  <Application>Microsoft Office PowerPoint</Application>
  <PresentationFormat>Custom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Digital Blue Tunnel 16x9</vt:lpstr>
      <vt:lpstr>Santa Monica College  Presentation of the Second Quarter Budget Update</vt:lpstr>
      <vt:lpstr>Before We Begin……</vt:lpstr>
      <vt:lpstr>2020-21 Second Quarter Budget Update</vt:lpstr>
      <vt:lpstr>Major Items of Note</vt:lpstr>
      <vt:lpstr>PowerPoint Presentation</vt:lpstr>
      <vt:lpstr>Major Items of Note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153</cp:revision>
  <cp:lastPrinted>2021-01-27T22:40:59Z</cp:lastPrinted>
  <dcterms:created xsi:type="dcterms:W3CDTF">2021-01-18T22:27:30Z</dcterms:created>
  <dcterms:modified xsi:type="dcterms:W3CDTF">2021-02-03T01:46:14Z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