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4.xml" ContentType="application/vnd.openxmlformats-officedocument.drawingml.chart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3004800" cy="9753600"/>
  <p:notesSz cx="6858000" cy="9144000"/>
  <p:defaultTextStyle>
    <a:lvl1pPr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1pPr>
    <a:lvl2pPr indent="2286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2pPr>
    <a:lvl3pPr indent="4572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3pPr>
    <a:lvl4pPr indent="6858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4pPr>
    <a:lvl5pPr indent="9144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5pPr>
    <a:lvl6pPr indent="11430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6pPr>
    <a:lvl7pPr indent="13716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7pPr>
    <a:lvl8pPr indent="16002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8pPr>
    <a:lvl9pPr indent="1828800" algn="ctr" defTabSz="584200">
      <a:defRPr sz="4000">
        <a:solidFill>
          <a:srgbClr val="FFFFFF"/>
        </a:solidFill>
        <a:latin typeface="+mn-lt"/>
        <a:ea typeface="+mn-ea"/>
        <a:cs typeface="+mn-cs"/>
        <a:sym typeface="Avenir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1E4E5C"/>
              </a:solidFill>
              <a:prstDash val="solid"/>
              <a:miter lim="400000"/>
            </a:ln>
          </a:left>
          <a:right>
            <a:ln w="12700" cap="flat">
              <a:solidFill>
                <a:srgbClr val="1E4E5C"/>
              </a:solidFill>
              <a:prstDash val="solid"/>
              <a:miter lim="400000"/>
            </a:ln>
          </a:right>
          <a:top>
            <a:ln w="12700" cap="flat">
              <a:solidFill>
                <a:srgbClr val="1E4E5C"/>
              </a:solidFill>
              <a:prstDash val="solid"/>
              <a:miter lim="400000"/>
            </a:ln>
          </a:top>
          <a:bottom>
            <a:ln w="12700" cap="flat">
              <a:solidFill>
                <a:srgbClr val="1E4E5C"/>
              </a:solidFill>
              <a:prstDash val="solid"/>
              <a:miter lim="400000"/>
            </a:ln>
          </a:bottom>
          <a:insideH>
            <a:ln w="12700" cap="flat">
              <a:solidFill>
                <a:srgbClr val="1E4E5C"/>
              </a:solidFill>
              <a:prstDash val="solid"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solidFill>
            <a:srgbClr val="375A7D"/>
          </a:solidFill>
        </a:fill>
      </a:tcStyle>
    </a:wholeTbl>
    <a:band2H>
      <a:tcTxStyle/>
      <a:tcStyle>
        <a:tcBdr/>
        <a:fill>
          <a:solidFill>
            <a:srgbClr val="3B749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1E4E5C"/>
              </a:solidFill>
              <a:prstDash val="solid"/>
              <a:miter lim="400000"/>
            </a:ln>
          </a:left>
          <a:right>
            <a:ln w="12700" cap="flat">
              <a:solidFill>
                <a:srgbClr val="53D5FD"/>
              </a:solidFill>
              <a:prstDash val="solid"/>
              <a:miter lim="400000"/>
            </a:ln>
          </a:right>
          <a:top>
            <a:ln w="12700" cap="flat">
              <a:solidFill>
                <a:srgbClr val="1E4E5C"/>
              </a:solidFill>
              <a:prstDash val="solid"/>
              <a:miter lim="400000"/>
            </a:ln>
          </a:top>
          <a:bottom>
            <a:ln w="12700" cap="flat">
              <a:solidFill>
                <a:srgbClr val="1E4E5C"/>
              </a:solidFill>
              <a:prstDash val="solid"/>
              <a:miter lim="400000"/>
            </a:ln>
          </a:bottom>
          <a:insideH>
            <a:ln w="12700" cap="flat">
              <a:solidFill>
                <a:srgbClr val="1E4E5C"/>
              </a:solidFill>
              <a:prstDash val="solid"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solidFill>
            <a:srgbClr val="1E3C6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1E4E5C"/>
              </a:solidFill>
              <a:prstDash val="solid"/>
              <a:miter lim="400000"/>
            </a:ln>
          </a:left>
          <a:right>
            <a:ln w="12700" cap="flat">
              <a:solidFill>
                <a:srgbClr val="1E4E5C"/>
              </a:solidFill>
              <a:prstDash val="solid"/>
              <a:miter lim="400000"/>
            </a:ln>
          </a:right>
          <a:top>
            <a:ln w="12700" cap="flat">
              <a:solidFill>
                <a:srgbClr val="53D5FD"/>
              </a:solidFill>
              <a:prstDash val="solid"/>
              <a:miter lim="400000"/>
            </a:ln>
          </a:top>
          <a:bottom>
            <a:ln w="12700" cap="flat">
              <a:solidFill>
                <a:srgbClr val="1E4E5C"/>
              </a:solidFill>
              <a:prstDash val="solid"/>
              <a:miter lim="400000"/>
            </a:ln>
          </a:bottom>
          <a:insideH>
            <a:ln w="12700" cap="flat">
              <a:solidFill>
                <a:srgbClr val="1E4E5C"/>
              </a:solidFill>
              <a:prstDash val="solid"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solidFill>
            <a:srgbClr val="1E3C6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1E4E5C"/>
              </a:solidFill>
              <a:prstDash val="solid"/>
              <a:miter lim="400000"/>
            </a:ln>
          </a:left>
          <a:right>
            <a:ln w="12700" cap="flat">
              <a:solidFill>
                <a:srgbClr val="1E4E5C"/>
              </a:solidFill>
              <a:prstDash val="solid"/>
              <a:miter lim="400000"/>
            </a:ln>
          </a:right>
          <a:top>
            <a:ln w="12700" cap="flat">
              <a:solidFill>
                <a:srgbClr val="1E4E5C"/>
              </a:solidFill>
              <a:prstDash val="solid"/>
              <a:miter lim="400000"/>
            </a:ln>
          </a:top>
          <a:bottom>
            <a:ln w="12700" cap="flat">
              <a:solidFill>
                <a:srgbClr val="53D5FD"/>
              </a:solidFill>
              <a:prstDash val="solid"/>
              <a:miter lim="400000"/>
            </a:ln>
          </a:bottom>
          <a:insideH>
            <a:ln w="12700" cap="flat">
              <a:solidFill>
                <a:srgbClr val="1E4E5C"/>
              </a:solidFill>
              <a:prstDash val="solid"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solidFill>
            <a:srgbClr val="1E3C6E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wholeTbl>
    <a:band2H>
      <a:tcTxStyle/>
      <a:tcStyle>
        <a:tcBdr/>
        <a:fill>
          <a:solidFill>
            <a:srgbClr val="0A0A0A">
              <a:alpha val="92000"/>
            </a:srgbClr>
          </a:solidFill>
        </a:fill>
      </a:tcStyle>
    </a:band2H>
    <a:firstCo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635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635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635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1E4E5C"/>
              </a:solidFill>
              <a:prstDash val="solid"/>
              <a:miter lim="400000"/>
            </a:ln>
          </a:left>
          <a:right>
            <a:ln w="12700" cap="flat">
              <a:solidFill>
                <a:srgbClr val="1E4E5C"/>
              </a:solidFill>
              <a:prstDash val="solid"/>
              <a:miter lim="400000"/>
            </a:ln>
          </a:right>
          <a:top>
            <a:ln w="12700" cap="flat">
              <a:solidFill>
                <a:srgbClr val="1E4E5C"/>
              </a:solidFill>
              <a:prstDash val="solid"/>
              <a:miter lim="400000"/>
            </a:ln>
          </a:top>
          <a:bottom>
            <a:ln w="12700" cap="flat">
              <a:solidFill>
                <a:srgbClr val="1E4E5C"/>
              </a:solidFill>
              <a:prstDash val="solid"/>
              <a:miter lim="400000"/>
            </a:ln>
          </a:bottom>
          <a:insideH>
            <a:ln w="12700" cap="flat">
              <a:solidFill>
                <a:srgbClr val="1E4E5C"/>
              </a:solidFill>
              <a:prstDash val="solid"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EDFF">
              <a:alpha val="24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1E4E5C"/>
              </a:solidFill>
              <a:prstDash val="solid"/>
              <a:miter lim="400000"/>
            </a:ln>
          </a:insideV>
        </a:tcBdr>
        <a:fill>
          <a:solidFill>
            <a:srgbClr val="32829A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E4E5C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D6D6D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080">
              <a:alpha val="3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1B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D26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55D7FF"/>
        </a:fontRef>
        <a:srgbClr val="55D7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96" y="-8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title>
      <c:tx>
        <c:rich>
          <a:bodyPr rot="0"/>
          <a:lstStyle/>
          <a:p>
            <a:pPr lvl="0">
              <a:defRPr sz="3000" b="0" i="0" u="none" strike="noStrike">
                <a:solidFill>
                  <a:srgbClr val="FFFFFF"/>
                </a:solidFill>
                <a:effectLst/>
                <a:latin typeface="Avenir Light"/>
              </a:defRPr>
            </a:pPr>
            <a:r>
              <a:rPr lang="en-US" sz="3000" b="0" i="0" u="none" strike="noStrike" dirty="0">
                <a:solidFill>
                  <a:srgbClr val="FFFFFF"/>
                </a:solidFill>
                <a:effectLst/>
                <a:latin typeface="Avenir Light"/>
              </a:rPr>
              <a:t>Proposition 98 Funding at May </a:t>
            </a:r>
            <a:r>
              <a:rPr lang="en-US" sz="3000" b="0" i="0" u="none" strike="noStrike" dirty="0" smtClean="0">
                <a:solidFill>
                  <a:srgbClr val="FFFFFF"/>
                </a:solidFill>
                <a:effectLst/>
                <a:latin typeface="Avenir Light"/>
              </a:rPr>
              <a:t>Revise</a:t>
            </a:r>
            <a:endParaRPr lang="en-US" sz="3000" b="0" i="0" u="none" strike="noStrike" dirty="0">
              <a:solidFill>
                <a:srgbClr val="FFFFFF"/>
              </a:solidFill>
              <a:effectLst/>
              <a:latin typeface="Avenir Light"/>
            </a:endParaRPr>
          </a:p>
        </c:rich>
      </c:tx>
      <c:layout>
        <c:manualLayout>
          <c:xMode val="edge"/>
          <c:yMode val="edge"/>
          <c:x val="0.267453"/>
          <c:y val="5.0000000000000001E-3"/>
          <c:w val="0.46509400000000001"/>
          <c:h val="0.21051600000000001"/>
        </c:manualLayout>
      </c:layout>
      <c:overlay val="1"/>
      <c:spPr>
        <a:noFill/>
        <a:effectLst/>
      </c:spPr>
    </c:title>
    <c:autoTitleDeleted val="0"/>
    <c:view3D>
      <c:rotX val="-2"/>
      <c:hPercent val="52"/>
      <c:rotY val="13"/>
      <c:depthPercent val="31"/>
      <c:rAngAx val="0"/>
      <c:perspective val="3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8.0572294851053231E-2"/>
          <c:y val="0.10605924259467567"/>
          <c:w val="1"/>
          <c:h val="0.789483999999999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Billions</c:v>
                </c:pt>
              </c:strCache>
            </c:strRef>
          </c:tx>
          <c:spPr>
            <a:solidFill>
              <a:srgbClr val="32642C"/>
            </a:solidFill>
            <a:ln w="12700" cap="flat">
              <a:noFill/>
              <a:miter lim="400000"/>
            </a:ln>
            <a:effectLst>
              <a:outerShdw blurRad="127000" dir="7800000" algn="tl">
                <a:srgbClr val="000000">
                  <a:alpha val="50000"/>
                </a:srgbClr>
              </a:outerShdw>
            </a:effectLst>
          </c:spPr>
          <c:invertIfNegative val="0"/>
          <c:dLbls>
            <c:numFmt formatCode="&quot;$&quot;#,##0.0" sourceLinked="0"/>
            <c:txPr>
              <a:bodyPr/>
              <a:lstStyle/>
              <a:p>
                <a:pPr lvl="0">
                  <a:defRPr sz="3000" b="0" i="0" u="none" strike="noStrike">
                    <a:solidFill>
                      <a:srgbClr val="FFFFFF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Avenir Ligh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Sheet1!$B$1:$K$1</c:f>
              <c:strCache>
                <c:ptCount val="10"/>
                <c:pt idx="0">
                  <c:v>07-08</c:v>
                </c:pt>
                <c:pt idx="1">
                  <c:v>08-09</c:v>
                </c:pt>
                <c:pt idx="2">
                  <c:v>09-10</c:v>
                </c:pt>
                <c:pt idx="3">
                  <c:v>10-11</c:v>
                </c:pt>
                <c:pt idx="4">
                  <c:v>11-12</c:v>
                </c:pt>
                <c:pt idx="5">
                  <c:v>12-13</c:v>
                </c:pt>
                <c:pt idx="6">
                  <c:v>13-14</c:v>
                </c:pt>
                <c:pt idx="7">
                  <c:v>14-15 AB</c:v>
                </c:pt>
                <c:pt idx="8">
                  <c:v>14-15 MR</c:v>
                </c:pt>
                <c:pt idx="9">
                  <c:v>15-16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56.6</c:v>
                </c:pt>
                <c:pt idx="1">
                  <c:v>49.2</c:v>
                </c:pt>
                <c:pt idx="2">
                  <c:v>51.7</c:v>
                </c:pt>
                <c:pt idx="3">
                  <c:v>49.6</c:v>
                </c:pt>
                <c:pt idx="4">
                  <c:v>47.3</c:v>
                </c:pt>
                <c:pt idx="5">
                  <c:v>57.9</c:v>
                </c:pt>
                <c:pt idx="6">
                  <c:v>58.9</c:v>
                </c:pt>
                <c:pt idx="7">
                  <c:v>60.9</c:v>
                </c:pt>
                <c:pt idx="8">
                  <c:v>66.3</c:v>
                </c:pt>
                <c:pt idx="9">
                  <c:v>68.400000000000006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shape val="box"/>
        <c:axId val="5812608"/>
        <c:axId val="5814144"/>
        <c:axId val="77310592"/>
      </c:bar3DChart>
      <c:catAx>
        <c:axId val="5812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400" b="0" i="0" u="none" strike="noStrike">
                <a:solidFill>
                  <a:srgbClr val="FFFFFF"/>
                </a:solidFill>
                <a:effectLst/>
                <a:latin typeface="Avenir Light"/>
              </a:defRPr>
            </a:pPr>
            <a:endParaRPr lang="en-US"/>
          </a:p>
        </c:txPr>
        <c:crossAx val="5814144"/>
        <c:crosses val="autoZero"/>
        <c:auto val="1"/>
        <c:lblAlgn val="ctr"/>
        <c:lblOffset val="100"/>
        <c:noMultiLvlLbl val="1"/>
      </c:catAx>
      <c:valAx>
        <c:axId val="5814144"/>
        <c:scaling>
          <c:orientation val="minMax"/>
          <c:max val="70"/>
          <c:min val="45"/>
        </c:scaling>
        <c:delete val="0"/>
        <c:axPos val="l"/>
        <c:majorGridlines>
          <c:spPr>
            <a:ln w="12700" cap="flat">
              <a:solidFill>
                <a:srgbClr val="5E5E5E"/>
              </a:solidFill>
              <a:prstDash val="solid"/>
              <a:miter lim="400000"/>
            </a:ln>
          </c:spPr>
        </c:majorGridlines>
        <c:title>
          <c:tx>
            <c:rich>
              <a:bodyPr rot="-5400000"/>
              <a:lstStyle/>
              <a:p>
                <a:pPr lvl="0">
                  <a:defRPr sz="2400" b="0" i="0" u="none" strike="noStrike">
                    <a:solidFill>
                      <a:srgbClr val="FFFFFF"/>
                    </a:solidFill>
                    <a:effectLst/>
                    <a:latin typeface="Avenir Light"/>
                  </a:defRPr>
                </a:pPr>
                <a:r>
                  <a:rPr lang="en-US" sz="1800" b="0" i="0" u="none" strike="noStrike" dirty="0">
                    <a:solidFill>
                      <a:srgbClr val="FFFFFF"/>
                    </a:solidFill>
                    <a:effectLst/>
                    <a:latin typeface="Avenir Light"/>
                  </a:rPr>
                  <a:t>In Billions</a:t>
                </a:r>
              </a:p>
            </c:rich>
          </c:tx>
          <c:layout>
            <c:manualLayout>
              <c:xMode val="edge"/>
              <c:yMode val="edge"/>
              <c:x val="2.9399976572617092E-3"/>
              <c:y val="0.34261615025394554"/>
            </c:manualLayout>
          </c:layout>
          <c:overlay val="1"/>
        </c:title>
        <c:numFmt formatCode="&quot;$&quot;#,##0.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400" b="0" i="0" u="none" strike="noStrike">
                <a:solidFill>
                  <a:srgbClr val="FFFFFF"/>
                </a:solidFill>
                <a:effectLst/>
                <a:latin typeface="Avenir Light"/>
              </a:defRPr>
            </a:pPr>
            <a:endParaRPr lang="en-US"/>
          </a:p>
        </c:txPr>
        <c:crossAx val="5812608"/>
        <c:crosses val="autoZero"/>
        <c:crossBetween val="between"/>
        <c:majorUnit val="6.25"/>
        <c:minorUnit val="3.125"/>
      </c:valAx>
      <c:serAx>
        <c:axId val="77310592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/>
            <a:endParaRPr lang="en-US"/>
          </a:p>
        </c:txPr>
        <c:crossAx val="5814144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title>
      <c:tx>
        <c:rich>
          <a:bodyPr rot="0"/>
          <a:lstStyle/>
          <a:p>
            <a:pPr lvl="0"/>
            <a:endParaRPr lang="en-US"/>
          </a:p>
        </c:rich>
      </c:tx>
      <c:layout/>
      <c:overlay val="1"/>
    </c:title>
    <c:autoTitleDeleted val="0"/>
    <c:view3D>
      <c:rotX val="4"/>
      <c:hPercent val="50"/>
      <c:rotY val="2"/>
      <c:depthPercent val="66"/>
      <c:rAngAx val="0"/>
      <c:perspective val="3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5.0000000000000001E-3"/>
          <c:y val="8.1054609008203132E-2"/>
          <c:w val="1"/>
          <c:h val="0.85004600679059705"/>
        </c:manualLayout>
      </c:layout>
      <c:line3D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rgbClr val="3B8200">
                <a:alpha val="90000"/>
              </a:srgbClr>
            </a:solidFill>
            <a:ln w="76200" cap="flat">
              <a:noFill/>
              <a:prstDash val="solid"/>
              <a:miter lim="400000"/>
            </a:ln>
            <a:effectLst>
              <a:outerShdw blurRad="63500" dir="7800000" algn="tl">
                <a:srgbClr val="000000">
                  <a:alpha val="50000"/>
                </a:srgbClr>
              </a:outerShdw>
            </a:effectLst>
          </c:spPr>
          <c:cat>
            <c:strRef>
              <c:f>Sheet1!$B$1:$F$1</c:f>
              <c:strCache>
                <c:ptCount val="5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130256518</c:v>
                </c:pt>
                <c:pt idx="1">
                  <c:v>133916853</c:v>
                </c:pt>
                <c:pt idx="2">
                  <c:v>144945575</c:v>
                </c:pt>
                <c:pt idx="3">
                  <c:v>149698927</c:v>
                </c:pt>
                <c:pt idx="4">
                  <c:v>170717896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708864"/>
        <c:axId val="34835072"/>
        <c:axId val="84956032"/>
      </c:line3DChart>
      <c:catAx>
        <c:axId val="34708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400" b="0" i="0" u="none" strike="noStrike">
                <a:solidFill>
                  <a:srgbClr val="FFFFFF"/>
                </a:solidFill>
                <a:effectLst/>
                <a:latin typeface="Avenir Light"/>
              </a:defRPr>
            </a:pPr>
            <a:endParaRPr lang="en-US"/>
          </a:p>
        </c:txPr>
        <c:crossAx val="34835072"/>
        <c:crosses val="autoZero"/>
        <c:auto val="1"/>
        <c:lblAlgn val="ctr"/>
        <c:lblOffset val="100"/>
        <c:noMultiLvlLbl val="1"/>
      </c:catAx>
      <c:valAx>
        <c:axId val="34835072"/>
        <c:scaling>
          <c:orientation val="minMax"/>
          <c:min val="125000000"/>
        </c:scaling>
        <c:delete val="0"/>
        <c:axPos val="l"/>
        <c:majorGridlines>
          <c:spPr>
            <a:ln w="12700" cap="flat">
              <a:solidFill>
                <a:srgbClr val="5E5E5E"/>
              </a:solidFill>
              <a:prstDash val="solid"/>
              <a:miter lim="400000"/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400" b="0" i="0" u="none" strike="noStrike">
                <a:solidFill>
                  <a:srgbClr val="FFFFFF"/>
                </a:solidFill>
                <a:effectLst/>
                <a:latin typeface="Avenir Light"/>
              </a:defRPr>
            </a:pPr>
            <a:endParaRPr lang="en-US"/>
          </a:p>
        </c:txPr>
        <c:crossAx val="34708864"/>
        <c:crosses val="autoZero"/>
        <c:crossBetween val="between"/>
        <c:majorUnit val="13750000"/>
        <c:minorUnit val="6875000"/>
      </c:valAx>
      <c:serAx>
        <c:axId val="84956032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/>
            <a:endParaRPr lang="en-US"/>
          </a:p>
        </c:txPr>
        <c:crossAx val="34835072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8.05728E-2"/>
          <c:y val="5.0000000000000001E-3"/>
          <c:w val="0.79418100000000003"/>
          <c:h val="7.046170000000000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sz="2600" b="0" i="0" u="none" strike="noStrike">
              <a:solidFill>
                <a:srgbClr val="FFFFFF"/>
              </a:solidFill>
              <a:effectLst/>
              <a:latin typeface="Avenir Ligh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title>
      <c:tx>
        <c:rich>
          <a:bodyPr rot="0"/>
          <a:lstStyle/>
          <a:p>
            <a:pPr lvl="0"/>
            <a:endParaRPr lang="en-US"/>
          </a:p>
        </c:rich>
      </c:tx>
      <c:layout/>
      <c:overlay val="1"/>
    </c:title>
    <c:autoTitleDeleted val="0"/>
    <c:view3D>
      <c:rotX val="2"/>
      <c:hPercent val="52"/>
      <c:rotY val="0"/>
      <c:depthPercent val="66"/>
      <c:rAngAx val="0"/>
      <c:perspective val="3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5.0000000000000001E-3"/>
          <c:y val="0.24709700000000001"/>
          <c:w val="1"/>
          <c:h val="0.75290299999999999"/>
        </c:manualLayout>
      </c:layout>
      <c:line3D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Expenditures</c:v>
                </c:pt>
              </c:strCache>
            </c:strRef>
          </c:tx>
          <c:spPr>
            <a:solidFill>
              <a:srgbClr val="FF2E00"/>
            </a:solidFill>
            <a:ln w="76200" cap="flat">
              <a:noFill/>
              <a:prstDash val="solid"/>
              <a:miter lim="400000"/>
            </a:ln>
            <a:effectLst>
              <a:outerShdw blurRad="63500" dir="7800000" algn="tl">
                <a:srgbClr val="000000">
                  <a:alpha val="50000"/>
                </a:srgbClr>
              </a:outerShdw>
            </a:effectLst>
          </c:spPr>
          <c:cat>
            <c:strRef>
              <c:f>Sheet1!$B$1:$F$1</c:f>
              <c:strCache>
                <c:ptCount val="5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139096992</c:v>
                </c:pt>
                <c:pt idx="1">
                  <c:v>138533415</c:v>
                </c:pt>
                <c:pt idx="2">
                  <c:v>141494607</c:v>
                </c:pt>
                <c:pt idx="3">
                  <c:v>153834271</c:v>
                </c:pt>
                <c:pt idx="4">
                  <c:v>159906241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472960"/>
        <c:axId val="86478848"/>
        <c:axId val="36291904"/>
      </c:line3DChart>
      <c:catAx>
        <c:axId val="86472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400" b="0" i="0" u="none" strike="noStrike">
                <a:solidFill>
                  <a:srgbClr val="FFFFFF"/>
                </a:solidFill>
                <a:effectLst/>
                <a:latin typeface="Avenir Light"/>
              </a:defRPr>
            </a:pPr>
            <a:endParaRPr lang="en-US"/>
          </a:p>
        </c:txPr>
        <c:crossAx val="86478848"/>
        <c:crosses val="autoZero"/>
        <c:auto val="1"/>
        <c:lblAlgn val="ctr"/>
        <c:lblOffset val="100"/>
        <c:noMultiLvlLbl val="1"/>
      </c:catAx>
      <c:valAx>
        <c:axId val="8647884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5E5E5E"/>
              </a:solidFill>
              <a:prstDash val="solid"/>
              <a:miter lim="400000"/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400" b="0" i="0" u="none" strike="noStrike">
                <a:solidFill>
                  <a:srgbClr val="FFFFFF"/>
                </a:solidFill>
                <a:effectLst/>
                <a:latin typeface="Avenir Light"/>
              </a:defRPr>
            </a:pPr>
            <a:endParaRPr lang="en-US"/>
          </a:p>
        </c:txPr>
        <c:crossAx val="86472960"/>
        <c:crosses val="autoZero"/>
        <c:crossBetween val="between"/>
        <c:majorUnit val="7500000"/>
        <c:minorUnit val="3750000"/>
      </c:valAx>
      <c:serAx>
        <c:axId val="36291904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/>
            <a:endParaRPr lang="en-US"/>
          </a:p>
        </c:txPr>
        <c:crossAx val="86478848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7.9500167494145679E-2"/>
          <c:y val="0.20847430892875107"/>
          <c:w val="0.80182799999999999"/>
          <c:h val="6.9283499999999998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sz="2600" b="0" i="0" u="none" strike="noStrike">
              <a:solidFill>
                <a:srgbClr val="FFFFFF"/>
              </a:solidFill>
              <a:effectLst/>
              <a:latin typeface="Avenir Ligh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title>
      <c:tx>
        <c:rich>
          <a:bodyPr rot="0"/>
          <a:lstStyle/>
          <a:p>
            <a:pPr lvl="0"/>
            <a:endParaRPr lang="en-US"/>
          </a:p>
        </c:rich>
      </c:tx>
      <c:layout/>
      <c:overlay val="1"/>
    </c:title>
    <c:autoTitleDeleted val="0"/>
    <c:view3D>
      <c:rotX val="-5"/>
      <c:hPercent val="51"/>
      <c:rotY val="0"/>
      <c:depthPercent val="66"/>
      <c:rAngAx val="0"/>
      <c:perspective val="3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5.0000000000000001E-3"/>
          <c:y val="0.19591600000000001"/>
          <c:w val="1"/>
          <c:h val="0.80408400000000002"/>
        </c:manualLayout>
      </c:layout>
      <c:line3D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rgbClr val="5D9648"/>
            </a:solidFill>
            <a:ln w="76200" cap="flat">
              <a:noFill/>
              <a:prstDash val="solid"/>
              <a:miter lim="400000"/>
            </a:ln>
            <a:effectLst>
              <a:outerShdw blurRad="63500" dir="7800000" algn="tl">
                <a:srgbClr val="000000">
                  <a:alpha val="50000"/>
                </a:srgbClr>
              </a:outerShdw>
            </a:effectLst>
          </c:spPr>
          <c:cat>
            <c:strRef>
              <c:f>Sheet1!$B$1:$F$1</c:f>
              <c:strCache>
                <c:ptCount val="5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130256518</c:v>
                </c:pt>
                <c:pt idx="1">
                  <c:v>133916853</c:v>
                </c:pt>
                <c:pt idx="2">
                  <c:v>144945575</c:v>
                </c:pt>
                <c:pt idx="3">
                  <c:v>149698927</c:v>
                </c:pt>
                <c:pt idx="4">
                  <c:v>170717896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Expenditures</c:v>
                </c:pt>
              </c:strCache>
            </c:strRef>
          </c:tx>
          <c:spPr>
            <a:solidFill>
              <a:srgbClr val="BC2D30"/>
            </a:solidFill>
            <a:ln w="76200" cap="flat">
              <a:noFill/>
              <a:prstDash val="solid"/>
              <a:miter lim="400000"/>
            </a:ln>
            <a:effectLst>
              <a:outerShdw blurRad="63500" dir="7800000" algn="tl">
                <a:srgbClr val="000000">
                  <a:alpha val="50000"/>
                </a:srgbClr>
              </a:outerShdw>
            </a:effectLst>
          </c:spPr>
          <c:cat>
            <c:strRef>
              <c:f>Sheet1!$B$1:$F$1</c:f>
              <c:strCache>
                <c:ptCount val="5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139096992</c:v>
                </c:pt>
                <c:pt idx="1">
                  <c:v>138533415</c:v>
                </c:pt>
                <c:pt idx="2">
                  <c:v>141494607</c:v>
                </c:pt>
                <c:pt idx="3">
                  <c:v>153834272</c:v>
                </c:pt>
                <c:pt idx="4">
                  <c:v>159930741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992384"/>
        <c:axId val="88875392"/>
        <c:axId val="82085184"/>
      </c:line3DChart>
      <c:catAx>
        <c:axId val="88992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400" b="0" i="0" u="none" strike="noStrike">
                <a:solidFill>
                  <a:srgbClr val="FFFFFF"/>
                </a:solidFill>
                <a:effectLst/>
                <a:latin typeface="Avenir Light"/>
              </a:defRPr>
            </a:pPr>
            <a:endParaRPr lang="en-US"/>
          </a:p>
        </c:txPr>
        <c:crossAx val="88875392"/>
        <c:crosses val="autoZero"/>
        <c:auto val="1"/>
        <c:lblAlgn val="ctr"/>
        <c:lblOffset val="100"/>
        <c:noMultiLvlLbl val="1"/>
      </c:catAx>
      <c:valAx>
        <c:axId val="88875392"/>
        <c:scaling>
          <c:orientation val="minMax"/>
          <c:min val="135000000"/>
        </c:scaling>
        <c:delete val="0"/>
        <c:axPos val="l"/>
        <c:majorGridlines>
          <c:spPr>
            <a:ln w="12700" cap="flat">
              <a:solidFill>
                <a:srgbClr val="5E5E5E"/>
              </a:solidFill>
              <a:prstDash val="solid"/>
              <a:miter lim="400000"/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400" b="0" i="0" u="none" strike="noStrike">
                <a:solidFill>
                  <a:srgbClr val="FFFFFF"/>
                </a:solidFill>
                <a:effectLst/>
                <a:latin typeface="Avenir Light"/>
              </a:defRPr>
            </a:pPr>
            <a:endParaRPr lang="en-US"/>
          </a:p>
        </c:txPr>
        <c:crossAx val="88992384"/>
        <c:crosses val="autoZero"/>
        <c:crossBetween val="between"/>
        <c:majorUnit val="11250000"/>
        <c:minorUnit val="5625000"/>
      </c:valAx>
      <c:serAx>
        <c:axId val="82085184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/>
            <a:endParaRPr lang="en-US"/>
          </a:p>
        </c:txPr>
        <c:crossAx val="88875392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8.3838599999999999E-2"/>
          <c:y val="5.0000000000000001E-3"/>
          <c:w val="0.80531699999999995"/>
          <c:h val="7.2847400000000007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sz="2600" b="0" i="0" u="none" strike="noStrike">
              <a:solidFill>
                <a:srgbClr val="FFFFFF"/>
              </a:solidFill>
              <a:effectLst/>
              <a:latin typeface="Avenir Ligh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500209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660400" y="4292600"/>
            <a:ext cx="11684000" cy="2222500"/>
          </a:xfrm>
          <a:prstGeom prst="rect">
            <a:avLst/>
          </a:prstGeom>
        </p:spPr>
        <p:txBody>
          <a:bodyPr/>
          <a:lstStyle>
            <a:lvl1pPr>
              <a:defRPr sz="6200" spc="992"/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6200" cap="all" spc="992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660400" y="3416300"/>
            <a:ext cx="11684000" cy="88900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sz="2400" cap="all" spc="384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sz="2400" cap="all" spc="384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sz="2400" cap="all" spc="384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sz="2400" cap="all" spc="384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Body Level One</a:t>
            </a:r>
          </a:p>
          <a:p>
            <a:pPr lvl="1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Body Level Two</a:t>
            </a:r>
          </a:p>
          <a:p>
            <a:pPr lvl="2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Body Level Three</a:t>
            </a:r>
          </a:p>
          <a:p>
            <a:pPr lvl="3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Body Level Four</a:t>
            </a:r>
          </a:p>
          <a:p>
            <a:pPr lvl="4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660400" y="1003300"/>
            <a:ext cx="11684000" cy="1460500"/>
          </a:xfrm>
          <a:prstGeom prst="rect">
            <a:avLst/>
          </a:prstGeom>
        </p:spPr>
        <p:txBody>
          <a:bodyPr/>
          <a:lstStyle>
            <a:lvl1pPr>
              <a:defRPr sz="6200" spc="992"/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6200" cap="all" spc="992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660400" y="508000"/>
            <a:ext cx="11684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60400" y="1003300"/>
            <a:ext cx="11684000" cy="1460500"/>
          </a:xfrm>
          <a:prstGeom prst="rect">
            <a:avLst/>
          </a:prstGeom>
        </p:spPr>
        <p:txBody>
          <a:bodyPr/>
          <a:lstStyle>
            <a:lvl1pPr>
              <a:defRPr sz="6200" spc="992"/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6200" cap="all" spc="992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660400" y="508000"/>
            <a:ext cx="11684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660400" y="3759200"/>
            <a:ext cx="11684000" cy="2222500"/>
          </a:xfrm>
          <a:prstGeom prst="rect">
            <a:avLst/>
          </a:prstGeom>
        </p:spPr>
        <p:txBody>
          <a:bodyPr anchor="ctr"/>
          <a:lstStyle>
            <a:lvl1pPr>
              <a:defRPr sz="6200" spc="992"/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6200" cap="all" spc="992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546100" y="4305300"/>
            <a:ext cx="5410200" cy="2984500"/>
          </a:xfrm>
          <a:prstGeom prst="rect">
            <a:avLst/>
          </a:prstGeom>
        </p:spPr>
        <p:txBody>
          <a:bodyPr/>
          <a:lstStyle/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546100" y="3429000"/>
            <a:ext cx="5410200" cy="889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sz="2400" cap="all" spc="384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sz="2400" cap="all" spc="384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sz="2400" cap="all" spc="384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sz="2400" cap="all" spc="384">
                <a:solidFill>
                  <a:srgbClr val="55D7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Body Level One</a:t>
            </a:r>
          </a:p>
          <a:p>
            <a:pPr lvl="1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Body Level Two</a:t>
            </a:r>
          </a:p>
          <a:p>
            <a:pPr lvl="2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Body Level Three</a:t>
            </a:r>
          </a:p>
          <a:p>
            <a:pPr lvl="3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Body Level Four</a:t>
            </a:r>
          </a:p>
          <a:p>
            <a:pPr lvl="4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660400" y="609600"/>
            <a:ext cx="5080000" cy="1854200"/>
          </a:xfrm>
          <a:prstGeom prst="rect">
            <a:avLst/>
          </a:prstGeom>
        </p:spPr>
        <p:txBody>
          <a:bodyPr/>
          <a:lstStyle/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660400" y="2819400"/>
            <a:ext cx="5080000" cy="6057900"/>
          </a:xfrm>
          <a:prstGeom prst="rect">
            <a:avLst/>
          </a:prstGeom>
        </p:spPr>
        <p:txBody>
          <a:bodyPr/>
          <a:lstStyle>
            <a:lvl1pPr marL="393700" indent="-393700">
              <a:spcBef>
                <a:spcPts val="3200"/>
              </a:spcBef>
              <a:defRPr sz="3000"/>
            </a:lvl1pPr>
            <a:lvl2pPr marL="787400" indent="-393700">
              <a:spcBef>
                <a:spcPts val="3200"/>
              </a:spcBef>
              <a:defRPr sz="3000"/>
            </a:lvl2pPr>
            <a:lvl3pPr marL="1181100" indent="-393700">
              <a:spcBef>
                <a:spcPts val="3200"/>
              </a:spcBef>
              <a:defRPr sz="3000"/>
            </a:lvl3pPr>
            <a:lvl4pPr marL="1574800" indent="-393700">
              <a:spcBef>
                <a:spcPts val="3200"/>
              </a:spcBef>
              <a:defRPr sz="3000"/>
            </a:lvl4pPr>
            <a:lvl5pPr marL="1968500" indent="-393700">
              <a:spcBef>
                <a:spcPts val="3200"/>
              </a:spcBef>
              <a:defRPr sz="3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660400" y="1511300"/>
            <a:ext cx="11684000" cy="67183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60400" y="609600"/>
            <a:ext cx="11684000" cy="142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60400" y="2019300"/>
            <a:ext cx="11684000" cy="671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defTabSz="584200">
        <a:defRPr sz="4500" cap="all" spc="720">
          <a:solidFill>
            <a:srgbClr val="FFFFFF"/>
          </a:solidFill>
          <a:latin typeface="+mn-lt"/>
          <a:ea typeface="+mn-ea"/>
          <a:cs typeface="+mn-cs"/>
          <a:sym typeface="Avenir Light"/>
        </a:defRPr>
      </a:lvl1pPr>
      <a:lvl2pPr indent="228600" defTabSz="584200">
        <a:defRPr sz="4500" cap="all" spc="720">
          <a:solidFill>
            <a:srgbClr val="FFFFFF"/>
          </a:solidFill>
          <a:latin typeface="+mn-lt"/>
          <a:ea typeface="+mn-ea"/>
          <a:cs typeface="+mn-cs"/>
          <a:sym typeface="Avenir Light"/>
        </a:defRPr>
      </a:lvl2pPr>
      <a:lvl3pPr indent="457200" defTabSz="584200">
        <a:defRPr sz="4500" cap="all" spc="720">
          <a:solidFill>
            <a:srgbClr val="FFFFFF"/>
          </a:solidFill>
          <a:latin typeface="+mn-lt"/>
          <a:ea typeface="+mn-ea"/>
          <a:cs typeface="+mn-cs"/>
          <a:sym typeface="Avenir Light"/>
        </a:defRPr>
      </a:lvl3pPr>
      <a:lvl4pPr indent="685800" defTabSz="584200">
        <a:defRPr sz="4500" cap="all" spc="720">
          <a:solidFill>
            <a:srgbClr val="FFFFFF"/>
          </a:solidFill>
          <a:latin typeface="+mn-lt"/>
          <a:ea typeface="+mn-ea"/>
          <a:cs typeface="+mn-cs"/>
          <a:sym typeface="Avenir Light"/>
        </a:defRPr>
      </a:lvl4pPr>
      <a:lvl5pPr indent="914400" defTabSz="584200">
        <a:defRPr sz="4500" cap="all" spc="720">
          <a:solidFill>
            <a:srgbClr val="FFFFFF"/>
          </a:solidFill>
          <a:latin typeface="+mn-lt"/>
          <a:ea typeface="+mn-ea"/>
          <a:cs typeface="+mn-cs"/>
          <a:sym typeface="Avenir Light"/>
        </a:defRPr>
      </a:lvl5pPr>
      <a:lvl6pPr indent="1143000" defTabSz="584200">
        <a:defRPr sz="4500" cap="all" spc="720">
          <a:solidFill>
            <a:srgbClr val="FFFFFF"/>
          </a:solidFill>
          <a:latin typeface="+mn-lt"/>
          <a:ea typeface="+mn-ea"/>
          <a:cs typeface="+mn-cs"/>
          <a:sym typeface="Avenir Light"/>
        </a:defRPr>
      </a:lvl6pPr>
      <a:lvl7pPr indent="1371600" defTabSz="584200">
        <a:defRPr sz="4500" cap="all" spc="720">
          <a:solidFill>
            <a:srgbClr val="FFFFFF"/>
          </a:solidFill>
          <a:latin typeface="+mn-lt"/>
          <a:ea typeface="+mn-ea"/>
          <a:cs typeface="+mn-cs"/>
          <a:sym typeface="Avenir Light"/>
        </a:defRPr>
      </a:lvl7pPr>
      <a:lvl8pPr indent="1600200" defTabSz="584200">
        <a:defRPr sz="4500" cap="all" spc="720">
          <a:solidFill>
            <a:srgbClr val="FFFFFF"/>
          </a:solidFill>
          <a:latin typeface="+mn-lt"/>
          <a:ea typeface="+mn-ea"/>
          <a:cs typeface="+mn-cs"/>
          <a:sym typeface="Avenir Light"/>
        </a:defRPr>
      </a:lvl8pPr>
      <a:lvl9pPr indent="1828800" defTabSz="584200">
        <a:defRPr sz="4500" cap="all" spc="720">
          <a:solidFill>
            <a:srgbClr val="FFFFFF"/>
          </a:solidFill>
          <a:latin typeface="+mn-lt"/>
          <a:ea typeface="+mn-ea"/>
          <a:cs typeface="+mn-cs"/>
          <a:sym typeface="Avenir Light"/>
        </a:defRPr>
      </a:lvl9pPr>
    </p:titleStyle>
    <p:bodyStyle>
      <a:lvl1pPr marL="4699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1pPr>
      <a:lvl2pPr marL="9398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2pPr>
      <a:lvl3pPr marL="14097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3pPr>
      <a:lvl4pPr marL="18796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4pPr>
      <a:lvl5pPr marL="23495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5pPr>
      <a:lvl6pPr marL="28194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6pPr>
      <a:lvl7pPr marL="32893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7pPr>
      <a:lvl8pPr marL="37592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8pPr>
      <a:lvl9pPr marL="4229100" indent="-469900" defTabSz="584200">
        <a:spcBef>
          <a:spcPts val="4200"/>
        </a:spcBef>
        <a:buClr>
          <a:srgbClr val="646464"/>
        </a:buClr>
        <a:buSzPct val="90000"/>
        <a:buChar char="•"/>
        <a:defRPr sz="3600">
          <a:solidFill>
            <a:srgbClr val="FFFFFF"/>
          </a:solidFill>
          <a:latin typeface="+mn-lt"/>
          <a:ea typeface="+mn-ea"/>
          <a:cs typeface="+mn-cs"/>
          <a:sym typeface="Avenir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Avenir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6138" spc="982"/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6138" cap="all" spc="982">
                <a:solidFill>
                  <a:srgbClr val="FFFFFF"/>
                </a:solidFill>
              </a:rPr>
              <a:t>santa monica college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660400" y="2857797"/>
            <a:ext cx="11684000" cy="1447503"/>
          </a:xfrm>
          <a:prstGeom prst="rect">
            <a:avLst/>
          </a:prstGeom>
        </p:spPr>
        <p:txBody>
          <a:bodyPr/>
          <a:lstStyle/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presentation of the 2015-2016</a:t>
            </a:r>
          </a:p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2400" cap="all" spc="384">
                <a:solidFill>
                  <a:srgbClr val="55D7FF"/>
                </a:solidFill>
              </a:rPr>
              <a:t>Tentative budget report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Proposals not included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94715" lvl="0" indent="-394715" defTabSz="490727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Restricted</a:t>
            </a:r>
          </a:p>
          <a:p>
            <a:pPr marL="789431" lvl="1" indent="-394715" defTabSz="490727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$60M Basic skills and student outcomes</a:t>
            </a:r>
          </a:p>
          <a:p>
            <a:pPr marL="789431" lvl="1" indent="-394715" defTabSz="490727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$2M Basic skills pilot with CSU</a:t>
            </a:r>
          </a:p>
          <a:p>
            <a:pPr marL="789431" lvl="1" indent="-394715" defTabSz="490727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$15M Institutional effectiveness</a:t>
            </a:r>
          </a:p>
          <a:p>
            <a:pPr marL="789431" lvl="1" indent="-394715" defTabSz="490727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$500M Adult Ed Block Grant</a:t>
            </a:r>
          </a:p>
          <a:p>
            <a:pPr marL="789431" lvl="1" indent="-394715" defTabSz="490727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FFFFFF"/>
                </a:solidFill>
              </a:rPr>
              <a:t>$48M CTE Pathways SB 1070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-17098" y="4254499"/>
            <a:ext cx="13038996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FFFFFF"/>
                </a:solidFill>
              </a:rPr>
              <a:t>2015-2016 Tentative Budget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1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2639822" y="4254499"/>
            <a:ext cx="7725157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FFFFFF"/>
                </a:solidFill>
              </a:rPr>
              <a:t>Changes in Revenue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1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496570">
              <a:defRPr sz="3825" spc="612"/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3825" cap="all" spc="612" dirty="0">
                <a:solidFill>
                  <a:srgbClr val="FFFFFF"/>
                </a:solidFill>
              </a:rPr>
              <a:t>projected changes in revenue  14-15 to tentative projections</a:t>
            </a:r>
          </a:p>
        </p:txBody>
      </p:sp>
      <p:graphicFrame>
        <p:nvGraphicFramePr>
          <p:cNvPr id="72" name="Table 72"/>
          <p:cNvGraphicFramePr/>
          <p:nvPr>
            <p:extLst>
              <p:ext uri="{D42A27DB-BD31-4B8C-83A1-F6EECF244321}">
                <p14:modId xmlns:p14="http://schemas.microsoft.com/office/powerpoint/2010/main" val="1774141183"/>
              </p:ext>
            </p:extLst>
          </p:nvPr>
        </p:nvGraphicFramePr>
        <p:xfrm>
          <a:off x="609600" y="2362200"/>
          <a:ext cx="11604402" cy="7264400"/>
        </p:xfrm>
        <a:graphic>
          <a:graphicData uri="http://schemas.openxmlformats.org/drawingml/2006/table">
            <a:tbl>
              <a:tblPr bandRow="1">
                <a:tableStyleId>{EEE7283C-3CF3-47DC-8721-378D4A62B228}</a:tableStyleId>
              </a:tblPr>
              <a:tblGrid>
                <a:gridCol w="8720534"/>
                <a:gridCol w="2883868"/>
              </a:tblGrid>
              <a:tr h="516792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FFFFFF"/>
                          </a:solidFill>
                        </a:rPr>
                        <a:t>2014-2015 Revenue Projection: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149,698,927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16792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Mandated Costs - Past Claims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10,433,856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545370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Apportionment - Base Change/CDCP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5,229,179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16792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Growth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2,583,728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516792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Non-resident Tuition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1,538,566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16792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Inflationary Adjustment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1,161,177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516792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Deficit Factor net PY Adjustment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187,824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16792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Lottery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77,165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516792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2E00"/>
                          </a:solidFill>
                        </a:rPr>
                        <a:t>Medicare Part D Subsidy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2E00"/>
                          </a:solidFill>
                        </a:rPr>
                        <a:t>-231,648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16792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Other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39,122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516792">
                <a:tc>
                  <a:txBody>
                    <a:bodyPr/>
                    <a:lstStyle/>
                    <a:p>
                      <a:pPr lvl="0" algn="l">
                        <a:defRPr sz="30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 sz="30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16792">
                <a:tc>
                  <a:txBody>
                    <a:bodyPr/>
                    <a:lstStyle/>
                    <a:p>
                      <a:pPr lvl="0" algn="l">
                        <a:defRPr sz="30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 sz="30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516792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FFFFFF"/>
                          </a:solidFill>
                        </a:rPr>
                        <a:t>2015-2016 </a:t>
                      </a:r>
                      <a:r>
                        <a:rPr lang="en-US" sz="3000" dirty="0" smtClean="0">
                          <a:solidFill>
                            <a:srgbClr val="FFFFFF"/>
                          </a:solidFill>
                        </a:rPr>
                        <a:t>T</a:t>
                      </a:r>
                      <a:r>
                        <a:rPr sz="3000" dirty="0" smtClean="0">
                          <a:solidFill>
                            <a:srgbClr val="FFFFFF"/>
                          </a:solidFill>
                        </a:rPr>
                        <a:t>entative </a:t>
                      </a:r>
                      <a:r>
                        <a:rPr sz="3000" dirty="0">
                          <a:solidFill>
                            <a:srgbClr val="FFFFFF"/>
                          </a:solidFill>
                        </a:rPr>
                        <a:t>Revenue Projection: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170,717,896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pic>
        <p:nvPicPr>
          <p:cNvPr id="73" name="Picture 72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9878" y="2899737"/>
            <a:ext cx="12021223" cy="3950277"/>
          </a:xfrm>
          <a:prstGeom prst="rect">
            <a:avLst/>
          </a:prstGeom>
        </p:spPr>
      </p:pic>
      <p:sp>
        <p:nvSpPr>
          <p:cNvPr id="75" name="Shape 75"/>
          <p:cNvSpPr/>
          <p:nvPr/>
        </p:nvSpPr>
        <p:spPr>
          <a:xfrm>
            <a:off x="6119275" y="4245518"/>
            <a:ext cx="374650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500">
                <a:solidFill>
                  <a:srgbClr val="5EA31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500">
                <a:solidFill>
                  <a:srgbClr val="5EA319"/>
                </a:solidFill>
              </a:rPr>
              <a:t>$21,250,617</a:t>
            </a:r>
          </a:p>
        </p:txBody>
      </p:sp>
      <p:pic>
        <p:nvPicPr>
          <p:cNvPr id="76" name="Picture 75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6388" y="6850014"/>
            <a:ext cx="12021223" cy="617585"/>
          </a:xfrm>
          <a:prstGeom prst="rect">
            <a:avLst/>
          </a:prstGeom>
        </p:spPr>
      </p:pic>
      <p:sp>
        <p:nvSpPr>
          <p:cNvPr id="78" name="Shape 78"/>
          <p:cNvSpPr/>
          <p:nvPr/>
        </p:nvSpPr>
        <p:spPr>
          <a:xfrm>
            <a:off x="6457000" y="5766958"/>
            <a:ext cx="307105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500">
                <a:solidFill>
                  <a:srgbClr val="FF2E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500">
                <a:solidFill>
                  <a:srgbClr val="FF2E00"/>
                </a:solidFill>
              </a:rPr>
              <a:t>$-231,648</a:t>
            </a:r>
          </a:p>
        </p:txBody>
      </p:sp>
      <p:sp>
        <p:nvSpPr>
          <p:cNvPr id="79" name="Shape 79"/>
          <p:cNvSpPr/>
          <p:nvPr/>
        </p:nvSpPr>
        <p:spPr>
          <a:xfrm flipV="1">
            <a:off x="10160000" y="3075235"/>
            <a:ext cx="0" cy="5292230"/>
          </a:xfrm>
          <a:prstGeom prst="line">
            <a:avLst/>
          </a:prstGeom>
          <a:ln w="88900">
            <a:solidFill>
              <a:srgbClr val="55D7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400" cap="all" spc="384">
                <a:solidFill>
                  <a:srgbClr val="55D7FF"/>
                </a:solidFill>
                <a:latin typeface="Avenir Medium"/>
                <a:ea typeface="Avenir Medium"/>
                <a:cs typeface="Avenir Medium"/>
                <a:sym typeface="Avenir Medium"/>
              </a:defRPr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3811671" y="7612842"/>
            <a:ext cx="6052948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500">
                <a:solidFill>
                  <a:srgbClr val="55D7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500">
                <a:solidFill>
                  <a:srgbClr val="55D7FF"/>
                </a:solidFill>
              </a:rPr>
              <a:t>$21,018,969 or 14%</a:t>
            </a:r>
          </a:p>
        </p:txBody>
      </p:sp>
      <p:pic>
        <p:nvPicPr>
          <p:cNvPr id="81" name="Picture 80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1191" y="7467600"/>
            <a:ext cx="12021221" cy="50269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7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600"/>
                            </p:stCondLst>
                            <p:childTnLst>
                              <p:par>
                                <p:cTn id="31" presetID="9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1" animBg="1" advAuto="0"/>
      <p:bldP spid="73" grpId="4" animBg="1" advAuto="0"/>
      <p:bldP spid="75" grpId="2" animBg="1" advAuto="0"/>
      <p:bldP spid="75" grpId="6" animBg="1" advAuto="0"/>
      <p:bldP spid="76" grpId="7" animBg="1" advAuto="0"/>
      <p:bldP spid="76" grpId="9" animBg="1" advAuto="0"/>
      <p:bldP spid="78" grpId="8" animBg="1" advAuto="0"/>
      <p:bldP spid="78" grpId="10" animBg="1" advAuto="0"/>
      <p:bldP spid="79" grpId="11" animBg="1" advAuto="0"/>
      <p:bldP spid="80" grpId="12" animBg="1" advAuto="0"/>
      <p:bldP spid="81" grpId="3" animBg="1" advAuto="0"/>
      <p:bldP spid="81" grpId="5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five year revenue trend</a:t>
            </a:r>
          </a:p>
        </p:txBody>
      </p:sp>
      <p:graphicFrame>
        <p:nvGraphicFramePr>
          <p:cNvPr id="85" name="Chart 85"/>
          <p:cNvGraphicFramePr/>
          <p:nvPr>
            <p:extLst>
              <p:ext uri="{D42A27DB-BD31-4B8C-83A1-F6EECF244321}">
                <p14:modId xmlns:p14="http://schemas.microsoft.com/office/powerpoint/2010/main" val="991290232"/>
              </p:ext>
            </p:extLst>
          </p:nvPr>
        </p:nvGraphicFramePr>
        <p:xfrm>
          <a:off x="170148" y="1440816"/>
          <a:ext cx="12664504" cy="823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1802041" y="4254499"/>
            <a:ext cx="9400718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FFFFFF"/>
                </a:solidFill>
              </a:rPr>
              <a:t>Changes in Expenditures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1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549148">
              <a:defRPr sz="4230" spc="676"/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230" cap="all" spc="676">
                <a:solidFill>
                  <a:srgbClr val="FFFFFF"/>
                </a:solidFill>
              </a:rPr>
              <a:t>major changes in assumptions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41705" lvl="0" indent="-441705" defTabSz="549148">
              <a:spcBef>
                <a:spcPts val="3900"/>
              </a:spcBef>
              <a:defRPr sz="1800">
                <a:solidFill>
                  <a:srgbClr val="000000"/>
                </a:solidFill>
              </a:defRPr>
            </a:pPr>
            <a:r>
              <a:rPr sz="4700">
                <a:solidFill>
                  <a:srgbClr val="FFFFFF"/>
                </a:solidFill>
              </a:rPr>
              <a:t>Vacancy List </a:t>
            </a:r>
          </a:p>
          <a:p>
            <a:pPr marL="883411" lvl="1" indent="-441705" defTabSz="549148">
              <a:spcBef>
                <a:spcPts val="3900"/>
              </a:spcBef>
              <a:defRPr sz="1800">
                <a:solidFill>
                  <a:srgbClr val="000000"/>
                </a:solidFill>
              </a:defRPr>
            </a:pPr>
            <a:r>
              <a:rPr sz="4700">
                <a:solidFill>
                  <a:srgbClr val="FFFFFF"/>
                </a:solidFill>
              </a:rPr>
              <a:t>Past Practice: Fund 50% of the entire list </a:t>
            </a:r>
            <a:r>
              <a:rPr sz="3290" i="1">
                <a:solidFill>
                  <a:srgbClr val="FFFFFF"/>
                </a:solidFill>
              </a:rPr>
              <a:t>(Would equate to $3.1M in 15-16)</a:t>
            </a:r>
            <a:endParaRPr sz="3759" i="1">
              <a:solidFill>
                <a:srgbClr val="FFFFFF"/>
              </a:solidFill>
            </a:endParaRPr>
          </a:p>
          <a:p>
            <a:pPr marL="883411" lvl="1" indent="-441705" defTabSz="549148">
              <a:spcBef>
                <a:spcPts val="3900"/>
              </a:spcBef>
              <a:defRPr sz="1800">
                <a:solidFill>
                  <a:srgbClr val="000000"/>
                </a:solidFill>
              </a:defRPr>
            </a:pPr>
            <a:r>
              <a:rPr sz="4700">
                <a:solidFill>
                  <a:srgbClr val="FFFFFF"/>
                </a:solidFill>
              </a:rPr>
              <a:t>New Practice: Fund $2.5M in salaries and related benefits. Discount at 66%. </a:t>
            </a:r>
            <a:r>
              <a:rPr sz="3290" i="1">
                <a:solidFill>
                  <a:srgbClr val="FFFFFF"/>
                </a:solidFill>
              </a:rPr>
              <a:t>(Equates to $1.2M)</a:t>
            </a:r>
          </a:p>
          <a:p>
            <a:pPr marL="1192606" lvl="2" indent="-309194" defTabSz="549148">
              <a:spcBef>
                <a:spcPts val="3900"/>
              </a:spcBef>
              <a:defRPr sz="1800">
                <a:solidFill>
                  <a:srgbClr val="000000"/>
                </a:solidFill>
              </a:defRPr>
            </a:pPr>
            <a:r>
              <a:rPr sz="3290" i="1">
                <a:solidFill>
                  <a:srgbClr val="FFFFFF"/>
                </a:solidFill>
              </a:rPr>
              <a:t>Exception for 2015-2016 is President/Superintendent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549148">
              <a:defRPr sz="4230" spc="676"/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230" cap="all" spc="676">
                <a:solidFill>
                  <a:srgbClr val="FFFFFF"/>
                </a:solidFill>
              </a:rPr>
              <a:t>major changes in assumptions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xfrm>
            <a:off x="471321" y="1722754"/>
            <a:ext cx="12062157" cy="7324092"/>
          </a:xfrm>
          <a:prstGeom prst="rect">
            <a:avLst/>
          </a:prstGeom>
        </p:spPr>
        <p:txBody>
          <a:bodyPr anchor="t"/>
          <a:lstStyle/>
          <a:p>
            <a:pPr marL="281940" lvl="0" indent="-281940" defTabSz="350520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FFFFFF"/>
                </a:solidFill>
              </a:rPr>
              <a:t>Technology Replacement Plan and Non-Technology Set Aside</a:t>
            </a:r>
          </a:p>
          <a:p>
            <a:pPr marL="563880" lvl="1" indent="-281940" defTabSz="350520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EMP 13-14 Institutional Objective #2 </a:t>
            </a:r>
            <a:r>
              <a:rPr sz="3000" i="1">
                <a:solidFill>
                  <a:srgbClr val="FFFFFF"/>
                </a:solidFill>
              </a:rPr>
              <a:t>“To allocate resources sufficient to support the ongoing maintenance of technology, equipment and facilities.”</a:t>
            </a:r>
          </a:p>
          <a:p>
            <a:pPr marL="563880" lvl="1" indent="-281940" defTabSz="350520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3000" i="1">
                <a:solidFill>
                  <a:srgbClr val="FFFFFF"/>
                </a:solidFill>
              </a:rPr>
              <a:t>Accreditation Standards III.B and III.C</a:t>
            </a:r>
          </a:p>
          <a:p>
            <a:pPr marL="563880" lvl="1" indent="-281940" defTabSz="350520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3000" i="1">
                <a:solidFill>
                  <a:srgbClr val="FFFFFF"/>
                </a:solidFill>
              </a:rPr>
              <a:t>District Program Review - 2012 through 2015 </a:t>
            </a:r>
          </a:p>
          <a:p>
            <a:pPr marL="281940" lvl="0" indent="-281940" defTabSz="350520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Technology Replacement Plan: Computers, Projectors, Controllers/Amps, Doc Cams</a:t>
            </a:r>
          </a:p>
          <a:p>
            <a:pPr marL="845820" lvl="2" indent="-281940" defTabSz="350520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$1.2M offset by $792K IEBG = Total funding of $418K</a:t>
            </a:r>
          </a:p>
          <a:p>
            <a:pPr marL="281940" lvl="0" indent="-281940" defTabSz="350520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Non-Technology/TCO Set Aside: Total funding of $500K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lvl="0" algn="ctr" defTabSz="473201">
              <a:defRPr sz="1800" cap="none" spc="0">
                <a:solidFill>
                  <a:srgbClr val="000000"/>
                </a:solidFill>
              </a:defRPr>
            </a:pPr>
            <a:r>
              <a:rPr sz="3645" cap="all" spc="583">
                <a:solidFill>
                  <a:srgbClr val="FFFFFF"/>
                </a:solidFill>
              </a:rPr>
              <a:t>projected changes in Expenditures </a:t>
            </a:r>
          </a:p>
          <a:p>
            <a:pPr lvl="0" algn="ctr" defTabSz="473201">
              <a:defRPr sz="1800" cap="none" spc="0">
                <a:solidFill>
                  <a:srgbClr val="000000"/>
                </a:solidFill>
              </a:defRPr>
            </a:pPr>
            <a:r>
              <a:rPr sz="3645" cap="all" spc="583">
                <a:solidFill>
                  <a:srgbClr val="FFFFFF"/>
                </a:solidFill>
              </a:rPr>
              <a:t>2014-2015 to tentative projections</a:t>
            </a:r>
          </a:p>
        </p:txBody>
      </p:sp>
      <p:graphicFrame>
        <p:nvGraphicFramePr>
          <p:cNvPr id="96" name="Table 96"/>
          <p:cNvGraphicFramePr/>
          <p:nvPr>
            <p:extLst>
              <p:ext uri="{D42A27DB-BD31-4B8C-83A1-F6EECF244321}">
                <p14:modId xmlns:p14="http://schemas.microsoft.com/office/powerpoint/2010/main" val="2004702990"/>
              </p:ext>
            </p:extLst>
          </p:nvPr>
        </p:nvGraphicFramePr>
        <p:xfrm>
          <a:off x="700198" y="2026854"/>
          <a:ext cx="11604402" cy="7317508"/>
        </p:xfrm>
        <a:graphic>
          <a:graphicData uri="http://schemas.openxmlformats.org/drawingml/2006/table">
            <a:tbl>
              <a:tblPr bandRow="1">
                <a:tableStyleId>{EEE7283C-3CF3-47DC-8721-378D4A62B228}</a:tableStyleId>
              </a:tblPr>
              <a:tblGrid>
                <a:gridCol w="8720534"/>
                <a:gridCol w="2883868"/>
              </a:tblGrid>
              <a:tr h="43232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dirty="0">
                          <a:solidFill>
                            <a:srgbClr val="FFFFFF"/>
                          </a:solidFill>
                        </a:rPr>
                        <a:t>2014-2015 </a:t>
                      </a:r>
                      <a:r>
                        <a:rPr lang="en-US" sz="2300" dirty="0" smtClean="0">
                          <a:solidFill>
                            <a:srgbClr val="FFFFFF"/>
                          </a:solidFill>
                        </a:rPr>
                        <a:t>E</a:t>
                      </a:r>
                      <a:r>
                        <a:rPr sz="2300" dirty="0" smtClean="0">
                          <a:solidFill>
                            <a:srgbClr val="FFFFFF"/>
                          </a:solidFill>
                        </a:rPr>
                        <a:t>xpenditure </a:t>
                      </a:r>
                      <a:r>
                        <a:rPr sz="2300" dirty="0">
                          <a:solidFill>
                            <a:srgbClr val="FFFFFF"/>
                          </a:solidFill>
                        </a:rPr>
                        <a:t>Projection: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153,834,272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3232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dirty="0">
                          <a:solidFill>
                            <a:srgbClr val="FF2E00"/>
                          </a:solidFill>
                        </a:rPr>
                        <a:t>Salary Increase and </a:t>
                      </a:r>
                      <a:r>
                        <a:rPr lang="en-US" sz="2300" dirty="0" smtClean="0">
                          <a:solidFill>
                            <a:srgbClr val="FF2E00"/>
                          </a:solidFill>
                        </a:rPr>
                        <a:t>R</a:t>
                      </a:r>
                      <a:r>
                        <a:rPr sz="2300" dirty="0" smtClean="0">
                          <a:solidFill>
                            <a:srgbClr val="FF2E00"/>
                          </a:solidFill>
                        </a:rPr>
                        <a:t>elated </a:t>
                      </a:r>
                      <a:r>
                        <a:rPr lang="en-US" sz="2300" dirty="0" smtClean="0">
                          <a:solidFill>
                            <a:srgbClr val="FF2E00"/>
                          </a:solidFill>
                        </a:rPr>
                        <a:t>B</a:t>
                      </a:r>
                      <a:r>
                        <a:rPr sz="2300" dirty="0" smtClean="0">
                          <a:solidFill>
                            <a:srgbClr val="FF2E00"/>
                          </a:solidFill>
                        </a:rPr>
                        <a:t>enefits</a:t>
                      </a:r>
                      <a:endParaRPr sz="2300" dirty="0">
                        <a:solidFill>
                          <a:srgbClr val="FF2E00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2,588,479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57207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Non-Health and Welfare Benefits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1,202,422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7207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Equip., Technology and TCO Replacement Plan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1,012,375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57207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Step, Column and Longevity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982,162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Vacancy List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742,285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57207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Health and Welfare Incl. Retiree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607,051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3232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OPEB Contribution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500,000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43232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Utilities and Insurance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170,844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3232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Supplies and Other Operating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2E00"/>
                          </a:solidFill>
                        </a:rPr>
                        <a:t>75,371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43232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dirty="0">
                          <a:solidFill>
                            <a:srgbClr val="5EA319"/>
                          </a:solidFill>
                        </a:rPr>
                        <a:t>Decrease in </a:t>
                      </a:r>
                      <a:r>
                        <a:rPr lang="en-US" sz="2300" dirty="0" smtClean="0">
                          <a:solidFill>
                            <a:srgbClr val="5EA319"/>
                          </a:solidFill>
                        </a:rPr>
                        <a:t>H</a:t>
                      </a:r>
                      <a:r>
                        <a:rPr sz="2300" dirty="0" smtClean="0">
                          <a:solidFill>
                            <a:srgbClr val="5EA319"/>
                          </a:solidFill>
                        </a:rPr>
                        <a:t>ourly</a:t>
                      </a:r>
                      <a:endParaRPr sz="2300" dirty="0">
                        <a:solidFill>
                          <a:srgbClr val="5EA319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5EA319"/>
                          </a:solidFill>
                        </a:rPr>
                        <a:t>-654,278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3232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dirty="0">
                          <a:solidFill>
                            <a:srgbClr val="5EA319"/>
                          </a:solidFill>
                        </a:rPr>
                        <a:t>Net Effect of </a:t>
                      </a:r>
                      <a:r>
                        <a:rPr lang="en-US" sz="2300" dirty="0" smtClean="0">
                          <a:solidFill>
                            <a:srgbClr val="5EA319"/>
                          </a:solidFill>
                        </a:rPr>
                        <a:t>H</a:t>
                      </a:r>
                      <a:r>
                        <a:rPr sz="2300" dirty="0" smtClean="0">
                          <a:solidFill>
                            <a:srgbClr val="5EA319"/>
                          </a:solidFill>
                        </a:rPr>
                        <a:t>iring </a:t>
                      </a:r>
                      <a:r>
                        <a:rPr sz="2300" dirty="0">
                          <a:solidFill>
                            <a:srgbClr val="5EA319"/>
                          </a:solidFill>
                        </a:rPr>
                        <a:t>and </a:t>
                      </a:r>
                      <a:r>
                        <a:rPr lang="en-US" sz="2300" dirty="0" smtClean="0">
                          <a:solidFill>
                            <a:srgbClr val="5EA319"/>
                          </a:solidFill>
                        </a:rPr>
                        <a:t>S</a:t>
                      </a:r>
                      <a:r>
                        <a:rPr sz="2300" dirty="0" smtClean="0">
                          <a:solidFill>
                            <a:srgbClr val="5EA319"/>
                          </a:solidFill>
                        </a:rPr>
                        <a:t>eparation</a:t>
                      </a:r>
                      <a:endParaRPr sz="2300" dirty="0">
                        <a:solidFill>
                          <a:srgbClr val="5EA319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5EA319"/>
                          </a:solidFill>
                        </a:rPr>
                        <a:t>-660,628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43232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300" dirty="0" smtClean="0">
                          <a:solidFill>
                            <a:srgbClr val="5EA319"/>
                          </a:solidFill>
                        </a:rPr>
                        <a:t>O</a:t>
                      </a:r>
                      <a:r>
                        <a:rPr sz="2300" dirty="0" smtClean="0">
                          <a:solidFill>
                            <a:srgbClr val="5EA319"/>
                          </a:solidFill>
                        </a:rPr>
                        <a:t>ther</a:t>
                      </a:r>
                      <a:r>
                        <a:rPr lang="en-US" sz="2300" dirty="0" smtClean="0">
                          <a:solidFill>
                            <a:srgbClr val="5EA319"/>
                          </a:solidFill>
                        </a:rPr>
                        <a:t>s</a:t>
                      </a:r>
                      <a:endParaRPr sz="2300" dirty="0">
                        <a:solidFill>
                          <a:srgbClr val="5EA319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5EA319"/>
                          </a:solidFill>
                        </a:rPr>
                        <a:t>-42,614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32327">
                <a:tc>
                  <a:txBody>
                    <a:bodyPr/>
                    <a:lstStyle/>
                    <a:p>
                      <a:pPr lvl="0" algn="l">
                        <a:defRPr sz="23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defRPr sz="23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  <a:tr h="432327">
                <a:tc>
                  <a:txBody>
                    <a:bodyPr/>
                    <a:lstStyle/>
                    <a:p>
                      <a:pPr lvl="0"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dirty="0">
                          <a:solidFill>
                            <a:srgbClr val="FFFFFF"/>
                          </a:solidFill>
                        </a:rPr>
                        <a:t>2015-2016 </a:t>
                      </a:r>
                      <a:r>
                        <a:rPr lang="en-US" sz="2300" dirty="0" smtClean="0">
                          <a:solidFill>
                            <a:srgbClr val="FFFFFF"/>
                          </a:solidFill>
                        </a:rPr>
                        <a:t>T</a:t>
                      </a:r>
                      <a:r>
                        <a:rPr sz="2300" dirty="0" smtClean="0">
                          <a:solidFill>
                            <a:srgbClr val="FFFFFF"/>
                          </a:solidFill>
                        </a:rPr>
                        <a:t>entative </a:t>
                      </a:r>
                      <a:r>
                        <a:rPr sz="2300" dirty="0">
                          <a:solidFill>
                            <a:srgbClr val="FFFFFF"/>
                          </a:solidFill>
                        </a:rPr>
                        <a:t>Exp. Projection: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160,357,741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97" name="Shape 97"/>
          <p:cNvSpPr/>
          <p:nvPr/>
        </p:nvSpPr>
        <p:spPr>
          <a:xfrm flipV="1">
            <a:off x="10358965" y="2985279"/>
            <a:ext cx="1" cy="5912107"/>
          </a:xfrm>
          <a:prstGeom prst="line">
            <a:avLst/>
          </a:prstGeom>
          <a:ln w="88900">
            <a:solidFill>
              <a:srgbClr val="55D7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400" cap="all" spc="384">
                <a:solidFill>
                  <a:srgbClr val="55D7FF"/>
                </a:solidFill>
                <a:latin typeface="Avenir Medium"/>
                <a:ea typeface="Avenir Medium"/>
                <a:cs typeface="Avenir Medium"/>
                <a:sym typeface="Avenir Medium"/>
              </a:defRPr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3718686" y="8015912"/>
            <a:ext cx="5871338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500">
                <a:solidFill>
                  <a:srgbClr val="55D7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500">
                <a:solidFill>
                  <a:srgbClr val="55D7FF"/>
                </a:solidFill>
              </a:rPr>
              <a:t>$6,523,469 or 4.2%</a:t>
            </a:r>
          </a:p>
        </p:txBody>
      </p:sp>
      <p:pic>
        <p:nvPicPr>
          <p:cNvPr id="99" name="Picture 98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6333" y="7064488"/>
            <a:ext cx="12021222" cy="951424"/>
          </a:xfrm>
          <a:prstGeom prst="rect">
            <a:avLst/>
          </a:prstGeom>
        </p:spPr>
      </p:pic>
      <p:pic>
        <p:nvPicPr>
          <p:cNvPr id="101" name="Picture 100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2173" y="2412712"/>
            <a:ext cx="12021222" cy="4651776"/>
          </a:xfrm>
          <a:prstGeom prst="rect">
            <a:avLst/>
          </a:prstGeom>
        </p:spPr>
      </p:pic>
      <p:sp>
        <p:nvSpPr>
          <p:cNvPr id="103" name="Shape 103"/>
          <p:cNvSpPr/>
          <p:nvPr/>
        </p:nvSpPr>
        <p:spPr>
          <a:xfrm>
            <a:off x="6581972" y="3981567"/>
            <a:ext cx="338328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500">
                <a:solidFill>
                  <a:srgbClr val="FF2E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500">
                <a:solidFill>
                  <a:srgbClr val="FF2E00"/>
                </a:solidFill>
              </a:rPr>
              <a:t>$7,880,989</a:t>
            </a:r>
          </a:p>
        </p:txBody>
      </p:sp>
      <p:sp>
        <p:nvSpPr>
          <p:cNvPr id="104" name="Shape 104"/>
          <p:cNvSpPr/>
          <p:nvPr/>
        </p:nvSpPr>
        <p:spPr>
          <a:xfrm>
            <a:off x="6465672" y="5998740"/>
            <a:ext cx="3615882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500">
                <a:solidFill>
                  <a:srgbClr val="5EA31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500">
                <a:solidFill>
                  <a:srgbClr val="5EA319"/>
                </a:solidFill>
              </a:rPr>
              <a:t>$-1,357,520</a:t>
            </a:r>
          </a:p>
        </p:txBody>
      </p:sp>
      <p:pic>
        <p:nvPicPr>
          <p:cNvPr id="105" name="Picture 104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6333" y="7949848"/>
            <a:ext cx="12021222" cy="565491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5" dur="1500" fill="hold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xit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9" dur="1500" fill="hold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9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9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9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6" dur="1500" fill="hold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xit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0" dur="1500" fill="hold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9" presetClass="exit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4" dur="1500" fill="hold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8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12" animBg="1" advAuto="0"/>
      <p:bldP spid="98" grpId="11" animBg="1" advAuto="0"/>
      <p:bldP spid="99" grpId="5" animBg="1" advAuto="0"/>
      <p:bldP spid="99" grpId="8" animBg="1" advAuto="0"/>
      <p:bldP spid="101" grpId="1" animBg="1" advAuto="0"/>
      <p:bldP spid="101" grpId="3" animBg="1" advAuto="0"/>
      <p:bldP spid="103" grpId="2" animBg="1" advAuto="0"/>
      <p:bldP spid="103" grpId="4" animBg="1" advAuto="0"/>
      <p:bldP spid="104" grpId="6" animBg="1" advAuto="0"/>
      <p:bldP spid="104" grpId="9" animBg="1" advAuto="0"/>
      <p:bldP spid="105" grpId="7" animBg="1" advAuto="0"/>
      <p:bldP spid="105" grpId="10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five year expenditure trend</a:t>
            </a:r>
          </a:p>
        </p:txBody>
      </p:sp>
      <p:graphicFrame>
        <p:nvGraphicFramePr>
          <p:cNvPr id="109" name="Chart 109"/>
          <p:cNvGraphicFramePr/>
          <p:nvPr>
            <p:extLst>
              <p:ext uri="{D42A27DB-BD31-4B8C-83A1-F6EECF244321}">
                <p14:modId xmlns:p14="http://schemas.microsoft.com/office/powerpoint/2010/main" val="627733735"/>
              </p:ext>
            </p:extLst>
          </p:nvPr>
        </p:nvGraphicFramePr>
        <p:xfrm>
          <a:off x="230539" y="457200"/>
          <a:ext cx="12543722" cy="8953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tentative is….. tentative!!!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909" lvl="0" indent="-422909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Still waiting for P2</a:t>
            </a:r>
          </a:p>
          <a:p>
            <a:pPr marL="422909" lvl="0" indent="-422909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Year end closing</a:t>
            </a:r>
          </a:p>
          <a:p>
            <a:pPr marL="422909" lvl="0" indent="-422909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May Revise - Macro view</a:t>
            </a:r>
          </a:p>
          <a:p>
            <a:pPr marL="422909" lvl="0" indent="-422909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Governor vs. Legislature</a:t>
            </a:r>
          </a:p>
          <a:p>
            <a:pPr marL="422909" lvl="0" indent="-422909" defTabSz="525779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CAUTION: For these reasons projections may significantly differ from final allocation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/>
        </p:nvSpPr>
        <p:spPr>
          <a:xfrm>
            <a:off x="1392275" y="4464049"/>
            <a:ext cx="9572550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FFFFFF"/>
                </a:solidFill>
              </a:rPr>
              <a:t>Changes in Fund Balance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1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The “bottom line”</a:t>
            </a:r>
          </a:p>
        </p:txBody>
      </p:sp>
      <p:graphicFrame>
        <p:nvGraphicFramePr>
          <p:cNvPr id="114" name="Table 114"/>
          <p:cNvGraphicFramePr/>
          <p:nvPr/>
        </p:nvGraphicFramePr>
        <p:xfrm>
          <a:off x="1293393" y="1758950"/>
          <a:ext cx="10418012" cy="7583826"/>
        </p:xfrm>
        <a:graphic>
          <a:graphicData uri="http://schemas.openxmlformats.org/drawingml/2006/table">
            <a:tbl>
              <a:tblPr firstRow="1" firstCol="1">
                <a:tableStyleId>{EEE7283C-3CF3-47DC-8721-378D4A62B228}</a:tableStyleId>
              </a:tblPr>
              <a:tblGrid>
                <a:gridCol w="4716308"/>
                <a:gridCol w="2975173"/>
                <a:gridCol w="2726531"/>
              </a:tblGrid>
              <a:tr h="1315878">
                <a:tc>
                  <a:txBody>
                    <a:bodyPr/>
                    <a:lstStyle/>
                    <a:p>
                      <a:pPr lvl="0">
                        <a:defRPr sz="30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2014-2015 
Projected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2015-2016 Tentative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098815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Beg. Fund Balance
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$13,971,779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$9,836,434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  <a:tr h="1098815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Structural Surplus/</a:t>
                      </a:r>
                      <a:r>
                        <a:rPr sz="3000">
                          <a:solidFill>
                            <a:srgbClr val="FF2E00"/>
                          </a:solidFill>
                        </a:rPr>
                        <a:t>Deficit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2E00"/>
                          </a:solidFill>
                        </a:rPr>
                        <a:t>-$5,724,159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2E00"/>
                          </a:solidFill>
                        </a:rPr>
                        <a:t>-$606,316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1189414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One-Time items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$1,588,814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5EA319"/>
                          </a:solidFill>
                        </a:rPr>
                        <a:t>$10,966,471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1098815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Ending Fund Balance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$9,836,434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$20,196,589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1782089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Fund Balance to TTL Expenditures and Transfers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6.39%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12.59%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pic>
        <p:nvPicPr>
          <p:cNvPr id="115" name="Picture 114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16724" y="4224722"/>
            <a:ext cx="2441242" cy="951424"/>
          </a:xfrm>
          <a:prstGeom prst="rect">
            <a:avLst/>
          </a:prstGeom>
          <a:effectLst>
            <a:reflection stA="50000" endPos="40000" dir="5400000" sy="-100000" algn="bl" rotWithShape="0"/>
          </a:effectLst>
        </p:spPr>
      </p:pic>
      <p:pic>
        <p:nvPicPr>
          <p:cNvPr id="116" name="Picture 115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16724" y="5314474"/>
            <a:ext cx="2441242" cy="951424"/>
          </a:xfrm>
          <a:prstGeom prst="rect">
            <a:avLst/>
          </a:prstGeom>
          <a:effectLst>
            <a:reflection stA="50000" endPos="40000" dir="5400000" sy="-100000" algn="bl" rotWithShape="0"/>
          </a:effectLst>
        </p:spPr>
      </p:pic>
      <p:pic>
        <p:nvPicPr>
          <p:cNvPr id="117" name="Picture 116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6248" y="4224722"/>
            <a:ext cx="2441242" cy="951424"/>
          </a:xfrm>
          <a:prstGeom prst="rect">
            <a:avLst/>
          </a:prstGeom>
          <a:effectLst>
            <a:reflection stA="50000" endPos="40000" dir="5400000" sy="-100000" algn="bl" rotWithShape="0"/>
          </a:effectLst>
        </p:spPr>
      </p:pic>
      <p:pic>
        <p:nvPicPr>
          <p:cNvPr id="118" name="Picture 117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166248" y="5314474"/>
            <a:ext cx="2441242" cy="951424"/>
          </a:xfrm>
          <a:prstGeom prst="rect">
            <a:avLst/>
          </a:prstGeom>
          <a:effectLst>
            <a:reflection stA="50000" endPos="40000" dir="5400000" sy="-100000" algn="bl" rotWithShape="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7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1" animBg="1" advAuto="0"/>
      <p:bldP spid="115" grpId="4" animBg="1" advAuto="0"/>
      <p:bldP spid="116" grpId="5" animBg="1" advAuto="0"/>
      <p:bldP spid="117" grpId="2" animBg="1" advAuto="0"/>
      <p:bldP spid="117" grpId="3" animBg="1" advAuto="0"/>
      <p:bldP spid="118" grpId="6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five year revenue trend</a:t>
            </a:r>
          </a:p>
        </p:txBody>
      </p:sp>
      <p:graphicFrame>
        <p:nvGraphicFramePr>
          <p:cNvPr id="121" name="Chart 121"/>
          <p:cNvGraphicFramePr/>
          <p:nvPr/>
        </p:nvGraphicFramePr>
        <p:xfrm>
          <a:off x="257708" y="1502434"/>
          <a:ext cx="12489384" cy="7576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566674">
              <a:defRPr sz="4365" spc="698"/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365" cap="all" spc="698">
                <a:solidFill>
                  <a:srgbClr val="FFFFFF"/>
                </a:solidFill>
              </a:rPr>
              <a:t>other issues moving forward</a:t>
            </a:r>
          </a:p>
        </p:txBody>
      </p:sp>
      <p:sp>
        <p:nvSpPr>
          <p:cNvPr id="124" name="Shape 124"/>
          <p:cNvSpPr/>
          <p:nvPr/>
        </p:nvSpPr>
        <p:spPr>
          <a:xfrm>
            <a:off x="170333" y="4384433"/>
            <a:ext cx="12664134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marL="469900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5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500">
                <a:solidFill>
                  <a:srgbClr val="FFFFFF"/>
                </a:solidFill>
              </a:rPr>
              <a:t>PERS and STRS increases</a:t>
            </a:r>
          </a:p>
        </p:txBody>
      </p:sp>
      <p:sp>
        <p:nvSpPr>
          <p:cNvPr id="125" name="Shape 125"/>
          <p:cNvSpPr/>
          <p:nvPr/>
        </p:nvSpPr>
        <p:spPr>
          <a:xfrm>
            <a:off x="199262" y="7677458"/>
            <a:ext cx="12910185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marL="469900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5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500">
                <a:solidFill>
                  <a:srgbClr val="FFFFFF"/>
                </a:solidFill>
              </a:rPr>
              <a:t>Built in increases: Step and column, benefits, OPEB, utilities</a:t>
            </a:r>
          </a:p>
        </p:txBody>
      </p:sp>
      <p:sp>
        <p:nvSpPr>
          <p:cNvPr id="126" name="Shape 126"/>
          <p:cNvSpPr/>
          <p:nvPr/>
        </p:nvSpPr>
        <p:spPr>
          <a:xfrm>
            <a:off x="161607" y="2097597"/>
            <a:ext cx="12681585" cy="185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marL="469900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500"/>
            </a:lvl1pPr>
            <a:lvl2pPr marL="939800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500"/>
            </a:lvl2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FFFFFF"/>
                </a:solidFill>
              </a:rPr>
              <a:t>FTES: Cautious optimism 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FFFFFF"/>
                </a:solidFill>
              </a:rPr>
              <a:t>Tentative FTES Target:  21,507 Credit (approx. 534 Growth)</a:t>
            </a:r>
          </a:p>
        </p:txBody>
      </p:sp>
      <p:graphicFrame>
        <p:nvGraphicFramePr>
          <p:cNvPr id="127" name="Table 127"/>
          <p:cNvGraphicFramePr/>
          <p:nvPr>
            <p:extLst>
              <p:ext uri="{D42A27DB-BD31-4B8C-83A1-F6EECF244321}">
                <p14:modId xmlns:p14="http://schemas.microsoft.com/office/powerpoint/2010/main" val="80221152"/>
              </p:ext>
            </p:extLst>
          </p:nvPr>
        </p:nvGraphicFramePr>
        <p:xfrm>
          <a:off x="103386" y="5604618"/>
          <a:ext cx="12798025" cy="1790700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1267127"/>
                <a:gridCol w="1828800"/>
                <a:gridCol w="1352433"/>
                <a:gridCol w="1352433"/>
                <a:gridCol w="1352433"/>
                <a:gridCol w="1352433"/>
                <a:gridCol w="1352433"/>
                <a:gridCol w="1587500"/>
                <a:gridCol w="1352433"/>
              </a:tblGrid>
              <a:tr h="596900">
                <a:tc>
                  <a:txBody>
                    <a:bodyPr/>
                    <a:lstStyle/>
                    <a:p>
                      <a:pPr lvl="0">
                        <a:defRPr sz="2300" cap="all" spc="367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cap="all" spc="367">
                          <a:solidFill>
                            <a:srgbClr val="FFFFFF"/>
                          </a:solidFill>
                        </a:rPr>
                        <a:t>13-14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cap="all" spc="367">
                          <a:solidFill>
                            <a:srgbClr val="FFFFFF"/>
                          </a:solidFill>
                        </a:rPr>
                        <a:t>14-15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cap="all" spc="367">
                          <a:solidFill>
                            <a:srgbClr val="FFFFFF"/>
                          </a:solidFill>
                        </a:rPr>
                        <a:t>15-16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cap="all" spc="367">
                          <a:solidFill>
                            <a:srgbClr val="FFFFFF"/>
                          </a:solidFill>
                        </a:rPr>
                        <a:t>16-17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cap="all" spc="367">
                          <a:solidFill>
                            <a:srgbClr val="FFFFFF"/>
                          </a:solidFill>
                        </a:rPr>
                        <a:t>17-18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cap="all" spc="367">
                          <a:solidFill>
                            <a:srgbClr val="FFFFFF"/>
                          </a:solidFill>
                        </a:rPr>
                        <a:t>18-19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cap="all" spc="367">
                          <a:solidFill>
                            <a:srgbClr val="FFFFFF"/>
                          </a:solidFill>
                        </a:rPr>
                        <a:t>19-20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cap="all" spc="367">
                          <a:solidFill>
                            <a:srgbClr val="FFFFFF"/>
                          </a:solidFill>
                        </a:rPr>
                        <a:t>20-21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cap="all" spc="367">
                          <a:solidFill>
                            <a:srgbClr val="FFFFFF"/>
                          </a:solidFill>
                        </a:rPr>
                        <a:t>STRS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 dirty="0">
                          <a:solidFill>
                            <a:srgbClr val="FFFFFF"/>
                          </a:solidFill>
                        </a:rPr>
                        <a:t>8.25%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 dirty="0">
                          <a:solidFill>
                            <a:srgbClr val="FFFFFF"/>
                          </a:solidFill>
                        </a:rPr>
                        <a:t>8.88%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 dirty="0">
                          <a:solidFill>
                            <a:srgbClr val="FFFFFF"/>
                          </a:solidFill>
                        </a:rPr>
                        <a:t>10.73%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 dirty="0">
                          <a:solidFill>
                            <a:srgbClr val="FFFFFF"/>
                          </a:solidFill>
                        </a:rPr>
                        <a:t>12.58%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 dirty="0">
                          <a:solidFill>
                            <a:srgbClr val="FFFFFF"/>
                          </a:solidFill>
                        </a:rPr>
                        <a:t>14.43%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 dirty="0">
                          <a:solidFill>
                            <a:srgbClr val="FFFFFF"/>
                          </a:solidFill>
                        </a:rPr>
                        <a:t>16.28%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 dirty="0">
                          <a:solidFill>
                            <a:srgbClr val="FFFFFF"/>
                          </a:solidFill>
                        </a:rPr>
                        <a:t>18.13%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>
                          <a:solidFill>
                            <a:srgbClr val="FFFFFF"/>
                          </a:solidFill>
                        </a:rPr>
                        <a:t>19.1%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cap="all" spc="367">
                          <a:solidFill>
                            <a:srgbClr val="FFFFFF"/>
                          </a:solidFill>
                        </a:rPr>
                        <a:t>PERS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>
                          <a:solidFill>
                            <a:srgbClr val="FFFFFF"/>
                          </a:solidFill>
                        </a:rPr>
                        <a:t>11.442%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 dirty="0" smtClean="0">
                          <a:solidFill>
                            <a:srgbClr val="FFFFFF"/>
                          </a:solidFill>
                        </a:rPr>
                        <a:t>11.77%</a:t>
                      </a:r>
                      <a:endParaRPr sz="2000" cap="all" spc="367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>
                          <a:solidFill>
                            <a:srgbClr val="FFFFFF"/>
                          </a:solidFill>
                        </a:rPr>
                        <a:t>11.84%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>
                          <a:solidFill>
                            <a:srgbClr val="FFFFFF"/>
                          </a:solidFill>
                        </a:rPr>
                        <a:t>14.24%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>
                          <a:solidFill>
                            <a:srgbClr val="FFFFFF"/>
                          </a:solidFill>
                        </a:rPr>
                        <a:t>15.84%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>
                          <a:solidFill>
                            <a:srgbClr val="FFFFFF"/>
                          </a:solidFill>
                        </a:rPr>
                        <a:t>17.44%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 dirty="0">
                          <a:solidFill>
                            <a:srgbClr val="FFFFFF"/>
                          </a:solidFill>
                        </a:rPr>
                        <a:t>19.14%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cap="all" spc="367" dirty="0">
                          <a:solidFill>
                            <a:srgbClr val="FFFFFF"/>
                          </a:solidFill>
                        </a:rPr>
                        <a:t>19.64%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28" name="Shape 128"/>
          <p:cNvSpPr/>
          <p:nvPr/>
        </p:nvSpPr>
        <p:spPr>
          <a:xfrm>
            <a:off x="199262" y="8664448"/>
            <a:ext cx="12910185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marL="469900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5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500">
                <a:solidFill>
                  <a:srgbClr val="FFFFFF"/>
                </a:solidFill>
              </a:rPr>
              <a:t>Structural Surplus/Deficit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2" animBg="1" advAuto="0"/>
      <p:bldP spid="125" grpId="4" animBg="1" advAuto="0"/>
      <p:bldP spid="126" grpId="1" animBg="1" advAuto="0"/>
      <p:bldP spid="127" grpId="3" animBg="1" advAuto="0"/>
      <p:bldP spid="128" grpId="5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/>
        </p:nvSpPr>
        <p:spPr>
          <a:xfrm>
            <a:off x="1846579" y="1136649"/>
            <a:ext cx="9723121" cy="708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Thank You!!!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40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The Accounting Team with Special Thanks To Veronica Diaz and Jo Lau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40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Jocelyn Chong and Al </a:t>
            </a:r>
            <a:r>
              <a:rPr sz="4000" dirty="0" err="1">
                <a:solidFill>
                  <a:srgbClr val="FFFFFF"/>
                </a:solidFill>
              </a:rPr>
              <a:t>DeSalles</a:t>
            </a:r>
            <a:endParaRPr sz="40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40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Charlie Yen, Greg Brown and the Facilities Team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40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Budget Committee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2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overview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FFFFFF"/>
                </a:solidFill>
              </a:rPr>
              <a:t>Governor’s Proposed Budget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FFFFFF"/>
                </a:solidFill>
              </a:rPr>
              <a:t>Tentative Budget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-17098" y="3683000"/>
            <a:ext cx="13038996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FFFFFF"/>
                </a:solidFill>
              </a:rPr>
              <a:t>2015-2016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FFFFFF"/>
                </a:solidFill>
              </a:rPr>
              <a:t>Governor’s May Revise</a:t>
            </a:r>
          </a:p>
        </p:txBody>
      </p:sp>
      <p:sp>
        <p:nvSpPr>
          <p:cNvPr id="46" name="Shape 46"/>
          <p:cNvSpPr/>
          <p:nvPr/>
        </p:nvSpPr>
        <p:spPr>
          <a:xfrm>
            <a:off x="-17098" y="4254499"/>
            <a:ext cx="13038996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FFFFFF"/>
                </a:solidFill>
              </a:rPr>
              <a:t>WARNING: RESULTS MAY VARY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2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1" animBg="1" advAuto="0"/>
      <p:bldP spid="46" grpId="2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Governor’s May revise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14833" lvl="0" indent="-314833" defTabSz="391414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3350">
                <a:solidFill>
                  <a:srgbClr val="FFFFFF"/>
                </a:solidFill>
              </a:rPr>
              <a:t>Record $115B General Fund Budget</a:t>
            </a:r>
          </a:p>
          <a:p>
            <a:pPr marL="314833" lvl="0" indent="-314833" defTabSz="391414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3350">
                <a:solidFill>
                  <a:srgbClr val="FFFFFF"/>
                </a:solidFill>
              </a:rPr>
              <a:t>Prop 98 funding is $68.4B </a:t>
            </a:r>
          </a:p>
          <a:p>
            <a:pPr marL="629666" lvl="1" indent="-314833" defTabSz="391414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3350">
                <a:solidFill>
                  <a:srgbClr val="FFFFFF"/>
                </a:solidFill>
              </a:rPr>
              <a:t>$7.5B increase from 14-15 June Projection </a:t>
            </a:r>
            <a:r>
              <a:rPr sz="2680" i="1">
                <a:solidFill>
                  <a:srgbClr val="FFFFFF"/>
                </a:solidFill>
              </a:rPr>
              <a:t>($60.9M)</a:t>
            </a:r>
            <a:endParaRPr sz="3350">
              <a:solidFill>
                <a:srgbClr val="FFFFFF"/>
              </a:solidFill>
            </a:endParaRPr>
          </a:p>
          <a:p>
            <a:pPr marL="629666" lvl="1" indent="-314833" defTabSz="391414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3350">
                <a:solidFill>
                  <a:srgbClr val="FFFFFF"/>
                </a:solidFill>
              </a:rPr>
              <a:t>$2.1B increase from May Revise </a:t>
            </a:r>
            <a:r>
              <a:rPr sz="2680" i="1">
                <a:solidFill>
                  <a:srgbClr val="FFFFFF"/>
                </a:solidFill>
              </a:rPr>
              <a:t>($66.3M)</a:t>
            </a:r>
            <a:endParaRPr sz="3350">
              <a:solidFill>
                <a:srgbClr val="FFFFFF"/>
              </a:solidFill>
            </a:endParaRPr>
          </a:p>
          <a:p>
            <a:pPr marL="314833" lvl="0" indent="-314833" defTabSz="391414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3350">
                <a:solidFill>
                  <a:srgbClr val="FFFFFF"/>
                </a:solidFill>
              </a:rPr>
              <a:t>Community Colleges share is 11.5% or $7.9B</a:t>
            </a:r>
          </a:p>
          <a:p>
            <a:pPr marL="629666" lvl="1" indent="-314833" defTabSz="391414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3350">
                <a:solidFill>
                  <a:srgbClr val="FFFFFF"/>
                </a:solidFill>
              </a:rPr>
              <a:t>System increase of $1.3B or 19.9% From 14-15 Enacted!!!</a:t>
            </a:r>
          </a:p>
          <a:p>
            <a:pPr marL="314833" lvl="0" indent="-314833" defTabSz="391414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3350">
                <a:solidFill>
                  <a:srgbClr val="FFFFFF"/>
                </a:solidFill>
              </a:rPr>
              <a:t>No enrollment fee change</a:t>
            </a:r>
          </a:p>
        </p:txBody>
      </p:sp>
      <p:graphicFrame>
        <p:nvGraphicFramePr>
          <p:cNvPr id="50" name="Chart 50"/>
          <p:cNvGraphicFramePr/>
          <p:nvPr>
            <p:extLst>
              <p:ext uri="{D42A27DB-BD31-4B8C-83A1-F6EECF244321}">
                <p14:modId xmlns:p14="http://schemas.microsoft.com/office/powerpoint/2010/main" val="1422330701"/>
              </p:ext>
            </p:extLst>
          </p:nvPr>
        </p:nvGraphicFramePr>
        <p:xfrm>
          <a:off x="0" y="1219200"/>
          <a:ext cx="13004800" cy="880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7" dur="1500" fill="hold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9" presetClass="entr" presetSubtype="1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9" presetClass="entr" presetSubtype="1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2" animBg="1" advAuto="0"/>
      <p:bldP spid="48" grpId="6" animBg="1" advAuto="0"/>
      <p:bldP spid="49" grpId="1" animBg="1" advAuto="0"/>
      <p:bldP spid="49" grpId="5" animBg="1" advAuto="0"/>
      <p:bldP spid="50" grpId="3" animBg="1" advAuto="0"/>
      <p:bldP spid="50" grpId="4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recap of governor’s budget</a:t>
            </a:r>
          </a:p>
        </p:txBody>
      </p:sp>
      <p:graphicFrame>
        <p:nvGraphicFramePr>
          <p:cNvPr id="53" name="Table 53"/>
          <p:cNvGraphicFramePr/>
          <p:nvPr/>
        </p:nvGraphicFramePr>
        <p:xfrm>
          <a:off x="92787" y="1754716"/>
          <a:ext cx="12818104" cy="7251699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3494461"/>
                <a:gridCol w="3198622"/>
                <a:gridCol w="3198622"/>
                <a:gridCol w="2926399"/>
              </a:tblGrid>
              <a:tr h="533400">
                <a:tc gridSpan="4"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 b="1" cap="all" spc="400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unrestricted Fund</a:t>
                      </a:r>
                    </a:p>
                  </a:txBody>
                  <a:tcPr marL="50800" marR="50800" marT="50800" marB="50800" anchor="ctr" horzOverflow="overflow">
                    <a:lnL/>
                    <a:lnR/>
                    <a:lnT/>
                    <a:lnB/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 sz="2333" cap="all" spc="373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ongoing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1E3C6E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one-time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1E3C6E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total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1E3C6E"/>
                    </a:solidFill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Inc. to base - $266.7m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$4,984,973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$4,984,973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Access - $156.5m - 2.54%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$2,583,728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$2,583,728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COLA - $61M - 1.02%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$1,161,177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$1,161,177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CDCP - $49M - 41% per FTES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$244,305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$244,305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Mandated Cost Payment- $626M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$11,978,846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$11,978,846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total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$8,974,183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$11,978,846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$20,953,029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recap of governor’s budget</a:t>
            </a:r>
          </a:p>
        </p:txBody>
      </p:sp>
      <p:graphicFrame>
        <p:nvGraphicFramePr>
          <p:cNvPr id="56" name="Table 56"/>
          <p:cNvGraphicFramePr/>
          <p:nvPr/>
        </p:nvGraphicFramePr>
        <p:xfrm>
          <a:off x="92787" y="1754716"/>
          <a:ext cx="12818104" cy="7460152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3494461"/>
                <a:gridCol w="3198622"/>
                <a:gridCol w="3198622"/>
                <a:gridCol w="2926399"/>
              </a:tblGrid>
              <a:tr h="533400">
                <a:tc gridSpan="4"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 b="1" cap="all" spc="400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restricted Fund</a:t>
                      </a:r>
                    </a:p>
                  </a:txBody>
                  <a:tcPr marL="50800" marR="50800" marT="50800" marB="50800" anchor="ctr" horzOverflow="overflow">
                    <a:lnL/>
                    <a:lnR/>
                    <a:lnT/>
                    <a:lnB/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 sz="2333" cap="all" spc="373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ongoing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1E3C6E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one-time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1E3C6E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total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1E3C6E"/>
                    </a:solidFill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sssp - $100m 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$1,676,414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$1,676,414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equity - $115m 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$1,816,390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$1,816,390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COLA - EOPS/DSPS/CALWORKS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$36,225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$36,225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inst. bg/sched. maintenance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$2,840,225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$2,840,225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prop 39 - $39.6m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$739,170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$739,170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959757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total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$3,529,029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$3,579,395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$7,108,424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recap of governor’s budget</a:t>
            </a:r>
          </a:p>
        </p:txBody>
      </p:sp>
      <p:graphicFrame>
        <p:nvGraphicFramePr>
          <p:cNvPr id="59" name="Table 59"/>
          <p:cNvGraphicFramePr/>
          <p:nvPr/>
        </p:nvGraphicFramePr>
        <p:xfrm>
          <a:off x="92787" y="1754716"/>
          <a:ext cx="12818104" cy="7251700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3494461"/>
                <a:gridCol w="3198622"/>
                <a:gridCol w="3198622"/>
                <a:gridCol w="2926399"/>
              </a:tblGrid>
              <a:tr h="533400">
                <a:tc gridSpan="4"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 b="1" cap="all" spc="400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unrestricted and restricted Fund</a:t>
                      </a:r>
                    </a:p>
                  </a:txBody>
                  <a:tcPr marL="50800" marR="50800" marT="50800" marB="50800" anchor="ctr" horzOverflow="overflow">
                    <a:lnL/>
                    <a:lnR/>
                    <a:lnT/>
                    <a:lnB/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9575">
                <a:tc>
                  <a:txBody>
                    <a:bodyPr/>
                    <a:lstStyle/>
                    <a:p>
                      <a:pPr lvl="0">
                        <a:defRPr sz="2333" cap="all" spc="373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ongoing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1E3C6E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one-time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1E3C6E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total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1E3C6E"/>
                    </a:solidFill>
                  </a:tcPr>
                </a:tc>
              </a:tr>
              <a:tr h="1679575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unrestricted (01.0)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$8,974,183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$11,978,846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$20,953,029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1679575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restricted (01.3)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$3,529,029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$3,579,395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$7,108,424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1679575"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total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$12,503,212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$15,558,241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b="1" i="1" cap="all" spc="373">
                          <a:solidFill>
                            <a:srgbClr val="FFFFFF"/>
                          </a:solidFill>
                          <a:latin typeface="Avenir Book"/>
                          <a:ea typeface="Avenir Book"/>
                          <a:cs typeface="Avenir Book"/>
                          <a:sym typeface="Avenir Book"/>
                        </a:rPr>
                        <a:t>$28,061,453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1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4500" cap="all" spc="720">
                <a:solidFill>
                  <a:srgbClr val="FFFFFF"/>
                </a:solidFill>
              </a:rPr>
              <a:t>Proposals not included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FFFFFF"/>
                </a:solidFill>
              </a:rPr>
              <a:t>Unrestricted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FFFFFF"/>
                </a:solidFill>
              </a:rPr>
              <a:t>$75M for full-time faculty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FFFFFF"/>
                </a:solidFill>
              </a:rPr>
              <a:t>$50M Awards for Innovation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E3C6E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all" spc="384" normalizeH="0" baseline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E3C6E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all" spc="384" normalizeH="0" baseline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78B72D35B64F86BAA6F1291A6458" ma:contentTypeVersion="1" ma:contentTypeDescription="Create a new document." ma:contentTypeScope="" ma:versionID="2b8a9501ed48580c89479b2d537c153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f2aa9ed40e72a78c3822fc753b43e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A5FD1BC-2F60-4131-9943-03A83542E22B}"/>
</file>

<file path=customXml/itemProps2.xml><?xml version="1.0" encoding="utf-8"?>
<ds:datastoreItem xmlns:ds="http://schemas.openxmlformats.org/officeDocument/2006/customXml" ds:itemID="{F7D7488F-9E37-43A8-9A90-1B67181BEB6E}"/>
</file>

<file path=customXml/itemProps3.xml><?xml version="1.0" encoding="utf-8"?>
<ds:datastoreItem xmlns:ds="http://schemas.openxmlformats.org/officeDocument/2006/customXml" ds:itemID="{8F915CD3-65C7-466D-A426-E536F05760DA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829</Words>
  <Application>Microsoft Office PowerPoint</Application>
  <PresentationFormat>Custom</PresentationFormat>
  <Paragraphs>249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New_Template1</vt:lpstr>
      <vt:lpstr>santa monica college</vt:lpstr>
      <vt:lpstr>tentative is….. tentative!!!</vt:lpstr>
      <vt:lpstr>overview</vt:lpstr>
      <vt:lpstr>PowerPoint Presentation</vt:lpstr>
      <vt:lpstr>Governor’s May revise</vt:lpstr>
      <vt:lpstr>recap of governor’s budget</vt:lpstr>
      <vt:lpstr>recap of governor’s budget</vt:lpstr>
      <vt:lpstr>recap of governor’s budget</vt:lpstr>
      <vt:lpstr>Proposals not included</vt:lpstr>
      <vt:lpstr>Proposals not included</vt:lpstr>
      <vt:lpstr>PowerPoint Presentation</vt:lpstr>
      <vt:lpstr>PowerPoint Presentation</vt:lpstr>
      <vt:lpstr>projected changes in revenue  14-15 to tentative projections</vt:lpstr>
      <vt:lpstr>five year revenue trend</vt:lpstr>
      <vt:lpstr>PowerPoint Presentation</vt:lpstr>
      <vt:lpstr>major changes in assumptions</vt:lpstr>
      <vt:lpstr>major changes in assumptions</vt:lpstr>
      <vt:lpstr>projected changes in Expenditures  2014-2015 to tentative projections</vt:lpstr>
      <vt:lpstr>five year expenditure trend</vt:lpstr>
      <vt:lpstr>PowerPoint Presentation</vt:lpstr>
      <vt:lpstr>The “bottom line”</vt:lpstr>
      <vt:lpstr>five year revenue trend</vt:lpstr>
      <vt:lpstr>other issues moving forward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santa monica college</dc:title>
  <cp:lastModifiedBy>bonvenuto_chris</cp:lastModifiedBy>
  <cp:revision>2</cp:revision>
  <dcterms:modified xsi:type="dcterms:W3CDTF">2015-06-04T15:25:11Z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0x010100E01178B72D35B64F86BAA6F1291A6458</vt:lpwstr>
  </property>
</Properties>
</file>