
<file path=[Content_Types].xml><?xml version="1.0" encoding="utf-8"?>
<Types xmlns="http://schemas.openxmlformats.org/package/2006/content-types">
  <Default Extension="png" ContentType="image/png"/>
  <Default Extension="mov" ContentType="audio/unknown"/>
  <Default Extension="rels" ContentType="application/vnd.openxmlformats-package.relationships+xml"/>
  <Default Extension="xml" ContentType="application/xml"/>
  <Default Extension="tif" ContentType="image/t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2.xml" ContentType="application/vnd.openxmlformats-officedocument.drawingml.char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6.xml" ContentType="application/vnd.openxmlformats-officedocument.drawingml.chart+xml"/>
  <Override PartName="/ppt/theme/theme1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chart5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82" r:id="rId14"/>
    <p:sldId id="267" r:id="rId15"/>
    <p:sldId id="268" r:id="rId16"/>
    <p:sldId id="283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4" r:id="rId28"/>
    <p:sldId id="280" r:id="rId29"/>
  </p:sldIdLst>
  <p:sldSz cx="13004800" cy="9753600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27" y="-6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title>
      <c:tx>
        <c:rich>
          <a:bodyPr rot="0"/>
          <a:lstStyle/>
          <a:p>
            <a:pPr>
              <a:defRPr sz="3000" b="0" i="0" u="none" strike="noStrike">
                <a:solidFill>
                  <a:srgbClr val="FFFFFF"/>
                </a:solidFill>
                <a:latin typeface="Avenir Light"/>
              </a:defRPr>
            </a:pPr>
            <a:r>
              <a:rPr lang="en-US" sz="3000" b="0" i="0" u="none" strike="noStrike" dirty="0">
                <a:solidFill>
                  <a:srgbClr val="FFFFFF"/>
                </a:solidFill>
                <a:latin typeface="Avenir Light"/>
              </a:rPr>
              <a:t>C</a:t>
            </a:r>
            <a:r>
              <a:rPr lang="en-US" sz="3000" b="0" i="0" u="none" strike="noStrike" dirty="0" smtClean="0">
                <a:solidFill>
                  <a:srgbClr val="FFFFFF"/>
                </a:solidFill>
                <a:latin typeface="Avenir Light"/>
              </a:rPr>
              <a:t>redit </a:t>
            </a:r>
            <a:r>
              <a:rPr lang="en-US" sz="3000" b="0" i="0" u="none" strike="noStrike" dirty="0">
                <a:solidFill>
                  <a:srgbClr val="FFFFFF"/>
                </a:solidFill>
                <a:latin typeface="Avenir Light"/>
              </a:rPr>
              <a:t>and </a:t>
            </a:r>
            <a:r>
              <a:rPr lang="en-US" sz="3000" b="0" i="0" u="none" strike="noStrike" dirty="0" smtClean="0">
                <a:solidFill>
                  <a:srgbClr val="FFFFFF"/>
                </a:solidFill>
                <a:latin typeface="Avenir Light"/>
              </a:rPr>
              <a:t>Non-resident FTES </a:t>
            </a:r>
            <a:r>
              <a:rPr lang="en-US" sz="3000" b="0" i="0" u="none" strike="noStrike" dirty="0">
                <a:solidFill>
                  <a:srgbClr val="FFFFFF"/>
                </a:solidFill>
                <a:latin typeface="Avenir Light"/>
              </a:rPr>
              <a:t>P</a:t>
            </a:r>
            <a:r>
              <a:rPr lang="en-US" sz="3000" b="0" i="0" u="none" strike="noStrike" dirty="0" smtClean="0">
                <a:solidFill>
                  <a:srgbClr val="FFFFFF"/>
                </a:solidFill>
                <a:latin typeface="Avenir Light"/>
              </a:rPr>
              <a:t>rojections</a:t>
            </a:r>
            <a:endParaRPr lang="en-US" sz="3000" b="0" i="0" u="none" strike="noStrike" dirty="0">
              <a:solidFill>
                <a:srgbClr val="FFFFFF"/>
              </a:solidFill>
              <a:latin typeface="Avenir Light"/>
            </a:endParaRPr>
          </a:p>
        </c:rich>
      </c:tx>
      <c:layout>
        <c:manualLayout>
          <c:xMode val="edge"/>
          <c:yMode val="edge"/>
          <c:x val="0.224136"/>
          <c:y val="0"/>
          <c:w val="0.551728"/>
          <c:h val="0.275146"/>
        </c:manualLayout>
      </c:layout>
      <c:overlay val="1"/>
      <c:spPr>
        <a:noFill/>
        <a:effectLst/>
      </c:spPr>
    </c:title>
    <c:autoTitleDeleted val="0"/>
    <c:view3D>
      <c:rotX val="-1"/>
      <c:hPercent val="53"/>
      <c:rotY val="4"/>
      <c:depthPercent val="31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0.275146"/>
          <c:w val="0.99"/>
          <c:h val="0.7123540000000000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CrFTES</c:v>
                </c:pt>
              </c:strCache>
            </c:strRef>
          </c:tx>
          <c:spPr>
            <a:solidFill>
              <a:srgbClr val="2F7202">
                <a:alpha val="90000"/>
              </a:srgbClr>
            </a:solidFill>
            <a:ln w="12700" cap="flat">
              <a:noFill/>
              <a:miter lim="400000"/>
            </a:ln>
            <a:effectLst>
              <a:outerShdw blurRad="127000" dir="7800000" algn="tl">
                <a:srgbClr val="000000">
                  <a:alpha val="50000"/>
                </a:srgbClr>
              </a:outerShdw>
            </a:effectLst>
            <a:sp3d prstMaterial="matte"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3000" b="0" i="0" u="none" strike="noStrike">
                    <a:solidFill>
                      <a:srgbClr val="FFFFFF"/>
                    </a:solidFill>
                    <a:effectLst>
                      <a:outerShdw blurRad="190500" dist="41769" dir="5390317" algn="tl">
                        <a:srgbClr val="000000">
                          <a:alpha val="64951"/>
                        </a:srgbClr>
                      </a:outerShdw>
                    </a:effectLst>
                    <a:latin typeface="Avenir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14-15</c:v>
                </c:pt>
                <c:pt idx="1">
                  <c:v>14-15 Tentative</c:v>
                </c:pt>
                <c:pt idx="2">
                  <c:v>15-16 Adopted</c:v>
                </c:pt>
                <c:pt idx="3">
                  <c:v>15-16 Current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20910</c:v>
                </c:pt>
                <c:pt idx="1">
                  <c:v>21507</c:v>
                </c:pt>
                <c:pt idx="2">
                  <c:v>21397</c:v>
                </c:pt>
                <c:pt idx="3">
                  <c:v>20975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NrFTES</c:v>
                </c:pt>
              </c:strCache>
            </c:strRef>
          </c:tx>
          <c:spPr>
            <a:solidFill>
              <a:srgbClr val="0B5AAB">
                <a:alpha val="90000"/>
              </a:srgbClr>
            </a:solidFill>
            <a:ln w="25400" cap="flat">
              <a:noFill/>
              <a:miter lim="400000"/>
            </a:ln>
            <a:effectLst>
              <a:outerShdw blurRad="127000" dir="7800000" algn="tl">
                <a:srgbClr val="000000">
                  <a:alpha val="50000"/>
                </a:srgbClr>
              </a:outerShdw>
            </a:effectLst>
            <a:sp3d prstMaterial="matte"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3000" b="0" i="0" u="none" strike="noStrike">
                    <a:solidFill>
                      <a:srgbClr val="FFFFFF"/>
                    </a:solidFill>
                    <a:effectLst>
                      <a:outerShdw blurRad="190500" dist="41769" dir="5390317" algn="tl">
                        <a:srgbClr val="000000">
                          <a:alpha val="64951"/>
                        </a:srgbClr>
                      </a:outerShdw>
                    </a:effectLst>
                    <a:latin typeface="Avenir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14-15</c:v>
                </c:pt>
                <c:pt idx="1">
                  <c:v>14-15 Tentative</c:v>
                </c:pt>
                <c:pt idx="2">
                  <c:v>15-16 Adopted</c:v>
                </c:pt>
                <c:pt idx="3">
                  <c:v>15-16 Current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4625</c:v>
                </c:pt>
                <c:pt idx="1">
                  <c:v>4650</c:v>
                </c:pt>
                <c:pt idx="2">
                  <c:v>4717</c:v>
                </c:pt>
                <c:pt idx="3">
                  <c:v>4600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shape val="box"/>
        <c:axId val="93567232"/>
        <c:axId val="93573120"/>
        <c:axId val="87405888"/>
      </c:bar3DChart>
      <c:catAx>
        <c:axId val="93567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3573120"/>
        <c:crosses val="autoZero"/>
        <c:auto val="1"/>
        <c:lblAlgn val="ctr"/>
        <c:lblOffset val="100"/>
        <c:noMultiLvlLbl val="1"/>
      </c:catAx>
      <c:valAx>
        <c:axId val="9357312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 sz="2400" b="0" i="0" u="none" strike="noStrike">
                    <a:solidFill>
                      <a:srgbClr val="FFFFFF"/>
                    </a:solidFill>
                    <a:latin typeface="Avenir Light"/>
                  </a:defRPr>
                </a:pPr>
                <a:r>
                  <a:rPr lang="en-US" sz="2400" b="0" i="0" u="none" strike="noStrike">
                    <a:solidFill>
                      <a:srgbClr val="FFFFFF"/>
                    </a:solidFill>
                    <a:latin typeface="Avenir Light"/>
                  </a:rPr>
                  <a:t>FTES</a:t>
                </a:r>
              </a:p>
            </c:rich>
          </c:tx>
          <c:overlay val="1"/>
        </c:title>
        <c:numFmt formatCode="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3567232"/>
        <c:crosses val="autoZero"/>
        <c:crossBetween val="between"/>
        <c:majorUnit val="4400"/>
        <c:minorUnit val="2200"/>
      </c:valAx>
      <c:serAx>
        <c:axId val="87405888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3573120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6.3824800000000001E-2"/>
          <c:y val="0.164857"/>
          <c:w val="0.81112300000000004"/>
          <c:h val="7.9711199999999996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FFFFFF"/>
              </a:solidFill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autoTitleDeleted val="1"/>
    <c:view3D>
      <c:rotX val="4"/>
      <c:hPercent val="58"/>
      <c:rotY val="2"/>
      <c:depthPercent val="66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9.3308000000000002E-2"/>
          <c:w val="0.99"/>
          <c:h val="0.89419199999999999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3B8200">
                <a:alpha val="90000"/>
              </a:srgbClr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150456338</c:v>
                </c:pt>
                <c:pt idx="4">
                  <c:v>169102973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Ongoing Revenue</c:v>
                </c:pt>
              </c:strCache>
            </c:strRef>
          </c:tx>
          <c:spPr>
            <a:solidFill>
              <a:srgbClr val="0070BA">
                <a:alpha val="90000"/>
              </a:srgbClr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150456338</c:v>
                </c:pt>
                <c:pt idx="4">
                  <c:v>157760696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17888"/>
        <c:axId val="92519424"/>
        <c:axId val="87407680"/>
      </c:line3DChart>
      <c:catAx>
        <c:axId val="92517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2519424"/>
        <c:crosses val="autoZero"/>
        <c:auto val="1"/>
        <c:lblAlgn val="ctr"/>
        <c:lblOffset val="100"/>
        <c:noMultiLvlLbl val="1"/>
      </c:catAx>
      <c:valAx>
        <c:axId val="92519424"/>
        <c:scaling>
          <c:orientation val="minMax"/>
          <c:min val="125000000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2517888"/>
        <c:crosses val="autoZero"/>
        <c:crossBetween val="between"/>
        <c:majorUnit val="7500000"/>
        <c:minorUnit val="3750000"/>
      </c:valAx>
      <c:serAx>
        <c:axId val="8740768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2519424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9.4085299999999997E-2"/>
          <c:y val="0"/>
          <c:w val="0.80192799999999997"/>
          <c:h val="8.49836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FFFFFF"/>
              </a:solidFill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autoTitleDeleted val="1"/>
    <c:view3D>
      <c:rotX val="4"/>
      <c:hPercent val="58"/>
      <c:rotY val="2"/>
      <c:depthPercent val="66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9.3308000000000002E-2"/>
          <c:w val="0.99"/>
          <c:h val="0.89419199999999999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3B8200">
                <a:alpha val="90000"/>
              </a:srgbClr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Sheet1!$B$1:$G$1</c:f>
              <c:strCache>
                <c:ptCount val="6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2016-2017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150456338</c:v>
                </c:pt>
                <c:pt idx="4">
                  <c:v>169102973</c:v>
                </c:pt>
                <c:pt idx="5">
                  <c:v>160773306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Ongoing Revenue</c:v>
                </c:pt>
              </c:strCache>
            </c:strRef>
          </c:tx>
          <c:spPr>
            <a:solidFill>
              <a:srgbClr val="0070BA">
                <a:alpha val="90000"/>
              </a:srgbClr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Sheet1!$B$1:$G$1</c:f>
              <c:strCache>
                <c:ptCount val="6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2016-2017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150456338</c:v>
                </c:pt>
                <c:pt idx="4">
                  <c:v>157760696</c:v>
                </c:pt>
                <c:pt idx="5">
                  <c:v>159323732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63328"/>
        <c:axId val="92564864"/>
        <c:axId val="92525440"/>
      </c:line3DChart>
      <c:catAx>
        <c:axId val="92563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2564864"/>
        <c:crosses val="autoZero"/>
        <c:auto val="1"/>
        <c:lblAlgn val="ctr"/>
        <c:lblOffset val="100"/>
        <c:noMultiLvlLbl val="1"/>
      </c:catAx>
      <c:valAx>
        <c:axId val="92564864"/>
        <c:scaling>
          <c:orientation val="minMax"/>
          <c:min val="125000000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2563328"/>
        <c:crosses val="autoZero"/>
        <c:crossBetween val="between"/>
        <c:majorUnit val="7500000"/>
        <c:minorUnit val="3750000"/>
      </c:valAx>
      <c:serAx>
        <c:axId val="9252544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2564864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9.4085299999999997E-2"/>
          <c:y val="0"/>
          <c:w val="0.80192799999999997"/>
          <c:h val="8.49836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FFFFFF"/>
              </a:solidFill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autoTitleDeleted val="1"/>
    <c:view3D>
      <c:rotX val="2"/>
      <c:hPercent val="52"/>
      <c:rotY val="0"/>
      <c:depthPercent val="66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0.24709700000000001"/>
          <c:w val="0.99"/>
          <c:h val="0.74040300000000003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chemeClr val="accent5">
                <a:lumOff val="6999"/>
              </a:schemeClr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139096992</c:v>
                </c:pt>
                <c:pt idx="1">
                  <c:v>138533415</c:v>
                </c:pt>
                <c:pt idx="2">
                  <c:v>141494607</c:v>
                </c:pt>
                <c:pt idx="3">
                  <c:v>150646540</c:v>
                </c:pt>
                <c:pt idx="4">
                  <c:v>164644620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346048"/>
        <c:axId val="93351936"/>
        <c:axId val="92526784"/>
      </c:line3DChart>
      <c:catAx>
        <c:axId val="93346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3351936"/>
        <c:crosses val="autoZero"/>
        <c:auto val="1"/>
        <c:lblAlgn val="ctr"/>
        <c:lblOffset val="100"/>
        <c:noMultiLvlLbl val="1"/>
      </c:catAx>
      <c:valAx>
        <c:axId val="93351936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3346048"/>
        <c:crosses val="autoZero"/>
        <c:crossBetween val="between"/>
        <c:majorUnit val="10000000"/>
        <c:minorUnit val="5000000"/>
      </c:valAx>
      <c:serAx>
        <c:axId val="92526784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3351936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7.8487699999999994E-2"/>
          <c:y val="0"/>
          <c:w val="0.80182799999999999"/>
          <c:h val="8.1783499999999995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FFFFFF"/>
              </a:solidFill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autoTitleDeleted val="1"/>
    <c:view3D>
      <c:rotX val="-5"/>
      <c:hPercent val="51"/>
      <c:rotY val="0"/>
      <c:depthPercent val="66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0.19591600000000001"/>
          <c:w val="0.99"/>
          <c:h val="0.79158399999999995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rgbClr val="5D9648"/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130256518</c:v>
                </c:pt>
                <c:pt idx="1">
                  <c:v>133916853</c:v>
                </c:pt>
                <c:pt idx="2">
                  <c:v>144945575</c:v>
                </c:pt>
                <c:pt idx="3">
                  <c:v>149666023</c:v>
                </c:pt>
                <c:pt idx="4">
                  <c:v>169102973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Expenditures</c:v>
                </c:pt>
              </c:strCache>
            </c:strRef>
          </c:tx>
          <c:spPr>
            <a:solidFill>
              <a:srgbClr val="BC2D30"/>
            </a:solidFill>
            <a:effectLst>
              <a:outerShdw blurRad="63500" dir="7800000" algn="tl">
                <a:srgbClr val="000000">
                  <a:alpha val="50000"/>
                </a:srgbClr>
              </a:outerShdw>
            </a:effectLst>
            <a:sp3d prstMaterial="matte"/>
          </c:spPr>
          <c:cat>
            <c:strRef>
              <c:f>Sheet1!$B$1:$F$1</c:f>
              <c:strCache>
                <c:ptCount val="5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139096992</c:v>
                </c:pt>
                <c:pt idx="1">
                  <c:v>138533415</c:v>
                </c:pt>
                <c:pt idx="2">
                  <c:v>141494607</c:v>
                </c:pt>
                <c:pt idx="3">
                  <c:v>152725063</c:v>
                </c:pt>
                <c:pt idx="4">
                  <c:v>164644620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702208"/>
        <c:axId val="94704000"/>
        <c:axId val="93347840"/>
      </c:line3DChart>
      <c:catAx>
        <c:axId val="94702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4704000"/>
        <c:crosses val="autoZero"/>
        <c:auto val="1"/>
        <c:lblAlgn val="ctr"/>
        <c:lblOffset val="100"/>
        <c:noMultiLvlLbl val="1"/>
      </c:catAx>
      <c:valAx>
        <c:axId val="94704000"/>
        <c:scaling>
          <c:orientation val="minMax"/>
          <c:min val="130000000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4702208"/>
        <c:crosses val="autoZero"/>
        <c:crossBetween val="between"/>
        <c:majorUnit val="10000000"/>
        <c:minorUnit val="5000000"/>
      </c:valAx>
      <c:serAx>
        <c:axId val="9334784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4704000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8.3838599999999999E-2"/>
          <c:y val="0"/>
          <c:w val="0.80531699999999995"/>
          <c:h val="8.534740000000000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2600" b="0" i="0" u="none" strike="noStrike">
              <a:solidFill>
                <a:srgbClr val="FFFFFF"/>
              </a:solidFill>
              <a:latin typeface="Avenir Light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2"/>
  <c:chart>
    <c:autoTitleDeleted val="1"/>
    <c:view3D>
      <c:rotX val="5"/>
      <c:hPercent val="45"/>
      <c:rotY val="2"/>
      <c:depthPercent val="31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000000000000001E-3"/>
          <c:y val="0.28451500000000002"/>
          <c:w val="0.99"/>
          <c:h val="0.702984999999999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solidFill>
              <a:srgbClr val="3B8200">
                <a:alpha val="90000"/>
              </a:srgbClr>
            </a:solidFill>
            <a:ln w="12700" cap="flat">
              <a:noFill/>
              <a:miter lim="400000"/>
            </a:ln>
            <a:effectLst>
              <a:outerShdw blurRad="127000" dir="7800000" algn="tl">
                <a:srgbClr val="000000">
                  <a:alpha val="50000"/>
                </a:srgbClr>
              </a:outerShdw>
            </a:effectLst>
            <a:sp3d prstMaterial="matte"/>
          </c:spPr>
          <c:invertIfNegative val="0"/>
          <c:cat>
            <c:strRef>
              <c:f>Sheet1!$B$1:$R$1</c:f>
              <c:strCache>
                <c:ptCount val="17"/>
                <c:pt idx="0">
                  <c:v>00-01</c:v>
                </c:pt>
                <c:pt idx="1">
                  <c:v>01-02</c:v>
                </c:pt>
                <c:pt idx="2">
                  <c:v>02-03</c:v>
                </c:pt>
                <c:pt idx="3">
                  <c:v>03-04</c:v>
                </c:pt>
                <c:pt idx="4">
                  <c:v>04-05</c:v>
                </c:pt>
                <c:pt idx="5">
                  <c:v>05-06</c:v>
                </c:pt>
                <c:pt idx="6">
                  <c:v>06-07</c:v>
                </c:pt>
                <c:pt idx="7">
                  <c:v>07-08</c:v>
                </c:pt>
                <c:pt idx="8">
                  <c:v>08-09</c:v>
                </c:pt>
                <c:pt idx="9">
                  <c:v>09-10</c:v>
                </c:pt>
                <c:pt idx="10">
                  <c:v>10-11</c:v>
                </c:pt>
                <c:pt idx="11">
                  <c:v>11-12</c:v>
                </c:pt>
                <c:pt idx="12">
                  <c:v>12-13</c:v>
                </c:pt>
                <c:pt idx="13">
                  <c:v>13-14</c:v>
                </c:pt>
                <c:pt idx="14">
                  <c:v>14-15</c:v>
                </c:pt>
                <c:pt idx="15">
                  <c:v>15-16</c:v>
                </c:pt>
                <c:pt idx="16">
                  <c:v>16-17</c:v>
                </c:pt>
              </c:strCache>
            </c:strRef>
          </c:cat>
          <c:val>
            <c:numRef>
              <c:f>Sheet1!$B$2:$R$2</c:f>
              <c:numCache>
                <c:formatCode>General</c:formatCode>
                <c:ptCount val="17"/>
                <c:pt idx="0">
                  <c:v>3</c:v>
                </c:pt>
                <c:pt idx="1">
                  <c:v>8</c:v>
                </c:pt>
                <c:pt idx="6">
                  <c:v>1</c:v>
                </c:pt>
                <c:pt idx="14">
                  <c:v>4</c:v>
                </c:pt>
                <c:pt idx="15">
                  <c:v>1</c:v>
                </c:pt>
                <c:pt idx="16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Untitled 1</c:v>
                </c:pt>
              </c:strCache>
            </c:strRef>
          </c:tx>
          <c:spPr>
            <a:solidFill>
              <a:srgbClr val="892319"/>
            </a:solidFill>
            <a:ln w="25400" cap="flat">
              <a:noFill/>
              <a:miter lim="400000"/>
            </a:ln>
            <a:effectLst>
              <a:outerShdw blurRad="127000" dir="7800000" algn="tl">
                <a:srgbClr val="000000">
                  <a:alpha val="50000"/>
                </a:srgbClr>
              </a:outerShdw>
            </a:effectLst>
            <a:sp3d prstMaterial="matte"/>
          </c:spPr>
          <c:invertIfNegative val="0"/>
          <c:cat>
            <c:strRef>
              <c:f>Sheet1!$B$1:$R$1</c:f>
              <c:strCache>
                <c:ptCount val="17"/>
                <c:pt idx="0">
                  <c:v>00-01</c:v>
                </c:pt>
                <c:pt idx="1">
                  <c:v>01-02</c:v>
                </c:pt>
                <c:pt idx="2">
                  <c:v>02-03</c:v>
                </c:pt>
                <c:pt idx="3">
                  <c:v>03-04</c:v>
                </c:pt>
                <c:pt idx="4">
                  <c:v>04-05</c:v>
                </c:pt>
                <c:pt idx="5">
                  <c:v>05-06</c:v>
                </c:pt>
                <c:pt idx="6">
                  <c:v>06-07</c:v>
                </c:pt>
                <c:pt idx="7">
                  <c:v>07-08</c:v>
                </c:pt>
                <c:pt idx="8">
                  <c:v>08-09</c:v>
                </c:pt>
                <c:pt idx="9">
                  <c:v>09-10</c:v>
                </c:pt>
                <c:pt idx="10">
                  <c:v>10-11</c:v>
                </c:pt>
                <c:pt idx="11">
                  <c:v>11-12</c:v>
                </c:pt>
                <c:pt idx="12">
                  <c:v>12-13</c:v>
                </c:pt>
                <c:pt idx="13">
                  <c:v>13-14</c:v>
                </c:pt>
                <c:pt idx="14">
                  <c:v>14-15</c:v>
                </c:pt>
                <c:pt idx="15">
                  <c:v>15-16</c:v>
                </c:pt>
                <c:pt idx="16">
                  <c:v>16-17</c:v>
                </c:pt>
              </c:strCache>
            </c:strRef>
          </c:cat>
          <c:val>
            <c:numRef>
              <c:f>Sheet1!$B$3:$R$3</c:f>
              <c:numCache>
                <c:formatCode>General</c:formatCode>
                <c:ptCount val="14"/>
                <c:pt idx="2">
                  <c:v>-12</c:v>
                </c:pt>
                <c:pt idx="3">
                  <c:v>-33</c:v>
                </c:pt>
                <c:pt idx="4">
                  <c:v>-17</c:v>
                </c:pt>
                <c:pt idx="5">
                  <c:v>-8</c:v>
                </c:pt>
                <c:pt idx="7">
                  <c:v>-1</c:v>
                </c:pt>
                <c:pt idx="8">
                  <c:v>-13</c:v>
                </c:pt>
                <c:pt idx="9">
                  <c:v>-38</c:v>
                </c:pt>
                <c:pt idx="10">
                  <c:v>-18</c:v>
                </c:pt>
                <c:pt idx="11">
                  <c:v>-23</c:v>
                </c:pt>
                <c:pt idx="12">
                  <c:v>-8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shape val="box"/>
        <c:axId val="99721216"/>
        <c:axId val="99722752"/>
        <c:axId val="93349632"/>
      </c:bar3DChart>
      <c:catAx>
        <c:axId val="99721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9722752"/>
        <c:crosses val="autoZero"/>
        <c:auto val="1"/>
        <c:lblAlgn val="ctr"/>
        <c:lblOffset val="100"/>
        <c:noMultiLvlLbl val="1"/>
      </c:catAx>
      <c:valAx>
        <c:axId val="99722752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5E5E5E"/>
              </a:solidFill>
              <a:prstDash val="solid"/>
              <a:miter lim="400000"/>
            </a:ln>
          </c:spPr>
        </c:majorGridlines>
        <c:numFmt formatCode="&quot;$&quot;#,##0&quot;B&quot;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FFFFFF"/>
                </a:solidFill>
                <a:latin typeface="Avenir Light"/>
              </a:defRPr>
            </a:pPr>
            <a:endParaRPr lang="en-US"/>
          </a:p>
        </c:txPr>
        <c:crossAx val="99721216"/>
        <c:crosses val="autoZero"/>
        <c:crossBetween val="between"/>
        <c:majorUnit val="12.5"/>
        <c:minorUnit val="6.25"/>
      </c:valAx>
      <c:serAx>
        <c:axId val="93349632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ln w="12700" cap="flat">
            <a:noFill/>
            <a:prstDash val="solid"/>
            <a:miter lim="400000"/>
          </a:ln>
        </c:spPr>
        <c:crossAx val="99722752"/>
        <c:crosses val="autoZero"/>
        <c:tickLblSkip val="1"/>
      </c:ser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AE17D1-A239-4E40-9B7B-B695DCB3A31A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B43E79-833F-4C12-B64D-61270CD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38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969716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pic" sz="half" idx="13"/>
          </p:nvPr>
        </p:nvSpPr>
        <p:spPr>
          <a:xfrm>
            <a:off x="6502400" y="4879052"/>
            <a:ext cx="6502400" cy="48768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pic" sz="half" idx="14"/>
          </p:nvPr>
        </p:nvSpPr>
        <p:spPr>
          <a:xfrm>
            <a:off x="6502400" y="0"/>
            <a:ext cx="6502400" cy="4876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pic" idx="15"/>
          </p:nvPr>
        </p:nvSpPr>
        <p:spPr>
          <a:xfrm>
            <a:off x="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20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sz="quarter" idx="14"/>
          </p:nvPr>
        </p:nvSpPr>
        <p:spPr>
          <a:xfrm>
            <a:off x="1270000" y="424815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05" name="Shape 10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body" sz="quarter" idx="13"/>
          </p:nvPr>
        </p:nvSpPr>
        <p:spPr>
          <a:xfrm>
            <a:off x="1270000" y="2959100"/>
            <a:ext cx="10464800" cy="520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4"/>
          </p:nvPr>
        </p:nvSpPr>
        <p:spPr>
          <a:xfrm>
            <a:off x="1270000" y="134620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14" name="Shape 114"/>
          <p:cNvSpPr>
            <a:spLocks noGrp="1"/>
          </p:cNvSpPr>
          <p:nvPr>
            <p:ph type="pic" idx="15"/>
          </p:nvPr>
        </p:nvSpPr>
        <p:spPr>
          <a:xfrm>
            <a:off x="-19050" y="3613150"/>
            <a:ext cx="13004800" cy="613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pic" idx="13"/>
          </p:nvPr>
        </p:nvSpPr>
        <p:spPr>
          <a:xfrm>
            <a:off x="0" y="2717800"/>
            <a:ext cx="13004800" cy="7035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z="6200" spc="992"/>
            </a:lvl1pPr>
          </a:lstStyle>
          <a:p>
            <a: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pic" idx="13"/>
          </p:nvPr>
        </p:nvSpPr>
        <p:spPr>
          <a:xfrm>
            <a:off x="6496050" y="635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546100" y="4305300"/>
            <a:ext cx="5410200" cy="29845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546100" y="3429000"/>
            <a:ext cx="5410200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pic" idx="13"/>
          </p:nvPr>
        </p:nvSpPr>
        <p:spPr>
          <a:xfrm>
            <a:off x="652145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sz="half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897" y="9258300"/>
            <a:ext cx="352045" cy="4191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4699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9398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4097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18796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23495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28194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32893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37592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42291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mov"/><Relationship Id="rId1" Type="http://schemas.microsoft.com/office/2007/relationships/media" Target="../media/media1.mov"/><Relationship Id="rId4" Type="http://schemas.openxmlformats.org/officeDocument/2006/relationships/image" Target="../media/image4.t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6138" spc="982"/>
            </a:lvl1pPr>
          </a:lstStyle>
          <a:p>
            <a:r>
              <a:t>santa monica college</a:t>
            </a:r>
          </a:p>
        </p:txBody>
      </p:sp>
      <p:sp>
        <p:nvSpPr>
          <p:cNvPr id="140" name="Shape 140"/>
          <p:cNvSpPr>
            <a:spLocks noGrp="1"/>
          </p:cNvSpPr>
          <p:nvPr>
            <p:ph type="subTitle" sz="quarter" idx="1"/>
          </p:nvPr>
        </p:nvSpPr>
        <p:spPr>
          <a:xfrm>
            <a:off x="660400" y="2857797"/>
            <a:ext cx="11684000" cy="1447503"/>
          </a:xfrm>
          <a:prstGeom prst="rect">
            <a:avLst/>
          </a:prstGeom>
        </p:spPr>
        <p:txBody>
          <a:bodyPr/>
          <a:lstStyle/>
          <a:p>
            <a:r>
              <a:t>presentation of the 2015-2016</a:t>
            </a:r>
          </a:p>
          <a:p>
            <a:r>
              <a:t>second quarter budget report</a:t>
            </a:r>
          </a:p>
          <a:p>
            <a:r>
              <a:t>February 2, 2016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/>
        </p:nvSpPr>
        <p:spPr>
          <a:xfrm>
            <a:off x="-17098" y="3683000"/>
            <a:ext cx="13038996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600"/>
            </a:pPr>
            <a:r>
              <a:t>2015-2016</a:t>
            </a:r>
          </a:p>
          <a:p>
            <a:pPr>
              <a:defRPr sz="6600"/>
            </a:pPr>
            <a:r>
              <a:t>Second Quarter Report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/>
        </p:nvSpPr>
        <p:spPr>
          <a:xfrm>
            <a:off x="2639822" y="4254499"/>
            <a:ext cx="7725157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r>
              <a:t>Changes in Revenue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5675">
              <a:defRPr sz="3509" spc="561"/>
            </a:lvl1pPr>
          </a:lstStyle>
          <a:p>
            <a:r>
              <a:t>projected changes in revenue  Adopted to 2nd quarter projections</a:t>
            </a:r>
          </a:p>
        </p:txBody>
      </p:sp>
      <p:graphicFrame>
        <p:nvGraphicFramePr>
          <p:cNvPr id="171" name="Table 171"/>
          <p:cNvGraphicFramePr/>
          <p:nvPr>
            <p:extLst>
              <p:ext uri="{D42A27DB-BD31-4B8C-83A1-F6EECF244321}">
                <p14:modId xmlns:p14="http://schemas.microsoft.com/office/powerpoint/2010/main" val="253642223"/>
              </p:ext>
            </p:extLst>
          </p:nvPr>
        </p:nvGraphicFramePr>
        <p:xfrm>
          <a:off x="609600" y="2362200"/>
          <a:ext cx="11604402" cy="6718294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8720534"/>
                <a:gridCol w="2883868"/>
              </a:tblGrid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2015-2016 Adopted Budget Revenue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171,153,733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Decrease in Deficit Factor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412,686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sz="3000" dirty="0" smtClean="0">
                          <a:solidFill>
                            <a:schemeClr val="tx1"/>
                          </a:solidFill>
                        </a:rPr>
                        <a:t>ase </a:t>
                      </a:r>
                      <a:r>
                        <a:rPr sz="3000" dirty="0">
                          <a:solidFill>
                            <a:schemeClr val="tx1"/>
                          </a:solidFill>
                        </a:rPr>
                        <a:t>Allocation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198,163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Rental Income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78,980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Lottery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-75,718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Fee Based Tuition and Student Fees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-123,731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Non-resident Tuition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-801,535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Growth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-1,744,599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 smtClean="0">
                          <a:solidFill>
                            <a:schemeClr val="tx1"/>
                          </a:solidFill>
                        </a:rPr>
                        <a:t>Other</a:t>
                      </a:r>
                      <a:endParaRPr sz="3000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4,994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10754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2015-2016 Second Quarter Revenue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169,102,973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78" name="Shape 178"/>
          <p:cNvSpPr/>
          <p:nvPr/>
        </p:nvSpPr>
        <p:spPr>
          <a:xfrm flipV="1">
            <a:off x="10287000" y="3075235"/>
            <a:ext cx="0" cy="5292230"/>
          </a:xfrm>
          <a:prstGeom prst="line">
            <a:avLst/>
          </a:prstGeom>
          <a:ln w="88900">
            <a:solidFill>
              <a:schemeClr val="accent2">
                <a:satOff val="44164"/>
                <a:lumOff val="14231"/>
              </a:schemeClr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2326266" y="7352714"/>
            <a:ext cx="7732142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&lt;$2,050,760&gt; or &lt;1.2%&gt;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" grpId="7" animBg="1" advAuto="0"/>
      <p:bldP spid="170" grpId="13" animBg="1" advAuto="0"/>
      <p:bldP spid="171" grpId="8" advAuto="0"/>
      <p:bldP spid="171" grpId="14" advAuto="0"/>
      <p:bldP spid="178" grpId="17" animBg="1" advAuto="0"/>
      <p:bldP spid="179" grpId="18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Chart 182"/>
          <p:cNvGraphicFramePr/>
          <p:nvPr>
            <p:extLst>
              <p:ext uri="{D42A27DB-BD31-4B8C-83A1-F6EECF244321}">
                <p14:modId xmlns:p14="http://schemas.microsoft.com/office/powerpoint/2010/main" val="960377823"/>
              </p:ext>
            </p:extLst>
          </p:nvPr>
        </p:nvGraphicFramePr>
        <p:xfrm>
          <a:off x="406400" y="304800"/>
          <a:ext cx="12052301" cy="91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837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12" dur="2500" fill="hold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0" animBg="1" advAuto="0"/>
      <p:bldP spid="182" grpId="1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five year revenue trend</a:t>
            </a:r>
          </a:p>
        </p:txBody>
      </p:sp>
      <p:graphicFrame>
        <p:nvGraphicFramePr>
          <p:cNvPr id="185" name="Table 185"/>
          <p:cNvGraphicFramePr/>
          <p:nvPr>
            <p:extLst>
              <p:ext uri="{D42A27DB-BD31-4B8C-83A1-F6EECF244321}">
                <p14:modId xmlns:p14="http://schemas.microsoft.com/office/powerpoint/2010/main" val="1725129906"/>
              </p:ext>
            </p:extLst>
          </p:nvPr>
        </p:nvGraphicFramePr>
        <p:xfrm>
          <a:off x="818064" y="3575050"/>
          <a:ext cx="11457121" cy="1778000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1715331"/>
                <a:gridCol w="2087264"/>
                <a:gridCol w="1963737"/>
                <a:gridCol w="1896467"/>
                <a:gridCol w="1828353"/>
                <a:gridCol w="1965969"/>
              </a:tblGrid>
              <a:tr h="1149350">
                <a:tc>
                  <a:txBody>
                    <a:bodyPr/>
                    <a:lstStyle/>
                    <a:p>
                      <a:pPr>
                        <a:defRPr sz="23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2011-2012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2012-2013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2013-2014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2014-2015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2015-2016</a:t>
                      </a:r>
                    </a:p>
                  </a:txBody>
                  <a:tcPr marL="50800" marR="50800" marT="50800" marB="50800" anchor="ctr" horzOverflow="overflow"/>
                </a:tc>
              </a:tr>
              <a:tr h="62865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Revenue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$130,256,518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$133,916,853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144,945,575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150,646,540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169,102,973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86" name="Shape 186"/>
          <p:cNvSpPr/>
          <p:nvPr/>
        </p:nvSpPr>
        <p:spPr>
          <a:xfrm>
            <a:off x="2849118" y="7010400"/>
            <a:ext cx="7265925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Ongoing Revenue $157,760,696</a:t>
            </a:r>
          </a:p>
        </p:txBody>
      </p:sp>
      <p:sp>
        <p:nvSpPr>
          <p:cNvPr id="187" name="Shape 187"/>
          <p:cNvSpPr/>
          <p:nvPr/>
        </p:nvSpPr>
        <p:spPr>
          <a:xfrm>
            <a:off x="2338069" y="6025140"/>
            <a:ext cx="8328661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rPr dirty="0"/>
              <a:t>$11,342,277 One-time Net Revenues</a:t>
            </a:r>
          </a:p>
        </p:txBody>
      </p:sp>
      <p:sp>
        <p:nvSpPr>
          <p:cNvPr id="188" name="Shape 188"/>
          <p:cNvSpPr/>
          <p:nvPr/>
        </p:nvSpPr>
        <p:spPr>
          <a:xfrm flipV="1">
            <a:off x="7614386" y="5278574"/>
            <a:ext cx="2876161" cy="775950"/>
          </a:xfrm>
          <a:prstGeom prst="line">
            <a:avLst/>
          </a:prstGeom>
          <a:ln w="63500">
            <a:solidFill>
              <a:schemeClr val="accent2">
                <a:satOff val="44164"/>
                <a:lumOff val="14231"/>
              </a:schemeClr>
            </a:solidFill>
            <a:miter lim="400000"/>
            <a:headEnd type="triangle"/>
            <a:tailEnd type="stealth"/>
          </a:ln>
        </p:spPr>
        <p:txBody>
          <a:bodyPr lIns="50800" tIns="50800" rIns="50800" bIns="50800" anchor="ctr"/>
          <a:lstStyle/>
          <a:p>
            <a:pPr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" grpId="4" animBg="1" advAuto="0"/>
      <p:bldP spid="187" grpId="2" animBg="1" advAuto="0"/>
      <p:bldP spid="187" grpId="3" animBg="1" advAuto="0"/>
      <p:bldP spid="188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96570">
              <a:defRPr sz="3825" spc="612"/>
            </a:pPr>
            <a:r>
              <a:t>five year revenue trend</a:t>
            </a:r>
          </a:p>
          <a:p>
            <a:pPr algn="ctr" defTabSz="496570">
              <a:defRPr sz="3825" spc="612"/>
            </a:pPr>
            <a:r>
              <a:t>Including One-Time Funding</a:t>
            </a:r>
          </a:p>
        </p:txBody>
      </p:sp>
      <p:graphicFrame>
        <p:nvGraphicFramePr>
          <p:cNvPr id="191" name="Chart 191"/>
          <p:cNvGraphicFramePr/>
          <p:nvPr/>
        </p:nvGraphicFramePr>
        <p:xfrm>
          <a:off x="176499" y="1943767"/>
          <a:ext cx="12543417" cy="7622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6" dur="1000" fill="hold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" grpId="1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496570">
              <a:defRPr sz="3825" spc="612"/>
            </a:pPr>
            <a:r>
              <a:t>five year revenue trend</a:t>
            </a:r>
          </a:p>
          <a:p>
            <a:pPr algn="ctr" defTabSz="496570">
              <a:defRPr sz="3825" spc="612"/>
            </a:pPr>
            <a:r>
              <a:t>Including One-Time Funding</a:t>
            </a:r>
          </a:p>
        </p:txBody>
      </p:sp>
      <p:graphicFrame>
        <p:nvGraphicFramePr>
          <p:cNvPr id="192" name="Chart 192"/>
          <p:cNvGraphicFramePr/>
          <p:nvPr>
            <p:extLst>
              <p:ext uri="{D42A27DB-BD31-4B8C-83A1-F6EECF244321}">
                <p14:modId xmlns:p14="http://schemas.microsoft.com/office/powerpoint/2010/main" val="1446816327"/>
              </p:ext>
            </p:extLst>
          </p:nvPr>
        </p:nvGraphicFramePr>
        <p:xfrm>
          <a:off x="177800" y="2057400"/>
          <a:ext cx="12543417" cy="7622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767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1802041" y="4254499"/>
            <a:ext cx="9400718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r>
              <a:t>Changes in Expenditures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defTabSz="455675">
              <a:defRPr sz="3509" spc="561"/>
            </a:pPr>
            <a:r>
              <a:t>projected changes in Expenditures </a:t>
            </a:r>
          </a:p>
          <a:p>
            <a:pPr algn="ctr" defTabSz="455675">
              <a:defRPr sz="3509" spc="561"/>
            </a:pPr>
            <a:r>
              <a:t>Adopted to 2nd quarter projections</a:t>
            </a:r>
          </a:p>
        </p:txBody>
      </p:sp>
      <p:graphicFrame>
        <p:nvGraphicFramePr>
          <p:cNvPr id="197" name="Table 197"/>
          <p:cNvGraphicFramePr/>
          <p:nvPr>
            <p:extLst>
              <p:ext uri="{D42A27DB-BD31-4B8C-83A1-F6EECF244321}">
                <p14:modId xmlns:p14="http://schemas.microsoft.com/office/powerpoint/2010/main" val="983715649"/>
              </p:ext>
            </p:extLst>
          </p:nvPr>
        </p:nvGraphicFramePr>
        <p:xfrm>
          <a:off x="700198" y="2349500"/>
          <a:ext cx="11604402" cy="7183660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8720534"/>
                <a:gridCol w="2883868"/>
              </a:tblGrid>
              <a:tr h="636116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2015-2016 Adopted Budget Exp.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T w="12700"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163,749,942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T w="12700">
                      <a:miter lim="400000"/>
                    </a:lnT>
                  </a:tcPr>
                </a:tc>
              </a:tr>
              <a:tr h="636116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Hourly Instruction and Non-instruction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633,481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841741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Health and Welfare and Retiree benefits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440,060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841741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Supplies and Other Operating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406,207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841741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Equipment and Technology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136,753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841741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Employment and Retirement Benefits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32,290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36116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tx1"/>
                          </a:solidFill>
                        </a:rPr>
                        <a:t>Decrease in Vacancy List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-724,070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36116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sz="3000" dirty="0" smtClean="0">
                          <a:solidFill>
                            <a:schemeClr val="tx1"/>
                          </a:solidFill>
                        </a:rPr>
                        <a:t>ther</a:t>
                      </a:r>
                      <a:endParaRPr sz="3000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chemeClr val="tx1"/>
                          </a:solidFill>
                        </a:rPr>
                        <a:t>-30,043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solidFill>
                      <a:srgbClr val="4F4F4F"/>
                    </a:solidFill>
                  </a:tcPr>
                </a:tc>
              </a:tr>
              <a:tr h="636116">
                <a:tc>
                  <a:txBody>
                    <a:bodyPr/>
                    <a:lstStyle/>
                    <a:p>
                      <a:pPr algn="l">
                        <a:defRPr sz="3000"/>
                      </a:pP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defRPr sz="30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36116">
                <a:tc>
                  <a:txBody>
                    <a:bodyPr/>
                    <a:lstStyle/>
                    <a:p>
                      <a:pPr algn="l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2015-2016 Second Quarter Exp. Projection: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164,644,620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  <a:solidFill>
                      <a:srgbClr val="4F4F4F"/>
                    </a:solidFill>
                  </a:tcPr>
                </a:tc>
              </a:tr>
            </a:tbl>
          </a:graphicData>
        </a:graphic>
      </p:graphicFrame>
      <p:sp>
        <p:nvSpPr>
          <p:cNvPr id="198" name="Shape 198"/>
          <p:cNvSpPr/>
          <p:nvPr/>
        </p:nvSpPr>
        <p:spPr>
          <a:xfrm flipV="1">
            <a:off x="10358965" y="2985279"/>
            <a:ext cx="1" cy="5912107"/>
          </a:xfrm>
          <a:prstGeom prst="line">
            <a:avLst/>
          </a:prstGeom>
          <a:ln w="88900">
            <a:solidFill>
              <a:schemeClr val="accent2">
                <a:satOff val="44164"/>
                <a:lumOff val="14231"/>
              </a:schemeClr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3839146" y="8129878"/>
            <a:ext cx="5326508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$894,678 or 0.5%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10" animBg="1" advAuto="0"/>
      <p:bldP spid="199" grpId="9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t>five year Expenditure trend</a:t>
            </a:r>
          </a:p>
        </p:txBody>
      </p:sp>
      <p:graphicFrame>
        <p:nvGraphicFramePr>
          <p:cNvPr id="208" name="Table 208"/>
          <p:cNvGraphicFramePr/>
          <p:nvPr>
            <p:extLst>
              <p:ext uri="{D42A27DB-BD31-4B8C-83A1-F6EECF244321}">
                <p14:modId xmlns:p14="http://schemas.microsoft.com/office/powerpoint/2010/main" val="805085819"/>
              </p:ext>
            </p:extLst>
          </p:nvPr>
        </p:nvGraphicFramePr>
        <p:xfrm>
          <a:off x="744810" y="2929241"/>
          <a:ext cx="11739013" cy="2324976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1861839"/>
                <a:gridCol w="2087264"/>
                <a:gridCol w="1963737"/>
                <a:gridCol w="1896467"/>
                <a:gridCol w="1963737"/>
                <a:gridCol w="1965969"/>
              </a:tblGrid>
              <a:tr h="1149350">
                <a:tc>
                  <a:txBody>
                    <a:bodyPr/>
                    <a:lstStyle/>
                    <a:p>
                      <a:pPr>
                        <a:defRPr sz="2300"/>
                      </a:pPr>
                      <a:endParaRPr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2011-2012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 dirty="0">
                          <a:solidFill>
                            <a:srgbClr val="FFFFFF"/>
                          </a:solidFill>
                        </a:rPr>
                        <a:t>2012-2013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2013-2014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2014-2015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2015-2016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175626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300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r>
                        <a:rPr sz="2300" dirty="0" smtClean="0">
                          <a:solidFill>
                            <a:srgbClr val="FFFFFF"/>
                          </a:solidFill>
                        </a:rPr>
                        <a:t>xpenditures</a:t>
                      </a:r>
                      <a:endParaRPr sz="23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$139,096,992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$138,533,415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$141,494,606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$150,646,540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00">
                          <a:solidFill>
                            <a:srgbClr val="FFFFFF"/>
                          </a:solidFill>
                        </a:rPr>
                        <a:t>$164,644,620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09" name="Shape 209"/>
          <p:cNvSpPr/>
          <p:nvPr/>
        </p:nvSpPr>
        <p:spPr>
          <a:xfrm>
            <a:off x="2945053" y="5692293"/>
            <a:ext cx="8863585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$2,963,941 One-time Net Expenditures</a:t>
            </a:r>
          </a:p>
        </p:txBody>
      </p:sp>
      <p:sp>
        <p:nvSpPr>
          <p:cNvPr id="210" name="Shape 210"/>
          <p:cNvSpPr/>
          <p:nvPr/>
        </p:nvSpPr>
        <p:spPr>
          <a:xfrm>
            <a:off x="3236136" y="6781800"/>
            <a:ext cx="8281417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rPr dirty="0"/>
              <a:t>$161,162,179 Ongoing Expenditures</a:t>
            </a:r>
          </a:p>
        </p:txBody>
      </p:sp>
      <p:sp>
        <p:nvSpPr>
          <p:cNvPr id="211" name="Shape 211"/>
          <p:cNvSpPr/>
          <p:nvPr/>
        </p:nvSpPr>
        <p:spPr>
          <a:xfrm flipV="1">
            <a:off x="7639711" y="4996825"/>
            <a:ext cx="2876162" cy="775950"/>
          </a:xfrm>
          <a:prstGeom prst="line">
            <a:avLst/>
          </a:prstGeom>
          <a:ln w="63500">
            <a:solidFill>
              <a:schemeClr val="accent2">
                <a:satOff val="44164"/>
                <a:lumOff val="14231"/>
              </a:schemeClr>
            </a:solidFill>
            <a:miter lim="400000"/>
            <a:headEnd type="triangle"/>
            <a:tailEnd type="stealth"/>
          </a:ln>
        </p:spPr>
        <p:txBody>
          <a:bodyPr lIns="50800" tIns="50800" rIns="50800" bIns="50800" anchor="ctr"/>
          <a:lstStyle/>
          <a:p>
            <a:pPr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2" animBg="1" advAuto="0"/>
      <p:bldP spid="209" grpId="3" animBg="1" advAuto="0"/>
      <p:bldP spid="210" grpId="4" animBg="1" advAuto="0"/>
      <p:bldP spid="211" grpId="1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things can still change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sz="5000"/>
            </a:pPr>
            <a:r>
              <a:t>Still waiting for P1</a:t>
            </a:r>
          </a:p>
          <a:p>
            <a:pPr>
              <a:defRPr sz="5000"/>
            </a:pPr>
            <a:r>
              <a:t>May Revise</a:t>
            </a:r>
          </a:p>
          <a:p>
            <a:pPr>
              <a:defRPr sz="5000"/>
            </a:pPr>
            <a:r>
              <a:t>Governor vs. Legislature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t>five year expenditure trend</a:t>
            </a:r>
          </a:p>
        </p:txBody>
      </p:sp>
      <p:graphicFrame>
        <p:nvGraphicFramePr>
          <p:cNvPr id="214" name="Chart 214"/>
          <p:cNvGraphicFramePr/>
          <p:nvPr/>
        </p:nvGraphicFramePr>
        <p:xfrm>
          <a:off x="129236" y="1346322"/>
          <a:ext cx="12543722" cy="8051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/>
        </p:nvSpPr>
        <p:spPr>
          <a:xfrm>
            <a:off x="1392275" y="4464049"/>
            <a:ext cx="9572550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600"/>
            </a:lvl1pPr>
          </a:lstStyle>
          <a:p>
            <a:r>
              <a:t>Changes in Fund Balance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1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The “bottom line”</a:t>
            </a:r>
          </a:p>
        </p:txBody>
      </p:sp>
      <p:graphicFrame>
        <p:nvGraphicFramePr>
          <p:cNvPr id="219" name="Table 219"/>
          <p:cNvGraphicFramePr/>
          <p:nvPr>
            <p:extLst>
              <p:ext uri="{D42A27DB-BD31-4B8C-83A1-F6EECF244321}">
                <p14:modId xmlns:p14="http://schemas.microsoft.com/office/powerpoint/2010/main" val="2690648703"/>
              </p:ext>
            </p:extLst>
          </p:nvPr>
        </p:nvGraphicFramePr>
        <p:xfrm>
          <a:off x="1293393" y="1758950"/>
          <a:ext cx="10418012" cy="7583826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4716308"/>
                <a:gridCol w="2975173"/>
                <a:gridCol w="2726531"/>
              </a:tblGrid>
              <a:tr h="1315878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2014-2015
</a:t>
                      </a:r>
                      <a:r>
                        <a:rPr lang="en-US" sz="3000" dirty="0" smtClean="0">
                          <a:solidFill>
                            <a:srgbClr val="FFFFFF"/>
                          </a:solidFill>
                        </a:rPr>
                        <a:t>A</a:t>
                      </a:r>
                      <a:r>
                        <a:rPr sz="3000" dirty="0" smtClean="0">
                          <a:solidFill>
                            <a:srgbClr val="FFFFFF"/>
                          </a:solidFill>
                        </a:rPr>
                        <a:t>udited</a:t>
                      </a:r>
                      <a:endParaRPr sz="30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2014-2015 </a:t>
                      </a:r>
                      <a:r>
                        <a:rPr lang="en-US" sz="3000" dirty="0" smtClean="0">
                          <a:solidFill>
                            <a:srgbClr val="FFFFFF"/>
                          </a:solidFill>
                        </a:rPr>
                        <a:t>S</a:t>
                      </a:r>
                      <a:r>
                        <a:rPr sz="3000" dirty="0" smtClean="0">
                          <a:solidFill>
                            <a:srgbClr val="FFFFFF"/>
                          </a:solidFill>
                        </a:rPr>
                        <a:t>econd </a:t>
                      </a:r>
                      <a:r>
                        <a:rPr sz="3000" dirty="0">
                          <a:solidFill>
                            <a:srgbClr val="FFFFFF"/>
                          </a:solidFill>
                        </a:rPr>
                        <a:t>Q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098815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Beg. Fund Balance
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$13,971,779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$13,781,577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1098815">
                <a:tc>
                  <a:txBody>
                    <a:bodyPr/>
                    <a:lstStyle/>
                    <a:p>
                      <a:pPr>
                        <a:defRPr sz="3000"/>
                      </a:pPr>
                      <a:r>
                        <a:t>Structural Surplus/</a:t>
                      </a:r>
                      <a:r>
                        <a:rPr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Deficit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-$1,851,658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-$3,919,983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1189414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One-Time items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accent3">
                              <a:lumOff val="5212"/>
                            </a:schemeClr>
                          </a:solidFill>
                        </a:rPr>
                        <a:t>$1,661,456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chemeClr val="accent3">
                              <a:lumOff val="5212"/>
                            </a:schemeClr>
                          </a:solidFill>
                        </a:rPr>
                        <a:t>$8,378,336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1098815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Ending Fund Balance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$13,781,577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$18,239,930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1782089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Fund Balance to TTL Expenditures and Transfers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9.15%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</a:rPr>
                        <a:t>11.08%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496570">
              <a:defRPr sz="3825" spc="612"/>
            </a:lvl1pPr>
          </a:lstStyle>
          <a:p>
            <a:r>
              <a:t>six year trend comparison INCLUDING ONE-TIME FUNDING</a:t>
            </a:r>
          </a:p>
        </p:txBody>
      </p:sp>
      <p:graphicFrame>
        <p:nvGraphicFramePr>
          <p:cNvPr id="222" name="Table 222"/>
          <p:cNvGraphicFramePr/>
          <p:nvPr>
            <p:extLst>
              <p:ext uri="{D42A27DB-BD31-4B8C-83A1-F6EECF244321}">
                <p14:modId xmlns:p14="http://schemas.microsoft.com/office/powerpoint/2010/main" val="2827909154"/>
              </p:ext>
            </p:extLst>
          </p:nvPr>
        </p:nvGraphicFramePr>
        <p:xfrm>
          <a:off x="156070" y="2702928"/>
          <a:ext cx="12594729" cy="4347740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1822985"/>
                <a:gridCol w="1853698"/>
                <a:gridCol w="1808698"/>
                <a:gridCol w="1808698"/>
                <a:gridCol w="1808698"/>
                <a:gridCol w="1745976"/>
                <a:gridCol w="1745976"/>
              </a:tblGrid>
              <a:tr h="875061">
                <a:tc>
                  <a:txBody>
                    <a:bodyPr/>
                    <a:lstStyle/>
                    <a:p>
                      <a:pPr>
                        <a:defRPr sz="2300"/>
                      </a:pPr>
                      <a:endParaRPr sz="1500" baseline="0"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2010-2011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2011-2012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2012-2013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2013-2014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2014-2015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2015-2016</a:t>
                      </a:r>
                    </a:p>
                  </a:txBody>
                  <a:tcPr marL="50800" marR="50800" marT="50800" marB="50800" anchor="ctr" horzOverflow="overflow"/>
                </a:tc>
              </a:tr>
              <a:tr h="660267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Revenue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$136,530,922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$130,256,518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$133,916,853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$144,945,575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$150,456,338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$169,102,973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60267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1500" baseline="0" dirty="0" smtClean="0">
                          <a:solidFill>
                            <a:srgbClr val="FFFFFF"/>
                          </a:solidFill>
                        </a:rPr>
                        <a:t>E</a:t>
                      </a:r>
                      <a:r>
                        <a:rPr sz="1500" baseline="0" dirty="0" smtClean="0">
                          <a:solidFill>
                            <a:srgbClr val="FFFFFF"/>
                          </a:solidFill>
                        </a:rPr>
                        <a:t>xpenditures</a:t>
                      </a:r>
                      <a:endParaRPr sz="1500" baseline="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$133,912,184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$139,096,992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$138,533,415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$141,494,606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$150,646,540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$164,644,620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99213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Surplus/Deficit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chemeClr val="accent3">
                              <a:lumOff val="5212"/>
                            </a:schemeClr>
                          </a:solidFill>
                        </a:rPr>
                        <a:t>$2,618,738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-$8,840,474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-$4,616,562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chemeClr val="accent3">
                              <a:lumOff val="5212"/>
                            </a:schemeClr>
                          </a:solidFill>
                        </a:rPr>
                        <a:t>$3,450,969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chemeClr val="accent5">
                              <a:lumOff val="6999"/>
                            </a:schemeClr>
                          </a:solidFill>
                        </a:rPr>
                        <a:t>-$190,202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chemeClr val="accent3">
                              <a:lumOff val="5212"/>
                            </a:schemeClr>
                          </a:solidFill>
                        </a:rPr>
                        <a:t>$4,458,353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Adj. to F B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$889,005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</a:tcPr>
                </a:tc>
              </a:tr>
              <a:tr h="652014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Ending F B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$23,088,841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$15,137,372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$10,520,810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>
                          <a:solidFill>
                            <a:srgbClr val="FFFFFF"/>
                          </a:solidFill>
                        </a:rPr>
                        <a:t>$13,971,779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$13,781,577</a:t>
                      </a:r>
                    </a:p>
                  </a:txBody>
                  <a:tcPr marL="50800" marR="50800" marT="50800" marB="5080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 baseline="0" dirty="0">
                          <a:solidFill>
                            <a:srgbClr val="FFFFFF"/>
                          </a:solidFill>
                        </a:rPr>
                        <a:t>$18,239,930</a:t>
                      </a:r>
                    </a:p>
                  </a:txBody>
                  <a:tcPr marL="50800" marR="50800" marT="50800" marB="50800" anchor="ctr" horzOverflow="overflow">
                    <a:lnR w="12700">
                      <a:miter lim="400000"/>
                    </a:lnR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23" name="Shape 223"/>
          <p:cNvSpPr/>
          <p:nvPr/>
        </p:nvSpPr>
        <p:spPr>
          <a:xfrm>
            <a:off x="2166477" y="7182898"/>
            <a:ext cx="10667387" cy="1"/>
          </a:xfrm>
          <a:prstGeom prst="line">
            <a:avLst/>
          </a:prstGeom>
          <a:ln w="101600">
            <a:solidFill>
              <a:schemeClr val="accent2">
                <a:satOff val="44164"/>
                <a:lumOff val="14231"/>
              </a:schemeClr>
            </a:solidFill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Medium"/>
                <a:ea typeface="Avenir Medium"/>
                <a:cs typeface="Avenir Medium"/>
                <a:sym typeface="Avenir Medium"/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6036851" y="7377196"/>
            <a:ext cx="3168397" cy="80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lumOff val="6999"/>
                  </a:schemeClr>
                </a:solidFill>
              </a:defRPr>
            </a:lvl1pPr>
          </a:lstStyle>
          <a:p>
            <a:r>
              <a:t>&lt;$4,848,911&gt;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1" animBg="1" advAuto="0"/>
      <p:bldP spid="224" grpId="2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five year trend</a:t>
            </a:r>
          </a:p>
        </p:txBody>
      </p:sp>
      <p:graphicFrame>
        <p:nvGraphicFramePr>
          <p:cNvPr id="227" name="Chart 227"/>
          <p:cNvGraphicFramePr/>
          <p:nvPr/>
        </p:nvGraphicFramePr>
        <p:xfrm>
          <a:off x="257708" y="1502434"/>
          <a:ext cx="12489384" cy="7576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xfrm>
            <a:off x="660400" y="166398"/>
            <a:ext cx="11684000" cy="14224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566674">
              <a:defRPr sz="4365" spc="698"/>
            </a:lvl1pPr>
          </a:lstStyle>
          <a:p>
            <a:r>
              <a:t>major issues moving forward</a:t>
            </a:r>
          </a:p>
        </p:txBody>
      </p:sp>
      <p:sp>
        <p:nvSpPr>
          <p:cNvPr id="230" name="Shape 230"/>
          <p:cNvSpPr/>
          <p:nvPr/>
        </p:nvSpPr>
        <p:spPr>
          <a:xfrm>
            <a:off x="43704" y="8328648"/>
            <a:ext cx="1266413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lvl1pPr>
          </a:lstStyle>
          <a:p>
            <a:r>
              <a:t>PERS and STRS increases</a:t>
            </a:r>
          </a:p>
        </p:txBody>
      </p:sp>
      <p:sp>
        <p:nvSpPr>
          <p:cNvPr id="231" name="Shape 231"/>
          <p:cNvSpPr/>
          <p:nvPr/>
        </p:nvSpPr>
        <p:spPr>
          <a:xfrm>
            <a:off x="47307" y="8965617"/>
            <a:ext cx="1291018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lvl1pPr>
          </a:lstStyle>
          <a:p>
            <a:r>
              <a:t>Built in increases: Step and column, benefits, and contractual</a:t>
            </a:r>
          </a:p>
        </p:txBody>
      </p:sp>
      <p:sp>
        <p:nvSpPr>
          <p:cNvPr id="232" name="Shape 232"/>
          <p:cNvSpPr/>
          <p:nvPr/>
        </p:nvSpPr>
        <p:spPr>
          <a:xfrm>
            <a:off x="161607" y="1264058"/>
            <a:ext cx="12681585" cy="694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t>FTES: Demand softening</a:t>
            </a:r>
          </a:p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t>Adopted FTES Target:  </a:t>
            </a:r>
          </a:p>
          <a:p>
            <a:pPr marL="1409700" lvl="2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t>21,397 Credit </a:t>
            </a:r>
            <a:r>
              <a:rPr i="1"/>
              <a:t>(approx. 432 funded growth)</a:t>
            </a:r>
          </a:p>
          <a:p>
            <a:pPr marL="1409700" lvl="2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rPr i="1"/>
              <a:t>4,717 Non-resident (approx. 91 growth)</a:t>
            </a:r>
          </a:p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t>Current Projection: </a:t>
            </a:r>
          </a:p>
          <a:p>
            <a:pPr marL="1409700" lvl="2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t>20,975 Credit </a:t>
            </a:r>
            <a:r>
              <a:rPr i="1"/>
              <a:t>(approx. 65 funded growth)</a:t>
            </a:r>
          </a:p>
          <a:p>
            <a:pPr marL="1409700" lvl="2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000"/>
            </a:pPr>
            <a:r>
              <a:rPr i="1"/>
              <a:t>4,600 Non-resident (</a:t>
            </a:r>
            <a:r>
              <a:rPr i="1">
                <a:solidFill>
                  <a:schemeClr val="accent5">
                    <a:lumOff val="6999"/>
                  </a:schemeClr>
                </a:solidFill>
              </a:rPr>
              <a:t>approx. 26 decline</a:t>
            </a:r>
            <a:r>
              <a:rPr i="1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2" animBg="1" advAuto="0"/>
      <p:bldP spid="231" grpId="3" animBg="1" advAuto="0"/>
      <p:bldP spid="232" grpId="1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 defTabSz="572516">
              <a:defRPr sz="4410" spc="705"/>
            </a:lvl1pPr>
          </a:lstStyle>
          <a:p>
            <a:r>
              <a:t>other issues moving forward</a:t>
            </a:r>
          </a:p>
        </p:txBody>
      </p:sp>
      <p:sp>
        <p:nvSpPr>
          <p:cNvPr id="235" name="Shape 235"/>
          <p:cNvSpPr/>
          <p:nvPr/>
        </p:nvSpPr>
        <p:spPr>
          <a:xfrm>
            <a:off x="161607" y="1536700"/>
            <a:ext cx="12681585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69900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lvl1pPr>
          </a:lstStyle>
          <a:p>
            <a:r>
              <a:t>Governor’s Warning:  From the Governors Budget Summary…</a:t>
            </a:r>
          </a:p>
        </p:txBody>
      </p:sp>
      <p:sp>
        <p:nvSpPr>
          <p:cNvPr id="236" name="Shape 236"/>
          <p:cNvSpPr/>
          <p:nvPr/>
        </p:nvSpPr>
        <p:spPr>
          <a:xfrm>
            <a:off x="162622" y="6352467"/>
            <a:ext cx="1268158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pPr>
            <a:r>
              <a:rPr dirty="0"/>
              <a:t>“…maintaining a balanced budget for the long term will be an ongoing challenge - requiring fiscal restraint and prudence.”</a:t>
            </a:r>
          </a:p>
        </p:txBody>
      </p:sp>
      <p:sp>
        <p:nvSpPr>
          <p:cNvPr id="237" name="Shape 237"/>
          <p:cNvSpPr/>
          <p:nvPr/>
        </p:nvSpPr>
        <p:spPr>
          <a:xfrm>
            <a:off x="159572" y="3048000"/>
            <a:ext cx="12681585" cy="193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pPr>
            <a:r>
              <a:rPr dirty="0"/>
              <a:t>“…since 2000, the state’s short periods of balanced budgets have been followed by massive budget shortfalls.”</a:t>
            </a:r>
          </a:p>
        </p:txBody>
      </p:sp>
      <p:sp>
        <p:nvSpPr>
          <p:cNvPr id="238" name="Shape 238"/>
          <p:cNvSpPr/>
          <p:nvPr/>
        </p:nvSpPr>
        <p:spPr>
          <a:xfrm>
            <a:off x="159571" y="4976803"/>
            <a:ext cx="12681585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pPr>
            <a:r>
              <a:rPr dirty="0"/>
              <a:t>“Capital gains is at an all-time high in 2015. …. however, we know capital gains will dive downward at some point.”</a:t>
            </a:r>
          </a:p>
        </p:txBody>
      </p:sp>
      <p:sp>
        <p:nvSpPr>
          <p:cNvPr id="239" name="Shape 239"/>
          <p:cNvSpPr/>
          <p:nvPr/>
        </p:nvSpPr>
        <p:spPr>
          <a:xfrm>
            <a:off x="162622" y="8300796"/>
            <a:ext cx="12681585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939800" lvl="1" indent="-469900" algn="l">
              <a:spcBef>
                <a:spcPts val="4200"/>
              </a:spcBef>
              <a:buClr>
                <a:srgbClr val="646464"/>
              </a:buClr>
              <a:buSzPct val="90000"/>
              <a:buChar char="•"/>
              <a:defRPr sz="3500"/>
            </a:pPr>
            <a:r>
              <a:rPr dirty="0"/>
              <a:t>“…another recession is inevitable and should be planned for.”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" grpId="10" animBg="1" advAuto="0"/>
      <p:bldP spid="235" grpId="11" animBg="1" advAuto="0"/>
      <p:bldP spid="236" grpId="1" animBg="1" advAuto="0"/>
      <p:bldP spid="236" grpId="2" animBg="1" advAuto="0"/>
      <p:bldP spid="237" grpId="7" animBg="1" advAuto="0"/>
      <p:bldP spid="237" grpId="8" animBg="1" advAuto="0"/>
      <p:bldP spid="238" grpId="3" animBg="1" advAuto="0"/>
      <p:bldP spid="238" grpId="4" animBg="1" advAuto="0"/>
      <p:bldP spid="239" grpId="5" animBg="1" advAuto="0"/>
      <p:bldP spid="239" grpId="6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Chart 240"/>
          <p:cNvGraphicFramePr/>
          <p:nvPr>
            <p:extLst>
              <p:ext uri="{D42A27DB-BD31-4B8C-83A1-F6EECF244321}">
                <p14:modId xmlns:p14="http://schemas.microsoft.com/office/powerpoint/2010/main" val="4024766861"/>
              </p:ext>
            </p:extLst>
          </p:nvPr>
        </p:nvGraphicFramePr>
        <p:xfrm>
          <a:off x="249130" y="1371600"/>
          <a:ext cx="12755670" cy="800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Budget shortfalls or Surplus as Measured by the Annual Governor’s Budget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69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/>
        </p:nvSpPr>
        <p:spPr>
          <a:xfrm>
            <a:off x="635590" y="523876"/>
            <a:ext cx="11607210" cy="901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5700"/>
            </a:pPr>
            <a:r>
              <a:rPr dirty="0"/>
              <a:t>Thank You!!!</a:t>
            </a:r>
          </a:p>
          <a:p>
            <a:pPr>
              <a:defRPr sz="5700"/>
            </a:pPr>
            <a:endParaRPr dirty="0"/>
          </a:p>
          <a:p>
            <a:pPr>
              <a:defRPr sz="5700"/>
            </a:pPr>
            <a:r>
              <a:rPr dirty="0"/>
              <a:t>The Accounting Team with Special Thanks To Veronica Diaz and Jo Lau</a:t>
            </a:r>
          </a:p>
          <a:p>
            <a:pPr>
              <a:defRPr sz="5700"/>
            </a:pPr>
            <a:endParaRPr dirty="0"/>
          </a:p>
          <a:p>
            <a:pPr>
              <a:defRPr sz="5700"/>
            </a:pPr>
            <a:r>
              <a:rPr dirty="0"/>
              <a:t>Charlie Yen, Greg Brown and the Facilities Team</a:t>
            </a:r>
          </a:p>
          <a:p>
            <a:pPr>
              <a:defRPr sz="5700"/>
            </a:pPr>
            <a:endParaRPr dirty="0"/>
          </a:p>
          <a:p>
            <a:pPr>
              <a:defRPr sz="5700"/>
            </a:pPr>
            <a:r>
              <a:rPr dirty="0"/>
              <a:t>Budget Committee</a:t>
            </a:r>
          </a:p>
        </p:txBody>
      </p:sp>
      <p:pic>
        <p:nvPicPr>
          <p:cNvPr id="245" name="576499_SOUNDDOGS__ap.mov"/>
          <p:cNvPicPr>
            <a:picLocks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extLst/>
          </a:blip>
          <a:stretch>
            <a:fillRect/>
          </a:stretch>
        </p:blipFill>
        <p:spPr>
          <a:xfrm>
            <a:off x="11569700" y="7886700"/>
            <a:ext cx="673100" cy="6731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45000" fill="hold"/>
                                        <p:tgtEl>
                                          <p:spTgt spid="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45700"/>
                            </p:stCondLst>
                            <p:childTnLst>
                              <p:par>
                                <p:cTn id="8" presetID="10" presetClass="entr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11" fill="hold" display="0">
                  <p:stCondLst>
                    <p:cond delay="indefinite"/>
                  </p:stCondLst>
                </p:cTn>
                <p:tgtEl>
                  <p:spTgt spid="245"/>
                </p:tgtEl>
              </p:cMediaNode>
            </p:audio>
          </p:childTnLst>
        </p:cTn>
      </p:par>
    </p:tnLst>
    <p:bldLst>
      <p:bldP spid="244" grpId="2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overview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 sz="5000"/>
            </a:pPr>
            <a:r>
              <a:t>Governor’s Proposed Budget</a:t>
            </a:r>
          </a:p>
          <a:p>
            <a:pPr>
              <a:defRPr sz="5000"/>
            </a:pPr>
            <a:r>
              <a:t>Second Quarter Report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4064" y="1143000"/>
            <a:ext cx="13038996" cy="238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600"/>
            </a:pPr>
            <a:r>
              <a:rPr dirty="0"/>
              <a:t>2016-2017</a:t>
            </a:r>
          </a:p>
          <a:p>
            <a:pPr>
              <a:defRPr sz="6600"/>
            </a:pPr>
            <a:r>
              <a:rPr dirty="0"/>
              <a:t>Governor’s Proposed Budget</a:t>
            </a:r>
          </a:p>
        </p:txBody>
      </p:sp>
      <p:sp>
        <p:nvSpPr>
          <p:cNvPr id="149" name="Shape 149"/>
          <p:cNvSpPr/>
          <p:nvPr/>
        </p:nvSpPr>
        <p:spPr>
          <a:xfrm>
            <a:off x="-54516" y="5943600"/>
            <a:ext cx="13038996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6600"/>
            </a:lvl1pPr>
          </a:lstStyle>
          <a:p>
            <a:r>
              <a:rPr dirty="0"/>
              <a:t>WARNING: RESULTS MAY VARY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fill="hold" grpId="2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0" fill="hold" tmFilter="0, 0; .2, .5; .8, .5; 1, 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0" autoRev="1" fill="hold"/>
                                        <p:tgtEl>
                                          <p:spTgt spid="1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1" animBg="1" advAuto="0"/>
      <p:bldP spid="149" grpId="2" animBg="1" advAuto="0"/>
      <p:bldP spid="149" grpId="3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r>
              <a:t>Governor’s proposal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47726" indent="-347726" defTabSz="432308">
              <a:spcBef>
                <a:spcPts val="3100"/>
              </a:spcBef>
              <a:defRPr sz="3700"/>
            </a:pPr>
            <a:r>
              <a:t>Record $120.6 billion</a:t>
            </a:r>
          </a:p>
          <a:p>
            <a:pPr marL="347726" indent="-347726" defTabSz="432308">
              <a:spcBef>
                <a:spcPts val="3100"/>
              </a:spcBef>
              <a:defRPr sz="3700"/>
            </a:pPr>
            <a:r>
              <a:t>K-14 funding is $71.6B or 59%</a:t>
            </a:r>
          </a:p>
          <a:p>
            <a:pPr marL="695452" lvl="1" indent="-347726" defTabSz="432308">
              <a:spcBef>
                <a:spcPts val="3100"/>
              </a:spcBef>
              <a:defRPr sz="3700"/>
            </a:pPr>
            <a:r>
              <a:t>Community Colleges share is 10.93% or $7.9B</a:t>
            </a:r>
          </a:p>
          <a:p>
            <a:pPr marL="347726" indent="-347726" defTabSz="432308">
              <a:spcBef>
                <a:spcPts val="3100"/>
              </a:spcBef>
              <a:defRPr sz="3700"/>
            </a:pPr>
            <a:r>
              <a:t>System increase of $330.4M or 4.3%</a:t>
            </a:r>
          </a:p>
          <a:p>
            <a:pPr marL="347726" indent="-347726" defTabSz="432308">
              <a:spcBef>
                <a:spcPts val="3100"/>
              </a:spcBef>
              <a:defRPr sz="3700"/>
            </a:pPr>
            <a:r>
              <a:t>No enrollment fee change</a:t>
            </a:r>
          </a:p>
          <a:p>
            <a:pPr marL="347726" indent="-347726" defTabSz="432308">
              <a:spcBef>
                <a:spcPts val="3100"/>
              </a:spcBef>
              <a:defRPr sz="3700"/>
            </a:pPr>
            <a:r>
              <a:t>2015-2016 $800M above Budget Act will go to one-time funding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9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9" presetClass="entr" presetSubtype="10" fill="hold" grpId="1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2" animBg="1" advAuto="0"/>
      <p:bldP spid="151" grpId="10" animBg="1" advAuto="0"/>
      <p:bldP spid="152" grpId="1" animBg="1" advAuto="0"/>
      <p:bldP spid="152" grpId="9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15" y="152400"/>
            <a:ext cx="12809537" cy="880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2971800"/>
            <a:ext cx="5376863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00" y="1530350"/>
            <a:ext cx="6059487" cy="579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87065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t>recap of governor’s budget</a:t>
            </a:r>
          </a:p>
        </p:txBody>
      </p:sp>
      <p:graphicFrame>
        <p:nvGraphicFramePr>
          <p:cNvPr id="158" name="Table 158"/>
          <p:cNvGraphicFramePr/>
          <p:nvPr/>
        </p:nvGraphicFramePr>
        <p:xfrm>
          <a:off x="92787" y="1754716"/>
          <a:ext cx="12818104" cy="72517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cap="all" spc="400">
                          <a:solidFill>
                            <a:srgbClr val="FFFFFF"/>
                          </a:solidFill>
                          <a:latin typeface="Avenir Black"/>
                          <a:ea typeface="Avenir Black"/>
                          <a:cs typeface="Avenir Black"/>
                          <a:sym typeface="Avenir Black"/>
                        </a:rPr>
                        <a:t>unrestricted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R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L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Access - $114.7M - 2.0%System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$1,018,311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$1,018,311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COLA - $29.3M - 0.47%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$544,725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$544,725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Mandated cost - $76.3m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1,449,574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1,449,574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total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$1,563,036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1,449,574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3,012,610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t>recap of governor’s budget</a:t>
            </a:r>
          </a:p>
        </p:txBody>
      </p:sp>
      <p:graphicFrame>
        <p:nvGraphicFramePr>
          <p:cNvPr id="161" name="Table 161"/>
          <p:cNvGraphicFramePr/>
          <p:nvPr/>
        </p:nvGraphicFramePr>
        <p:xfrm>
          <a:off x="92787" y="1754716"/>
          <a:ext cx="12818104" cy="72517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cap="all" spc="400">
                          <a:solidFill>
                            <a:srgbClr val="FFFFFF"/>
                          </a:solidFill>
                          <a:latin typeface="Avenir Black"/>
                          <a:ea typeface="Avenir Black"/>
                          <a:cs typeface="Avenir Black"/>
                          <a:sym typeface="Avenir Black"/>
                        </a:rPr>
                        <a:t>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R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L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Categorical COLA - $1.9m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$14,025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$14,025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SM/IE Block grant - $100m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$5,430,970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$5,430,970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prop 39 - $45.2m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-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$858,800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$858,800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34366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total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$14,025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$6,289,770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$6,303,795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1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t>recap of governor’s budget</a:t>
            </a:r>
          </a:p>
        </p:txBody>
      </p:sp>
      <p:graphicFrame>
        <p:nvGraphicFramePr>
          <p:cNvPr id="164" name="Table 164"/>
          <p:cNvGraphicFramePr/>
          <p:nvPr/>
        </p:nvGraphicFramePr>
        <p:xfrm>
          <a:off x="92787" y="1754716"/>
          <a:ext cx="12818104" cy="72517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3494461"/>
                <a:gridCol w="3198622"/>
                <a:gridCol w="3198622"/>
                <a:gridCol w="2926399"/>
              </a:tblGrid>
              <a:tr h="533400">
                <a:tc gridSpan="4"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500" cap="all" spc="400">
                          <a:solidFill>
                            <a:srgbClr val="FFFFFF"/>
                          </a:solidFill>
                          <a:latin typeface="Avenir Black"/>
                          <a:ea typeface="Avenir Black"/>
                          <a:cs typeface="Avenir Black"/>
                          <a:sym typeface="Avenir Black"/>
                        </a:rPr>
                        <a:t>unrestricted and restricted Fund</a:t>
                      </a:r>
                    </a:p>
                  </a:txBody>
                  <a:tcPr marL="50800" marR="50800" marT="50800" marB="50800" anchor="ctr" horzOverflow="overflow">
                    <a:lnL/>
                    <a:lnR/>
                    <a:lnT/>
                    <a:lnB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B>
                    <a:solidFill>
                      <a:srgbClr val="000000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9575">
                <a:tc>
                  <a:txBody>
                    <a:bodyPr/>
                    <a:lstStyle/>
                    <a:p>
                      <a:pPr>
                        <a:defRPr sz="2333" cap="all" spc="373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R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ongoing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L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one-time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total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chemeClr val="accent2">
                          <a:satOff val="-5186"/>
                          <a:lumOff val="-28409"/>
                        </a:schemeClr>
                      </a:solidFill>
                      <a:miter lim="400000"/>
                    </a:lnT>
                    <a:lnB w="12700">
                      <a:solidFill>
                        <a:srgbClr val="53D5FD"/>
                      </a:solidFill>
                      <a:miter lim="400000"/>
                    </a:lnB>
                    <a:solidFill>
                      <a:schemeClr val="accent1">
                        <a:hueOff val="450000"/>
                        <a:satOff val="-18071"/>
                        <a:lumOff val="-14609"/>
                      </a:schemeClr>
                    </a:solidFill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unrestricted (01.0)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$1,563,036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$1,449,574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$3,012,610</a:t>
                      </a:r>
                    </a:p>
                  </a:txBody>
                  <a:tcPr marL="50800" marR="50800" marT="50800" marB="50800" anchor="ctr" horzOverflow="overflow">
                    <a:lnT w="12700">
                      <a:solidFill>
                        <a:srgbClr val="53D5FD"/>
                      </a:solidFill>
                      <a:miter lim="400000"/>
                    </a:lnT>
                  </a:tcPr>
                </a:tc>
              </a:tr>
              <a:tr h="1679575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restricted (01.3)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$14,025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$6,289,770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</a:rPr>
                        <a:t>$6,303,795</a:t>
                      </a:r>
                    </a:p>
                  </a:txBody>
                  <a:tcPr marL="50800" marR="50800" marT="50800" marB="50800" anchor="ctr" horzOverflow="overflow"/>
                </a:tc>
              </a:tr>
              <a:tr h="1679575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total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$1,577,061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$7,739,344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333" cap="all" spc="373">
                          <a:solidFill>
                            <a:srgbClr val="FFFFFF"/>
                          </a:solidFill>
                          <a:latin typeface="Avenir Black Oblique"/>
                          <a:ea typeface="Avenir Black Oblique"/>
                          <a:cs typeface="Avenir Black Oblique"/>
                          <a:sym typeface="Avenir Black Oblique"/>
                        </a:rPr>
                        <a:t>$9,316,405</a:t>
                      </a:r>
                    </a:p>
                  </a:txBody>
                  <a:tcPr marL="50800" marR="50800" marT="50800" marB="50800" anchor="ctr" horzOverflow="overflow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1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1" animBg="1" advAuto="0"/>
    </p:bldLst>
  </p:timing>
</p:sld>
</file>

<file path=ppt/theme/theme1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78B72D35B64F86BAA6F1291A6458" ma:contentTypeVersion="1" ma:contentTypeDescription="Create a new document." ma:contentTypeScope="" ma:versionID="2b8a9501ed48580c89479b2d537c153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2F5B1C-0067-4070-AC13-4A9384E83339}"/>
</file>

<file path=customXml/itemProps2.xml><?xml version="1.0" encoding="utf-8"?>
<ds:datastoreItem xmlns:ds="http://schemas.openxmlformats.org/officeDocument/2006/customXml" ds:itemID="{C0F3A58B-CA92-4D49-9FE9-F0DA047A2588}"/>
</file>

<file path=customXml/itemProps3.xml><?xml version="1.0" encoding="utf-8"?>
<ds:datastoreItem xmlns:ds="http://schemas.openxmlformats.org/officeDocument/2006/customXml" ds:itemID="{60BAE988-B79C-47AB-A01C-6EB869A45D88}"/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768</Words>
  <Application>Microsoft Office PowerPoint</Application>
  <PresentationFormat>Custom</PresentationFormat>
  <Paragraphs>249</Paragraphs>
  <Slides>28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New_Template1</vt:lpstr>
      <vt:lpstr>santa monica college</vt:lpstr>
      <vt:lpstr>things can still change</vt:lpstr>
      <vt:lpstr>overview</vt:lpstr>
      <vt:lpstr>PowerPoint Presentation</vt:lpstr>
      <vt:lpstr>Governor’s proposal</vt:lpstr>
      <vt:lpstr>PowerPoint Presentation</vt:lpstr>
      <vt:lpstr>recap of governor’s budget</vt:lpstr>
      <vt:lpstr>recap of governor’s budget</vt:lpstr>
      <vt:lpstr>recap of governor’s budget</vt:lpstr>
      <vt:lpstr>PowerPoint Presentation</vt:lpstr>
      <vt:lpstr>PowerPoint Presentation</vt:lpstr>
      <vt:lpstr>projected changes in revenue  Adopted to 2nd quarter projections</vt:lpstr>
      <vt:lpstr>PowerPoint Presentation</vt:lpstr>
      <vt:lpstr>five year revenue trend</vt:lpstr>
      <vt:lpstr>five year revenue trend Including One-Time Funding</vt:lpstr>
      <vt:lpstr>five year revenue trend Including One-Time Funding</vt:lpstr>
      <vt:lpstr>PowerPoint Presentation</vt:lpstr>
      <vt:lpstr>projected changes in Expenditures  Adopted to 2nd quarter projections</vt:lpstr>
      <vt:lpstr>five year Expenditure trend</vt:lpstr>
      <vt:lpstr>five year expenditure trend</vt:lpstr>
      <vt:lpstr>PowerPoint Presentation</vt:lpstr>
      <vt:lpstr>The “bottom line”</vt:lpstr>
      <vt:lpstr>six year trend comparison INCLUDING ONE-TIME FUNDING</vt:lpstr>
      <vt:lpstr>five year trend</vt:lpstr>
      <vt:lpstr>major issues moving forward</vt:lpstr>
      <vt:lpstr>other issues moving forward</vt:lpstr>
      <vt:lpstr>Budget shortfalls or Surplus as Measured by the Annual Governor’s Budget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DIAZ_VERONICA</dc:creator>
  <cp:lastModifiedBy>diaz_veronica</cp:lastModifiedBy>
  <cp:revision>4</cp:revision>
  <cp:lastPrinted>2016-02-03T02:17:22Z</cp:lastPrinted>
  <dcterms:modified xsi:type="dcterms:W3CDTF">2016-02-05T23:03:11Z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0x010100E01178B72D35B64F86BAA6F1291A6458</vt:lpwstr>
  </property>
</Properties>
</file>